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tags/tag2.xml" ContentType="application/vnd.openxmlformats-officedocument.presentationml.tags+xml"/>
  <Override PartName="/ppt/tags/tag3.xml" ContentType="application/vnd.openxmlformats-officedocument.presentationml.tags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56" r:id="rId2"/>
    <p:sldId id="282" r:id="rId3"/>
    <p:sldId id="283" r:id="rId4"/>
    <p:sldId id="284" r:id="rId5"/>
    <p:sldId id="285" r:id="rId6"/>
    <p:sldId id="286" r:id="rId7"/>
    <p:sldId id="288" r:id="rId8"/>
    <p:sldId id="275" r:id="rId9"/>
  </p:sldIdLst>
  <p:sldSz cx="9144000" cy="6858000" type="screen4x3"/>
  <p:notesSz cx="6858000" cy="9144000"/>
  <p:custDataLst>
    <p:tags r:id="rId12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encoding="windows-1252"/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46" d="100"/>
          <a:sy n="46" d="100"/>
        </p:scale>
        <p:origin x="-120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C8598935-B52F-48AA-8D4D-7B8B909BAD2C}" type="datetimeFigureOut">
              <a:rPr lang="en-US"/>
              <a:pPr>
                <a:defRPr/>
              </a:pPr>
              <a:t>9/2/2015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25CA4D35-E790-4FBD-8DE9-4CD628AAA8E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C734A928-C75A-4328-977D-A6309071D51A}" type="datetimeFigureOut">
              <a:rPr lang="en-US"/>
              <a:pPr>
                <a:defRPr/>
              </a:pPr>
              <a:t>9/2/2015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D7CE9B8E-4FD7-46DD-B6E9-BB3DE2DECB4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04016B-ECC4-4CEA-BBE2-DA6C4689E6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BFC598-44F5-4C40-8A0F-7D5D56F5BF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D66A9C-367E-4709-8671-68E39B31A87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D240F0-6239-440B-B0BD-2BC2CF1840B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606109-6F25-429B-A6C5-A159D88DF0E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AE7A61-3729-4232-B281-3FA9A40A2B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5981C8-B8ED-4C72-98EC-39A9DC3510F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9A5868-AB98-496E-8836-6670989B7EF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36F81C-E45B-42AD-944A-AF5D1F3EA0F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29B8CC-0F9B-41F7-B670-574957BF2E0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27D360-05CB-41AB-8E2B-A8C39DB6A1E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F4D851B8-79EC-421E-8799-D4291EB2D58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fade thruBlk="1"/>
  </p:transition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1714488"/>
            <a:ext cx="8786842" cy="273921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</a:rPr>
              <a:t>Pertemuan</a:t>
            </a:r>
            <a:r>
              <a:rPr lang="en-US" sz="3200" b="1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</a:rPr>
              <a:t> </a:t>
            </a:r>
            <a:r>
              <a:rPr lang="en-US" sz="32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</a:rPr>
              <a:t>ke-9</a:t>
            </a:r>
            <a:endParaRPr lang="en-US" sz="3200" b="1" dirty="0">
              <a:solidFill>
                <a:srgbClr val="C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mbria" pitchFamily="18" charset="0"/>
            </a:endParaRP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200" b="1" dirty="0">
              <a:solidFill>
                <a:srgbClr val="C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mbria" pitchFamily="18" charset="0"/>
            </a:endParaRP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</a:rPr>
              <a:t>PANCASILA SEBAGAI SISTEM FILSAFAT</a:t>
            </a:r>
            <a:endParaRPr lang="en-US" sz="5400" b="1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FFC000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  <a:reflection blurRad="6350" stA="50000" endA="300" endPos="50000" dist="29997" dir="5400000" sy="-100000" algn="bl" rotWithShape="0"/>
              </a:effectLst>
              <a:latin typeface="Cambria" pitchFamily="18" charset="0"/>
            </a:endParaRPr>
          </a:p>
        </p:txBody>
      </p:sp>
      <p:pic>
        <p:nvPicPr>
          <p:cNvPr id="2051" name="Picture 2" descr="D:\Picture\logo ibi small.gif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715250" y="142875"/>
            <a:ext cx="1244600" cy="124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Date Placeholder 12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5E80621-D088-4B18-A074-DCEB17057ED7}" type="slidenum">
              <a:rPr lang="en-US"/>
              <a:pPr>
                <a:defRPr/>
              </a:pPr>
              <a:t>1</a:t>
            </a:fld>
            <a:endParaRPr lang="en-US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7" name="Rectangle 6"/>
          <p:cNvSpPr/>
          <p:nvPr/>
        </p:nvSpPr>
        <p:spPr>
          <a:xfrm>
            <a:off x="1142976" y="4786322"/>
            <a:ext cx="6601487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000" b="1" cap="none" spc="0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Pancasila</a:t>
            </a:r>
            <a:r>
              <a:rPr lang="en-US" sz="40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, </a:t>
            </a:r>
            <a:r>
              <a:rPr lang="en-US" sz="4000" b="1" cap="none" spc="0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Filsafat</a:t>
            </a:r>
            <a:r>
              <a:rPr lang="en-US" sz="4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,</a:t>
            </a:r>
            <a:r>
              <a:rPr lang="en-US" sz="40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4000" b="1" cap="none" spc="0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Sistem</a:t>
            </a:r>
            <a:endParaRPr lang="en-US" sz="40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0F0770F-9438-4394-8602-B8D59337AB1C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  <p:sp>
        <p:nvSpPr>
          <p:cNvPr id="6" name="Text Box 10"/>
          <p:cNvSpPr txBox="1">
            <a:spLocks noChangeArrowheads="1"/>
          </p:cNvSpPr>
          <p:nvPr/>
        </p:nvSpPr>
        <p:spPr bwMode="auto">
          <a:xfrm>
            <a:off x="179388" y="1214438"/>
            <a:ext cx="8785225" cy="914400"/>
          </a:xfrm>
          <a:prstGeom prst="rect">
            <a:avLst/>
          </a:prstGeom>
          <a:ln>
            <a:headEnd/>
            <a:tailEnd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id-ID" sz="2400" b="1" dirty="0">
                <a:latin typeface="Cambria" pitchFamily="18" charset="0"/>
              </a:rPr>
              <a:t>FILSAFAT:  </a:t>
            </a:r>
            <a:r>
              <a:rPr lang="id-ID" sz="2000" b="1" dirty="0">
                <a:latin typeface="Cambria" pitchFamily="18" charset="0"/>
                <a:sym typeface="Wingdings" pitchFamily="2" charset="2"/>
              </a:rPr>
              <a:t> </a:t>
            </a:r>
            <a:r>
              <a:rPr lang="id-ID" sz="2000" b="1" i="1" dirty="0">
                <a:latin typeface="Cambria" pitchFamily="18" charset="0"/>
                <a:sym typeface="Wingdings" pitchFamily="2" charset="2"/>
              </a:rPr>
              <a:t>philo </a:t>
            </a:r>
            <a:r>
              <a:rPr lang="id-ID" sz="2000" b="1" dirty="0">
                <a:latin typeface="Cambria" pitchFamily="18" charset="0"/>
                <a:sym typeface="Wingdings" pitchFamily="2" charset="2"/>
              </a:rPr>
              <a:t>(cinta), philos (pecinta), </a:t>
            </a:r>
            <a:r>
              <a:rPr lang="id-ID" sz="2000" b="1" i="1" dirty="0">
                <a:latin typeface="Cambria" pitchFamily="18" charset="0"/>
                <a:sym typeface="Wingdings" pitchFamily="2" charset="2"/>
              </a:rPr>
              <a:t>phylein  </a:t>
            </a:r>
            <a:r>
              <a:rPr lang="id-ID" sz="2000" b="1" dirty="0">
                <a:latin typeface="Cambria" pitchFamily="18" charset="0"/>
                <a:sym typeface="Wingdings" pitchFamily="2" charset="2"/>
              </a:rPr>
              <a:t>(mencintai)</a:t>
            </a:r>
          </a:p>
          <a:p>
            <a:pPr>
              <a:spcBef>
                <a:spcPct val="50000"/>
              </a:spcBef>
              <a:defRPr/>
            </a:pPr>
            <a:r>
              <a:rPr lang="id-ID" sz="2000" b="1" dirty="0">
                <a:latin typeface="Cambria" pitchFamily="18" charset="0"/>
                <a:sym typeface="Wingdings" pitchFamily="2" charset="2"/>
              </a:rPr>
              <a:t>                         </a:t>
            </a:r>
            <a:r>
              <a:rPr lang="en-US" sz="2000" b="1" dirty="0">
                <a:latin typeface="Cambria" pitchFamily="18" charset="0"/>
                <a:sym typeface="Wingdings" pitchFamily="2" charset="2"/>
              </a:rPr>
              <a:t>  </a:t>
            </a:r>
            <a:r>
              <a:rPr lang="id-ID" sz="2000" b="1" dirty="0">
                <a:latin typeface="Cambria" pitchFamily="18" charset="0"/>
                <a:sym typeface="Wingdings" pitchFamily="2" charset="2"/>
              </a:rPr>
              <a:t></a:t>
            </a:r>
            <a:r>
              <a:rPr lang="id-ID" sz="2000" b="1" i="1" dirty="0">
                <a:latin typeface="Cambria" pitchFamily="18" charset="0"/>
                <a:sym typeface="Wingdings" pitchFamily="2" charset="2"/>
              </a:rPr>
              <a:t>sophos, sophia </a:t>
            </a:r>
            <a:r>
              <a:rPr lang="id-ID" sz="2000" b="1" dirty="0">
                <a:latin typeface="Cambria" pitchFamily="18" charset="0"/>
                <a:sym typeface="Wingdings" pitchFamily="2" charset="2"/>
              </a:rPr>
              <a:t>(hikmah, kearifan, kebijaksanaan)</a:t>
            </a:r>
            <a:endParaRPr lang="en-US" sz="2000" b="1" dirty="0">
              <a:latin typeface="Cambria" pitchFamily="18" charset="0"/>
            </a:endParaRPr>
          </a:p>
        </p:txBody>
      </p:sp>
      <p:sp>
        <p:nvSpPr>
          <p:cNvPr id="7" name="Text Box 11"/>
          <p:cNvSpPr txBox="1">
            <a:spLocks noChangeArrowheads="1"/>
          </p:cNvSpPr>
          <p:nvPr/>
        </p:nvSpPr>
        <p:spPr bwMode="auto">
          <a:xfrm>
            <a:off x="250825" y="2216150"/>
            <a:ext cx="8569325" cy="64135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id-ID" b="1" dirty="0">
                <a:solidFill>
                  <a:srgbClr val="3333FF"/>
                </a:solidFill>
              </a:rPr>
              <a:t>Manusia sepanjang hayat selalu mengidamkan kebijaksanaan, kebaikan, kebenaran, keindahan dan sebagainya. Ia akan selalu berfilsafat.</a:t>
            </a:r>
            <a:endParaRPr lang="en-US" b="1" dirty="0">
              <a:solidFill>
                <a:srgbClr val="3333FF"/>
              </a:solidFill>
            </a:endParaRPr>
          </a:p>
        </p:txBody>
      </p:sp>
      <p:sp>
        <p:nvSpPr>
          <p:cNvPr id="8" name="Text Box 12"/>
          <p:cNvSpPr txBox="1">
            <a:spLocks noChangeArrowheads="1"/>
          </p:cNvSpPr>
          <p:nvPr/>
        </p:nvSpPr>
        <p:spPr bwMode="auto">
          <a:xfrm>
            <a:off x="363538" y="2857500"/>
            <a:ext cx="8351837" cy="3232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Cabang</a:t>
            </a:r>
            <a:r>
              <a:rPr lang="id-ID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filsafat: </a:t>
            </a:r>
          </a:p>
          <a:p>
            <a:pPr>
              <a:spcBef>
                <a:spcPct val="50000"/>
              </a:spcBef>
              <a:buFont typeface="Wingdings" pitchFamily="2" charset="2"/>
              <a:buChar char="Ø"/>
              <a:defRPr/>
            </a:pPr>
            <a:r>
              <a:rPr lang="id-ID" sz="2000" b="1" dirty="0">
                <a:solidFill>
                  <a:schemeClr val="tx2">
                    <a:lumMod val="75000"/>
                  </a:schemeClr>
                </a:solidFill>
                <a:latin typeface="Cambria" pitchFamily="18" charset="0"/>
              </a:rPr>
              <a:t> Metafisika (ontologi, kosmologi, antropologi)</a:t>
            </a:r>
          </a:p>
          <a:p>
            <a:pPr>
              <a:spcBef>
                <a:spcPct val="50000"/>
              </a:spcBef>
              <a:buFont typeface="Wingdings" pitchFamily="2" charset="2"/>
              <a:buChar char="Ø"/>
              <a:defRPr/>
            </a:pPr>
            <a:r>
              <a:rPr lang="id-ID" sz="2000" b="1" dirty="0">
                <a:solidFill>
                  <a:schemeClr val="tx2">
                    <a:lumMod val="75000"/>
                  </a:schemeClr>
                </a:solidFill>
                <a:latin typeface="Cambria" pitchFamily="18" charset="0"/>
              </a:rPr>
              <a:t>  Epistemologi (pengetahuan)</a:t>
            </a:r>
          </a:p>
          <a:p>
            <a:pPr>
              <a:spcBef>
                <a:spcPct val="50000"/>
              </a:spcBef>
              <a:buFont typeface="Wingdings" pitchFamily="2" charset="2"/>
              <a:buChar char="Ø"/>
              <a:defRPr/>
            </a:pPr>
            <a:r>
              <a:rPr lang="id-ID" sz="2000" b="1" dirty="0">
                <a:solidFill>
                  <a:schemeClr val="tx2">
                    <a:lumMod val="75000"/>
                  </a:schemeClr>
                </a:solidFill>
                <a:latin typeface="Cambria" pitchFamily="18" charset="0"/>
              </a:rPr>
              <a:t> Aksiologis (nilai)</a:t>
            </a:r>
          </a:p>
          <a:p>
            <a:pPr>
              <a:spcBef>
                <a:spcPct val="50000"/>
              </a:spcBef>
              <a:buFont typeface="Wingdings" pitchFamily="2" charset="2"/>
              <a:buChar char="Ø"/>
              <a:defRPr/>
            </a:pPr>
            <a:r>
              <a:rPr lang="id-ID" sz="2000" b="1" dirty="0">
                <a:solidFill>
                  <a:schemeClr val="tx2">
                    <a:lumMod val="75000"/>
                  </a:schemeClr>
                </a:solidFill>
                <a:latin typeface="Cambria" pitchFamily="18" charset="0"/>
              </a:rPr>
              <a:t>  Logika (jalan pemikiran)</a:t>
            </a:r>
          </a:p>
          <a:p>
            <a:pPr>
              <a:spcBef>
                <a:spcPct val="50000"/>
              </a:spcBef>
              <a:buFont typeface="Wingdings" pitchFamily="2" charset="2"/>
              <a:buChar char="Ø"/>
              <a:defRPr/>
            </a:pPr>
            <a:r>
              <a:rPr lang="id-ID" sz="2000" b="1" dirty="0">
                <a:solidFill>
                  <a:schemeClr val="tx2">
                    <a:lumMod val="75000"/>
                  </a:schemeClr>
                </a:solidFill>
                <a:latin typeface="Cambria" pitchFamily="18" charset="0"/>
              </a:rPr>
              <a:t>  Etika (tingkah laku)</a:t>
            </a:r>
          </a:p>
          <a:p>
            <a:pPr>
              <a:spcBef>
                <a:spcPct val="50000"/>
              </a:spcBef>
              <a:buFont typeface="Wingdings" pitchFamily="2" charset="2"/>
              <a:buChar char="Ø"/>
              <a:defRPr/>
            </a:pPr>
            <a:r>
              <a:rPr lang="id-ID" sz="2000" b="1" dirty="0">
                <a:solidFill>
                  <a:schemeClr val="tx2">
                    <a:lumMod val="75000"/>
                  </a:schemeClr>
                </a:solidFill>
                <a:latin typeface="Cambria" pitchFamily="18" charset="0"/>
              </a:rPr>
              <a:t>  Estetika (keindahan)</a:t>
            </a:r>
            <a:endParaRPr lang="en-US" sz="2000" b="1" dirty="0">
              <a:solidFill>
                <a:schemeClr val="tx2">
                  <a:lumMod val="75000"/>
                </a:schemeClr>
              </a:solidFill>
              <a:latin typeface="Cambria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928813" y="357188"/>
            <a:ext cx="6715125" cy="7080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>
              <a:defRPr/>
            </a:pPr>
            <a:r>
              <a:rPr lang="en-US" sz="40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PENGERTIAN FILSAFAT</a:t>
            </a: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B86829C-31B5-439A-B4E0-2A1A89442795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  <p:sp>
        <p:nvSpPr>
          <p:cNvPr id="6" name="Text Box 7"/>
          <p:cNvSpPr txBox="1">
            <a:spLocks noChangeArrowheads="1"/>
          </p:cNvSpPr>
          <p:nvPr/>
        </p:nvSpPr>
        <p:spPr bwMode="auto">
          <a:xfrm>
            <a:off x="179388" y="1412875"/>
            <a:ext cx="8856662" cy="2770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id-ID" sz="2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SISTEM : </a:t>
            </a:r>
          </a:p>
          <a:p>
            <a:pPr>
              <a:spcBef>
                <a:spcPct val="50000"/>
              </a:spcBef>
              <a:defRPr/>
            </a:pPr>
            <a:r>
              <a:rPr lang="id-ID" sz="2000" b="1" dirty="0">
                <a:latin typeface="Cambria" pitchFamily="18" charset="0"/>
              </a:rPr>
              <a:t>Suatu kesatuan yang terdiri atas bagian-bagian,</a:t>
            </a:r>
          </a:p>
          <a:p>
            <a:pPr>
              <a:spcBef>
                <a:spcPct val="50000"/>
              </a:spcBef>
              <a:defRPr/>
            </a:pPr>
            <a:r>
              <a:rPr lang="id-ID" sz="2000" b="1" dirty="0">
                <a:latin typeface="Cambria" pitchFamily="18" charset="0"/>
              </a:rPr>
              <a:t>tiap bagaian memiliki fungsi sendiri, </a:t>
            </a:r>
          </a:p>
          <a:p>
            <a:pPr>
              <a:spcBef>
                <a:spcPct val="50000"/>
              </a:spcBef>
              <a:defRPr/>
            </a:pPr>
            <a:r>
              <a:rPr lang="id-ID" sz="2000" b="1" dirty="0">
                <a:latin typeface="Cambria" pitchFamily="18" charset="0"/>
              </a:rPr>
              <a:t>ada ketergantungan antar bagian,</a:t>
            </a:r>
          </a:p>
          <a:p>
            <a:pPr>
              <a:spcBef>
                <a:spcPct val="50000"/>
              </a:spcBef>
              <a:defRPr/>
            </a:pPr>
            <a:r>
              <a:rPr lang="id-ID" sz="2000" b="1" dirty="0">
                <a:latin typeface="Cambria" pitchFamily="18" charset="0"/>
              </a:rPr>
              <a:t>mengarah pada tujuan tertentu,</a:t>
            </a:r>
          </a:p>
          <a:p>
            <a:pPr>
              <a:spcBef>
                <a:spcPct val="50000"/>
              </a:spcBef>
              <a:defRPr/>
            </a:pPr>
            <a:r>
              <a:rPr lang="id-ID" sz="2000" b="1" dirty="0">
                <a:latin typeface="Cambria" pitchFamily="18" charset="0"/>
              </a:rPr>
              <a:t>Terjadi pada lingkungan yang kompleks</a:t>
            </a:r>
            <a:endParaRPr lang="en-US" sz="2000" b="1" dirty="0">
              <a:latin typeface="Cambria" pitchFamily="18" charset="0"/>
            </a:endParaRPr>
          </a:p>
        </p:txBody>
      </p:sp>
      <p:pic>
        <p:nvPicPr>
          <p:cNvPr id="7" name="Picture 8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937250" y="1428750"/>
            <a:ext cx="2706688" cy="2647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xt Box 9"/>
          <p:cNvSpPr txBox="1">
            <a:spLocks noChangeArrowheads="1"/>
          </p:cNvSpPr>
          <p:nvPr/>
        </p:nvSpPr>
        <p:spPr bwMode="auto">
          <a:xfrm>
            <a:off x="357188" y="4572000"/>
            <a:ext cx="8135937" cy="822325"/>
          </a:xfrm>
          <a:prstGeom prst="rect">
            <a:avLst/>
          </a:prstGeom>
          <a:solidFill>
            <a:srgbClr val="DAA1FD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id-ID" sz="2400" b="1">
                <a:solidFill>
                  <a:srgbClr val="0033CC"/>
                </a:solidFill>
              </a:rPr>
              <a:t>Pancasila merupakan suatu sistem nilai yang terejawantah melalui sila-sila</a:t>
            </a:r>
            <a:endParaRPr lang="en-US" sz="2400" b="1">
              <a:solidFill>
                <a:srgbClr val="0033CC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57188" y="428625"/>
            <a:ext cx="8286750" cy="7080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>
              <a:defRPr/>
            </a:pP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Pancasila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sebagai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Sistem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Filsafat</a:t>
            </a:r>
            <a:endParaRPr lang="en-US" sz="4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809875" y="6350000"/>
            <a:ext cx="2895600" cy="365125"/>
          </a:xfrm>
        </p:spPr>
        <p:txBody>
          <a:bodyPr/>
          <a:lstStyle/>
          <a:p>
            <a:pPr>
              <a:defRPr/>
            </a:pPr>
            <a:r>
              <a:rPr lang="en-US">
                <a:latin typeface="Cambria" pitchFamily="18" charset="0"/>
              </a:rPr>
              <a:t>Pendidikan Pancasila</a:t>
            </a:r>
            <a:endParaRPr lang="en-US" dirty="0">
              <a:latin typeface="Cambria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238875" y="6350000"/>
            <a:ext cx="2133600" cy="365125"/>
          </a:xfrm>
        </p:spPr>
        <p:txBody>
          <a:bodyPr/>
          <a:lstStyle/>
          <a:p>
            <a:pPr>
              <a:defRPr/>
            </a:pPr>
            <a:fld id="{043C76A9-D575-4F91-8A35-6F6C918D5FEC}" type="slidenum">
              <a:rPr lang="en-US" smtClean="0">
                <a:latin typeface="Cambria" pitchFamily="18" charset="0"/>
              </a:rPr>
              <a:pPr>
                <a:defRPr/>
              </a:pPr>
              <a:t>4</a:t>
            </a:fld>
            <a:endParaRPr lang="en-US">
              <a:latin typeface="Cambria" pitchFamily="18" charset="0"/>
            </a:endParaRPr>
          </a:p>
        </p:txBody>
      </p:sp>
      <p:sp>
        <p:nvSpPr>
          <p:cNvPr id="6" name="Date Placeholder 6"/>
          <p:cNvSpPr txBox="1">
            <a:spLocks/>
          </p:cNvSpPr>
          <p:nvPr/>
        </p:nvSpPr>
        <p:spPr>
          <a:xfrm>
            <a:off x="142875" y="6350000"/>
            <a:ext cx="2133600" cy="365125"/>
          </a:xfrm>
          <a:prstGeom prst="rect">
            <a:avLst/>
          </a:prstGeom>
          <a:ln>
            <a:noFill/>
          </a:ln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dirty="0">
                <a:solidFill>
                  <a:schemeClr val="tx1">
                    <a:tint val="75000"/>
                  </a:schemeClr>
                </a:solidFill>
                <a:latin typeface="Cambria" pitchFamily="18" charset="0"/>
              </a:rPr>
              <a:t>5/4/2010</a:t>
            </a:r>
          </a:p>
        </p:txBody>
      </p:sp>
      <p:sp>
        <p:nvSpPr>
          <p:cNvPr id="7173" name="Line 7"/>
          <p:cNvSpPr>
            <a:spLocks noChangeShapeType="1"/>
          </p:cNvSpPr>
          <p:nvPr/>
        </p:nvSpPr>
        <p:spPr bwMode="auto">
          <a:xfrm flipH="1">
            <a:off x="153988" y="865188"/>
            <a:ext cx="2881312" cy="3960812"/>
          </a:xfrm>
          <a:prstGeom prst="line">
            <a:avLst/>
          </a:prstGeom>
          <a:noFill/>
          <a:ln w="9525">
            <a:solidFill>
              <a:srgbClr val="7030A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174" name="Line 8"/>
          <p:cNvSpPr>
            <a:spLocks noChangeShapeType="1"/>
          </p:cNvSpPr>
          <p:nvPr/>
        </p:nvSpPr>
        <p:spPr bwMode="auto">
          <a:xfrm>
            <a:off x="3033713" y="865188"/>
            <a:ext cx="0" cy="4824412"/>
          </a:xfrm>
          <a:prstGeom prst="line">
            <a:avLst/>
          </a:prstGeom>
          <a:noFill/>
          <a:ln w="9525">
            <a:solidFill>
              <a:srgbClr val="7030A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175" name="Line 9"/>
          <p:cNvSpPr>
            <a:spLocks noChangeShapeType="1"/>
          </p:cNvSpPr>
          <p:nvPr/>
        </p:nvSpPr>
        <p:spPr bwMode="auto">
          <a:xfrm>
            <a:off x="153988" y="4826000"/>
            <a:ext cx="2881312" cy="863600"/>
          </a:xfrm>
          <a:prstGeom prst="line">
            <a:avLst/>
          </a:prstGeom>
          <a:noFill/>
          <a:ln w="9525">
            <a:solidFill>
              <a:srgbClr val="7030A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176" name="Line 10"/>
          <p:cNvSpPr>
            <a:spLocks noChangeShapeType="1"/>
          </p:cNvSpPr>
          <p:nvPr/>
        </p:nvSpPr>
        <p:spPr bwMode="auto">
          <a:xfrm flipV="1">
            <a:off x="153988" y="3889375"/>
            <a:ext cx="3313112" cy="936625"/>
          </a:xfrm>
          <a:prstGeom prst="line">
            <a:avLst/>
          </a:prstGeom>
          <a:noFill/>
          <a:ln w="9525">
            <a:solidFill>
              <a:srgbClr val="7030A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177" name="Line 11"/>
          <p:cNvSpPr>
            <a:spLocks noChangeShapeType="1"/>
          </p:cNvSpPr>
          <p:nvPr/>
        </p:nvSpPr>
        <p:spPr bwMode="auto">
          <a:xfrm>
            <a:off x="3394075" y="3889375"/>
            <a:ext cx="2879725" cy="720725"/>
          </a:xfrm>
          <a:prstGeom prst="line">
            <a:avLst/>
          </a:prstGeom>
          <a:noFill/>
          <a:ln w="9525">
            <a:solidFill>
              <a:srgbClr val="7030A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178" name="Line 12"/>
          <p:cNvSpPr>
            <a:spLocks noChangeShapeType="1"/>
          </p:cNvSpPr>
          <p:nvPr/>
        </p:nvSpPr>
        <p:spPr bwMode="auto">
          <a:xfrm flipV="1">
            <a:off x="3033713" y="4610100"/>
            <a:ext cx="3240087" cy="1079500"/>
          </a:xfrm>
          <a:prstGeom prst="line">
            <a:avLst/>
          </a:prstGeom>
          <a:noFill/>
          <a:ln w="9525">
            <a:solidFill>
              <a:srgbClr val="7030A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179" name="Line 13"/>
          <p:cNvSpPr>
            <a:spLocks noChangeShapeType="1"/>
          </p:cNvSpPr>
          <p:nvPr/>
        </p:nvSpPr>
        <p:spPr bwMode="auto">
          <a:xfrm>
            <a:off x="3033713" y="865188"/>
            <a:ext cx="360362" cy="3024187"/>
          </a:xfrm>
          <a:prstGeom prst="line">
            <a:avLst/>
          </a:prstGeom>
          <a:noFill/>
          <a:ln w="9525">
            <a:solidFill>
              <a:srgbClr val="7030A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180" name="Line 14"/>
          <p:cNvSpPr>
            <a:spLocks noChangeShapeType="1"/>
          </p:cNvSpPr>
          <p:nvPr/>
        </p:nvSpPr>
        <p:spPr bwMode="auto">
          <a:xfrm>
            <a:off x="3033713" y="865188"/>
            <a:ext cx="3240087" cy="3744912"/>
          </a:xfrm>
          <a:prstGeom prst="line">
            <a:avLst/>
          </a:prstGeom>
          <a:noFill/>
          <a:ln w="9525">
            <a:solidFill>
              <a:srgbClr val="7030A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181" name="Line 15"/>
          <p:cNvSpPr>
            <a:spLocks noChangeShapeType="1"/>
          </p:cNvSpPr>
          <p:nvPr/>
        </p:nvSpPr>
        <p:spPr bwMode="auto">
          <a:xfrm>
            <a:off x="801688" y="3960813"/>
            <a:ext cx="2232025" cy="649287"/>
          </a:xfrm>
          <a:prstGeom prst="line">
            <a:avLst/>
          </a:prstGeom>
          <a:noFill/>
          <a:ln w="9525">
            <a:solidFill>
              <a:srgbClr val="7030A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182" name="Line 16"/>
          <p:cNvSpPr>
            <a:spLocks noChangeShapeType="1"/>
          </p:cNvSpPr>
          <p:nvPr/>
        </p:nvSpPr>
        <p:spPr bwMode="auto">
          <a:xfrm flipV="1">
            <a:off x="801688" y="3384550"/>
            <a:ext cx="2519362" cy="576263"/>
          </a:xfrm>
          <a:prstGeom prst="line">
            <a:avLst/>
          </a:prstGeom>
          <a:noFill/>
          <a:ln w="9525">
            <a:solidFill>
              <a:srgbClr val="7030A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183" name="Line 17"/>
          <p:cNvSpPr>
            <a:spLocks noChangeShapeType="1"/>
          </p:cNvSpPr>
          <p:nvPr/>
        </p:nvSpPr>
        <p:spPr bwMode="auto">
          <a:xfrm flipV="1">
            <a:off x="3033713" y="3960813"/>
            <a:ext cx="2663825" cy="649287"/>
          </a:xfrm>
          <a:prstGeom prst="line">
            <a:avLst/>
          </a:prstGeom>
          <a:noFill/>
          <a:ln w="9525">
            <a:solidFill>
              <a:srgbClr val="7030A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184" name="Line 18"/>
          <p:cNvSpPr>
            <a:spLocks noChangeShapeType="1"/>
          </p:cNvSpPr>
          <p:nvPr/>
        </p:nvSpPr>
        <p:spPr bwMode="auto">
          <a:xfrm>
            <a:off x="3328988" y="3382963"/>
            <a:ext cx="2376487" cy="576262"/>
          </a:xfrm>
          <a:prstGeom prst="line">
            <a:avLst/>
          </a:prstGeom>
          <a:noFill/>
          <a:ln w="9525">
            <a:solidFill>
              <a:srgbClr val="7030A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185" name="Line 19"/>
          <p:cNvSpPr>
            <a:spLocks noChangeShapeType="1"/>
          </p:cNvSpPr>
          <p:nvPr/>
        </p:nvSpPr>
        <p:spPr bwMode="auto">
          <a:xfrm>
            <a:off x="2025650" y="4321175"/>
            <a:ext cx="0" cy="0"/>
          </a:xfrm>
          <a:prstGeom prst="line">
            <a:avLst/>
          </a:prstGeom>
          <a:noFill/>
          <a:ln w="9525">
            <a:solidFill>
              <a:srgbClr val="7030A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186" name="Line 20"/>
          <p:cNvSpPr>
            <a:spLocks noChangeShapeType="1"/>
          </p:cNvSpPr>
          <p:nvPr/>
        </p:nvSpPr>
        <p:spPr bwMode="auto">
          <a:xfrm>
            <a:off x="1377950" y="3097213"/>
            <a:ext cx="1655763" cy="433387"/>
          </a:xfrm>
          <a:prstGeom prst="line">
            <a:avLst/>
          </a:prstGeom>
          <a:noFill/>
          <a:ln w="9525">
            <a:solidFill>
              <a:srgbClr val="7030A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187" name="Line 21"/>
          <p:cNvSpPr>
            <a:spLocks noChangeShapeType="1"/>
          </p:cNvSpPr>
          <p:nvPr/>
        </p:nvSpPr>
        <p:spPr bwMode="auto">
          <a:xfrm flipV="1">
            <a:off x="1377950" y="2736850"/>
            <a:ext cx="1871663" cy="360363"/>
          </a:xfrm>
          <a:prstGeom prst="line">
            <a:avLst/>
          </a:prstGeom>
          <a:noFill/>
          <a:ln w="9525">
            <a:solidFill>
              <a:srgbClr val="7030A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188" name="Line 22"/>
          <p:cNvSpPr>
            <a:spLocks noChangeShapeType="1"/>
          </p:cNvSpPr>
          <p:nvPr/>
        </p:nvSpPr>
        <p:spPr bwMode="auto">
          <a:xfrm>
            <a:off x="3249613" y="2736850"/>
            <a:ext cx="1727200" cy="360363"/>
          </a:xfrm>
          <a:prstGeom prst="line">
            <a:avLst/>
          </a:prstGeom>
          <a:noFill/>
          <a:ln w="9525">
            <a:solidFill>
              <a:srgbClr val="7030A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189" name="Line 23"/>
          <p:cNvSpPr>
            <a:spLocks noChangeShapeType="1"/>
          </p:cNvSpPr>
          <p:nvPr/>
        </p:nvSpPr>
        <p:spPr bwMode="auto">
          <a:xfrm flipV="1">
            <a:off x="3033713" y="3097213"/>
            <a:ext cx="1943100" cy="431800"/>
          </a:xfrm>
          <a:prstGeom prst="line">
            <a:avLst/>
          </a:prstGeom>
          <a:noFill/>
          <a:ln w="9525">
            <a:solidFill>
              <a:srgbClr val="7030A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190" name="Line 24"/>
          <p:cNvSpPr>
            <a:spLocks noChangeShapeType="1"/>
          </p:cNvSpPr>
          <p:nvPr/>
        </p:nvSpPr>
        <p:spPr bwMode="auto">
          <a:xfrm>
            <a:off x="1952625" y="2376488"/>
            <a:ext cx="1081088" cy="215900"/>
          </a:xfrm>
          <a:prstGeom prst="line">
            <a:avLst/>
          </a:prstGeom>
          <a:noFill/>
          <a:ln w="9525">
            <a:solidFill>
              <a:srgbClr val="7030A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191" name="Line 25"/>
          <p:cNvSpPr>
            <a:spLocks noChangeShapeType="1"/>
          </p:cNvSpPr>
          <p:nvPr/>
        </p:nvSpPr>
        <p:spPr bwMode="auto">
          <a:xfrm flipV="1">
            <a:off x="1954213" y="2160588"/>
            <a:ext cx="1223962" cy="215900"/>
          </a:xfrm>
          <a:prstGeom prst="line">
            <a:avLst/>
          </a:prstGeom>
          <a:noFill/>
          <a:ln w="9525">
            <a:solidFill>
              <a:srgbClr val="7030A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192" name="Line 26"/>
          <p:cNvSpPr>
            <a:spLocks noChangeShapeType="1"/>
          </p:cNvSpPr>
          <p:nvPr/>
        </p:nvSpPr>
        <p:spPr bwMode="auto">
          <a:xfrm flipV="1">
            <a:off x="3033713" y="2305050"/>
            <a:ext cx="1223962" cy="287338"/>
          </a:xfrm>
          <a:prstGeom prst="line">
            <a:avLst/>
          </a:prstGeom>
          <a:noFill/>
          <a:ln w="9525">
            <a:solidFill>
              <a:srgbClr val="7030A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193" name="Line 27"/>
          <p:cNvSpPr>
            <a:spLocks noChangeShapeType="1"/>
          </p:cNvSpPr>
          <p:nvPr/>
        </p:nvSpPr>
        <p:spPr bwMode="auto">
          <a:xfrm>
            <a:off x="3178175" y="2160588"/>
            <a:ext cx="1081088" cy="144462"/>
          </a:xfrm>
          <a:prstGeom prst="line">
            <a:avLst/>
          </a:prstGeom>
          <a:noFill/>
          <a:ln w="9525">
            <a:solidFill>
              <a:srgbClr val="7030A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9" name="Text Box 29"/>
          <p:cNvSpPr txBox="1">
            <a:spLocks noChangeArrowheads="1"/>
          </p:cNvSpPr>
          <p:nvPr/>
        </p:nvSpPr>
        <p:spPr bwMode="auto">
          <a:xfrm>
            <a:off x="4113213" y="885825"/>
            <a:ext cx="3816350" cy="400050"/>
          </a:xfrm>
          <a:prstGeom prst="rect">
            <a:avLst/>
          </a:prstGeom>
          <a:noFill/>
          <a:ln w="9525">
            <a:solidFill>
              <a:srgbClr val="7030A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id-ID" sz="2000">
                <a:solidFill>
                  <a:srgbClr val="C00000"/>
                </a:solidFill>
                <a:latin typeface="Cambria" pitchFamily="18" charset="0"/>
              </a:rPr>
              <a:t>Sila I menjiawai sila II, III, IV, V</a:t>
            </a:r>
            <a:endParaRPr lang="en-US" sz="2000">
              <a:solidFill>
                <a:srgbClr val="C00000"/>
              </a:solidFill>
              <a:latin typeface="Cambria" pitchFamily="18" charset="0"/>
            </a:endParaRPr>
          </a:p>
        </p:txBody>
      </p:sp>
      <p:sp>
        <p:nvSpPr>
          <p:cNvPr id="30" name="Text Box 31"/>
          <p:cNvSpPr txBox="1">
            <a:spLocks noChangeArrowheads="1"/>
          </p:cNvSpPr>
          <p:nvPr/>
        </p:nvSpPr>
        <p:spPr bwMode="auto">
          <a:xfrm>
            <a:off x="4978400" y="1649413"/>
            <a:ext cx="3065463" cy="708025"/>
          </a:xfrm>
          <a:prstGeom prst="rect">
            <a:avLst/>
          </a:prstGeom>
          <a:noFill/>
          <a:ln w="9525">
            <a:solidFill>
              <a:srgbClr val="7030A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id-ID" sz="2000">
                <a:solidFill>
                  <a:srgbClr val="C00000"/>
                </a:solidFill>
                <a:latin typeface="Cambria" pitchFamily="18" charset="0"/>
              </a:rPr>
              <a:t>Sila II, dijiwai sila I</a:t>
            </a:r>
          </a:p>
          <a:p>
            <a:r>
              <a:rPr lang="id-ID" sz="2000">
                <a:solidFill>
                  <a:srgbClr val="C00000"/>
                </a:solidFill>
                <a:latin typeface="Cambria" pitchFamily="18" charset="0"/>
              </a:rPr>
              <a:t>Menjiwai sila III, IV, dan V</a:t>
            </a:r>
            <a:endParaRPr lang="en-US" sz="2000">
              <a:solidFill>
                <a:srgbClr val="C00000"/>
              </a:solidFill>
              <a:latin typeface="Cambria" pitchFamily="18" charset="0"/>
            </a:endParaRPr>
          </a:p>
        </p:txBody>
      </p:sp>
      <p:sp>
        <p:nvSpPr>
          <p:cNvPr id="31" name="Text Box 32"/>
          <p:cNvSpPr txBox="1">
            <a:spLocks noChangeArrowheads="1"/>
          </p:cNvSpPr>
          <p:nvPr/>
        </p:nvSpPr>
        <p:spPr bwMode="auto">
          <a:xfrm>
            <a:off x="5553075" y="2520950"/>
            <a:ext cx="2990850" cy="708025"/>
          </a:xfrm>
          <a:prstGeom prst="rect">
            <a:avLst/>
          </a:prstGeom>
          <a:noFill/>
          <a:ln w="9525">
            <a:solidFill>
              <a:srgbClr val="7030A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id-ID" sz="2000">
                <a:solidFill>
                  <a:srgbClr val="C00000"/>
                </a:solidFill>
                <a:latin typeface="Cambria" pitchFamily="18" charset="0"/>
              </a:rPr>
              <a:t>Sila III, dijiwai sila I dan II</a:t>
            </a:r>
          </a:p>
          <a:p>
            <a:r>
              <a:rPr lang="id-ID" sz="2000">
                <a:solidFill>
                  <a:srgbClr val="C00000"/>
                </a:solidFill>
                <a:latin typeface="Cambria" pitchFamily="18" charset="0"/>
              </a:rPr>
              <a:t>Menjiwai sila IV dan V</a:t>
            </a:r>
            <a:endParaRPr lang="en-US" sz="2000">
              <a:solidFill>
                <a:srgbClr val="C00000"/>
              </a:solidFill>
              <a:latin typeface="Cambria" pitchFamily="18" charset="0"/>
            </a:endParaRPr>
          </a:p>
        </p:txBody>
      </p:sp>
      <p:sp>
        <p:nvSpPr>
          <p:cNvPr id="32" name="Line 33"/>
          <p:cNvSpPr>
            <a:spLocks noChangeShapeType="1"/>
          </p:cNvSpPr>
          <p:nvPr/>
        </p:nvSpPr>
        <p:spPr bwMode="auto">
          <a:xfrm flipV="1">
            <a:off x="5049838" y="2952750"/>
            <a:ext cx="433387" cy="144463"/>
          </a:xfrm>
          <a:prstGeom prst="line">
            <a:avLst/>
          </a:prstGeom>
          <a:noFill/>
          <a:ln w="28575">
            <a:solidFill>
              <a:srgbClr val="7030A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3" name="Line 34"/>
          <p:cNvSpPr>
            <a:spLocks noChangeShapeType="1"/>
          </p:cNvSpPr>
          <p:nvPr/>
        </p:nvSpPr>
        <p:spPr bwMode="auto">
          <a:xfrm flipV="1">
            <a:off x="4257675" y="1873250"/>
            <a:ext cx="647700" cy="431800"/>
          </a:xfrm>
          <a:prstGeom prst="line">
            <a:avLst/>
          </a:prstGeom>
          <a:noFill/>
          <a:ln w="28575">
            <a:solidFill>
              <a:srgbClr val="7030A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4" name="Line 35"/>
          <p:cNvSpPr>
            <a:spLocks noChangeShapeType="1"/>
          </p:cNvSpPr>
          <p:nvPr/>
        </p:nvSpPr>
        <p:spPr bwMode="auto">
          <a:xfrm>
            <a:off x="3033713" y="865188"/>
            <a:ext cx="1008062" cy="71437"/>
          </a:xfrm>
          <a:prstGeom prst="line">
            <a:avLst/>
          </a:prstGeom>
          <a:noFill/>
          <a:ln w="28575">
            <a:solidFill>
              <a:srgbClr val="7030A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5" name="Text Box 36"/>
          <p:cNvSpPr txBox="1">
            <a:spLocks noChangeArrowheads="1"/>
          </p:cNvSpPr>
          <p:nvPr/>
        </p:nvSpPr>
        <p:spPr bwMode="auto">
          <a:xfrm>
            <a:off x="6072188" y="3506788"/>
            <a:ext cx="2857500" cy="708025"/>
          </a:xfrm>
          <a:prstGeom prst="rect">
            <a:avLst/>
          </a:prstGeom>
          <a:noFill/>
          <a:ln w="9525">
            <a:solidFill>
              <a:srgbClr val="7030A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id-ID" sz="2000">
                <a:solidFill>
                  <a:srgbClr val="C00000"/>
                </a:solidFill>
                <a:latin typeface="Cambria" pitchFamily="18" charset="0"/>
              </a:rPr>
              <a:t>Sila IV dijiwai sila I, II, III</a:t>
            </a:r>
          </a:p>
          <a:p>
            <a:r>
              <a:rPr lang="id-ID" sz="2000">
                <a:solidFill>
                  <a:srgbClr val="C00000"/>
                </a:solidFill>
                <a:latin typeface="Cambria" pitchFamily="18" charset="0"/>
              </a:rPr>
              <a:t>Menjiwai sila V</a:t>
            </a:r>
            <a:endParaRPr lang="en-US" sz="2000">
              <a:solidFill>
                <a:srgbClr val="C00000"/>
              </a:solidFill>
              <a:latin typeface="Cambria" pitchFamily="18" charset="0"/>
            </a:endParaRPr>
          </a:p>
        </p:txBody>
      </p:sp>
      <p:sp>
        <p:nvSpPr>
          <p:cNvPr id="36" name="Line 37"/>
          <p:cNvSpPr>
            <a:spLocks noChangeShapeType="1"/>
          </p:cNvSpPr>
          <p:nvPr/>
        </p:nvSpPr>
        <p:spPr bwMode="auto">
          <a:xfrm>
            <a:off x="5614988" y="3889375"/>
            <a:ext cx="431800" cy="0"/>
          </a:xfrm>
          <a:prstGeom prst="line">
            <a:avLst/>
          </a:prstGeom>
          <a:noFill/>
          <a:ln w="28575">
            <a:solidFill>
              <a:srgbClr val="7030A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7" name="Line 38"/>
          <p:cNvSpPr>
            <a:spLocks noChangeShapeType="1"/>
          </p:cNvSpPr>
          <p:nvPr/>
        </p:nvSpPr>
        <p:spPr bwMode="auto">
          <a:xfrm>
            <a:off x="4178300" y="5311775"/>
            <a:ext cx="936625" cy="0"/>
          </a:xfrm>
          <a:prstGeom prst="line">
            <a:avLst/>
          </a:prstGeom>
          <a:noFill/>
          <a:ln w="28575">
            <a:solidFill>
              <a:srgbClr val="7030A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8" name="Text Box 39"/>
          <p:cNvSpPr txBox="1">
            <a:spLocks noChangeArrowheads="1"/>
          </p:cNvSpPr>
          <p:nvPr/>
        </p:nvSpPr>
        <p:spPr bwMode="auto">
          <a:xfrm>
            <a:off x="5121275" y="5097463"/>
            <a:ext cx="3665538" cy="400050"/>
          </a:xfrm>
          <a:prstGeom prst="rect">
            <a:avLst/>
          </a:prstGeom>
          <a:noFill/>
          <a:ln w="9525">
            <a:solidFill>
              <a:srgbClr val="7030A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id-ID" sz="2000">
                <a:solidFill>
                  <a:srgbClr val="C00000"/>
                </a:solidFill>
                <a:latin typeface="Cambria" pitchFamily="18" charset="0"/>
              </a:rPr>
              <a:t>Sila V dijiwai sila I, II, III, dan IV</a:t>
            </a:r>
            <a:endParaRPr lang="en-US" sz="2000">
              <a:solidFill>
                <a:srgbClr val="C00000"/>
              </a:solidFill>
              <a:latin typeface="Cambria" pitchFamily="18" charset="0"/>
            </a:endParaRPr>
          </a:p>
        </p:txBody>
      </p:sp>
      <p:sp>
        <p:nvSpPr>
          <p:cNvPr id="39" name="Text Box 40"/>
          <p:cNvSpPr txBox="1">
            <a:spLocks noChangeArrowheads="1"/>
          </p:cNvSpPr>
          <p:nvPr/>
        </p:nvSpPr>
        <p:spPr bwMode="auto">
          <a:xfrm>
            <a:off x="1000125" y="190500"/>
            <a:ext cx="7993063" cy="523875"/>
          </a:xfrm>
          <a:prstGeom prst="rect">
            <a:avLst/>
          </a:prstGeom>
          <a:ln>
            <a:headEnd/>
            <a:tailEnd/>
          </a:ln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id-ID" sz="2800" b="1" dirty="0">
                <a:solidFill>
                  <a:srgbClr val="FFFF00"/>
                </a:solidFill>
                <a:latin typeface="Cambria" pitchFamily="18" charset="0"/>
              </a:rPr>
              <a:t>SUSUNAN PANCASILA HIERARKHIS PIRAMIDAL</a:t>
            </a:r>
            <a:endParaRPr lang="en-US" sz="2800" b="1" dirty="0">
              <a:solidFill>
                <a:srgbClr val="FFFF00"/>
              </a:solidFill>
              <a:latin typeface="Cambria" pitchFamily="18" charset="0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71406" y="5786454"/>
            <a:ext cx="8001056" cy="461665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en-US" sz="2400" dirty="0" err="1">
                <a:latin typeface="Cambria" pitchFamily="18" charset="0"/>
              </a:rPr>
              <a:t>Sila-sila</a:t>
            </a:r>
            <a:r>
              <a:rPr lang="en-US" sz="2400" dirty="0">
                <a:latin typeface="Cambria" pitchFamily="18" charset="0"/>
              </a:rPr>
              <a:t> </a:t>
            </a:r>
            <a:r>
              <a:rPr lang="en-US" sz="2400" dirty="0" err="1">
                <a:latin typeface="Cambria" pitchFamily="18" charset="0"/>
              </a:rPr>
              <a:t>Pancasila</a:t>
            </a:r>
            <a:r>
              <a:rPr lang="en-US" sz="2400" dirty="0">
                <a:latin typeface="Cambria" pitchFamily="18" charset="0"/>
              </a:rPr>
              <a:t> </a:t>
            </a:r>
            <a:r>
              <a:rPr lang="en-US" sz="2400" dirty="0" err="1">
                <a:latin typeface="Cambria" pitchFamily="18" charset="0"/>
              </a:rPr>
              <a:t>saling</a:t>
            </a:r>
            <a:r>
              <a:rPr lang="en-US" sz="2400" dirty="0">
                <a:latin typeface="Cambria" pitchFamily="18" charset="0"/>
              </a:rPr>
              <a:t> </a:t>
            </a:r>
            <a:r>
              <a:rPr lang="en-US" sz="2400" dirty="0" err="1">
                <a:latin typeface="Cambria" pitchFamily="18" charset="0"/>
              </a:rPr>
              <a:t>mengisi</a:t>
            </a:r>
            <a:r>
              <a:rPr lang="en-US" sz="2400" dirty="0">
                <a:latin typeface="Cambria" pitchFamily="18" charset="0"/>
              </a:rPr>
              <a:t> </a:t>
            </a:r>
            <a:r>
              <a:rPr lang="en-US" sz="2400" dirty="0" err="1">
                <a:latin typeface="Cambria" pitchFamily="18" charset="0"/>
              </a:rPr>
              <a:t>dan</a:t>
            </a:r>
            <a:r>
              <a:rPr lang="en-US" sz="2400" dirty="0">
                <a:latin typeface="Cambria" pitchFamily="18" charset="0"/>
              </a:rPr>
              <a:t> </a:t>
            </a:r>
            <a:r>
              <a:rPr lang="en-US" sz="2400" dirty="0" err="1">
                <a:latin typeface="Cambria" pitchFamily="18" charset="0"/>
              </a:rPr>
              <a:t>mengkualifikasi</a:t>
            </a:r>
            <a:endParaRPr lang="en-US" sz="2400" dirty="0">
              <a:latin typeface="Cambria" pitchFamily="18" charset="0"/>
            </a:endParaRPr>
          </a:p>
        </p:txBody>
      </p:sp>
      <p:sp>
        <p:nvSpPr>
          <p:cNvPr id="41" name="Date Placeholder 40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20/9/2010</a:t>
            </a: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3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3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4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4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5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5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 animBg="1"/>
      <p:bldP spid="30" grpId="0" animBg="1"/>
      <p:bldP spid="31" grpId="0" animBg="1"/>
      <p:bldP spid="32" grpId="0" animBg="1"/>
      <p:bldP spid="33" grpId="0" animBg="1"/>
      <p:bldP spid="34" grpId="0" animBg="1"/>
      <p:bldP spid="35" grpId="0" animBg="1"/>
      <p:bldP spid="36" grpId="0" animBg="1"/>
      <p:bldP spid="37" grpId="0" animBg="1"/>
      <p:bldP spid="38" grpId="0" animBg="1"/>
      <p:bldP spid="40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F0D19CB-DBEF-4C8F-A1F4-D35038808915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428596" y="357166"/>
            <a:ext cx="8215370" cy="707886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en-US" sz="4000" dirty="0" err="1">
                <a:latin typeface="Cambria" pitchFamily="18" charset="0"/>
              </a:rPr>
              <a:t>Dasar</a:t>
            </a:r>
            <a:r>
              <a:rPr lang="en-US" sz="4000" dirty="0">
                <a:latin typeface="Cambria" pitchFamily="18" charset="0"/>
              </a:rPr>
              <a:t> </a:t>
            </a:r>
            <a:r>
              <a:rPr lang="en-US" sz="4000" dirty="0" err="1" smtClean="0">
                <a:latin typeface="Cambria" pitchFamily="18" charset="0"/>
              </a:rPr>
              <a:t>Ontologis</a:t>
            </a:r>
            <a:r>
              <a:rPr lang="en-US" sz="4000" dirty="0" smtClean="0">
                <a:latin typeface="Cambria" pitchFamily="18" charset="0"/>
              </a:rPr>
              <a:t> </a:t>
            </a:r>
            <a:r>
              <a:rPr lang="en-US" sz="4000" dirty="0" err="1">
                <a:latin typeface="Cambria" pitchFamily="18" charset="0"/>
              </a:rPr>
              <a:t>Pancasila</a:t>
            </a:r>
            <a:endParaRPr lang="en-US" sz="4000" dirty="0">
              <a:latin typeface="Cambria" pitchFamily="18" charset="0"/>
            </a:endParaRPr>
          </a:p>
        </p:txBody>
      </p:sp>
      <p:sp>
        <p:nvSpPr>
          <p:cNvPr id="8200" name="TextBox 5"/>
          <p:cNvSpPr txBox="1">
            <a:spLocks noChangeArrowheads="1"/>
          </p:cNvSpPr>
          <p:nvPr/>
        </p:nvSpPr>
        <p:spPr bwMode="auto">
          <a:xfrm>
            <a:off x="428625" y="1214438"/>
            <a:ext cx="8215313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b="1" dirty="0" err="1">
                <a:solidFill>
                  <a:srgbClr val="7030A0"/>
                </a:solidFill>
                <a:latin typeface="Cambria" pitchFamily="18" charset="0"/>
              </a:rPr>
              <a:t>Sila-saila</a:t>
            </a:r>
            <a:r>
              <a:rPr lang="en-US" sz="2000" b="1" dirty="0">
                <a:solidFill>
                  <a:srgbClr val="7030A0"/>
                </a:solidFill>
                <a:latin typeface="Cambria" pitchFamily="18" charset="0"/>
              </a:rPr>
              <a:t> </a:t>
            </a:r>
            <a:r>
              <a:rPr lang="en-US" sz="2000" b="1" dirty="0" err="1">
                <a:solidFill>
                  <a:srgbClr val="7030A0"/>
                </a:solidFill>
                <a:latin typeface="Cambria" pitchFamily="18" charset="0"/>
              </a:rPr>
              <a:t>Pancasila</a:t>
            </a:r>
            <a:r>
              <a:rPr lang="en-US" sz="2000" b="1" dirty="0">
                <a:solidFill>
                  <a:srgbClr val="7030A0"/>
                </a:solidFill>
                <a:latin typeface="Cambria" pitchFamily="18" charset="0"/>
              </a:rPr>
              <a:t> </a:t>
            </a:r>
            <a:r>
              <a:rPr lang="en-US" sz="2000" b="1" dirty="0" err="1">
                <a:solidFill>
                  <a:srgbClr val="7030A0"/>
                </a:solidFill>
                <a:latin typeface="Cambria" pitchFamily="18" charset="0"/>
              </a:rPr>
              <a:t>merupakan</a:t>
            </a:r>
            <a:r>
              <a:rPr lang="en-US" sz="2000" b="1" dirty="0">
                <a:solidFill>
                  <a:srgbClr val="7030A0"/>
                </a:solidFill>
                <a:latin typeface="Cambria" pitchFamily="18" charset="0"/>
              </a:rPr>
              <a:t> </a:t>
            </a:r>
            <a:r>
              <a:rPr lang="en-US" sz="2000" b="1" dirty="0" err="1">
                <a:solidFill>
                  <a:srgbClr val="7030A0"/>
                </a:solidFill>
                <a:latin typeface="Cambria" pitchFamily="18" charset="0"/>
              </a:rPr>
              <a:t>perwujudan</a:t>
            </a:r>
            <a:r>
              <a:rPr lang="en-US" sz="2000" b="1" dirty="0">
                <a:solidFill>
                  <a:srgbClr val="7030A0"/>
                </a:solidFill>
                <a:latin typeface="Cambria" pitchFamily="18" charset="0"/>
              </a:rPr>
              <a:t> </a:t>
            </a:r>
            <a:r>
              <a:rPr lang="en-US" sz="2000" b="1" dirty="0" err="1">
                <a:solidFill>
                  <a:srgbClr val="7030A0"/>
                </a:solidFill>
                <a:latin typeface="Cambria" pitchFamily="18" charset="0"/>
              </a:rPr>
              <a:t>hakekat</a:t>
            </a:r>
            <a:r>
              <a:rPr lang="en-US" sz="2000" b="1" dirty="0">
                <a:solidFill>
                  <a:srgbClr val="7030A0"/>
                </a:solidFill>
                <a:latin typeface="Cambria" pitchFamily="18" charset="0"/>
              </a:rPr>
              <a:t> </a:t>
            </a:r>
            <a:r>
              <a:rPr lang="en-US" sz="2000" b="1" dirty="0" err="1">
                <a:solidFill>
                  <a:srgbClr val="7030A0"/>
                </a:solidFill>
                <a:latin typeface="Cambria" pitchFamily="18" charset="0"/>
              </a:rPr>
              <a:t>kodrat</a:t>
            </a:r>
            <a:r>
              <a:rPr lang="en-US" sz="2000" b="1" dirty="0">
                <a:solidFill>
                  <a:srgbClr val="7030A0"/>
                </a:solidFill>
                <a:latin typeface="Cambria" pitchFamily="18" charset="0"/>
              </a:rPr>
              <a:t> </a:t>
            </a:r>
            <a:r>
              <a:rPr lang="en-US" sz="2000" b="1" dirty="0" err="1">
                <a:solidFill>
                  <a:srgbClr val="7030A0"/>
                </a:solidFill>
                <a:latin typeface="Cambria" pitchFamily="18" charset="0"/>
              </a:rPr>
              <a:t>manusia</a:t>
            </a:r>
            <a:r>
              <a:rPr lang="en-US" sz="2000" b="1" dirty="0">
                <a:solidFill>
                  <a:srgbClr val="7030A0"/>
                </a:solidFill>
                <a:latin typeface="Cambria" pitchFamily="18" charset="0"/>
              </a:rPr>
              <a:t> yang </a:t>
            </a:r>
            <a:r>
              <a:rPr lang="en-US" sz="2000" b="1" i="1" dirty="0" err="1">
                <a:solidFill>
                  <a:srgbClr val="7030A0"/>
                </a:solidFill>
                <a:latin typeface="Cambria" pitchFamily="18" charset="0"/>
              </a:rPr>
              <a:t>monodualis</a:t>
            </a:r>
            <a:r>
              <a:rPr lang="en-US" sz="2000" b="1" i="1" dirty="0">
                <a:solidFill>
                  <a:srgbClr val="7030A0"/>
                </a:solidFill>
                <a:latin typeface="Cambria" pitchFamily="18" charset="0"/>
              </a:rPr>
              <a:t> </a:t>
            </a:r>
            <a:r>
              <a:rPr lang="en-US" sz="2000" b="1" dirty="0" err="1">
                <a:solidFill>
                  <a:srgbClr val="7030A0"/>
                </a:solidFill>
                <a:latin typeface="Cambria" pitchFamily="18" charset="0"/>
              </a:rPr>
              <a:t>sekaligus</a:t>
            </a:r>
            <a:r>
              <a:rPr lang="en-US" sz="2000" b="1" i="1" dirty="0">
                <a:solidFill>
                  <a:srgbClr val="7030A0"/>
                </a:solidFill>
                <a:latin typeface="Cambria" pitchFamily="18" charset="0"/>
              </a:rPr>
              <a:t> </a:t>
            </a:r>
            <a:r>
              <a:rPr lang="en-US" sz="2000" b="1" i="1" dirty="0" err="1">
                <a:solidFill>
                  <a:srgbClr val="7030A0"/>
                </a:solidFill>
                <a:latin typeface="Cambria" pitchFamily="18" charset="0"/>
              </a:rPr>
              <a:t>monopluralis</a:t>
            </a:r>
            <a:r>
              <a:rPr lang="en-US" sz="2000" b="1" i="1" dirty="0">
                <a:solidFill>
                  <a:srgbClr val="7030A0"/>
                </a:solidFill>
                <a:latin typeface="Cambria" pitchFamily="18" charset="0"/>
              </a:rPr>
              <a:t>.</a:t>
            </a:r>
            <a:endParaRPr lang="en-US" sz="2000" b="1" dirty="0">
              <a:solidFill>
                <a:srgbClr val="7030A0"/>
              </a:solidFill>
              <a:latin typeface="Cambria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071934" y="1928802"/>
            <a:ext cx="2143140" cy="646331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en-US" b="1" dirty="0" err="1"/>
              <a:t>Hakekat</a:t>
            </a:r>
            <a:r>
              <a:rPr lang="en-US" b="1" dirty="0"/>
              <a:t> </a:t>
            </a:r>
            <a:r>
              <a:rPr lang="en-US" b="1" dirty="0" err="1"/>
              <a:t>Kodrat</a:t>
            </a:r>
            <a:r>
              <a:rPr lang="en-US" b="1" dirty="0"/>
              <a:t> </a:t>
            </a:r>
            <a:r>
              <a:rPr lang="en-US" b="1" dirty="0" err="1"/>
              <a:t>Manusia</a:t>
            </a:r>
            <a:endParaRPr lang="en-US" b="1" dirty="0"/>
          </a:p>
        </p:txBody>
      </p:sp>
      <p:sp>
        <p:nvSpPr>
          <p:cNvPr id="8" name="TextBox 7"/>
          <p:cNvSpPr txBox="1"/>
          <p:nvPr/>
        </p:nvSpPr>
        <p:spPr>
          <a:xfrm>
            <a:off x="1214414" y="3059668"/>
            <a:ext cx="2071702" cy="400110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en-US" sz="2000" b="1" dirty="0" err="1">
                <a:latin typeface="Cambria" pitchFamily="18" charset="0"/>
              </a:rPr>
              <a:t>Bentuk</a:t>
            </a:r>
            <a:r>
              <a:rPr lang="en-US" sz="2000" b="1" dirty="0">
                <a:latin typeface="Cambria" pitchFamily="18" charset="0"/>
              </a:rPr>
              <a:t> </a:t>
            </a:r>
            <a:r>
              <a:rPr lang="en-US" sz="2000" b="1" dirty="0" err="1">
                <a:latin typeface="Cambria" pitchFamily="18" charset="0"/>
              </a:rPr>
              <a:t>Kodrat</a:t>
            </a:r>
            <a:endParaRPr lang="en-US" sz="2000" b="1" dirty="0">
              <a:latin typeface="Cambria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357686" y="2928934"/>
            <a:ext cx="1857388" cy="707886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en-US" sz="2000" b="1" dirty="0" err="1">
                <a:latin typeface="Cambria" pitchFamily="18" charset="0"/>
              </a:rPr>
              <a:t>Kedudukan</a:t>
            </a:r>
            <a:r>
              <a:rPr lang="en-US" sz="2000" b="1" dirty="0">
                <a:latin typeface="Cambria" pitchFamily="18" charset="0"/>
              </a:rPr>
              <a:t> </a:t>
            </a:r>
            <a:r>
              <a:rPr lang="en-US" sz="2000" b="1" dirty="0" err="1">
                <a:latin typeface="Cambria" pitchFamily="18" charset="0"/>
              </a:rPr>
              <a:t>Kodrat</a:t>
            </a:r>
            <a:endParaRPr lang="en-US" sz="2000" b="1" dirty="0">
              <a:latin typeface="Cambria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643702" y="2916792"/>
            <a:ext cx="1857388" cy="400110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en-US" sz="2000" b="1" dirty="0" err="1">
                <a:latin typeface="Cambria" pitchFamily="18" charset="0"/>
              </a:rPr>
              <a:t>Sifat</a:t>
            </a:r>
            <a:r>
              <a:rPr lang="en-US" sz="2000" b="1" dirty="0">
                <a:latin typeface="Cambria" pitchFamily="18" charset="0"/>
              </a:rPr>
              <a:t> </a:t>
            </a:r>
            <a:r>
              <a:rPr lang="en-US" sz="2000" b="1" dirty="0" err="1">
                <a:latin typeface="Cambria" pitchFamily="18" charset="0"/>
              </a:rPr>
              <a:t>Kodrat</a:t>
            </a:r>
            <a:endParaRPr lang="en-US" sz="2000" b="1" dirty="0">
              <a:latin typeface="Cambria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57158" y="3845486"/>
            <a:ext cx="1428760" cy="400110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en-US" sz="2000" dirty="0">
                <a:latin typeface="Cambria" pitchFamily="18" charset="0"/>
              </a:rPr>
              <a:t>Raga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2357422" y="3845486"/>
            <a:ext cx="1500198" cy="369332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en-US" dirty="0" err="1"/>
              <a:t>Jiwa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 rot="5400000">
            <a:off x="-172556" y="5229209"/>
            <a:ext cx="1428760" cy="400110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en-US" sz="2000" b="1" dirty="0" err="1">
                <a:latin typeface="Cambria" pitchFamily="18" charset="0"/>
              </a:rPr>
              <a:t>Anorganis</a:t>
            </a:r>
            <a:endParaRPr lang="en-US" sz="2000" b="1" dirty="0">
              <a:latin typeface="Cambria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 rot="5400000">
            <a:off x="342899" y="5229209"/>
            <a:ext cx="1428760" cy="400110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en-US" sz="2000" b="1" dirty="0">
                <a:latin typeface="Cambria" pitchFamily="18" charset="0"/>
              </a:rPr>
              <a:t>Animal</a:t>
            </a:r>
          </a:p>
        </p:txBody>
      </p:sp>
      <p:sp>
        <p:nvSpPr>
          <p:cNvPr id="15" name="TextBox 14"/>
          <p:cNvSpPr txBox="1"/>
          <p:nvPr/>
        </p:nvSpPr>
        <p:spPr>
          <a:xfrm rot="5400000">
            <a:off x="871483" y="5229209"/>
            <a:ext cx="1428760" cy="400110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en-US" sz="2000" b="1" dirty="0" smtClean="0">
                <a:latin typeface="Cambria" pitchFamily="18" charset="0"/>
              </a:rPr>
              <a:t>Human</a:t>
            </a:r>
            <a:endParaRPr lang="en-US" sz="2000" b="1" dirty="0">
              <a:latin typeface="Cambria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 rot="5400000">
            <a:off x="1843097" y="5229209"/>
            <a:ext cx="1428760" cy="400110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en-US" sz="2000" b="1" dirty="0" smtClean="0">
                <a:latin typeface="Cambria" pitchFamily="18" charset="0"/>
              </a:rPr>
              <a:t>Akal/</a:t>
            </a:r>
            <a:r>
              <a:rPr lang="en-US" sz="2000" b="1" dirty="0" err="1" smtClean="0">
                <a:latin typeface="Cambria" pitchFamily="18" charset="0"/>
              </a:rPr>
              <a:t>Cipt</a:t>
            </a:r>
            <a:endParaRPr lang="en-US" sz="2000" b="1" dirty="0">
              <a:latin typeface="Cambria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 rot="5400000">
            <a:off x="2399212" y="5229209"/>
            <a:ext cx="1428760" cy="400110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en-US" sz="2000" b="1" dirty="0">
                <a:latin typeface="Cambria" pitchFamily="18" charset="0"/>
              </a:rPr>
              <a:t>Rasa</a:t>
            </a:r>
          </a:p>
        </p:txBody>
      </p:sp>
      <p:sp>
        <p:nvSpPr>
          <p:cNvPr id="18" name="TextBox 17"/>
          <p:cNvSpPr txBox="1"/>
          <p:nvPr/>
        </p:nvSpPr>
        <p:spPr>
          <a:xfrm rot="5400000">
            <a:off x="2943185" y="5229209"/>
            <a:ext cx="1428760" cy="400110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en-US" sz="2000" b="1" dirty="0" err="1">
                <a:latin typeface="Cambria" pitchFamily="18" charset="0"/>
              </a:rPr>
              <a:t>Kehendak</a:t>
            </a:r>
            <a:endParaRPr lang="en-US" sz="2000" b="1" dirty="0">
              <a:latin typeface="Cambria" pitchFamily="18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 rot="5400000">
            <a:off x="3764722" y="4907738"/>
            <a:ext cx="2071702" cy="400110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en-US" sz="2000" b="1" dirty="0" err="1">
                <a:latin typeface="Cambria" pitchFamily="18" charset="0"/>
              </a:rPr>
              <a:t>Mahluk</a:t>
            </a:r>
            <a:r>
              <a:rPr lang="en-US" sz="2000" b="1" dirty="0">
                <a:latin typeface="Cambria" pitchFamily="18" charset="0"/>
              </a:rPr>
              <a:t> </a:t>
            </a:r>
            <a:r>
              <a:rPr lang="en-US" sz="2000" b="1" dirty="0" err="1">
                <a:latin typeface="Cambria" pitchFamily="18" charset="0"/>
              </a:rPr>
              <a:t>Pribadi</a:t>
            </a:r>
            <a:endParaRPr lang="en-US" sz="2000" b="1" dirty="0">
              <a:latin typeface="Cambria" pitchFamily="18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 rot="5400000">
            <a:off x="4720947" y="4923127"/>
            <a:ext cx="2071702" cy="369332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en-US" dirty="0" err="1"/>
              <a:t>Mahluk</a:t>
            </a:r>
            <a:r>
              <a:rPr lang="en-US" dirty="0"/>
              <a:t> </a:t>
            </a:r>
            <a:r>
              <a:rPr lang="en-US" dirty="0" err="1"/>
              <a:t>Tuhan</a:t>
            </a:r>
            <a:endParaRPr lang="en-US" dirty="0"/>
          </a:p>
        </p:txBody>
      </p:sp>
      <p:sp>
        <p:nvSpPr>
          <p:cNvPr id="21" name="TextBox 20"/>
          <p:cNvSpPr txBox="1"/>
          <p:nvPr/>
        </p:nvSpPr>
        <p:spPr>
          <a:xfrm rot="5400000">
            <a:off x="5979299" y="4907738"/>
            <a:ext cx="2071702" cy="40011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en-US" sz="2000" dirty="0">
                <a:latin typeface="Cambria" pitchFamily="18" charset="0"/>
              </a:rPr>
              <a:t>Individual</a:t>
            </a:r>
          </a:p>
        </p:txBody>
      </p:sp>
      <p:sp>
        <p:nvSpPr>
          <p:cNvPr id="22" name="TextBox 21"/>
          <p:cNvSpPr txBox="1"/>
          <p:nvPr/>
        </p:nvSpPr>
        <p:spPr>
          <a:xfrm rot="5400000">
            <a:off x="7066258" y="4907738"/>
            <a:ext cx="2071702" cy="400110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en-US" sz="2000" dirty="0" err="1">
                <a:latin typeface="Cambria" pitchFamily="18" charset="0"/>
              </a:rPr>
              <a:t>Sosial</a:t>
            </a:r>
            <a:endParaRPr lang="en-US" sz="2000" dirty="0">
              <a:latin typeface="Cambria" pitchFamily="18" charset="0"/>
            </a:endParaRPr>
          </a:p>
        </p:txBody>
      </p:sp>
      <p:cxnSp>
        <p:nvCxnSpPr>
          <p:cNvPr id="24" name="Straight Arrow Connector 23"/>
          <p:cNvCxnSpPr/>
          <p:nvPr/>
        </p:nvCxnSpPr>
        <p:spPr>
          <a:xfrm rot="10800000" flipV="1">
            <a:off x="2428875" y="2571750"/>
            <a:ext cx="2071688" cy="3571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/>
          <p:nvPr/>
        </p:nvCxnSpPr>
        <p:spPr>
          <a:xfrm rot="5400000">
            <a:off x="5035550" y="2749550"/>
            <a:ext cx="357188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/>
          <p:nvPr/>
        </p:nvCxnSpPr>
        <p:spPr>
          <a:xfrm>
            <a:off x="5715000" y="2571750"/>
            <a:ext cx="1714500" cy="28575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/>
          <p:nvPr/>
        </p:nvCxnSpPr>
        <p:spPr>
          <a:xfrm rot="10800000" flipV="1">
            <a:off x="1143000" y="3500438"/>
            <a:ext cx="928688" cy="285750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/>
          <p:cNvCxnSpPr/>
          <p:nvPr/>
        </p:nvCxnSpPr>
        <p:spPr>
          <a:xfrm>
            <a:off x="2286000" y="3500438"/>
            <a:ext cx="857250" cy="285750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/>
          <p:nvPr/>
        </p:nvCxnSpPr>
        <p:spPr>
          <a:xfrm rot="10800000" flipV="1">
            <a:off x="4714875" y="3714750"/>
            <a:ext cx="500063" cy="285750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/>
          <p:cNvCxnSpPr/>
          <p:nvPr/>
        </p:nvCxnSpPr>
        <p:spPr>
          <a:xfrm>
            <a:off x="5286375" y="3714750"/>
            <a:ext cx="500063" cy="285750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Arrow Connector 40"/>
          <p:cNvCxnSpPr/>
          <p:nvPr/>
        </p:nvCxnSpPr>
        <p:spPr>
          <a:xfrm rot="5400000">
            <a:off x="6965156" y="3393282"/>
            <a:ext cx="642937" cy="571500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Arrow Connector 42"/>
          <p:cNvCxnSpPr/>
          <p:nvPr/>
        </p:nvCxnSpPr>
        <p:spPr>
          <a:xfrm rot="16200000" flipH="1">
            <a:off x="7551738" y="3449638"/>
            <a:ext cx="642937" cy="458787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/>
          <p:cNvCxnSpPr/>
          <p:nvPr/>
        </p:nvCxnSpPr>
        <p:spPr>
          <a:xfrm rot="10800000" flipV="1">
            <a:off x="500063" y="4286250"/>
            <a:ext cx="500062" cy="357188"/>
          </a:xfrm>
          <a:prstGeom prst="straightConnector1">
            <a:avLst/>
          </a:prstGeom>
          <a:ln w="571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Arrow Connector 46"/>
          <p:cNvCxnSpPr/>
          <p:nvPr/>
        </p:nvCxnSpPr>
        <p:spPr>
          <a:xfrm rot="5400000">
            <a:off x="858019" y="4571213"/>
            <a:ext cx="428625" cy="1588"/>
          </a:xfrm>
          <a:prstGeom prst="straightConnector1">
            <a:avLst/>
          </a:prstGeom>
          <a:ln w="571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Arrow Connector 48"/>
          <p:cNvCxnSpPr/>
          <p:nvPr/>
        </p:nvCxnSpPr>
        <p:spPr>
          <a:xfrm>
            <a:off x="1143000" y="4286250"/>
            <a:ext cx="428625" cy="357188"/>
          </a:xfrm>
          <a:prstGeom prst="straightConnector1">
            <a:avLst/>
          </a:prstGeom>
          <a:ln w="571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Arrow Connector 51"/>
          <p:cNvCxnSpPr/>
          <p:nvPr/>
        </p:nvCxnSpPr>
        <p:spPr>
          <a:xfrm rot="10800000" flipV="1">
            <a:off x="2571750" y="4286250"/>
            <a:ext cx="500063" cy="357188"/>
          </a:xfrm>
          <a:prstGeom prst="straightConnector1">
            <a:avLst/>
          </a:prstGeom>
          <a:ln w="571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Arrow Connector 52"/>
          <p:cNvCxnSpPr/>
          <p:nvPr/>
        </p:nvCxnSpPr>
        <p:spPr>
          <a:xfrm rot="5400000">
            <a:off x="2858294" y="4499769"/>
            <a:ext cx="428625" cy="1587"/>
          </a:xfrm>
          <a:prstGeom prst="straightConnector1">
            <a:avLst/>
          </a:prstGeom>
          <a:ln w="571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Arrow Connector 53"/>
          <p:cNvCxnSpPr/>
          <p:nvPr/>
        </p:nvCxnSpPr>
        <p:spPr>
          <a:xfrm>
            <a:off x="3071813" y="4286250"/>
            <a:ext cx="500062" cy="357188"/>
          </a:xfrm>
          <a:prstGeom prst="straightConnector1">
            <a:avLst/>
          </a:prstGeom>
          <a:ln w="571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82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3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4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4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5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5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6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67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7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8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87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9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7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0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7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1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7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2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3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4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4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>
                      <p:stCondLst>
                        <p:cond delay="indefinite"/>
                      </p:stCondLst>
                      <p:childTnLst>
                        <p:par>
                          <p:cTn id="149" fill="hold">
                            <p:stCondLst>
                              <p:cond delay="0"/>
                            </p:stCondLst>
                            <p:childTnLst>
                              <p:par>
                                <p:cTn id="15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5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" fill="hold">
                      <p:stCondLst>
                        <p:cond delay="indefinite"/>
                      </p:stCondLst>
                      <p:childTnLst>
                        <p:par>
                          <p:cTn id="159" fill="hold">
                            <p:stCondLst>
                              <p:cond delay="0"/>
                            </p:stCondLst>
                            <p:childTnLst>
                              <p:par>
                                <p:cTn id="16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6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00" grpId="0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Date Placeholder 1"/>
          <p:cNvSpPr>
            <a:spLocks noGrp="1"/>
          </p:cNvSpPr>
          <p:nvPr>
            <p:ph type="dt" sz="quarter" idx="10"/>
          </p:nvPr>
        </p:nvSpPr>
        <p:spPr>
          <a:xfrm>
            <a:off x="457200" y="6356350"/>
            <a:ext cx="2133600" cy="365125"/>
          </a:xfrm>
        </p:spPr>
        <p:txBody>
          <a:bodyPr/>
          <a:lstStyle/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10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/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11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pPr>
              <a:defRPr/>
            </a:pPr>
            <a:fld id="{95780B09-393E-4071-A83A-EC64303A5A18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428596" y="428604"/>
            <a:ext cx="8215370" cy="707886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r">
              <a:defRPr/>
            </a:pPr>
            <a:r>
              <a:rPr lang="en-US" sz="4000" b="1" dirty="0" err="1">
                <a:latin typeface="Cambria" pitchFamily="18" charset="0"/>
              </a:rPr>
              <a:t>Dasar</a:t>
            </a:r>
            <a:r>
              <a:rPr lang="en-US" sz="4000" b="1" dirty="0">
                <a:latin typeface="Cambria" pitchFamily="18" charset="0"/>
              </a:rPr>
              <a:t> </a:t>
            </a:r>
            <a:r>
              <a:rPr lang="en-US" sz="4000" b="1" dirty="0" err="1">
                <a:latin typeface="Cambria" pitchFamily="18" charset="0"/>
              </a:rPr>
              <a:t>Epistemologi</a:t>
            </a:r>
            <a:r>
              <a:rPr lang="en-US" sz="4000" b="1" dirty="0">
                <a:latin typeface="Cambria" pitchFamily="18" charset="0"/>
              </a:rPr>
              <a:t> </a:t>
            </a:r>
            <a:r>
              <a:rPr lang="en-US" sz="4000" b="1" dirty="0" err="1">
                <a:latin typeface="Cambria" pitchFamily="18" charset="0"/>
              </a:rPr>
              <a:t>Pancasila</a:t>
            </a:r>
            <a:endParaRPr lang="en-US" sz="4000" b="1" dirty="0">
              <a:latin typeface="Cambria" pitchFamily="18" charset="0"/>
            </a:endParaRPr>
          </a:p>
        </p:txBody>
      </p:sp>
      <p:pic>
        <p:nvPicPr>
          <p:cNvPr id="13" name="Picture 2" descr="F:\LAMPUNG\GALERY\KARIKATUR\pengetahuan.jpe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15008" y="2693813"/>
            <a:ext cx="2838463" cy="3306947"/>
          </a:xfrm>
          <a:prstGeom prst="rect">
            <a:avLst/>
          </a:prstGeom>
          <a:noFill/>
        </p:spPr>
      </p:pic>
      <p:sp>
        <p:nvSpPr>
          <p:cNvPr id="14" name="Oval Callout 13"/>
          <p:cNvSpPr/>
          <p:nvPr/>
        </p:nvSpPr>
        <p:spPr>
          <a:xfrm>
            <a:off x="1571604" y="1500174"/>
            <a:ext cx="5072098" cy="1214446"/>
          </a:xfrm>
          <a:prstGeom prst="wedgeEllipseCallout">
            <a:avLst>
              <a:gd name="adj1" fmla="val 38402"/>
              <a:gd name="adj2" fmla="val 84012"/>
            </a:avLst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dirty="0" err="1" smtClean="0"/>
              <a:t>Hasil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perolehan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pengetahuan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mendalam</a:t>
            </a:r>
            <a:endParaRPr lang="en-US" sz="2400" b="1" dirty="0"/>
          </a:p>
        </p:txBody>
      </p:sp>
      <p:sp>
        <p:nvSpPr>
          <p:cNvPr id="15" name="Oval Callout 14"/>
          <p:cNvSpPr/>
          <p:nvPr/>
        </p:nvSpPr>
        <p:spPr>
          <a:xfrm>
            <a:off x="785786" y="3000372"/>
            <a:ext cx="4286312" cy="1214446"/>
          </a:xfrm>
          <a:prstGeom prst="wedgeEllipseCallout">
            <a:avLst>
              <a:gd name="adj1" fmla="val 71453"/>
              <a:gd name="adj2" fmla="val -21758"/>
            </a:avLst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dirty="0" err="1" smtClean="0"/>
              <a:t>Bukti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pengalaman</a:t>
            </a:r>
            <a:endParaRPr lang="en-US" sz="2400" b="1" dirty="0"/>
          </a:p>
        </p:txBody>
      </p:sp>
      <p:sp>
        <p:nvSpPr>
          <p:cNvPr id="16" name="Oval Callout 15"/>
          <p:cNvSpPr/>
          <p:nvPr/>
        </p:nvSpPr>
        <p:spPr>
          <a:xfrm>
            <a:off x="0" y="4429132"/>
            <a:ext cx="5072098" cy="1214446"/>
          </a:xfrm>
          <a:prstGeom prst="wedgeEllipseCallout">
            <a:avLst>
              <a:gd name="adj1" fmla="val 65444"/>
              <a:gd name="adj2" fmla="val -93466"/>
            </a:avLst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dirty="0" err="1" smtClean="0"/>
              <a:t>Objek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pengetahuan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yg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selalu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jadi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bahan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kajian</a:t>
            </a:r>
            <a:endParaRPr lang="en-US" sz="2400" b="1" dirty="0"/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e Placeholder 1"/>
          <p:cNvSpPr>
            <a:spLocks noGrp="1"/>
          </p:cNvSpPr>
          <p:nvPr>
            <p:ph type="dt" sz="quarter" idx="10"/>
          </p:nvPr>
        </p:nvSpPr>
        <p:spPr>
          <a:xfrm>
            <a:off x="457200" y="6356350"/>
            <a:ext cx="2133600" cy="365125"/>
          </a:xfrm>
        </p:spPr>
        <p:txBody>
          <a:bodyPr/>
          <a:lstStyle/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10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/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11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pPr>
              <a:defRPr/>
            </a:pPr>
            <a:fld id="{5A5289AF-B1C4-4EFF-8982-6D8FC7CEC09E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571472" y="357166"/>
            <a:ext cx="8001056" cy="707886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r">
              <a:defRPr/>
            </a:pPr>
            <a:r>
              <a:rPr lang="en-US" sz="4000" b="1" dirty="0" err="1">
                <a:latin typeface="Cambria" pitchFamily="18" charset="0"/>
              </a:rPr>
              <a:t>Dasar</a:t>
            </a:r>
            <a:r>
              <a:rPr lang="en-US" sz="4000" b="1" dirty="0">
                <a:latin typeface="Cambria" pitchFamily="18" charset="0"/>
              </a:rPr>
              <a:t> </a:t>
            </a:r>
            <a:r>
              <a:rPr lang="en-US" sz="4000" b="1" dirty="0" err="1">
                <a:latin typeface="Cambria" pitchFamily="18" charset="0"/>
              </a:rPr>
              <a:t>Aksiologi</a:t>
            </a:r>
            <a:r>
              <a:rPr lang="en-US" sz="4000" b="1" dirty="0">
                <a:latin typeface="Cambria" pitchFamily="18" charset="0"/>
              </a:rPr>
              <a:t> </a:t>
            </a:r>
            <a:r>
              <a:rPr lang="en-US" sz="4000" b="1" dirty="0" err="1">
                <a:latin typeface="Cambria" pitchFamily="18" charset="0"/>
              </a:rPr>
              <a:t>Pancasila</a:t>
            </a:r>
            <a:endParaRPr lang="en-US" sz="4000" b="1" dirty="0">
              <a:latin typeface="Cambria" pitchFamily="18" charset="0"/>
            </a:endParaRPr>
          </a:p>
        </p:txBody>
      </p:sp>
      <p:pic>
        <p:nvPicPr>
          <p:cNvPr id="13" name="Picture 5" descr="Garuda Pancasila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00147" y="1071563"/>
            <a:ext cx="6643687" cy="5143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TextBox 13"/>
          <p:cNvSpPr txBox="1"/>
          <p:nvPr/>
        </p:nvSpPr>
        <p:spPr>
          <a:xfrm>
            <a:off x="785786" y="3143248"/>
            <a:ext cx="4929222" cy="3046988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defRPr/>
            </a:pPr>
            <a:r>
              <a:rPr lang="en-US" sz="2400" b="1" dirty="0" err="1" smtClean="0">
                <a:latin typeface="Cambria" pitchFamily="18" charset="0"/>
              </a:rPr>
              <a:t>Sistem</a:t>
            </a:r>
            <a:r>
              <a:rPr lang="en-US" sz="2400" b="1" dirty="0" smtClean="0">
                <a:latin typeface="Cambria" pitchFamily="18" charset="0"/>
              </a:rPr>
              <a:t> </a:t>
            </a:r>
            <a:r>
              <a:rPr lang="en-US" sz="2400" b="1" dirty="0" err="1" smtClean="0">
                <a:latin typeface="Cambria" pitchFamily="18" charset="0"/>
              </a:rPr>
              <a:t>nilai</a:t>
            </a:r>
            <a:r>
              <a:rPr lang="en-US" sz="2400" b="1" dirty="0" smtClean="0">
                <a:latin typeface="Cambria" pitchFamily="18" charset="0"/>
              </a:rPr>
              <a:t> </a:t>
            </a:r>
            <a:r>
              <a:rPr lang="en-US" sz="2400" b="1" dirty="0" err="1" smtClean="0">
                <a:latin typeface="Cambria" pitchFamily="18" charset="0"/>
              </a:rPr>
              <a:t>kerokhanian</a:t>
            </a:r>
            <a:r>
              <a:rPr lang="en-US" sz="2400" b="1" dirty="0" smtClean="0">
                <a:latin typeface="Cambria" pitchFamily="18" charset="0"/>
              </a:rPr>
              <a:t> / </a:t>
            </a:r>
          </a:p>
          <a:p>
            <a:pPr>
              <a:defRPr/>
            </a:pPr>
            <a:r>
              <a:rPr lang="en-US" sz="2400" b="1" dirty="0" err="1" smtClean="0">
                <a:latin typeface="Cambria" pitchFamily="18" charset="0"/>
              </a:rPr>
              <a:t>nilai</a:t>
            </a:r>
            <a:r>
              <a:rPr lang="en-US" sz="2400" b="1" dirty="0" smtClean="0">
                <a:latin typeface="Cambria" pitchFamily="18" charset="0"/>
              </a:rPr>
              <a:t> </a:t>
            </a:r>
            <a:r>
              <a:rPr lang="en-US" sz="2400" b="1" dirty="0">
                <a:latin typeface="Cambria" pitchFamily="18" charset="0"/>
              </a:rPr>
              <a:t>spiritual </a:t>
            </a:r>
            <a:endParaRPr lang="en-US" sz="2400" b="1" dirty="0" smtClean="0">
              <a:latin typeface="Cambria" pitchFamily="18" charset="0"/>
            </a:endParaRPr>
          </a:p>
          <a:p>
            <a:pPr lvl="2">
              <a:buFontTx/>
              <a:buChar char="-"/>
              <a:defRPr/>
            </a:pPr>
            <a:r>
              <a:rPr lang="en-US" sz="2400" b="1" dirty="0" err="1" smtClean="0">
                <a:latin typeface="Cambria" pitchFamily="18" charset="0"/>
              </a:rPr>
              <a:t>nilai</a:t>
            </a:r>
            <a:r>
              <a:rPr lang="en-US" sz="2400" b="1" dirty="0" smtClean="0">
                <a:latin typeface="Cambria" pitchFamily="18" charset="0"/>
              </a:rPr>
              <a:t> material</a:t>
            </a:r>
          </a:p>
          <a:p>
            <a:pPr lvl="2">
              <a:buFontTx/>
              <a:buChar char="-"/>
              <a:defRPr/>
            </a:pPr>
            <a:r>
              <a:rPr lang="en-US" sz="2400" b="1" dirty="0" err="1" smtClean="0">
                <a:latin typeface="Cambria" pitchFamily="18" charset="0"/>
              </a:rPr>
              <a:t>nilai</a:t>
            </a:r>
            <a:r>
              <a:rPr lang="en-US" sz="2400" b="1" dirty="0" smtClean="0">
                <a:latin typeface="Cambria" pitchFamily="18" charset="0"/>
              </a:rPr>
              <a:t> vital</a:t>
            </a:r>
          </a:p>
          <a:p>
            <a:pPr lvl="2">
              <a:buFontTx/>
              <a:buChar char="-"/>
              <a:defRPr/>
            </a:pPr>
            <a:r>
              <a:rPr lang="en-US" sz="2400" b="1" dirty="0" err="1" smtClean="0">
                <a:latin typeface="Cambria" pitchFamily="18" charset="0"/>
              </a:rPr>
              <a:t>nilai</a:t>
            </a:r>
            <a:r>
              <a:rPr lang="en-US" sz="2400" b="1" dirty="0" smtClean="0">
                <a:latin typeface="Cambria" pitchFamily="18" charset="0"/>
              </a:rPr>
              <a:t> </a:t>
            </a:r>
            <a:r>
              <a:rPr lang="en-US" sz="2400" b="1" dirty="0" err="1" smtClean="0">
                <a:latin typeface="Cambria" pitchFamily="18" charset="0"/>
              </a:rPr>
              <a:t>kebenaran</a:t>
            </a:r>
            <a:endParaRPr lang="en-US" sz="2400" b="1" dirty="0" smtClean="0">
              <a:latin typeface="Cambria" pitchFamily="18" charset="0"/>
            </a:endParaRPr>
          </a:p>
          <a:p>
            <a:pPr lvl="2">
              <a:buFontTx/>
              <a:buChar char="-"/>
              <a:defRPr/>
            </a:pPr>
            <a:r>
              <a:rPr lang="en-US" sz="2400" b="1" dirty="0" err="1" smtClean="0">
                <a:latin typeface="Cambria" pitchFamily="18" charset="0"/>
              </a:rPr>
              <a:t>nilai</a:t>
            </a:r>
            <a:r>
              <a:rPr lang="en-US" sz="2400" b="1" dirty="0" smtClean="0">
                <a:latin typeface="Cambria" pitchFamily="18" charset="0"/>
              </a:rPr>
              <a:t> </a:t>
            </a:r>
            <a:r>
              <a:rPr lang="en-US" sz="2400" b="1" dirty="0" err="1" smtClean="0">
                <a:latin typeface="Cambria" pitchFamily="18" charset="0"/>
              </a:rPr>
              <a:t>keindahan</a:t>
            </a:r>
            <a:endParaRPr lang="en-US" sz="2400" b="1" dirty="0" smtClean="0">
              <a:latin typeface="Cambria" pitchFamily="18" charset="0"/>
            </a:endParaRPr>
          </a:p>
          <a:p>
            <a:pPr lvl="2">
              <a:buFontTx/>
              <a:buChar char="-"/>
              <a:defRPr/>
            </a:pPr>
            <a:r>
              <a:rPr lang="en-US" sz="2400" b="1" dirty="0" err="1" smtClean="0">
                <a:latin typeface="Cambria" pitchFamily="18" charset="0"/>
              </a:rPr>
              <a:t>nilai</a:t>
            </a:r>
            <a:r>
              <a:rPr lang="en-US" sz="2400" b="1" dirty="0" smtClean="0">
                <a:latin typeface="Cambria" pitchFamily="18" charset="0"/>
              </a:rPr>
              <a:t> </a:t>
            </a:r>
            <a:r>
              <a:rPr lang="en-US" sz="2400" b="1" dirty="0" err="1" smtClean="0">
                <a:latin typeface="Cambria" pitchFamily="18" charset="0"/>
              </a:rPr>
              <a:t>kebaikan</a:t>
            </a:r>
            <a:r>
              <a:rPr lang="en-US" sz="2400" b="1" dirty="0" smtClean="0">
                <a:latin typeface="Cambria" pitchFamily="18" charset="0"/>
              </a:rPr>
              <a:t>,</a:t>
            </a:r>
          </a:p>
          <a:p>
            <a:pPr lvl="2">
              <a:buFontTx/>
              <a:buChar char="-"/>
              <a:defRPr/>
            </a:pPr>
            <a:r>
              <a:rPr lang="en-US" sz="2400" b="1" dirty="0" err="1" smtClean="0">
                <a:latin typeface="Cambria" pitchFamily="18" charset="0"/>
              </a:rPr>
              <a:t>nilai</a:t>
            </a:r>
            <a:r>
              <a:rPr lang="en-US" sz="2400" b="1" dirty="0" smtClean="0">
                <a:latin typeface="Cambria" pitchFamily="18" charset="0"/>
              </a:rPr>
              <a:t> </a:t>
            </a:r>
            <a:r>
              <a:rPr lang="en-US" sz="2400" b="1" dirty="0" err="1">
                <a:latin typeface="Cambria" pitchFamily="18" charset="0"/>
              </a:rPr>
              <a:t>kesucian</a:t>
            </a:r>
            <a:r>
              <a:rPr lang="en-US" sz="2400" b="1" dirty="0">
                <a:latin typeface="Cambria" pitchFamily="18" charset="0"/>
              </a:rPr>
              <a:t> </a:t>
            </a: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3500430" y="2629327"/>
            <a:ext cx="2428892" cy="1362075"/>
          </a:xfrm>
        </p:spPr>
        <p:txBody>
          <a:bodyPr rtlCol="0">
            <a:normAutofit/>
          </a:bodyPr>
          <a:lstStyle>
            <a:extLst/>
          </a:lstStyle>
          <a:p>
            <a:pPr eaLnBrk="1" fontAlgn="auto" hangingPunct="1">
              <a:spcAft>
                <a:spcPts val="0"/>
              </a:spcAft>
              <a:defRPr/>
            </a:pPr>
            <a:r>
              <a:rPr lang="en-US" sz="7200" b="0" cap="none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00"/>
                </a:solidFill>
                <a:effectLst>
                  <a:glow rad="63500">
                    <a:schemeClr val="accent4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  <a:reflection blurRad="6350" stA="60000" endA="900" endPos="58000" dir="5400000" sy="-100000" algn="bl" rotWithShape="0"/>
                </a:effectLst>
                <a:latin typeface="Arial Black" pitchFamily="34" charset="0"/>
              </a:rPr>
              <a:t>end</a:t>
            </a:r>
            <a:endParaRPr lang="en-US" sz="7200" b="0" cap="none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00"/>
              </a:solidFill>
              <a:effectLst>
                <a:glow rad="63500">
                  <a:schemeClr val="accent4">
                    <a:satMod val="175000"/>
                    <a:alpha val="40000"/>
                  </a:schemeClr>
                </a:glow>
                <a:outerShdw blurRad="63500" dir="3600000" algn="tl" rotWithShape="0">
                  <a:srgbClr val="000000">
                    <a:alpha val="70000"/>
                  </a:srgbClr>
                </a:outerShdw>
                <a:reflection blurRad="6350" stA="60000" endA="900" endPos="58000" dir="5400000" sy="-100000" algn="bl" rotWithShape="0"/>
              </a:effectLst>
              <a:latin typeface="Arial Black" pitchFamily="34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03A355F-FDA1-4718-99D4-29E70D65B67F}" type="slidenum">
              <a:rPr lang="en-US"/>
              <a:pPr>
                <a:defRPr/>
              </a:pPr>
              <a:t>8</a:t>
            </a:fld>
            <a:endParaRPr lang="en-US"/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Posisi dan Arti Penting Pembelajaran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05A44488-2ACF-4347-AB47-2512FC001EB7}&quot;/&gt;&lt;filename val=&quot;D:\template ppt\template darmajaya\flash template\data\asimages\{05A44488-2ACF-4347-AB47-2512FC001EB7}.png&quot;/&gt;&lt;hasEffects val=&quot;1&quot;/&gt;&lt;left val=&quot;168.72&quot;/&gt;&lt;top val=&quot;177.84&quot;/&gt;&lt;width val=&quot;391.92&quot;/&gt;&lt;height val=&quot;205.2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488</TotalTime>
  <Words>324</Words>
  <Application>Microsoft Office PowerPoint</Application>
  <PresentationFormat>On-screen Show (4:3)</PresentationFormat>
  <Paragraphs>90</Paragraphs>
  <Slides>8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end</vt:lpstr>
    </vt:vector>
  </TitlesOfParts>
  <Company>IBI Darmajaya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Banon</cp:lastModifiedBy>
  <cp:revision>87</cp:revision>
  <dcterms:created xsi:type="dcterms:W3CDTF">2010-04-18T12:06:30Z</dcterms:created>
  <dcterms:modified xsi:type="dcterms:W3CDTF">2015-09-02T07:16:40Z</dcterms:modified>
</cp:coreProperties>
</file>