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F1DB5-D2AA-49D8-9673-AC968E38B626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6685AD0-820F-4AEF-9296-C1DA6581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F1DB5-D2AA-49D8-9673-AC968E38B626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5AD0-820F-4AEF-9296-C1DA6581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F1DB5-D2AA-49D8-9673-AC968E38B626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5AD0-820F-4AEF-9296-C1DA6581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F1DB5-D2AA-49D8-9673-AC968E38B626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6685AD0-820F-4AEF-9296-C1DA6581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F1DB5-D2AA-49D8-9673-AC968E38B626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5AD0-820F-4AEF-9296-C1DA65818D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F1DB5-D2AA-49D8-9673-AC968E38B626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5AD0-820F-4AEF-9296-C1DA6581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F1DB5-D2AA-49D8-9673-AC968E38B626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6685AD0-820F-4AEF-9296-C1DA65818D2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F1DB5-D2AA-49D8-9673-AC968E38B626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5AD0-820F-4AEF-9296-C1DA6581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F1DB5-D2AA-49D8-9673-AC968E38B626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5AD0-820F-4AEF-9296-C1DA6581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F1DB5-D2AA-49D8-9673-AC968E38B626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5AD0-820F-4AEF-9296-C1DA65818D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F1DB5-D2AA-49D8-9673-AC968E38B626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5AD0-820F-4AEF-9296-C1DA65818D2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3FF1DB5-D2AA-49D8-9673-AC968E38B626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685AD0-820F-4AEF-9296-C1DA65818D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7975" y="1676400"/>
            <a:ext cx="6570334" cy="12223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effectLst/>
              </a:rPr>
              <a:t>BAB 9. </a:t>
            </a:r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 smtClean="0">
                <a:effectLst/>
              </a:rPr>
              <a:t>MASYARAKAT </a:t>
            </a:r>
            <a:r>
              <a:rPr lang="en-US" b="1" dirty="0">
                <a:effectLst/>
              </a:rPr>
              <a:t>EKONOMI ASEAN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53000" y="5394374"/>
            <a:ext cx="3733800" cy="914400"/>
          </a:xfrm>
        </p:spPr>
        <p:txBody>
          <a:bodyPr/>
          <a:lstStyle/>
          <a:p>
            <a:r>
              <a:rPr lang="en-US" b="1" dirty="0" err="1" smtClean="0"/>
              <a:t>Lukman</a:t>
            </a:r>
            <a:r>
              <a:rPr lang="en-US" b="1" dirty="0" smtClean="0"/>
              <a:t> Hakim, S.P., M.M.</a:t>
            </a:r>
            <a:endParaRPr lang="en-US" b="1" dirty="0"/>
          </a:p>
        </p:txBody>
      </p:sp>
      <p:pic>
        <p:nvPicPr>
          <p:cNvPr id="4" name="Picture 3" descr="C:\Users\digital marketing\Documents\2021\Oktober\tt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6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562669" y="3775908"/>
            <a:ext cx="2959043" cy="2874770"/>
            <a:chOff x="455386" y="178139"/>
            <a:chExt cx="11234055" cy="6279811"/>
          </a:xfrm>
          <a:blipFill dpi="0" rotWithShape="1">
            <a:blip r:embed="rId3"/>
            <a:srcRect/>
            <a:stretch>
              <a:fillRect/>
            </a:stretch>
          </a:blipFill>
        </p:grpSpPr>
        <p:sp>
          <p:nvSpPr>
            <p:cNvPr id="6" name="Rounded Rectangle 5"/>
            <p:cNvSpPr/>
            <p:nvPr/>
          </p:nvSpPr>
          <p:spPr>
            <a:xfrm>
              <a:off x="455386" y="1056820"/>
              <a:ext cx="595085" cy="494631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050471" y="171404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645556" y="10568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240641" y="4829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817586" y="11901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412671" y="184739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4007756" y="11901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602841" y="61628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5197926" y="1835487"/>
              <a:ext cx="595085" cy="328896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5774871" y="178139"/>
              <a:ext cx="595085" cy="627981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6369956" y="835363"/>
              <a:ext cx="595085" cy="486058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696504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7560126" y="7496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813707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8732156" y="198074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932724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9922326" y="7496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10499271" y="14568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11094356" y="859174"/>
              <a:ext cx="595085" cy="544637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3886200" y="3070194"/>
            <a:ext cx="5410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Mahasiswa</a:t>
            </a:r>
            <a:r>
              <a:rPr lang="en-US" sz="2800" dirty="0"/>
              <a:t> </a:t>
            </a:r>
            <a:r>
              <a:rPr lang="en-US" sz="2800" dirty="0" err="1"/>
              <a:t>memahami</a:t>
            </a:r>
            <a:r>
              <a:rPr lang="en-US" sz="2800" dirty="0"/>
              <a:t> </a:t>
            </a:r>
            <a:r>
              <a:rPr lang="en-US" sz="2800" dirty="0" err="1"/>
              <a:t>urgensi</a:t>
            </a:r>
            <a:r>
              <a:rPr lang="en-US" sz="2800" dirty="0"/>
              <a:t> MEA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mampu</a:t>
            </a:r>
            <a:r>
              <a:rPr lang="en-US" sz="2800" dirty="0"/>
              <a:t> </a:t>
            </a:r>
            <a:r>
              <a:rPr lang="en-US" sz="2800" dirty="0" err="1"/>
              <a:t>menjelaskan</a:t>
            </a:r>
            <a:r>
              <a:rPr lang="en-US" sz="2800" dirty="0"/>
              <a:t> </a:t>
            </a:r>
            <a:r>
              <a:rPr lang="en-US" sz="2800" dirty="0" err="1"/>
              <a:t>posisi</a:t>
            </a:r>
            <a:r>
              <a:rPr lang="en-US" sz="2800" dirty="0"/>
              <a:t> </a:t>
            </a:r>
            <a:r>
              <a:rPr lang="en-US" sz="2800" dirty="0" err="1"/>
              <a:t>kesiapan</a:t>
            </a:r>
            <a:r>
              <a:rPr lang="en-US" sz="2800" dirty="0"/>
              <a:t> Indonesia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 </a:t>
            </a:r>
            <a:r>
              <a:rPr lang="en-US" sz="2800" dirty="0" err="1"/>
              <a:t>Ekonomi</a:t>
            </a:r>
            <a:r>
              <a:rPr lang="en-US" sz="2800" dirty="0"/>
              <a:t> </a:t>
            </a:r>
            <a:r>
              <a:rPr lang="en-US" sz="2800" dirty="0" err="1"/>
              <a:t>Asean</a:t>
            </a:r>
            <a:endParaRPr lang="en-US" sz="2800" dirty="0"/>
          </a:p>
          <a:p>
            <a:r>
              <a:rPr lang="en-US" sz="2800" dirty="0"/>
              <a:t>(MEA)</a:t>
            </a:r>
          </a:p>
        </p:txBody>
      </p:sp>
    </p:spTree>
    <p:extLst>
      <p:ext uri="{BB962C8B-B14F-4D97-AF65-F5344CB8AC3E}">
        <p14:creationId xmlns:p14="http://schemas.microsoft.com/office/powerpoint/2010/main" val="1312501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Pengertian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MEA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singkatan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ASEAN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mengintegrasikan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ASEAN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system </a:t>
            </a:r>
            <a:r>
              <a:rPr lang="en-US" dirty="0" err="1"/>
              <a:t>perdagangan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free trade </a:t>
            </a:r>
            <a:r>
              <a:rPr lang="en-US" dirty="0" err="1"/>
              <a:t>antara</a:t>
            </a:r>
            <a:r>
              <a:rPr lang="en-US" dirty="0"/>
              <a:t> Negara </a:t>
            </a:r>
            <a:r>
              <a:rPr lang="en-US" dirty="0" err="1"/>
              <a:t>anggota</a:t>
            </a:r>
            <a:r>
              <a:rPr lang="en-US" dirty="0"/>
              <a:t> ASEAN.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752600"/>
            <a:ext cx="5029200" cy="3505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67158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 smtClean="0">
                <a:effectLst/>
              </a:rPr>
              <a:t>2. </a:t>
            </a:r>
            <a:r>
              <a:rPr lang="en-US" b="1" dirty="0" err="1" smtClean="0">
                <a:effectLst/>
              </a:rPr>
              <a:t>Sejarah</a:t>
            </a:r>
            <a:r>
              <a:rPr lang="en-US" b="1" dirty="0" smtClean="0">
                <a:effectLst/>
              </a:rPr>
              <a:t> </a:t>
            </a:r>
            <a:r>
              <a:rPr lang="en-US" b="1" dirty="0">
                <a:effectLst/>
              </a:rPr>
              <a:t>MEA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4191000" cy="5105400"/>
          </a:xfrm>
        </p:spPr>
        <p:txBody>
          <a:bodyPr>
            <a:normAutofit/>
          </a:bodyPr>
          <a:lstStyle/>
          <a:p>
            <a:r>
              <a:rPr lang="en-US" dirty="0"/>
              <a:t>KTT yang </a:t>
            </a:r>
            <a:r>
              <a:rPr lang="en-US" dirty="0" err="1"/>
              <a:t>dilaksanakan</a:t>
            </a:r>
            <a:r>
              <a:rPr lang="en-US" dirty="0"/>
              <a:t> di Kuala Lumpur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1997 </a:t>
            </a:r>
            <a:endParaRPr lang="en-US" dirty="0" smtClean="0"/>
          </a:p>
          <a:p>
            <a:r>
              <a:rPr lang="en-US" dirty="0"/>
              <a:t>KTT </a:t>
            </a:r>
            <a:r>
              <a:rPr lang="en-US" dirty="0" err="1"/>
              <a:t>bali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Oktober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2003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Mentri</a:t>
            </a:r>
            <a:r>
              <a:rPr lang="en-US" dirty="0" smtClean="0"/>
              <a:t> </a:t>
            </a:r>
            <a:r>
              <a:rPr lang="en-US" dirty="0" err="1"/>
              <a:t>ekonomi</a:t>
            </a:r>
            <a:r>
              <a:rPr lang="en-US" dirty="0"/>
              <a:t> ASEAN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(</a:t>
            </a:r>
            <a:r>
              <a:rPr lang="en-US" dirty="0" err="1" smtClean="0"/>
              <a:t>Agustus</a:t>
            </a:r>
            <a:r>
              <a:rPr lang="en-US" dirty="0" smtClean="0"/>
              <a:t> 2006) </a:t>
            </a:r>
            <a:r>
              <a:rPr lang="en-US" dirty="0"/>
              <a:t>di Kuala Lumpur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343400" cy="5029200"/>
          </a:xfrm>
        </p:spPr>
        <p:txBody>
          <a:bodyPr>
            <a:normAutofit/>
          </a:bodyPr>
          <a:lstStyle/>
          <a:p>
            <a:r>
              <a:rPr lang="en-US" dirty="0"/>
              <a:t>Di KTT ASEAN yang ke-12 di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Januari</a:t>
            </a:r>
            <a:r>
              <a:rPr lang="en-US" dirty="0"/>
              <a:t> 2007, </a:t>
            </a:r>
            <a:r>
              <a:rPr lang="en-US" dirty="0" err="1" smtClean="0"/>
              <a:t>percepatan</a:t>
            </a:r>
            <a:r>
              <a:rPr lang="en-US" dirty="0" smtClean="0"/>
              <a:t> </a:t>
            </a:r>
            <a:r>
              <a:rPr lang="en-US" dirty="0" err="1" smtClean="0"/>
              <a:t>komunitas</a:t>
            </a:r>
            <a:r>
              <a:rPr lang="en-US" dirty="0" smtClean="0"/>
              <a:t> </a:t>
            </a:r>
            <a:r>
              <a:rPr lang="en-US" dirty="0"/>
              <a:t>ASEAN di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smtClean="0"/>
              <a:t>2016</a:t>
            </a:r>
          </a:p>
          <a:p>
            <a:r>
              <a:rPr lang="en-US" dirty="0"/>
              <a:t>ASEAN Vision 2020 </a:t>
            </a:r>
            <a:r>
              <a:rPr lang="en-US" dirty="0" err="1"/>
              <a:t>dan</a:t>
            </a:r>
            <a:r>
              <a:rPr lang="en-US" dirty="0"/>
              <a:t> ASEAN Concord </a:t>
            </a:r>
            <a:r>
              <a:rPr lang="en-US" dirty="0" smtClean="0"/>
              <a:t>II</a:t>
            </a:r>
          </a:p>
          <a:p>
            <a:r>
              <a:rPr lang="en-US" dirty="0" err="1" smtClean="0"/>
              <a:t>Penandatanganan</a:t>
            </a:r>
            <a:r>
              <a:rPr lang="en-US" dirty="0" smtClean="0"/>
              <a:t> </a:t>
            </a:r>
            <a:r>
              <a:rPr lang="en-US" dirty="0" err="1"/>
              <a:t>deklarasi</a:t>
            </a:r>
            <a:r>
              <a:rPr lang="en-US" dirty="0"/>
              <a:t> CEBU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percepatan</a:t>
            </a:r>
            <a:r>
              <a:rPr lang="en-US" dirty="0"/>
              <a:t> </a:t>
            </a:r>
            <a:r>
              <a:rPr lang="en-US" dirty="0" err="1" smtClean="0"/>
              <a:t>komunitas</a:t>
            </a:r>
            <a:r>
              <a:rPr lang="en-US" dirty="0" smtClean="0"/>
              <a:t> </a:t>
            </a:r>
            <a:r>
              <a:rPr lang="en-US" dirty="0" err="1"/>
              <a:t>ekonomi</a:t>
            </a:r>
            <a:r>
              <a:rPr lang="en-US" dirty="0"/>
              <a:t> ASEAN di </a:t>
            </a:r>
            <a:r>
              <a:rPr lang="en-US" dirty="0" err="1"/>
              <a:t>tahun</a:t>
            </a:r>
            <a:r>
              <a:rPr lang="en-US" dirty="0"/>
              <a:t> 2016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465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 smtClean="0">
                <a:effectLst/>
              </a:rPr>
              <a:t>3. </a:t>
            </a:r>
            <a:r>
              <a:rPr lang="en-US" b="1" dirty="0" err="1" smtClean="0">
                <a:effectLst/>
              </a:rPr>
              <a:t>Konsep</a:t>
            </a:r>
            <a:r>
              <a:rPr lang="en-US" b="1" dirty="0">
                <a:effectLst/>
              </a:rPr>
              <a:t>, </a:t>
            </a:r>
            <a:r>
              <a:rPr lang="en-US" b="1" dirty="0" err="1">
                <a:effectLst/>
              </a:rPr>
              <a:t>Tujuan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dan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Bentuk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Kerjasama</a:t>
            </a:r>
            <a:r>
              <a:rPr lang="en-US" b="1" dirty="0">
                <a:effectLst/>
              </a:rPr>
              <a:t> </a:t>
            </a:r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>
                <a:effectLst/>
              </a:rPr>
              <a:t> </a:t>
            </a:r>
            <a:r>
              <a:rPr lang="en-US" b="1" dirty="0" smtClean="0">
                <a:effectLst/>
              </a:rPr>
              <a:t>   </a:t>
            </a:r>
            <a:r>
              <a:rPr lang="en-US" b="1" dirty="0" err="1" smtClean="0">
                <a:effectLst/>
              </a:rPr>
              <a:t>dari</a:t>
            </a:r>
            <a:r>
              <a:rPr lang="en-US" b="1" dirty="0" smtClean="0">
                <a:effectLst/>
              </a:rPr>
              <a:t> </a:t>
            </a:r>
            <a:r>
              <a:rPr lang="en-US" b="1" dirty="0">
                <a:effectLst/>
              </a:rPr>
              <a:t>MEA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8610600" cy="3733800"/>
          </a:xfrm>
        </p:spPr>
        <p:txBody>
          <a:bodyPr>
            <a:normAutofit/>
          </a:bodyPr>
          <a:lstStyle/>
          <a:p>
            <a:r>
              <a:rPr lang="en-US" dirty="0" err="1"/>
              <a:t>Menurut</a:t>
            </a:r>
            <a:r>
              <a:rPr lang="en-US" dirty="0"/>
              <a:t> Chuck </a:t>
            </a:r>
            <a:r>
              <a:rPr lang="en-US" dirty="0" err="1"/>
              <a:t>Suryosumpeno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MEA 2016 </a:t>
            </a:r>
            <a:r>
              <a:rPr lang="en-US" dirty="0" err="1"/>
              <a:t>adalah</a:t>
            </a:r>
            <a:r>
              <a:rPr lang="en-US" dirty="0"/>
              <a:t> “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wilayah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ASEAN yang </a:t>
            </a:r>
            <a:r>
              <a:rPr lang="en-US" dirty="0" err="1"/>
              <a:t>stabil</a:t>
            </a:r>
            <a:r>
              <a:rPr lang="en-US" dirty="0"/>
              <a:t>, </a:t>
            </a:r>
            <a:r>
              <a:rPr lang="en-US" dirty="0" err="1"/>
              <a:t>makmur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tunggal</a:t>
            </a:r>
            <a:r>
              <a:rPr lang="en-US" dirty="0"/>
              <a:t> yang </a:t>
            </a:r>
            <a:r>
              <a:rPr lang="en-US" dirty="0" err="1"/>
              <a:t>kompetitif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 basis </a:t>
            </a:r>
            <a:r>
              <a:rPr lang="en-US" dirty="0" err="1"/>
              <a:t>produksi</a:t>
            </a:r>
            <a:r>
              <a:rPr lang="en-US" dirty="0"/>
              <a:t> di mana </a:t>
            </a:r>
            <a:r>
              <a:rPr lang="en-US" dirty="0" err="1"/>
              <a:t>terjadi</a:t>
            </a:r>
            <a:r>
              <a:rPr lang="en-US" dirty="0"/>
              <a:t> free flow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, </a:t>
            </a:r>
            <a:r>
              <a:rPr lang="en-US" dirty="0" err="1"/>
              <a:t>jasa</a:t>
            </a:r>
            <a:r>
              <a:rPr lang="en-US" dirty="0"/>
              <a:t>,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,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modal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penghapusan</a:t>
            </a:r>
            <a:r>
              <a:rPr lang="en-US" dirty="0"/>
              <a:t> </a:t>
            </a:r>
            <a:r>
              <a:rPr lang="en-US" dirty="0" err="1"/>
              <a:t>tarif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perdagangan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ASEAN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kesenjangan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”.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557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ffectLst/>
              </a:rPr>
              <a:t>Visi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143000"/>
            <a:ext cx="5486400" cy="5486400"/>
          </a:xfrm>
        </p:spPr>
        <p:txBody>
          <a:bodyPr>
            <a:normAutofit fontScale="92500"/>
          </a:bodyPr>
          <a:lstStyle/>
          <a:p>
            <a:pPr lvl="0"/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stabilitas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regional ASEAN.</a:t>
            </a:r>
          </a:p>
          <a:p>
            <a:pPr lvl="0"/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saing</a:t>
            </a:r>
            <a:r>
              <a:rPr lang="en-US" dirty="0"/>
              <a:t> </a:t>
            </a:r>
            <a:r>
              <a:rPr lang="en-US" dirty="0" err="1"/>
              <a:t>kawasan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di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kemiskinan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Tercipta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kawasan</a:t>
            </a:r>
            <a:r>
              <a:rPr lang="en-US" dirty="0"/>
              <a:t> ASEAN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berdampak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perekonomian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anggotanya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657600"/>
            <a:ext cx="3733800" cy="2209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125" y="1140542"/>
            <a:ext cx="3528611" cy="21256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70964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 </a:t>
            </a:r>
            <a:r>
              <a:rPr lang="en-US" dirty="0" err="1" smtClean="0"/>
              <a:t>Pilran</a:t>
            </a:r>
            <a:r>
              <a:rPr lang="en-US" dirty="0" smtClean="0"/>
              <a:t> </a:t>
            </a:r>
            <a:r>
              <a:rPr lang="en-US" dirty="0" err="1" smtClean="0"/>
              <a:t>Rumusan</a:t>
            </a:r>
            <a:r>
              <a:rPr lang="en-US" dirty="0" smtClean="0"/>
              <a:t> MEA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4191000" cy="533400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/>
              <a:t>tunggal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basis </a:t>
            </a:r>
            <a:r>
              <a:rPr lang="en-US" dirty="0" err="1"/>
              <a:t>produksi</a:t>
            </a:r>
            <a:r>
              <a:rPr lang="en-US" dirty="0" smtClean="0"/>
              <a:t>.</a:t>
            </a:r>
          </a:p>
          <a:p>
            <a:pPr marL="514350" lvl="0" indent="-514350">
              <a:buAutoNum type="arabicPeriod"/>
            </a:pP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/>
              <a:t>kawasan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yang </a:t>
            </a:r>
            <a:r>
              <a:rPr lang="en-US" dirty="0" err="1"/>
              <a:t>berdaya</a:t>
            </a:r>
            <a:r>
              <a:rPr lang="en-US" dirty="0"/>
              <a:t> </a:t>
            </a:r>
            <a:r>
              <a:rPr lang="en-US" dirty="0" err="1"/>
              <a:t>saing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 smtClean="0"/>
              <a:t>.</a:t>
            </a:r>
          </a:p>
          <a:p>
            <a:pPr marL="514350" lvl="0" indent="-514350">
              <a:buAutoNum type="arabicPeriod"/>
            </a:pP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kawasan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yang </a:t>
            </a:r>
            <a:r>
              <a:rPr lang="en-US" dirty="0" err="1" smtClean="0"/>
              <a:t>merata</a:t>
            </a:r>
            <a:endParaRPr lang="en-US" dirty="0" smtClean="0"/>
          </a:p>
          <a:p>
            <a:pPr marL="514350" indent="-514350">
              <a:buFont typeface="Wingdings 2"/>
              <a:buAutoNum type="arabicPeriod"/>
            </a:pP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kawasan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integrasi</a:t>
            </a:r>
            <a:r>
              <a:rPr lang="en-US" dirty="0"/>
              <a:t> </a:t>
            </a:r>
            <a:r>
              <a:rPr lang="en-US" dirty="0" err="1"/>
              <a:t>penuh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perekonomian</a:t>
            </a:r>
            <a:r>
              <a:rPr lang="en-US" dirty="0"/>
              <a:t> global.</a:t>
            </a:r>
          </a:p>
          <a:p>
            <a:pPr marL="514350" lvl="0" indent="-514350"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1" y="1676400"/>
            <a:ext cx="5334000" cy="3657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34017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 smtClean="0">
                <a:effectLst/>
              </a:rPr>
              <a:t>5. </a:t>
            </a:r>
            <a:r>
              <a:rPr lang="en-US" b="1" dirty="0" err="1" smtClean="0">
                <a:effectLst/>
              </a:rPr>
              <a:t>Dampak</a:t>
            </a:r>
            <a:r>
              <a:rPr lang="en-US" b="1" dirty="0" smtClean="0">
                <a:effectLst/>
              </a:rPr>
              <a:t> </a:t>
            </a:r>
            <a:r>
              <a:rPr lang="en-US" b="1" dirty="0" err="1">
                <a:effectLst/>
              </a:rPr>
              <a:t>Positif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dan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Negatif</a:t>
            </a:r>
            <a:r>
              <a:rPr lang="en-US" b="1" dirty="0">
                <a:effectLst/>
              </a:rPr>
              <a:t> MEA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3429000" cy="472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Dampak</a:t>
            </a:r>
            <a:r>
              <a:rPr lang="en-US" b="1" dirty="0" smtClean="0"/>
              <a:t> </a:t>
            </a:r>
            <a:r>
              <a:rPr lang="en-US" b="1" dirty="0" err="1" smtClean="0"/>
              <a:t>Positif</a:t>
            </a:r>
            <a:endParaRPr lang="en-US" b="1" dirty="0" smtClean="0"/>
          </a:p>
          <a:p>
            <a:pPr lvl="0">
              <a:buFontTx/>
              <a:buChar char="-"/>
            </a:pPr>
            <a:r>
              <a:rPr lang="en-US" b="1" dirty="0" err="1" smtClean="0"/>
              <a:t>Prosedur</a:t>
            </a:r>
            <a:r>
              <a:rPr lang="en-US" b="1" dirty="0" smtClean="0"/>
              <a:t> </a:t>
            </a:r>
            <a:r>
              <a:rPr lang="en-US" b="1" dirty="0"/>
              <a:t>Bea </a:t>
            </a:r>
            <a:r>
              <a:rPr lang="en-US" b="1" dirty="0" err="1"/>
              <a:t>Cukai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Sederhana</a:t>
            </a:r>
            <a:r>
              <a:rPr lang="en-US" b="1" dirty="0" smtClean="0"/>
              <a:t>.</a:t>
            </a:r>
          </a:p>
          <a:p>
            <a:pPr>
              <a:buFontTx/>
              <a:buChar char="-"/>
            </a:pPr>
            <a:r>
              <a:rPr lang="en-US" b="1" dirty="0" err="1"/>
              <a:t>Adanya</a:t>
            </a:r>
            <a:r>
              <a:rPr lang="en-US" b="1" dirty="0"/>
              <a:t> </a:t>
            </a:r>
            <a:r>
              <a:rPr lang="en-US" b="1" dirty="0" err="1"/>
              <a:t>Sistem</a:t>
            </a:r>
            <a:r>
              <a:rPr lang="en-US" b="1" dirty="0"/>
              <a:t> Self-Certification.</a:t>
            </a:r>
            <a:endParaRPr lang="en-US" dirty="0"/>
          </a:p>
          <a:p>
            <a:pPr>
              <a:buFontTx/>
              <a:buChar char="-"/>
            </a:pPr>
            <a:r>
              <a:rPr lang="en-US" b="1" dirty="0" err="1"/>
              <a:t>Harmonisasi</a:t>
            </a:r>
            <a:r>
              <a:rPr lang="en-US" b="1" dirty="0"/>
              <a:t> </a:t>
            </a:r>
            <a:r>
              <a:rPr lang="en-US" b="1" dirty="0" err="1"/>
              <a:t>Standar</a:t>
            </a:r>
            <a:r>
              <a:rPr lang="en-US" b="1" dirty="0"/>
              <a:t> </a:t>
            </a:r>
            <a:r>
              <a:rPr lang="en-US" b="1" dirty="0" err="1"/>
              <a:t>Produk</a:t>
            </a:r>
            <a:r>
              <a:rPr lang="en-US" b="1" dirty="0"/>
              <a:t>.</a:t>
            </a:r>
            <a:endParaRPr lang="en-US" dirty="0"/>
          </a:p>
          <a:p>
            <a:pPr lvl="0">
              <a:buFontTx/>
              <a:buChar char="-"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0" y="1219200"/>
            <a:ext cx="51816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Dampak</a:t>
            </a:r>
            <a:r>
              <a:rPr lang="en-US" b="1" dirty="0" smtClean="0"/>
              <a:t> </a:t>
            </a:r>
            <a:r>
              <a:rPr lang="en-US" b="1" dirty="0" err="1" smtClean="0"/>
              <a:t>Negarif</a:t>
            </a:r>
            <a:endParaRPr lang="en-US" b="1" dirty="0" smtClean="0"/>
          </a:p>
          <a:p>
            <a:pPr lvl="0">
              <a:buFontTx/>
              <a:buChar char="-"/>
            </a:pPr>
            <a:r>
              <a:rPr lang="en-US" b="1" dirty="0" err="1" smtClean="0"/>
              <a:t>Dampak</a:t>
            </a:r>
            <a:r>
              <a:rPr lang="en-US" b="1" dirty="0" smtClean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Perempuan</a:t>
            </a:r>
            <a:r>
              <a:rPr lang="en-US" b="1" dirty="0" smtClean="0"/>
              <a:t>.</a:t>
            </a:r>
          </a:p>
          <a:p>
            <a:pPr>
              <a:buFontTx/>
              <a:buChar char="-"/>
            </a:pPr>
            <a:r>
              <a:rPr lang="en-US" b="1" dirty="0"/>
              <a:t>Pembangunan </a:t>
            </a:r>
            <a:r>
              <a:rPr lang="en-US" b="1" dirty="0" err="1"/>
              <a:t>Pasar</a:t>
            </a:r>
            <a:r>
              <a:rPr lang="en-US" b="1" dirty="0"/>
              <a:t> Tunggal.</a:t>
            </a:r>
            <a:endParaRPr lang="en-US" dirty="0"/>
          </a:p>
          <a:p>
            <a:pPr>
              <a:buFontTx/>
              <a:buChar char="-"/>
            </a:pPr>
            <a:r>
              <a:rPr lang="en-US" b="1" dirty="0" err="1"/>
              <a:t>Liberalisasi</a:t>
            </a:r>
            <a:r>
              <a:rPr lang="en-US" b="1" dirty="0"/>
              <a:t> </a:t>
            </a:r>
            <a:r>
              <a:rPr lang="en-US" b="1" dirty="0" err="1"/>
              <a:t>Pasar</a:t>
            </a:r>
            <a:r>
              <a:rPr lang="en-US" b="1" dirty="0"/>
              <a:t> Tenaga </a:t>
            </a:r>
            <a:r>
              <a:rPr lang="en-US" b="1" dirty="0" err="1"/>
              <a:t>Kerja</a:t>
            </a:r>
            <a:r>
              <a:rPr lang="en-US" b="1" dirty="0"/>
              <a:t>.</a:t>
            </a:r>
            <a:endParaRPr lang="en-US" dirty="0"/>
          </a:p>
          <a:p>
            <a:pPr>
              <a:buFontTx/>
              <a:buChar char="-"/>
            </a:pPr>
            <a:r>
              <a:rPr lang="en-US" b="1" dirty="0" err="1"/>
              <a:t>Dampak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Pendidikan</a:t>
            </a:r>
            <a:r>
              <a:rPr lang="en-US" b="1" dirty="0"/>
              <a:t>.</a:t>
            </a:r>
            <a:endParaRPr lang="en-US" dirty="0"/>
          </a:p>
          <a:p>
            <a:pPr>
              <a:buFontTx/>
              <a:buChar char="-"/>
            </a:pPr>
            <a:r>
              <a:rPr lang="en-US" b="1" dirty="0" err="1"/>
              <a:t>Kesiapan</a:t>
            </a:r>
            <a:r>
              <a:rPr lang="en-US" b="1" dirty="0"/>
              <a:t> </a:t>
            </a:r>
            <a:r>
              <a:rPr lang="en-US" b="1" dirty="0" err="1"/>
              <a:t>Sumber</a:t>
            </a:r>
            <a:r>
              <a:rPr lang="en-US" b="1" dirty="0"/>
              <a:t> </a:t>
            </a:r>
            <a:r>
              <a:rPr lang="en-US" b="1" dirty="0" err="1"/>
              <a:t>Daya</a:t>
            </a:r>
            <a:r>
              <a:rPr lang="en-US" b="1" dirty="0"/>
              <a:t> </a:t>
            </a:r>
            <a:r>
              <a:rPr lang="en-US" b="1" dirty="0" err="1"/>
              <a:t>Manusia</a:t>
            </a:r>
            <a:r>
              <a:rPr lang="en-US" b="1" dirty="0"/>
              <a:t>.</a:t>
            </a:r>
            <a:endParaRPr lang="en-US" dirty="0"/>
          </a:p>
          <a:p>
            <a:pPr>
              <a:buFontTx/>
              <a:buChar char="-"/>
            </a:pPr>
            <a:r>
              <a:rPr lang="en-US" b="1" dirty="0" err="1"/>
              <a:t>Kesiapan</a:t>
            </a:r>
            <a:r>
              <a:rPr lang="en-US" b="1" dirty="0"/>
              <a:t> </a:t>
            </a:r>
            <a:r>
              <a:rPr lang="en-US" b="1" dirty="0" err="1"/>
              <a:t>Produk</a:t>
            </a:r>
            <a:r>
              <a:rPr lang="en-US" b="1" dirty="0"/>
              <a:t> </a:t>
            </a:r>
            <a:r>
              <a:rPr lang="en-US" b="1" dirty="0" err="1"/>
              <a:t>Lokal</a:t>
            </a:r>
            <a:endParaRPr lang="en-US" dirty="0"/>
          </a:p>
          <a:p>
            <a:pPr lvl="0">
              <a:buFontTx/>
              <a:buChar char="-"/>
            </a:pPr>
            <a:endParaRPr lang="en-US" dirty="0" smtClean="0"/>
          </a:p>
          <a:p>
            <a:pPr lvl="0">
              <a:buFontTx/>
              <a:buChar char="-"/>
            </a:pPr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38488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35 Contoh Ucapan Terima Kasih atas Pemberian - Ragam Bola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 descr="C:\Users\Digital Marketing\Documents\2024\Bahan Ajar\Bisnis Internasional\Untitled-design--39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33450"/>
            <a:ext cx="7618413" cy="499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683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</TotalTime>
  <Words>302</Words>
  <Application>Microsoft Office PowerPoint</Application>
  <PresentationFormat>On-screen Show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Trek</vt:lpstr>
      <vt:lpstr>BAB 9.  MASYARAKAT EKONOMI ASEAN </vt:lpstr>
      <vt:lpstr>1. Pengertian</vt:lpstr>
      <vt:lpstr> 2. Sejarah MEA </vt:lpstr>
      <vt:lpstr> 3. Konsep, Tujuan dan Bentuk Kerjasama      dari MEA </vt:lpstr>
      <vt:lpstr>Visi Misi</vt:lpstr>
      <vt:lpstr>4 Pilran Rumusan MEA</vt:lpstr>
      <vt:lpstr> 5. Dampak Positif dan Negatif MEA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9.  MASYARAKAT EKONOMI ASEAN </dc:title>
  <dc:creator>Digital Marketing</dc:creator>
  <cp:lastModifiedBy>Digital Marketing</cp:lastModifiedBy>
  <cp:revision>3</cp:revision>
  <dcterms:created xsi:type="dcterms:W3CDTF">2024-05-20T01:16:50Z</dcterms:created>
  <dcterms:modified xsi:type="dcterms:W3CDTF">2024-05-20T01:40:14Z</dcterms:modified>
</cp:coreProperties>
</file>