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FF1DB5-D2AA-49D8-9673-AC968E38B62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685AD0-820F-4AEF-9296-C1DA65818D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975" y="1676400"/>
            <a:ext cx="6570334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</a:rPr>
              <a:t>BAB 9.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MASYARAKAT </a:t>
            </a:r>
            <a:r>
              <a:rPr lang="en-US" b="1" dirty="0">
                <a:effectLst/>
              </a:rPr>
              <a:t>EKONOMI ASEAN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394374"/>
            <a:ext cx="3733800" cy="914400"/>
          </a:xfrm>
        </p:spPr>
        <p:txBody>
          <a:bodyPr/>
          <a:lstStyle/>
          <a:p>
            <a:r>
              <a:rPr lang="en-US" b="1" dirty="0" err="1" smtClean="0"/>
              <a:t>Lukman</a:t>
            </a:r>
            <a:r>
              <a:rPr lang="en-US" b="1" dirty="0" smtClean="0"/>
              <a:t> Hakim, S.P., M.M.</a:t>
            </a:r>
            <a:endParaRPr lang="en-US" b="1" dirty="0"/>
          </a:p>
        </p:txBody>
      </p:sp>
      <p:pic>
        <p:nvPicPr>
          <p:cNvPr id="4" name="Picture 3" descr="C:\Users\digital marketing\Documents\2021\Oktober\t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2669" y="3775908"/>
            <a:ext cx="2959043" cy="2874770"/>
            <a:chOff x="455386" y="178139"/>
            <a:chExt cx="11234055" cy="6279811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6" name="Rounded Rectangle 5"/>
            <p:cNvSpPr/>
            <p:nvPr/>
          </p:nvSpPr>
          <p:spPr>
            <a:xfrm>
              <a:off x="455386" y="1056820"/>
              <a:ext cx="595085" cy="49463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0471" y="17140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45556" y="10568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40641" y="4829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1758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412671" y="184739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0775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02841" y="61628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97926" y="1835487"/>
              <a:ext cx="595085" cy="32889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74871" y="178139"/>
              <a:ext cx="595085" cy="62798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369956" y="835363"/>
              <a:ext cx="595085" cy="48605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650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601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3707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732156" y="19807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3272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223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499271" y="14568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1094356" y="859174"/>
              <a:ext cx="595085" cy="5446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886200" y="3070194"/>
            <a:ext cx="541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urgensi</a:t>
            </a:r>
            <a:r>
              <a:rPr lang="en-US" sz="2800" dirty="0"/>
              <a:t> MEA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kesiapan</a:t>
            </a:r>
            <a:r>
              <a:rPr lang="en-US" sz="2800" dirty="0"/>
              <a:t> Indonesia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Asean</a:t>
            </a:r>
            <a:endParaRPr lang="en-US" sz="2800" dirty="0"/>
          </a:p>
          <a:p>
            <a:r>
              <a:rPr lang="en-US" sz="2800" dirty="0"/>
              <a:t>(MEA)</a:t>
            </a:r>
          </a:p>
        </p:txBody>
      </p:sp>
    </p:spTree>
    <p:extLst>
      <p:ext uri="{BB962C8B-B14F-4D97-AF65-F5344CB8AC3E}">
        <p14:creationId xmlns:p14="http://schemas.microsoft.com/office/powerpoint/2010/main" val="131250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ASEAN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ASEAN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system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free trade </a:t>
            </a:r>
            <a:r>
              <a:rPr lang="en-US" dirty="0" err="1"/>
              <a:t>antara</a:t>
            </a:r>
            <a:r>
              <a:rPr lang="en-US" dirty="0"/>
              <a:t> Negara </a:t>
            </a:r>
            <a:r>
              <a:rPr lang="en-US" dirty="0" err="1"/>
              <a:t>anggota</a:t>
            </a:r>
            <a:r>
              <a:rPr lang="en-US" dirty="0"/>
              <a:t> ASEAN.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5029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715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2. </a:t>
            </a:r>
            <a:r>
              <a:rPr lang="en-US" b="1" dirty="0" err="1" smtClean="0">
                <a:effectLst/>
              </a:rPr>
              <a:t>Sejarah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effectLst/>
              </a:rPr>
              <a:t>MEA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05400"/>
          </a:xfrm>
        </p:spPr>
        <p:txBody>
          <a:bodyPr>
            <a:normAutofit/>
          </a:bodyPr>
          <a:lstStyle/>
          <a:p>
            <a:r>
              <a:rPr lang="en-US" dirty="0"/>
              <a:t>KTT yang </a:t>
            </a:r>
            <a:r>
              <a:rPr lang="en-US" dirty="0" err="1"/>
              <a:t>dilaksanakan</a:t>
            </a:r>
            <a:r>
              <a:rPr lang="en-US" dirty="0"/>
              <a:t> di Kuala Lumpur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1997 </a:t>
            </a:r>
            <a:endParaRPr lang="en-US" dirty="0" smtClean="0"/>
          </a:p>
          <a:p>
            <a:r>
              <a:rPr lang="en-US" dirty="0"/>
              <a:t>KTT </a:t>
            </a:r>
            <a:r>
              <a:rPr lang="en-US" dirty="0" err="1"/>
              <a:t>bali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2003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Mentri</a:t>
            </a:r>
            <a:r>
              <a:rPr lang="en-US" dirty="0" smtClean="0"/>
              <a:t> </a:t>
            </a:r>
            <a:r>
              <a:rPr lang="en-US" dirty="0" err="1"/>
              <a:t>ekonomi</a:t>
            </a:r>
            <a:r>
              <a:rPr lang="en-US" dirty="0"/>
              <a:t> ASEAN 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(</a:t>
            </a:r>
            <a:r>
              <a:rPr lang="en-US" dirty="0" err="1" smtClean="0"/>
              <a:t>Agustus</a:t>
            </a:r>
            <a:r>
              <a:rPr lang="en-US" dirty="0" smtClean="0"/>
              <a:t> 2006) </a:t>
            </a:r>
            <a:r>
              <a:rPr lang="en-US" dirty="0"/>
              <a:t>di Kuala Lumpur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029200"/>
          </a:xfrm>
        </p:spPr>
        <p:txBody>
          <a:bodyPr>
            <a:normAutofit/>
          </a:bodyPr>
          <a:lstStyle/>
          <a:p>
            <a:r>
              <a:rPr lang="en-US" dirty="0"/>
              <a:t>Di KTT ASEAN yang ke-12 di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2007,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/>
              <a:t>ASEAN di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2016</a:t>
            </a:r>
          </a:p>
          <a:p>
            <a:r>
              <a:rPr lang="en-US" dirty="0"/>
              <a:t>ASEAN Vision 2020 </a:t>
            </a:r>
            <a:r>
              <a:rPr lang="en-US" dirty="0" err="1"/>
              <a:t>dan</a:t>
            </a:r>
            <a:r>
              <a:rPr lang="en-US" dirty="0"/>
              <a:t> ASEAN Concord </a:t>
            </a:r>
            <a:r>
              <a:rPr lang="en-US" dirty="0" smtClean="0"/>
              <a:t>II</a:t>
            </a:r>
          </a:p>
          <a:p>
            <a:r>
              <a:rPr lang="en-US" dirty="0" err="1" smtClean="0"/>
              <a:t>Penandatanganan</a:t>
            </a:r>
            <a:r>
              <a:rPr lang="en-US" dirty="0" smtClean="0"/>
              <a:t> </a:t>
            </a:r>
            <a:r>
              <a:rPr lang="en-US" dirty="0" err="1"/>
              <a:t>deklarasi</a:t>
            </a:r>
            <a:r>
              <a:rPr lang="en-US" dirty="0"/>
              <a:t> CEBU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/>
              <a:t>ekonomi</a:t>
            </a:r>
            <a:r>
              <a:rPr lang="en-US" dirty="0"/>
              <a:t> ASEAN di </a:t>
            </a:r>
            <a:r>
              <a:rPr lang="en-US" dirty="0" err="1"/>
              <a:t>tahun</a:t>
            </a:r>
            <a:r>
              <a:rPr lang="en-US" dirty="0"/>
              <a:t>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6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3. </a:t>
            </a:r>
            <a:r>
              <a:rPr lang="en-US" b="1" dirty="0" err="1" smtClean="0">
                <a:effectLst/>
              </a:rPr>
              <a:t>Konsep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Tujuan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Bentuk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Kerjasama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   </a:t>
            </a:r>
            <a:r>
              <a:rPr lang="en-US" b="1" dirty="0" err="1" smtClean="0">
                <a:effectLst/>
              </a:rPr>
              <a:t>dari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effectLst/>
              </a:rPr>
              <a:t>MEA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10600" cy="3733800"/>
          </a:xfrm>
        </p:spPr>
        <p:txBody>
          <a:bodyPr>
            <a:normAutofit/>
          </a:bodyPr>
          <a:lstStyle/>
          <a:p>
            <a:r>
              <a:rPr lang="en-US" dirty="0" err="1"/>
              <a:t>Menurut</a:t>
            </a:r>
            <a:r>
              <a:rPr lang="en-US" dirty="0"/>
              <a:t> Chuck </a:t>
            </a:r>
            <a:r>
              <a:rPr lang="en-US" dirty="0" err="1"/>
              <a:t>Suryosumpeno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MEA 2016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ASEAN yang </a:t>
            </a:r>
            <a:r>
              <a:rPr lang="en-US" dirty="0" err="1"/>
              <a:t>stabil</a:t>
            </a:r>
            <a:r>
              <a:rPr lang="en-US" dirty="0"/>
              <a:t>, </a:t>
            </a:r>
            <a:r>
              <a:rPr lang="en-US" dirty="0" err="1"/>
              <a:t>makmur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yang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basis </a:t>
            </a:r>
            <a:r>
              <a:rPr lang="en-US" dirty="0" err="1"/>
              <a:t>produksi</a:t>
            </a:r>
            <a:r>
              <a:rPr lang="en-US" dirty="0"/>
              <a:t> di mana </a:t>
            </a:r>
            <a:r>
              <a:rPr lang="en-US" dirty="0" err="1"/>
              <a:t>terjadi</a:t>
            </a:r>
            <a:r>
              <a:rPr lang="en-US" dirty="0"/>
              <a:t> free flow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modal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penghapusan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ASEAN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5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Visi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5486400" cy="54864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regional ASEAN.</a:t>
            </a:r>
          </a:p>
          <a:p>
            <a:pPr lvl="0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kemiskinan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Tercipta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ASEAN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anggotanya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7600"/>
            <a:ext cx="37338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25" y="1140542"/>
            <a:ext cx="3528611" cy="2125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096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Pilran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MEA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334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basis </a:t>
            </a:r>
            <a:r>
              <a:rPr lang="en-US" dirty="0" err="1"/>
              <a:t>produksi</a:t>
            </a:r>
            <a:r>
              <a:rPr lang="en-US" dirty="0" smtClean="0"/>
              <a:t>.</a:t>
            </a:r>
          </a:p>
          <a:p>
            <a:pPr marL="514350" lvl="0" indent="-514350">
              <a:buAutoNum type="arabicPeriod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berdaya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 smtClean="0"/>
              <a:t>.</a:t>
            </a:r>
          </a:p>
          <a:p>
            <a:pPr marL="514350" lvl="0" indent="-514350">
              <a:buAutoNum type="arabicPeriod"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 smtClean="0"/>
              <a:t>merata</a:t>
            </a:r>
            <a:endParaRPr lang="en-US" dirty="0" smtClean="0"/>
          </a:p>
          <a:p>
            <a:pPr marL="514350" indent="-514350">
              <a:buFont typeface="Wingdings 2"/>
              <a:buAutoNum type="arabicPeriod"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global.</a:t>
            </a:r>
          </a:p>
          <a:p>
            <a:pPr marL="514350" lvl="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676400"/>
            <a:ext cx="5334000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401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5. </a:t>
            </a:r>
            <a:r>
              <a:rPr lang="en-US" b="1" dirty="0" err="1" smtClean="0">
                <a:effectLst/>
              </a:rPr>
              <a:t>Dampak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>
                <a:effectLst/>
              </a:rPr>
              <a:t>Positif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Negatif</a:t>
            </a:r>
            <a:r>
              <a:rPr lang="en-US" b="1" dirty="0">
                <a:effectLst/>
              </a:rPr>
              <a:t> MEA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29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Dampak</a:t>
            </a:r>
            <a:r>
              <a:rPr lang="en-US" b="1" dirty="0" smtClean="0"/>
              <a:t> </a:t>
            </a:r>
            <a:r>
              <a:rPr lang="en-US" b="1" dirty="0" err="1" smtClean="0"/>
              <a:t>Positif</a:t>
            </a:r>
            <a:endParaRPr lang="en-US" b="1" dirty="0" smtClean="0"/>
          </a:p>
          <a:p>
            <a:pPr lvl="0">
              <a:buFontTx/>
              <a:buChar char="-"/>
            </a:pPr>
            <a:r>
              <a:rPr lang="en-US" b="1" dirty="0" err="1" smtClean="0"/>
              <a:t>Prosedur</a:t>
            </a:r>
            <a:r>
              <a:rPr lang="en-US" b="1" dirty="0" smtClean="0"/>
              <a:t> </a:t>
            </a:r>
            <a:r>
              <a:rPr lang="en-US" b="1" dirty="0"/>
              <a:t>Bea </a:t>
            </a:r>
            <a:r>
              <a:rPr lang="en-US" b="1" dirty="0" err="1"/>
              <a:t>Cukai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Sederhana</a:t>
            </a:r>
            <a:r>
              <a:rPr lang="en-US" b="1" dirty="0" smtClean="0"/>
              <a:t>.</a:t>
            </a:r>
          </a:p>
          <a:p>
            <a:pPr>
              <a:buFontTx/>
              <a:buChar char="-"/>
            </a:pP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Self-Certification.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Harmonisasi</a:t>
            </a:r>
            <a:r>
              <a:rPr lang="en-US" b="1" dirty="0"/>
              <a:t> </a:t>
            </a: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Produk</a:t>
            </a:r>
            <a:r>
              <a:rPr lang="en-US" b="1" dirty="0"/>
              <a:t>.</a:t>
            </a:r>
            <a:endParaRPr lang="en-US" dirty="0"/>
          </a:p>
          <a:p>
            <a:pPr lvl="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219200"/>
            <a:ext cx="518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Dampak</a:t>
            </a:r>
            <a:r>
              <a:rPr lang="en-US" b="1" dirty="0" smtClean="0"/>
              <a:t> </a:t>
            </a:r>
            <a:r>
              <a:rPr lang="en-US" b="1" dirty="0" err="1" smtClean="0"/>
              <a:t>Negarif</a:t>
            </a:r>
            <a:endParaRPr lang="en-US" b="1" dirty="0" smtClean="0"/>
          </a:p>
          <a:p>
            <a:pPr lvl="0">
              <a:buFontTx/>
              <a:buChar char="-"/>
            </a:pPr>
            <a:r>
              <a:rPr lang="en-US" b="1" dirty="0" err="1" smtClean="0"/>
              <a:t>Dampak</a:t>
            </a:r>
            <a:r>
              <a:rPr lang="en-US" b="1" dirty="0" smtClean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Perempuan</a:t>
            </a:r>
            <a:r>
              <a:rPr lang="en-US" b="1" dirty="0" smtClean="0"/>
              <a:t>.</a:t>
            </a:r>
          </a:p>
          <a:p>
            <a:pPr>
              <a:buFontTx/>
              <a:buChar char="-"/>
            </a:pPr>
            <a:r>
              <a:rPr lang="en-US" b="1" dirty="0"/>
              <a:t>Pembangunan </a:t>
            </a:r>
            <a:r>
              <a:rPr lang="en-US" b="1" dirty="0" err="1"/>
              <a:t>Pasar</a:t>
            </a:r>
            <a:r>
              <a:rPr lang="en-US" b="1" dirty="0"/>
              <a:t> Tunggal.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Liberalisasi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r>
              <a:rPr lang="en-US" b="1" dirty="0"/>
              <a:t> Tenaga </a:t>
            </a:r>
            <a:r>
              <a:rPr lang="en-US" b="1" dirty="0" err="1"/>
              <a:t>Kerja</a:t>
            </a:r>
            <a:r>
              <a:rPr lang="en-US" b="1" dirty="0"/>
              <a:t>.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.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Kesiapan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.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Kesiapan</a:t>
            </a:r>
            <a:r>
              <a:rPr lang="en-US" b="1" dirty="0"/>
              <a:t>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Lokal</a:t>
            </a:r>
            <a:endParaRPr lang="en-US" dirty="0"/>
          </a:p>
          <a:p>
            <a:pPr lvl="0">
              <a:buFontTx/>
              <a:buChar char="-"/>
            </a:pPr>
            <a:endParaRPr lang="en-US" dirty="0" smtClean="0"/>
          </a:p>
          <a:p>
            <a:pPr lvl="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848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35 Contoh Ucapan Terima Kasih atas Pemberian - Ragam Bol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Digital Marketing\Documents\2024\Bahan Ajar\Bisnis Internasional\Untitled-design--39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3450"/>
            <a:ext cx="7618413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8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302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BAB 9.  MASYARAKAT EKONOMI ASEAN </vt:lpstr>
      <vt:lpstr>1. Pengertian</vt:lpstr>
      <vt:lpstr> 2. Sejarah MEA </vt:lpstr>
      <vt:lpstr> 3. Konsep, Tujuan dan Bentuk Kerjasama      dari MEA </vt:lpstr>
      <vt:lpstr>Visi Misi</vt:lpstr>
      <vt:lpstr>4 Pilran Rumusan MEA</vt:lpstr>
      <vt:lpstr> 5. Dampak Positif dan Negatif MEA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9.  MASYARAKAT EKONOMI ASEAN </dc:title>
  <dc:creator>Digital Marketing</dc:creator>
  <cp:lastModifiedBy>Digital Marketing</cp:lastModifiedBy>
  <cp:revision>3</cp:revision>
  <dcterms:created xsi:type="dcterms:W3CDTF">2024-05-20T01:16:50Z</dcterms:created>
  <dcterms:modified xsi:type="dcterms:W3CDTF">2024-05-20T01:40:14Z</dcterms:modified>
</cp:coreProperties>
</file>