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91" r:id="rId4"/>
    <p:sldId id="292" r:id="rId5"/>
    <p:sldId id="293" r:id="rId6"/>
    <p:sldId id="294" r:id="rId7"/>
    <p:sldId id="307" r:id="rId8"/>
    <p:sldId id="309" r:id="rId9"/>
    <p:sldId id="310" r:id="rId10"/>
    <p:sldId id="295" r:id="rId11"/>
    <p:sldId id="312" r:id="rId12"/>
    <p:sldId id="311" r:id="rId13"/>
    <p:sldId id="296" r:id="rId14"/>
    <p:sldId id="297" r:id="rId15"/>
    <p:sldId id="298" r:id="rId16"/>
    <p:sldId id="299" r:id="rId17"/>
    <p:sldId id="300" r:id="rId18"/>
    <p:sldId id="313" r:id="rId19"/>
    <p:sldId id="301" r:id="rId20"/>
    <p:sldId id="315" r:id="rId21"/>
    <p:sldId id="314" r:id="rId22"/>
    <p:sldId id="302" r:id="rId23"/>
    <p:sldId id="316" r:id="rId24"/>
    <p:sldId id="317" r:id="rId25"/>
    <p:sldId id="318" r:id="rId26"/>
    <p:sldId id="303" r:id="rId27"/>
    <p:sldId id="304" r:id="rId28"/>
    <p:sldId id="305" r:id="rId29"/>
    <p:sldId id="319" r:id="rId30"/>
    <p:sldId id="320" r:id="rId31"/>
    <p:sldId id="321" r:id="rId32"/>
    <p:sldId id="326" r:id="rId33"/>
    <p:sldId id="322" r:id="rId34"/>
    <p:sldId id="323" r:id="rId35"/>
    <p:sldId id="324" r:id="rId36"/>
    <p:sldId id="327" r:id="rId37"/>
    <p:sldId id="27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434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2857496"/>
            <a:ext cx="5410200" cy="2895608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>
                <a:solidFill>
                  <a:srgbClr val="FFFF00"/>
                </a:solidFill>
              </a:rPr>
              <a:t/>
            </a:r>
            <a:br>
              <a:rPr lang="id-ID" sz="3600" dirty="0" smtClean="0">
                <a:solidFill>
                  <a:srgbClr val="FFFF00"/>
                </a:solidFill>
              </a:rPr>
            </a:br>
            <a:r>
              <a:rPr lang="id-ID" sz="3600" dirty="0" smtClean="0">
                <a:solidFill>
                  <a:srgbClr val="FFFF00"/>
                </a:solidFill>
              </a:rPr>
              <a:t/>
            </a:r>
            <a:br>
              <a:rPr lang="id-ID" sz="3600" dirty="0" smtClean="0">
                <a:solidFill>
                  <a:srgbClr val="FFFF00"/>
                </a:solidFill>
              </a:rPr>
            </a:br>
            <a:r>
              <a:rPr lang="id-ID" sz="3600" b="1" dirty="0" smtClean="0">
                <a:solidFill>
                  <a:srgbClr val="FFFF00"/>
                </a:solidFill>
              </a:rPr>
              <a:t>SISTEM </a:t>
            </a:r>
            <a:br>
              <a:rPr lang="id-ID" sz="3600" b="1" dirty="0" smtClean="0">
                <a:solidFill>
                  <a:srgbClr val="FFFF00"/>
                </a:solidFill>
              </a:rPr>
            </a:br>
            <a:r>
              <a:rPr lang="id-ID" sz="3600" b="1" dirty="0" smtClean="0">
                <a:solidFill>
                  <a:srgbClr val="FFFF00"/>
                </a:solidFill>
              </a:rPr>
              <a:t>PERHITUNGAN BIAYA berdasarkan pROSES </a:t>
            </a:r>
            <a:br>
              <a:rPr lang="id-ID" sz="3600" b="1" dirty="0" smtClean="0">
                <a:solidFill>
                  <a:srgbClr val="FFFF00"/>
                </a:solidFill>
              </a:rPr>
            </a:br>
            <a:r>
              <a:rPr lang="id-ID" sz="3600" b="1" dirty="0" smtClean="0">
                <a:solidFill>
                  <a:srgbClr val="FFFF00"/>
                </a:solidFill>
              </a:rPr>
              <a:t>(PROCESS costing)</a:t>
            </a:r>
            <a:r>
              <a:rPr lang="id-ID" sz="3600" b="1" dirty="0" smtClean="0">
                <a:solidFill>
                  <a:srgbClr val="FFFF00"/>
                </a:solidFill>
                <a:latin typeface="Calibri"/>
              </a:rPr>
              <a:t>–LANJUTAN</a:t>
            </a:r>
            <a:endParaRPr lang="id-ID" sz="3600" b="1" dirty="0">
              <a:solidFill>
                <a:srgbClr val="FFFF00"/>
              </a:solidFill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6643702" y="428604"/>
            <a:ext cx="2143140" cy="185738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dirty="0" smtClean="0">
                <a:solidFill>
                  <a:srgbClr val="0070C0"/>
                </a:solidFill>
                <a:latin typeface="Arial Black" pitchFamily="34" charset="0"/>
              </a:rPr>
              <a:t>BAB</a:t>
            </a:r>
          </a:p>
          <a:p>
            <a:pPr algn="ctr"/>
            <a:r>
              <a:rPr lang="id-ID" sz="4400" dirty="0" smtClean="0">
                <a:solidFill>
                  <a:srgbClr val="0070C0"/>
                </a:solidFill>
                <a:latin typeface="Arial Black" pitchFamily="34" charset="0"/>
              </a:rPr>
              <a:t>5</a:t>
            </a:r>
            <a:endParaRPr lang="id-ID" sz="4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RATA-RATA TERTIMBANG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WEIGHTED AVERAGE METHOD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29388" y="1643050"/>
            <a:ext cx="2428892" cy="71438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Contoh Soal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82962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RATA-RATA TERTIMBANG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WEIGHTED AVERAGE METHOD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29388" y="1643050"/>
            <a:ext cx="2428892" cy="71438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Contoh Soal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71760"/>
            <a:ext cx="8296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RATA-RATA TERTIMBANG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WEIGHTED AVERAGE METHOD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1720982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Pembalikan (penyesuaian kembali) dari persediaan produk dalam proses ke produk dalam proses di Departemen Pengolahan dan Departemen Pengemasan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28921"/>
            <a:ext cx="82296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RATA-RATA TERTIMBANG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WEIGHTED AVERAGE METHOD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1671568"/>
            <a:ext cx="5083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2000" b="1" dirty="0" smtClean="0">
                <a:solidFill>
                  <a:srgbClr val="0070C0"/>
                </a:solidFill>
                <a:latin typeface="Minion Pro" pitchFamily="18" charset="0"/>
              </a:rPr>
              <a:t>Pemakaian bahan di Departemen Pengolahan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8229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7158" y="350043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srgbClr val="0070C0"/>
                </a:solidFill>
                <a:latin typeface="Minion Pro" pitchFamily="18" charset="0"/>
              </a:rPr>
              <a:t>Pembebanan biaya tenaga kerja di Departemen Pengolahan dan Departemen Pengemasan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314841"/>
            <a:ext cx="82581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RATA-RATA TERTIMBANG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WEIGHTED AVERAGE METHOD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157161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Pembebanan biaya overhead pabrik di Departemen Pengolahan dan Departemen Pengemasan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333629"/>
            <a:ext cx="82391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7158" y="4143380"/>
            <a:ext cx="4447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latin typeface="Minion Pro" pitchFamily="18" charset="0"/>
              </a:rPr>
              <a:t>Produk jadi di Departemen Pengolahan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672033"/>
            <a:ext cx="82581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RATA-RATA TERTIMBANG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WEIGHTED AVERAGE METHOD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1714488"/>
            <a:ext cx="6643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Produk dalam proses di Departemen Pengolahan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09790"/>
            <a:ext cx="8258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7158" y="4000504"/>
            <a:ext cx="4526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Produk jadi di Departemen Pengemasan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66" y="4500570"/>
            <a:ext cx="82296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RATA-RATA TERTIMBANG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WEIGHTED AVERAGE METHOD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1785926"/>
            <a:ext cx="6786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000" b="1" dirty="0" smtClean="0">
                <a:solidFill>
                  <a:srgbClr val="0070C0"/>
                </a:solidFill>
                <a:latin typeface="Minion Pro" pitchFamily="18" charset="0"/>
              </a:rPr>
              <a:t>Produk dalam proses di Departemen Pengemasan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82581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90741"/>
            <a:ext cx="6000792" cy="652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1298" y="110313"/>
            <a:ext cx="6319858" cy="667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MASUK PERTAMA KELUAR PERTAMA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FIRST IN, FIRST OUT</a:t>
            </a:r>
            <a:r>
              <a:rPr lang="id-ID" sz="2400" b="1" dirty="0" smtClean="0">
                <a:latin typeface="Minion Pro" pitchFamily="18" charset="0"/>
              </a:rPr>
              <a:t>–FIFO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28662" y="1643050"/>
            <a:ext cx="7143800" cy="50006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Minion Pro" pitchFamily="18" charset="0"/>
              </a:rPr>
              <a:t>Metode Masuk Pertama Keluar Pertama di Departemen Pertama</a:t>
            </a:r>
            <a:endParaRPr lang="id-ID" sz="2000" b="1" dirty="0">
              <a:solidFill>
                <a:schemeClr val="bg1"/>
              </a:solidFill>
              <a:latin typeface="Minion Pro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357430"/>
            <a:ext cx="63341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7809" y="3405193"/>
            <a:ext cx="62960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9340" y="4429132"/>
            <a:ext cx="4495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/>
          </a:bodyPr>
          <a:lstStyle/>
          <a:p>
            <a:r>
              <a:rPr lang="id-ID" sz="2800" dirty="0" smtClean="0">
                <a:latin typeface="Arial Black" pitchFamily="34" charset="0"/>
              </a:rPr>
              <a:t>PRODUK DALAM PROSES (PDP) AWAL</a:t>
            </a:r>
            <a:endParaRPr lang="id-ID" sz="2800" dirty="0"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8794" y="1928802"/>
            <a:ext cx="5786478" cy="714380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METODE RATA-RATA TERTIMBANG</a:t>
            </a:r>
          </a:p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(</a:t>
            </a:r>
            <a:r>
              <a:rPr lang="id-ID" sz="2000" b="1" i="1" dirty="0" smtClean="0">
                <a:solidFill>
                  <a:srgbClr val="0070C0"/>
                </a:solidFill>
                <a:latin typeface="Minion Pro" pitchFamily="18" charset="0"/>
              </a:rPr>
              <a:t>WEIGHTED AVERAGE METHOD</a:t>
            </a:r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)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pic>
        <p:nvPicPr>
          <p:cNvPr id="5" name="Picture 35" descr="bl_10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000240"/>
            <a:ext cx="657473" cy="557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8" descr="bl_20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38" y="3500438"/>
            <a:ext cx="657473" cy="557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928794" y="3357562"/>
            <a:ext cx="5786478" cy="78581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Minion Pro" pitchFamily="18" charset="0"/>
              </a:rPr>
              <a:t>METODE MASUK PERTAMA KELUAR PERTAMA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Minion Pro" pitchFamily="18" charset="0"/>
              </a:rPr>
              <a:t>(</a:t>
            </a:r>
            <a:r>
              <a:rPr lang="id-ID" sz="2000" b="1" i="1" dirty="0" smtClean="0">
                <a:solidFill>
                  <a:schemeClr val="bg1"/>
                </a:solidFill>
                <a:latin typeface="Minion Pro" pitchFamily="18" charset="0"/>
              </a:rPr>
              <a:t>FIRST IN, FIRST OUT</a:t>
            </a:r>
            <a:r>
              <a:rPr lang="id-ID" sz="2000" b="1" dirty="0" smtClean="0">
                <a:solidFill>
                  <a:schemeClr val="bg1"/>
                </a:solidFill>
                <a:latin typeface="Minion Pro" pitchFamily="18" charset="0"/>
              </a:rPr>
              <a:t>–FIFO)</a:t>
            </a:r>
            <a:endParaRPr lang="id-ID" sz="2000" b="1" dirty="0">
              <a:solidFill>
                <a:schemeClr val="bg1"/>
              </a:solidFill>
              <a:latin typeface="Minion Pro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MASUK PERTAMA KELUAR PERTAMA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FIRST IN, FIRST OUT</a:t>
            </a:r>
            <a:r>
              <a:rPr lang="id-ID" sz="2400" b="1" dirty="0" smtClean="0">
                <a:latin typeface="Minion Pro" pitchFamily="18" charset="0"/>
              </a:rPr>
              <a:t>–FIFO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28662" y="1643050"/>
            <a:ext cx="7143800" cy="50006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Minion Pro" pitchFamily="18" charset="0"/>
              </a:rPr>
              <a:t>Metode Masuk Pertama Keluar Pertama di Departemen Pertama</a:t>
            </a:r>
            <a:endParaRPr lang="id-ID" sz="2000" b="1" dirty="0">
              <a:solidFill>
                <a:schemeClr val="bg1"/>
              </a:solidFill>
              <a:latin typeface="Minion Pro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8" y="2314588"/>
            <a:ext cx="82772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MASUK PERTAMA KELUAR PERTAMA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FIRST IN, FIRST OUT</a:t>
            </a:r>
            <a:r>
              <a:rPr lang="id-ID" sz="2400" b="1" dirty="0" smtClean="0">
                <a:latin typeface="Minion Pro" pitchFamily="18" charset="0"/>
              </a:rPr>
              <a:t>–FIFO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28662" y="1643050"/>
            <a:ext cx="7143800" cy="50006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Minion Pro" pitchFamily="18" charset="0"/>
              </a:rPr>
              <a:t>Metode Masuk Pertama Keluar Pertama di Departemen Pertama</a:t>
            </a:r>
            <a:endParaRPr lang="id-ID" sz="2000" b="1" dirty="0">
              <a:solidFill>
                <a:schemeClr val="bg1"/>
              </a:solidFill>
              <a:latin typeface="Minion Pro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2357430"/>
            <a:ext cx="82486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MASUK PERTAMA KELUAR PERTAMA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FIRST IN, FIRST OUT</a:t>
            </a:r>
            <a:r>
              <a:rPr lang="id-ID" sz="2400" b="1" dirty="0" smtClean="0">
                <a:latin typeface="Minion Pro" pitchFamily="18" charset="0"/>
              </a:rPr>
              <a:t>–FIFO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57224" y="1714488"/>
            <a:ext cx="7358114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Metode Masuk Pertama Keluar Pertama di Departemen Lanjutan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2428868"/>
            <a:ext cx="82391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486157"/>
            <a:ext cx="8229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500570"/>
            <a:ext cx="8286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5500702"/>
            <a:ext cx="54483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MASUK PERTAMA KELUAR PERTAMA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FIRST IN, FIRST OUT</a:t>
            </a:r>
            <a:r>
              <a:rPr lang="id-ID" sz="2400" b="1" dirty="0" smtClean="0">
                <a:latin typeface="Minion Pro" pitchFamily="18" charset="0"/>
              </a:rPr>
              <a:t>–FIFO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57224" y="1714488"/>
            <a:ext cx="7358114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Metode Masuk Pertama Keluar Pertama di Departemen Lanjutan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2500306"/>
            <a:ext cx="82391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MASUK PERTAMA KELUAR PERTAMA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FIRST IN, FIRST OUT</a:t>
            </a:r>
            <a:r>
              <a:rPr lang="id-ID" sz="2400" b="1" dirty="0" smtClean="0">
                <a:latin typeface="Minion Pro" pitchFamily="18" charset="0"/>
              </a:rPr>
              <a:t>–FIFO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57224" y="1714488"/>
            <a:ext cx="7358114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Metode Masuk Pertama Keluar Pertama di Departemen Lanjutan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2609850"/>
            <a:ext cx="82486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MASUK PERTAMA KELUAR PERTAMA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FIRST IN, FIRST OUT</a:t>
            </a:r>
            <a:r>
              <a:rPr lang="id-ID" sz="2400" b="1" dirty="0" smtClean="0">
                <a:latin typeface="Minion Pro" pitchFamily="18" charset="0"/>
              </a:rPr>
              <a:t>–FIFO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72264" y="1285860"/>
            <a:ext cx="2428892" cy="71438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Contoh Soal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41" y="2143116"/>
            <a:ext cx="7725204" cy="429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MASUK PERTAMA KELUAR PERTAMA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FIRST IN, FIRST OUT</a:t>
            </a:r>
            <a:r>
              <a:rPr lang="id-ID" sz="2400" b="1" dirty="0" smtClean="0">
                <a:latin typeface="Minion Pro" pitchFamily="18" charset="0"/>
              </a:rPr>
              <a:t>–FIFO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72264" y="1571612"/>
            <a:ext cx="2428892" cy="71438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Contoh Soal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71744"/>
            <a:ext cx="83153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643050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Pembalikan (penyesuaian kembali) dari persediaan produk dalam proses ke produk dalam proses di Departemen Peleburan dan Departemen Pencetakan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MASUK PERTAMA KELUAR PERTAMA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FIRST IN, FIRST OUT</a:t>
            </a:r>
            <a:r>
              <a:rPr lang="id-ID" sz="2400" b="1" dirty="0" smtClean="0">
                <a:latin typeface="Minion Pro" pitchFamily="18" charset="0"/>
              </a:rPr>
              <a:t>–FIFO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90807"/>
            <a:ext cx="82105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MASUK PERTAMA KELUAR PERTAMA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FIRST IN, FIRST OUT</a:t>
            </a:r>
            <a:r>
              <a:rPr lang="id-ID" sz="2400" b="1" dirty="0" smtClean="0">
                <a:latin typeface="Minion Pro" pitchFamily="18" charset="0"/>
              </a:rPr>
              <a:t>–FIFO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1571612"/>
            <a:ext cx="628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000" b="1" dirty="0" smtClean="0">
                <a:solidFill>
                  <a:srgbClr val="0070C0"/>
                </a:solidFill>
                <a:latin typeface="Minion Pro" pitchFamily="18" charset="0"/>
              </a:rPr>
              <a:t>Pemakaian bahan baku di Departemen Peleburan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8277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5720" y="3429000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Pembebanan biaya tenaga kerja di Departemen Peleburan dan Departemen Pencetakan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314843"/>
            <a:ext cx="82200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MASUK PERTAMA KELUAR PERTAMA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FIRST IN, FIRST OUT</a:t>
            </a:r>
            <a:r>
              <a:rPr lang="id-ID" sz="2400" b="1" dirty="0" smtClean="0">
                <a:latin typeface="Minion Pro" pitchFamily="18" charset="0"/>
              </a:rPr>
              <a:t>–FIFO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164305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Pembebanan biaya overhead pabrik di Departemen Peleburan dan Departemen Pencetakan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82486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8596" y="4143380"/>
            <a:ext cx="4276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Produk jadi di Departemen Peleburan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72008"/>
            <a:ext cx="82105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RATA-RATA TERTIMBANG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WEIGHTED AVERAGE METHOD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57290" y="1785926"/>
            <a:ext cx="6429420" cy="50006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Minion Pro" pitchFamily="18" charset="0"/>
              </a:rPr>
              <a:t>Metode Rata-Rata Tertimbang di Departemen Pertama</a:t>
            </a:r>
            <a:endParaRPr lang="id-ID" sz="2000" b="1" dirty="0">
              <a:solidFill>
                <a:schemeClr val="bg1"/>
              </a:solidFill>
              <a:latin typeface="Minion Pro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00306"/>
            <a:ext cx="7910209" cy="160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286256"/>
            <a:ext cx="765238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MASUK PERTAMA KELUAR PERTAMA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FIRST IN, FIRST OUT</a:t>
            </a:r>
            <a:r>
              <a:rPr lang="id-ID" sz="2400" b="1" dirty="0" smtClean="0">
                <a:latin typeface="Minion Pro" pitchFamily="18" charset="0"/>
              </a:rPr>
              <a:t>–FIFO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1643050"/>
            <a:ext cx="6786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Produk dalam proses di Departemen Peleburan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071678"/>
            <a:ext cx="82867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8596" y="3786190"/>
            <a:ext cx="4419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Produk jadi di Departemen Pencetakan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256"/>
            <a:ext cx="82391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MASUK PERTAMA KELUAR PERTAMA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FIRST IN, FIRST OUT</a:t>
            </a:r>
            <a:r>
              <a:rPr lang="id-ID" sz="2400" b="1" dirty="0" smtClean="0">
                <a:latin typeface="Minion Pro" pitchFamily="18" charset="0"/>
              </a:rPr>
              <a:t>–FIFO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1785926"/>
            <a:ext cx="728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Produk dalam proses di Departemen Pencetakan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8" y="2285992"/>
            <a:ext cx="82772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16200000">
            <a:off x="-2821832" y="3178967"/>
            <a:ext cx="6572296" cy="50006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Laporan Biaya Pokok Produksi di Departemen Peleburan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85728"/>
            <a:ext cx="687705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16200000">
            <a:off x="-2821832" y="3178967"/>
            <a:ext cx="6572296" cy="50006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Laporan Biaya Pokok Produksi di Departemen Peleburan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62164"/>
            <a:ext cx="7647672" cy="33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MASUK PERTAMA KELUAR PERTAMA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FIRST IN, FIRST OUT</a:t>
            </a:r>
            <a:r>
              <a:rPr lang="id-ID" sz="2400" b="1" dirty="0" smtClean="0">
                <a:latin typeface="Minion Pro" pitchFamily="18" charset="0"/>
              </a:rPr>
              <a:t>–FIFO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2844" y="6000768"/>
            <a:ext cx="3571900" cy="642942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Jurnal Penyesuaian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8713" y="1643050"/>
            <a:ext cx="6886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743337"/>
            <a:ext cx="68389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16200000">
            <a:off x="-2821832" y="3178967"/>
            <a:ext cx="6572296" cy="50006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Laporan Biaya Pokok Produksi di Departemen Pencetakan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404" y="323850"/>
            <a:ext cx="6858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16200000">
            <a:off x="-2821832" y="3178967"/>
            <a:ext cx="6572296" cy="50006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FFFF00"/>
                </a:solidFill>
                <a:latin typeface="Minion Pro" pitchFamily="18" charset="0"/>
              </a:rPr>
              <a:t>Laporan Biaya Pokok Produksi di Departemen Pencetakan</a:t>
            </a:r>
            <a:endParaRPr lang="id-ID" sz="2000" b="1" dirty="0">
              <a:solidFill>
                <a:srgbClr val="FFFF00"/>
              </a:solidFill>
              <a:latin typeface="Minion Pro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85963"/>
            <a:ext cx="7779408" cy="32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28992" y="5000636"/>
            <a:ext cx="5214974" cy="752468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FF00"/>
                </a:solidFill>
                <a:latin typeface="Myriad Web" pitchFamily="34" charset="0"/>
              </a:rPr>
              <a:t>Terima kasih</a:t>
            </a:r>
            <a:endParaRPr lang="id-ID" b="1" dirty="0">
              <a:solidFill>
                <a:srgbClr val="FFFF00"/>
              </a:solidFill>
              <a:latin typeface="Myriad Web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RATA-RATA TERTIMBANG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WEIGHTED AVERAGE METHOD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57290" y="1785926"/>
            <a:ext cx="6429420" cy="50006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Minion Pro" pitchFamily="18" charset="0"/>
              </a:rPr>
              <a:t>Metode Rata-Rata Tertimbang di Departemen Pertama</a:t>
            </a:r>
            <a:endParaRPr lang="id-ID" sz="2000" b="1" dirty="0">
              <a:solidFill>
                <a:schemeClr val="bg1"/>
              </a:solidFill>
              <a:latin typeface="Minion Pro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62426"/>
            <a:ext cx="8382059" cy="136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3"/>
            <a:ext cx="8458250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483789"/>
            <a:ext cx="7654927" cy="130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786190"/>
            <a:ext cx="7643866" cy="266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RATA-RATA TERTIMBANG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WEIGHTED AVERAGE METHOD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7290" y="1785926"/>
            <a:ext cx="6429420" cy="50006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Minion Pro" pitchFamily="18" charset="0"/>
              </a:rPr>
              <a:t>Metode Rata-Rata Tertimbang di Departemen Pertama</a:t>
            </a:r>
            <a:endParaRPr lang="id-ID" sz="2000" b="1" dirty="0">
              <a:solidFill>
                <a:schemeClr val="bg1"/>
              </a:solidFill>
              <a:latin typeface="Minion Pro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RATA-RATA TERTIMBANG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WEIGHTED AVERAGE METHOD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57290" y="1785926"/>
            <a:ext cx="6429420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Metode Rata-Rata Tertimbang di Departemen Lanjutan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78581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RATA-RATA TERTIMBANG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WEIGHTED AVERAGE METHOD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57290" y="1785926"/>
            <a:ext cx="6429420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Metode Rata-Rata Tertimbang di Departemen Lanjutan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428868"/>
            <a:ext cx="7858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" y="4367231"/>
            <a:ext cx="78486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RATA-RATA TERTIMBANG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WEIGHTED AVERAGE METHOD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57290" y="1785926"/>
            <a:ext cx="6429420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Metode Rata-Rata Tertimbang di Departemen Lanjutan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3" y="2357430"/>
            <a:ext cx="7877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688" y="3786190"/>
            <a:ext cx="80486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214950"/>
            <a:ext cx="8277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Minion Pro" pitchFamily="18" charset="0"/>
              </a:rPr>
              <a:t>METODE RATA-RATA TERTIMBANG</a:t>
            </a:r>
            <a:br>
              <a:rPr lang="id-ID" sz="2800" b="1" dirty="0" smtClean="0">
                <a:latin typeface="Minion Pro" pitchFamily="18" charset="0"/>
              </a:rPr>
            </a:br>
            <a:r>
              <a:rPr lang="id-ID" sz="2800" b="1" dirty="0" smtClean="0">
                <a:latin typeface="Minion Pro" pitchFamily="18" charset="0"/>
              </a:rPr>
              <a:t>(</a:t>
            </a:r>
            <a:r>
              <a:rPr lang="id-ID" sz="2800" b="1" i="1" dirty="0" smtClean="0">
                <a:latin typeface="Minion Pro" pitchFamily="18" charset="0"/>
              </a:rPr>
              <a:t>WEIGHTED AVERAGE METHOD</a:t>
            </a:r>
            <a:r>
              <a:rPr lang="id-ID" sz="2800" b="1" dirty="0" smtClean="0">
                <a:latin typeface="Minion Pro" pitchFamily="18" charset="0"/>
              </a:rPr>
              <a:t>)</a:t>
            </a:r>
            <a:endParaRPr lang="id-ID" sz="2800" b="1" dirty="0">
              <a:latin typeface="Minion Pro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57290" y="1785926"/>
            <a:ext cx="6429420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  <a:latin typeface="Minion Pro" pitchFamily="18" charset="0"/>
              </a:rPr>
              <a:t>Metode Rata-Rata Tertimbang di Departemen Lanjutan</a:t>
            </a:r>
            <a:endParaRPr lang="id-ID" sz="2000" b="1" dirty="0">
              <a:solidFill>
                <a:srgbClr val="0070C0"/>
              </a:solidFill>
              <a:latin typeface="Minion Pro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509857"/>
            <a:ext cx="82867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b 15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Bab 15</Template>
  <TotalTime>1748</TotalTime>
  <Words>406</Words>
  <Application>Microsoft Office PowerPoint</Application>
  <PresentationFormat>On-screen Show (4:3)</PresentationFormat>
  <Paragraphs>75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Bab 15</vt:lpstr>
      <vt:lpstr>  SISTEM  PERHITUNGAN BIAYA berdasarkan pROSES  (PROCESS costing)–LANJUTAN</vt:lpstr>
      <vt:lpstr>PRODUK DALAM PROSES (PDP) AWAL</vt:lpstr>
      <vt:lpstr>METODE RATA-RATA TERTIMBANG (WEIGHTED AVERAGE METHOD)</vt:lpstr>
      <vt:lpstr>METODE RATA-RATA TERTIMBANG (WEIGHTED AVERAGE METHOD)</vt:lpstr>
      <vt:lpstr>METODE RATA-RATA TERTIMBANG (WEIGHTED AVERAGE METHOD)</vt:lpstr>
      <vt:lpstr>METODE RATA-RATA TERTIMBANG (WEIGHTED AVERAGE METHOD)</vt:lpstr>
      <vt:lpstr>METODE RATA-RATA TERTIMBANG (WEIGHTED AVERAGE METHOD)</vt:lpstr>
      <vt:lpstr>METODE RATA-RATA TERTIMBANG (WEIGHTED AVERAGE METHOD)</vt:lpstr>
      <vt:lpstr>METODE RATA-RATA TERTIMBANG (WEIGHTED AVERAGE METHOD)</vt:lpstr>
      <vt:lpstr>METODE RATA-RATA TERTIMBANG (WEIGHTED AVERAGE METHOD)</vt:lpstr>
      <vt:lpstr>METODE RATA-RATA TERTIMBANG (WEIGHTED AVERAGE METHOD)</vt:lpstr>
      <vt:lpstr>METODE RATA-RATA TERTIMBANG (WEIGHTED AVERAGE METHOD)</vt:lpstr>
      <vt:lpstr>METODE RATA-RATA TERTIMBANG (WEIGHTED AVERAGE METHOD)</vt:lpstr>
      <vt:lpstr>METODE RATA-RATA TERTIMBANG (WEIGHTED AVERAGE METHOD)</vt:lpstr>
      <vt:lpstr>METODE RATA-RATA TERTIMBANG (WEIGHTED AVERAGE METHOD)</vt:lpstr>
      <vt:lpstr>METODE RATA-RATA TERTIMBANG (WEIGHTED AVERAGE METHOD)</vt:lpstr>
      <vt:lpstr>Slide 17</vt:lpstr>
      <vt:lpstr>Slide 18</vt:lpstr>
      <vt:lpstr>METODE MASUK PERTAMA KELUAR PERTAMA (FIRST IN, FIRST OUT–FIFO)</vt:lpstr>
      <vt:lpstr>METODE MASUK PERTAMA KELUAR PERTAMA (FIRST IN, FIRST OUT–FIFO)</vt:lpstr>
      <vt:lpstr>METODE MASUK PERTAMA KELUAR PERTAMA (FIRST IN, FIRST OUT–FIFO)</vt:lpstr>
      <vt:lpstr>METODE MASUK PERTAMA KELUAR PERTAMA (FIRST IN, FIRST OUT–FIFO)</vt:lpstr>
      <vt:lpstr>METODE MASUK PERTAMA KELUAR PERTAMA (FIRST IN, FIRST OUT–FIFO)</vt:lpstr>
      <vt:lpstr>METODE MASUK PERTAMA KELUAR PERTAMA (FIRST IN, FIRST OUT–FIFO)</vt:lpstr>
      <vt:lpstr>METODE MASUK PERTAMA KELUAR PERTAMA (FIRST IN, FIRST OUT–FIFO)</vt:lpstr>
      <vt:lpstr>METODE MASUK PERTAMA KELUAR PERTAMA (FIRST IN, FIRST OUT–FIFO)</vt:lpstr>
      <vt:lpstr>METODE MASUK PERTAMA KELUAR PERTAMA (FIRST IN, FIRST OUT–FIFO)</vt:lpstr>
      <vt:lpstr>METODE MASUK PERTAMA KELUAR PERTAMA (FIRST IN, FIRST OUT–FIFO)</vt:lpstr>
      <vt:lpstr>METODE MASUK PERTAMA KELUAR PERTAMA (FIRST IN, FIRST OUT–FIFO)</vt:lpstr>
      <vt:lpstr>METODE MASUK PERTAMA KELUAR PERTAMA (FIRST IN, FIRST OUT–FIFO)</vt:lpstr>
      <vt:lpstr>METODE MASUK PERTAMA KELUAR PERTAMA (FIRST IN, FIRST OUT–FIFO)</vt:lpstr>
      <vt:lpstr>Slide 32</vt:lpstr>
      <vt:lpstr>Slide 33</vt:lpstr>
      <vt:lpstr>METODE MASUK PERTAMA KELUAR PERTAMA (FIRST IN, FIRST OUT–FIFO)</vt:lpstr>
      <vt:lpstr>Slide 35</vt:lpstr>
      <vt:lpstr>Slide 36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setter-1</cp:lastModifiedBy>
  <cp:revision>467</cp:revision>
  <dcterms:created xsi:type="dcterms:W3CDTF">2016-02-09T16:11:27Z</dcterms:created>
  <dcterms:modified xsi:type="dcterms:W3CDTF">2016-10-18T06:51:24Z</dcterms:modified>
</cp:coreProperties>
</file>