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9" r:id="rId3"/>
    <p:sldId id="291" r:id="rId4"/>
    <p:sldId id="292" r:id="rId5"/>
    <p:sldId id="293" r:id="rId6"/>
    <p:sldId id="294" r:id="rId7"/>
    <p:sldId id="307" r:id="rId8"/>
    <p:sldId id="309" r:id="rId9"/>
    <p:sldId id="310" r:id="rId10"/>
    <p:sldId id="295" r:id="rId11"/>
    <p:sldId id="312" r:id="rId12"/>
    <p:sldId id="311" r:id="rId13"/>
    <p:sldId id="296" r:id="rId14"/>
    <p:sldId id="297" r:id="rId15"/>
    <p:sldId id="298" r:id="rId16"/>
    <p:sldId id="299" r:id="rId17"/>
    <p:sldId id="300" r:id="rId18"/>
    <p:sldId id="313" r:id="rId19"/>
    <p:sldId id="301" r:id="rId20"/>
    <p:sldId id="315" r:id="rId21"/>
    <p:sldId id="314" r:id="rId22"/>
    <p:sldId id="302" r:id="rId23"/>
    <p:sldId id="316" r:id="rId24"/>
    <p:sldId id="317" r:id="rId25"/>
    <p:sldId id="318" r:id="rId26"/>
    <p:sldId id="303" r:id="rId27"/>
    <p:sldId id="304" r:id="rId28"/>
    <p:sldId id="305" r:id="rId29"/>
    <p:sldId id="319" r:id="rId30"/>
    <p:sldId id="320" r:id="rId31"/>
    <p:sldId id="321" r:id="rId32"/>
    <p:sldId id="326" r:id="rId33"/>
    <p:sldId id="322" r:id="rId34"/>
    <p:sldId id="323" r:id="rId35"/>
    <p:sldId id="324" r:id="rId36"/>
    <p:sldId id="327" r:id="rId37"/>
    <p:sldId id="272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60" d="100"/>
          <a:sy n="60" d="100"/>
        </p:scale>
        <p:origin x="-1434" y="-10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91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429000" y="3505200"/>
            <a:ext cx="5410200" cy="1676400"/>
          </a:xfrm>
        </p:spPr>
        <p:txBody>
          <a:bodyPr anchor="b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6172200"/>
            <a:ext cx="8763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172200"/>
            <a:ext cx="4572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6019800"/>
            <a:ext cx="9144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27676"/>
            <a:ext cx="2895600" cy="2839724"/>
          </a:xfrm>
          <a:prstGeom prst="rect">
            <a:avLst/>
          </a:prstGeom>
        </p:spPr>
      </p:pic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prstGeom prst="rect">
            <a:avLst/>
          </a:prstGeom>
          <a:solidFill>
            <a:srgbClr val="0070C0"/>
          </a:solidFill>
          <a:ln w="50800" cap="sq" cmpd="dbl" algn="ctr">
            <a:noFill/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 b="0">
                <a:latin typeface="Myriad Pro" pitchFamily="34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2362200" y="1752600"/>
            <a:ext cx="63246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prstGeom prst="rect">
            <a:avLst/>
          </a:prstGeo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1447800" cy="45720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5486400"/>
            <a:ext cx="1447800" cy="13716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rgbClr val="0070C0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609600"/>
            <a:ext cx="6019800" cy="5486400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3733800"/>
            <a:ext cx="5181600" cy="1600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3180076"/>
            <a:ext cx="2895600" cy="2839724"/>
          </a:xfrm>
          <a:prstGeom prst="rect">
            <a:avLst/>
          </a:prstGeom>
        </p:spPr>
      </p:pic>
      <p:sp>
        <p:nvSpPr>
          <p:cNvPr id="10" name="Date Placeholder 10"/>
          <p:cNvSpPr txBox="1">
            <a:spLocks/>
          </p:cNvSpPr>
          <p:nvPr/>
        </p:nvSpPr>
        <p:spPr>
          <a:xfrm>
            <a:off x="6248400" y="6400800"/>
            <a:ext cx="2667000" cy="365125"/>
          </a:xfrm>
          <a:prstGeom prst="rect">
            <a:avLst/>
          </a:prstGeom>
        </p:spPr>
        <p:txBody>
          <a:bodyPr vert="horz" anchor="ctr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2B3E01-F88B-47EF-8E88-546566C8D896}" type="datetimeFigureOut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10/18/2016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4343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 sz="2400"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667000"/>
            <a:ext cx="7123113" cy="167322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4400">
                <a:solidFill>
                  <a:srgbClr val="0070C0"/>
                </a:solidFill>
                <a:latin typeface="Myriad Pro Light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2438400"/>
            <a:ext cx="9144000" cy="1524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5908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f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352800"/>
            <a:ext cx="1293881" cy="1293881"/>
          </a:xfrm>
          <a:prstGeom prst="rect">
            <a:avLst/>
          </a:prstGeom>
        </p:spPr>
      </p:pic>
      <p:pic>
        <p:nvPicPr>
          <p:cNvPr id="11" name="Picture 10" descr="t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5181600"/>
            <a:ext cx="1293881" cy="1293881"/>
          </a:xfrm>
          <a:prstGeom prst="rect">
            <a:avLst/>
          </a:prstGeom>
        </p:spPr>
      </p:pic>
      <p:sp>
        <p:nvSpPr>
          <p:cNvPr id="13" name="Text Placeholder 1"/>
          <p:cNvSpPr txBox="1">
            <a:spLocks/>
          </p:cNvSpPr>
          <p:nvPr/>
        </p:nvSpPr>
        <p:spPr>
          <a:xfrm>
            <a:off x="2438400" y="35052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Myriad Pro" pitchFamily="34" charset="0"/>
              </a:rPr>
              <a:t>Fan Page</a:t>
            </a:r>
            <a:endParaRPr lang="id-ID" sz="2800" b="1" dirty="0" smtClean="0">
              <a:solidFill>
                <a:srgbClr val="0070C0"/>
              </a:solidFill>
              <a:latin typeface="Myriad Pro" pitchFamily="34" charset="0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www.facebook.com/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penerbit</a:t>
            </a:r>
            <a:r>
              <a:rPr lang="en-US" sz="2800" dirty="0" smtClean="0">
                <a:solidFill>
                  <a:srgbClr val="0070C0"/>
                </a:solidFill>
                <a:latin typeface="Myriad Pro" pitchFamily="34" charset="0"/>
              </a:rPr>
              <a:t>.</a:t>
            </a:r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5" name="Text Placeholder 1"/>
          <p:cNvSpPr txBox="1">
            <a:spLocks/>
          </p:cNvSpPr>
          <p:nvPr/>
        </p:nvSpPr>
        <p:spPr>
          <a:xfrm>
            <a:off x="2438400" y="5486400"/>
            <a:ext cx="6324600" cy="1143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r>
              <a:rPr lang="id-ID" sz="2800" b="1" dirty="0" smtClean="0">
                <a:solidFill>
                  <a:srgbClr val="0070C0"/>
                </a:solidFill>
                <a:latin typeface="Myriad Pro" pitchFamily="34" charset="0"/>
              </a:rPr>
              <a:t>Follow Us On</a:t>
            </a:r>
          </a:p>
          <a:p>
            <a:r>
              <a:rPr lang="id-ID" sz="2800" dirty="0" smtClean="0">
                <a:solidFill>
                  <a:srgbClr val="0070C0"/>
                </a:solidFill>
                <a:latin typeface="Myriad Pro" pitchFamily="34" charset="0"/>
              </a:rPr>
              <a:t>@penerbitsalemba</a:t>
            </a:r>
            <a:endParaRPr lang="id-ID" sz="2800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9" name="Picture 18" descr="ecommerc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8382000" cy="1729585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>
            <a:off x="2286000" y="1828800"/>
            <a:ext cx="6858000" cy="158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4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6" name="Content Placeholder 7"/>
          <p:cNvSpPr>
            <a:spLocks noGrp="1"/>
          </p:cNvSpPr>
          <p:nvPr>
            <p:ph sz="quarter" idx="18"/>
          </p:nvPr>
        </p:nvSpPr>
        <p:spPr>
          <a:xfrm>
            <a:off x="4876800" y="1600200"/>
            <a:ext cx="4114800" cy="44196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prstGeom prst="rect">
            <a:avLst/>
          </a:prstGeom>
          <a:solidFill>
            <a:srgbClr val="0070C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7" name="Content Placeholder 7"/>
          <p:cNvSpPr>
            <a:spLocks noGrp="1"/>
          </p:cNvSpPr>
          <p:nvPr>
            <p:ph sz="quarter" idx="18"/>
          </p:nvPr>
        </p:nvSpPr>
        <p:spPr>
          <a:xfrm>
            <a:off x="609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8" name="Content Placeholder 7"/>
          <p:cNvSpPr>
            <a:spLocks noGrp="1"/>
          </p:cNvSpPr>
          <p:nvPr>
            <p:ph sz="quarter" idx="19"/>
          </p:nvPr>
        </p:nvSpPr>
        <p:spPr>
          <a:xfrm>
            <a:off x="4800600" y="2438400"/>
            <a:ext cx="3886200" cy="3581400"/>
          </a:xfrm>
          <a:prstGeom prst="rect">
            <a:avLst/>
          </a:prstGeom>
        </p:spPr>
        <p:txBody>
          <a:bodyPr/>
          <a:lstStyle>
            <a:lvl1pPr>
              <a:buClr>
                <a:srgbClr val="0070C0"/>
              </a:buClr>
              <a:buSzPct val="100000"/>
              <a:buFont typeface="Arial" pitchFamily="34" charset="0"/>
              <a:buChar char="•"/>
              <a:defRPr>
                <a:latin typeface="Myriad Pro" pitchFamily="34" charset="0"/>
              </a:defRPr>
            </a:lvl1pPr>
            <a:lvl2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2pPr>
            <a:lvl3pPr>
              <a:buClr>
                <a:srgbClr val="0070C0"/>
              </a:buClr>
              <a:buSzPct val="75000"/>
              <a:buFont typeface="Arial" pitchFamily="34" charset="0"/>
              <a:buChar char="•"/>
              <a:defRPr>
                <a:latin typeface="Myriad Pro" pitchFamily="34" charset="0"/>
              </a:defRPr>
            </a:lvl3pPr>
            <a:lvl4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4pPr>
            <a:lvl5pPr>
              <a:buClr>
                <a:srgbClr val="0070C0"/>
              </a:buClr>
              <a:buFont typeface="Arial" pitchFamily="34" charset="0"/>
              <a:buChar char="•"/>
              <a:defRPr>
                <a:latin typeface="Myriad Pro" pitchFamily="34" charset="0"/>
              </a:defRPr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Myriad Pro Light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Content Placeholder 5" descr="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62050"/>
            <a:ext cx="9144000" cy="4248150"/>
          </a:xfrm>
          <a:prstGeom prst="rect">
            <a:avLst/>
          </a:prstGeom>
        </p:spPr>
      </p:pic>
      <p:pic>
        <p:nvPicPr>
          <p:cNvPr id="10" name="Picture 9" descr="fa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6168922"/>
            <a:ext cx="536678" cy="536678"/>
          </a:xfrm>
          <a:prstGeom prst="rect">
            <a:avLst/>
          </a:prstGeom>
        </p:spPr>
      </p:pic>
      <p:pic>
        <p:nvPicPr>
          <p:cNvPr id="11" name="Picture 10" descr="hom 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2000" y="5486400"/>
            <a:ext cx="536678" cy="536678"/>
          </a:xfrm>
          <a:prstGeom prst="rect">
            <a:avLst/>
          </a:prstGeom>
        </p:spPr>
      </p:pic>
      <p:pic>
        <p:nvPicPr>
          <p:cNvPr id="12" name="Picture 11" descr="mai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2000" y="6168922"/>
            <a:ext cx="536678" cy="536678"/>
          </a:xfrm>
          <a:prstGeom prst="rect">
            <a:avLst/>
          </a:prstGeom>
        </p:spPr>
      </p:pic>
      <p:pic>
        <p:nvPicPr>
          <p:cNvPr id="13" name="Picture 12" descr="phon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05400" y="5486400"/>
            <a:ext cx="536678" cy="53667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71600" y="5486400"/>
            <a:ext cx="3375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Jl. Raya Lenteng Agung No. 101 </a:t>
            </a:r>
          </a:p>
          <a:p>
            <a:r>
              <a:rPr lang="id-ID" dirty="0" smtClean="0">
                <a:latin typeface="Myriad Pro" pitchFamily="34" charset="0"/>
              </a:rPr>
              <a:t>Jagakarsa</a:t>
            </a:r>
            <a:r>
              <a:rPr lang="en-US" dirty="0" smtClean="0">
                <a:latin typeface="Myriad Pro" pitchFamily="34" charset="0"/>
              </a:rPr>
              <a:t>, </a:t>
            </a:r>
            <a:r>
              <a:rPr lang="id-ID" dirty="0" smtClean="0">
                <a:latin typeface="Myriad Pro" pitchFamily="34" charset="0"/>
              </a:rPr>
              <a:t>Jakarta Selatan 12610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6260068"/>
            <a:ext cx="2834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Myriad Pro" pitchFamily="34" charset="0"/>
              </a:rPr>
              <a:t>info@penerbitsalemba.com</a:t>
            </a:r>
            <a:endParaRPr lang="id-ID" dirty="0" smtClean="0">
              <a:latin typeface="Myriad Pro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92517" y="557426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+62 21 781 86 16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92517" y="6260068"/>
            <a:ext cx="2635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dirty="0" smtClean="0">
                <a:latin typeface="Myriad Pro" pitchFamily="34" charset="0"/>
              </a:rPr>
              <a:t>+62 21 7818470/7818486</a:t>
            </a:r>
          </a:p>
        </p:txBody>
      </p:sp>
      <p:sp>
        <p:nvSpPr>
          <p:cNvPr id="19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Blank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titled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>
                <a:latin typeface="Myriad Pro" pitchFamily="34" charset="0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7" name="Slide Number Placeholder 4"/>
          <p:cNvSpPr txBox="1">
            <a:spLocks/>
          </p:cNvSpPr>
          <p:nvPr/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4E67D7-2DE4-46D5-9B32-4AEC9D3318C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6267" y="2644170"/>
            <a:ext cx="72314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smtClean="0">
                <a:solidFill>
                  <a:schemeClr val="bg1"/>
                </a:solidFill>
              </a:rPr>
              <a:t>TERIMA KASIH</a:t>
            </a:r>
            <a:endParaRPr lang="en-US" sz="9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8B3A6C1-4A43-4205-8695-A67F44131150}" type="datetimeFigureOut">
              <a:rPr lang="en-US" smtClean="0"/>
              <a:pPr/>
              <a:t>10/18/2016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1" name="Picture 10" descr="Untitled-2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848600" y="304800"/>
            <a:ext cx="854726" cy="838200"/>
          </a:xfrm>
          <a:prstGeom prst="rect">
            <a:avLst/>
          </a:prstGeom>
        </p:spPr>
      </p:pic>
      <p:sp>
        <p:nvSpPr>
          <p:cNvPr id="12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248400"/>
            <a:ext cx="533400" cy="396876"/>
          </a:xfrm>
          <a:prstGeom prst="rect">
            <a:avLst/>
          </a:prstGeom>
        </p:spPr>
        <p:txBody>
          <a:bodyPr/>
          <a:lstStyle/>
          <a:p>
            <a:fld id="{341BC2A1-88E2-4674-A95E-242EBD08199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Click to edit Master text styles</a:t>
            </a:r>
          </a:p>
          <a:p>
            <a:pPr marL="320040" marR="0" lvl="1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Second level</a:t>
            </a:r>
          </a:p>
          <a:p>
            <a:pPr marL="320040" marR="0" lvl="2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Third level</a:t>
            </a:r>
          </a:p>
          <a:p>
            <a:pPr marL="320040" marR="0" lvl="3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Fourth level</a:t>
            </a:r>
          </a:p>
          <a:p>
            <a:pPr marL="320040" marR="0" lvl="4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en-US" sz="2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yriad Pro" pitchFamily="34" charset="0"/>
                <a:ea typeface="+mn-ea"/>
                <a:cs typeface="+mn-cs"/>
              </a:rPr>
              <a:t>Fifth level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yriad Pro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rgbClr val="0070C0"/>
          </a:solidFill>
          <a:latin typeface="Myriad Pro Light" pitchFamily="34" charset="0"/>
          <a:ea typeface="+mj-ea"/>
          <a:cs typeface="+mj-cs"/>
        </a:defRPr>
      </a:lvl1pPr>
    </p:titleStyle>
    <p:bodyStyle>
      <a:lvl1pPr marL="320040" marR="0" indent="-320040" algn="l" defTabSz="914400" rtl="0" eaLnBrk="1" fontAlgn="auto" latinLnBrk="0" hangingPunct="1">
        <a:lnSpc>
          <a:spcPct val="100000"/>
        </a:lnSpc>
        <a:spcBef>
          <a:spcPts val="700"/>
        </a:spcBef>
        <a:spcAft>
          <a:spcPts val="0"/>
        </a:spcAft>
        <a:buClr>
          <a:srgbClr val="0070C0"/>
        </a:buClr>
        <a:buSzPct val="100000"/>
        <a:buFont typeface="Arial" pitchFamily="34" charset="0"/>
        <a:buChar char="•"/>
        <a:tabLst/>
        <a:defRPr kumimoji="0" sz="24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1pPr>
      <a:lvl2pPr marL="640080" marR="0" indent="-274320" algn="l" defTabSz="914400" rtl="0" eaLnBrk="1" fontAlgn="auto" latinLnBrk="0" hangingPunct="1">
        <a:lnSpc>
          <a:spcPct val="100000"/>
        </a:lnSpc>
        <a:spcBef>
          <a:spcPts val="550"/>
        </a:spcBef>
        <a:spcAft>
          <a:spcPts val="0"/>
        </a:spcAft>
        <a:buClr>
          <a:srgbClr val="0070C0"/>
        </a:buClr>
        <a:buSzPct val="70000"/>
        <a:buFont typeface="Arial" pitchFamily="34" charset="0"/>
        <a:buChar char="•"/>
        <a:tabLst/>
        <a:defRPr kumimoji="0" sz="26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2pPr>
      <a:lvl3pPr marL="914400" marR="0" indent="-2286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3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3pPr>
      <a:lvl4pPr marL="13716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7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4pPr>
      <a:lvl5pPr marL="1828800" marR="0" indent="-228600" algn="l" defTabSz="914400" rtl="0" eaLnBrk="1" fontAlgn="auto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70C0"/>
        </a:buClr>
        <a:buSzPct val="65000"/>
        <a:buFont typeface="Arial" pitchFamily="34" charset="0"/>
        <a:buChar char="•"/>
        <a:tabLst/>
        <a:defRPr kumimoji="0" sz="2000" kern="1200">
          <a:solidFill>
            <a:schemeClr val="tx1"/>
          </a:solidFill>
          <a:latin typeface="Myriad Pro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2857496"/>
            <a:ext cx="5410200" cy="2895608"/>
          </a:xfrm>
        </p:spPr>
        <p:txBody>
          <a:bodyPr>
            <a:noAutofit/>
          </a:bodyPr>
          <a:lstStyle/>
          <a:p>
            <a:pPr algn="ctr"/>
            <a:r>
              <a:rPr lang="id-ID" sz="3600" dirty="0" smtClean="0">
                <a:solidFill>
                  <a:srgbClr val="FFFF00"/>
                </a:solidFill>
              </a:rPr>
              <a:t/>
            </a:r>
            <a:br>
              <a:rPr lang="id-ID" sz="3600" dirty="0" smtClean="0">
                <a:solidFill>
                  <a:srgbClr val="FFFF00"/>
                </a:solidFill>
              </a:rPr>
            </a:br>
            <a:r>
              <a:rPr lang="id-ID" sz="3600" dirty="0" smtClean="0">
                <a:solidFill>
                  <a:srgbClr val="FFFF00"/>
                </a:solidFill>
              </a:rPr>
              <a:t/>
            </a:r>
            <a:br>
              <a:rPr lang="id-ID" sz="3600" dirty="0" smtClean="0">
                <a:solidFill>
                  <a:srgbClr val="FFFF00"/>
                </a:solidFill>
              </a:rPr>
            </a:br>
            <a:r>
              <a:rPr lang="id-ID" sz="3600" b="1" dirty="0" smtClean="0">
                <a:solidFill>
                  <a:srgbClr val="FFFF00"/>
                </a:solidFill>
              </a:rPr>
              <a:t>SISTEM </a:t>
            </a:r>
            <a:br>
              <a:rPr lang="id-ID" sz="3600" b="1" dirty="0" smtClean="0">
                <a:solidFill>
                  <a:srgbClr val="FFFF00"/>
                </a:solidFill>
              </a:rPr>
            </a:br>
            <a:r>
              <a:rPr lang="id-ID" sz="3600" b="1" dirty="0" smtClean="0">
                <a:solidFill>
                  <a:srgbClr val="FFFF00"/>
                </a:solidFill>
              </a:rPr>
              <a:t>PERHITUNGAN BIAYA berdasarkan pROSES </a:t>
            </a:r>
            <a:br>
              <a:rPr lang="id-ID" sz="3600" b="1" dirty="0" smtClean="0">
                <a:solidFill>
                  <a:srgbClr val="FFFF00"/>
                </a:solidFill>
              </a:rPr>
            </a:br>
            <a:r>
              <a:rPr lang="id-ID" sz="3600" b="1" dirty="0" smtClean="0">
                <a:solidFill>
                  <a:srgbClr val="FFFF00"/>
                </a:solidFill>
              </a:rPr>
              <a:t>(PROCESS costing)</a:t>
            </a:r>
            <a:r>
              <a:rPr lang="id-ID" sz="3600" b="1" dirty="0" smtClean="0">
                <a:solidFill>
                  <a:srgbClr val="FFFF00"/>
                </a:solidFill>
                <a:latin typeface="Calibri"/>
              </a:rPr>
              <a:t>–LANJUTAN</a:t>
            </a:r>
            <a:endParaRPr lang="id-ID" sz="3600" b="1" dirty="0">
              <a:solidFill>
                <a:srgbClr val="FFFF00"/>
              </a:solidFill>
            </a:endParaRPr>
          </a:p>
        </p:txBody>
      </p:sp>
      <p:sp>
        <p:nvSpPr>
          <p:cNvPr id="3" name="Flowchart: Connector 2"/>
          <p:cNvSpPr/>
          <p:nvPr/>
        </p:nvSpPr>
        <p:spPr>
          <a:xfrm>
            <a:off x="6643702" y="428604"/>
            <a:ext cx="2143140" cy="185738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400" dirty="0" smtClean="0">
                <a:solidFill>
                  <a:srgbClr val="0070C0"/>
                </a:solidFill>
                <a:latin typeface="Arial Black" pitchFamily="34" charset="0"/>
              </a:rPr>
              <a:t>BAB</a:t>
            </a:r>
          </a:p>
          <a:p>
            <a:pPr algn="ctr"/>
            <a:r>
              <a:rPr lang="id-ID" sz="4400" dirty="0" smtClean="0">
                <a:solidFill>
                  <a:srgbClr val="0070C0"/>
                </a:solidFill>
                <a:latin typeface="Arial Black" pitchFamily="34" charset="0"/>
              </a:rPr>
              <a:t>5</a:t>
            </a:r>
            <a:endParaRPr lang="id-ID" sz="4400" dirty="0">
              <a:solidFill>
                <a:srgbClr val="0070C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RATA-RATA TERTIMBANG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WEIGHTED AVERAGE METHOD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6429388" y="1643050"/>
            <a:ext cx="2428892" cy="714380"/>
          </a:xfrm>
          <a:prstGeom prst="ellipse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Contoh Soal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500306"/>
            <a:ext cx="8296275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RATA-RATA TERTIMBANG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WEIGHTED AVERAGE METHOD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6429388" y="1643050"/>
            <a:ext cx="2428892" cy="714380"/>
          </a:xfrm>
          <a:prstGeom prst="ellipse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Contoh Soal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471760"/>
            <a:ext cx="8296275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RATA-RATA TERTIMBANG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WEIGHTED AVERAGE METHOD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4282" y="1720982"/>
            <a:ext cx="86439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Pembalikan (penyesuaian kembali) dari persediaan produk dalam proses ke produk dalam proses di Departemen Pengolahan dan Departemen Pengemasan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628921"/>
            <a:ext cx="82296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RATA-RATA TERTIMBANG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WEIGHTED AVERAGE METHOD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720" y="1671568"/>
            <a:ext cx="50836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2000" b="1" dirty="0" smtClean="0">
                <a:solidFill>
                  <a:srgbClr val="0070C0"/>
                </a:solidFill>
                <a:latin typeface="Minion Pro" pitchFamily="18" charset="0"/>
              </a:rPr>
              <a:t>Pemakaian bahan di Departemen Pengolahan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143116"/>
            <a:ext cx="82296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57158" y="3500438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b="1" dirty="0" smtClean="0">
                <a:solidFill>
                  <a:srgbClr val="0070C0"/>
                </a:solidFill>
                <a:latin typeface="Minion Pro" pitchFamily="18" charset="0"/>
              </a:rPr>
              <a:t>Pembebanan biaya tenaga kerja di Departemen Pengolahan dan Departemen Pengemasan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314841"/>
            <a:ext cx="825817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RATA-RATA TERTIMBANG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WEIGHTED AVERAGE METHOD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7158" y="1571612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Pembebanan biaya overhead pabrik di Departemen Pengolahan dan Departemen Pengemasan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333629"/>
            <a:ext cx="8239125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57158" y="4143380"/>
            <a:ext cx="44478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 smtClean="0">
                <a:solidFill>
                  <a:srgbClr val="0070C0"/>
                </a:solidFill>
                <a:latin typeface="Minion Pro" pitchFamily="18" charset="0"/>
              </a:rPr>
              <a:t>Produk jadi di Departemen Pengolahan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672033"/>
            <a:ext cx="825817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RATA-RATA TERTIMBANG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WEIGHTED AVERAGE METHOD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720" y="1714488"/>
            <a:ext cx="66437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Produk dalam proses di Departemen Pengolahan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109790"/>
            <a:ext cx="82581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57158" y="4000504"/>
            <a:ext cx="45262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Produk jadi di Departemen Pengemasan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66" y="4500570"/>
            <a:ext cx="822960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RATA-RATA TERTIMBANG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WEIGHTED AVERAGE METHOD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7158" y="1785926"/>
            <a:ext cx="6786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b="1" dirty="0" smtClean="0">
                <a:solidFill>
                  <a:srgbClr val="0070C0"/>
                </a:solidFill>
                <a:latin typeface="Minion Pro" pitchFamily="18" charset="0"/>
              </a:rPr>
              <a:t>Produk dalam proses di Departemen Pengemasan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285992"/>
            <a:ext cx="825817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190741"/>
            <a:ext cx="6000792" cy="6524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1298" y="110313"/>
            <a:ext cx="6319858" cy="6676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MASUK PERTAMA KELUAR PERTAMA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FIRST IN, FIRST OUT</a:t>
            </a:r>
            <a:r>
              <a:rPr lang="id-ID" sz="2400" b="1" dirty="0" smtClean="0">
                <a:latin typeface="Minion Pro" pitchFamily="18" charset="0"/>
              </a:rPr>
              <a:t>–FIFO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28662" y="1643050"/>
            <a:ext cx="7143800" cy="500066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bg1"/>
                </a:solidFill>
                <a:latin typeface="Minion Pro" pitchFamily="18" charset="0"/>
              </a:rPr>
              <a:t>Metode Masuk Pertama Keluar Pertama di Departemen Pertama</a:t>
            </a:r>
            <a:endParaRPr lang="id-ID" sz="2000" b="1" dirty="0">
              <a:solidFill>
                <a:schemeClr val="bg1"/>
              </a:solidFill>
              <a:latin typeface="Minion Pro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357430"/>
            <a:ext cx="63341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47809" y="3405193"/>
            <a:ext cx="62960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9340" y="4429132"/>
            <a:ext cx="44958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/>
          </a:bodyPr>
          <a:lstStyle/>
          <a:p>
            <a:r>
              <a:rPr lang="id-ID" sz="2800" dirty="0" smtClean="0">
                <a:latin typeface="Arial Black" pitchFamily="34" charset="0"/>
              </a:rPr>
              <a:t>PRODUK DALAM PROSES (PDP) AWAL</a:t>
            </a:r>
            <a:endParaRPr lang="id-ID" sz="2800" dirty="0">
              <a:latin typeface="Arial Black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928794" y="1928802"/>
            <a:ext cx="5786478" cy="714380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METODE RATA-RATA TERTIMBANG</a:t>
            </a:r>
          </a:p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(</a:t>
            </a:r>
            <a:r>
              <a:rPr lang="id-ID" sz="2000" b="1" i="1" dirty="0" smtClean="0">
                <a:solidFill>
                  <a:srgbClr val="0070C0"/>
                </a:solidFill>
                <a:latin typeface="Minion Pro" pitchFamily="18" charset="0"/>
              </a:rPr>
              <a:t>WEIGHTED AVERAGE METHOD</a:t>
            </a:r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)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pic>
        <p:nvPicPr>
          <p:cNvPr id="5" name="Picture 35" descr="bl_101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2000240"/>
            <a:ext cx="657473" cy="5570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8" descr="bl_201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238" y="3500438"/>
            <a:ext cx="657473" cy="5570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1928794" y="3357562"/>
            <a:ext cx="5786478" cy="785818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bg1"/>
                </a:solidFill>
                <a:latin typeface="Minion Pro" pitchFamily="18" charset="0"/>
              </a:rPr>
              <a:t>METODE MASUK PERTAMA KELUAR PERTAMA</a:t>
            </a:r>
          </a:p>
          <a:p>
            <a:pPr algn="ctr"/>
            <a:r>
              <a:rPr lang="id-ID" sz="2000" b="1" dirty="0" smtClean="0">
                <a:solidFill>
                  <a:schemeClr val="bg1"/>
                </a:solidFill>
                <a:latin typeface="Minion Pro" pitchFamily="18" charset="0"/>
              </a:rPr>
              <a:t>(</a:t>
            </a:r>
            <a:r>
              <a:rPr lang="id-ID" sz="2000" b="1" i="1" dirty="0" smtClean="0">
                <a:solidFill>
                  <a:schemeClr val="bg1"/>
                </a:solidFill>
                <a:latin typeface="Minion Pro" pitchFamily="18" charset="0"/>
              </a:rPr>
              <a:t>FIRST IN, FIRST OUT</a:t>
            </a:r>
            <a:r>
              <a:rPr lang="id-ID" sz="2000" b="1" dirty="0" smtClean="0">
                <a:solidFill>
                  <a:schemeClr val="bg1"/>
                </a:solidFill>
                <a:latin typeface="Minion Pro" pitchFamily="18" charset="0"/>
              </a:rPr>
              <a:t>–FIFO)</a:t>
            </a:r>
            <a:endParaRPr lang="id-ID" sz="2000" b="1" dirty="0">
              <a:solidFill>
                <a:schemeClr val="bg1"/>
              </a:solidFill>
              <a:latin typeface="Minion Pro" pitchFamily="18" charset="0"/>
            </a:endParaRPr>
          </a:p>
        </p:txBody>
      </p:sp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MASUK PERTAMA KELUAR PERTAMA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FIRST IN, FIRST OUT</a:t>
            </a:r>
            <a:r>
              <a:rPr lang="id-ID" sz="2400" b="1" dirty="0" smtClean="0">
                <a:latin typeface="Minion Pro" pitchFamily="18" charset="0"/>
              </a:rPr>
              <a:t>–FIFO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28662" y="1643050"/>
            <a:ext cx="7143800" cy="500066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bg1"/>
                </a:solidFill>
                <a:latin typeface="Minion Pro" pitchFamily="18" charset="0"/>
              </a:rPr>
              <a:t>Metode Masuk Pertama Keluar Pertama di Departemen Pertama</a:t>
            </a:r>
            <a:endParaRPr lang="id-ID" sz="2000" b="1" dirty="0">
              <a:solidFill>
                <a:schemeClr val="bg1"/>
              </a:solidFill>
              <a:latin typeface="Minion Pro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3388" y="2314588"/>
            <a:ext cx="827722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MASUK PERTAMA KELUAR PERTAMA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FIRST IN, FIRST OUT</a:t>
            </a:r>
            <a:r>
              <a:rPr lang="id-ID" sz="2400" b="1" dirty="0" smtClean="0">
                <a:latin typeface="Minion Pro" pitchFamily="18" charset="0"/>
              </a:rPr>
              <a:t>–FIFO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928662" y="1643050"/>
            <a:ext cx="7143800" cy="500066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bg1"/>
                </a:solidFill>
                <a:latin typeface="Minion Pro" pitchFamily="18" charset="0"/>
              </a:rPr>
              <a:t>Metode Masuk Pertama Keluar Pertama di Departemen Pertama</a:t>
            </a:r>
            <a:endParaRPr lang="id-ID" sz="2000" b="1" dirty="0">
              <a:solidFill>
                <a:schemeClr val="bg1"/>
              </a:solidFill>
              <a:latin typeface="Minion Pro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675" y="2357430"/>
            <a:ext cx="824865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MASUK PERTAMA KELUAR PERTAMA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FIRST IN, FIRST OUT</a:t>
            </a:r>
            <a:r>
              <a:rPr lang="id-ID" sz="2400" b="1" dirty="0" smtClean="0">
                <a:latin typeface="Minion Pro" pitchFamily="18" charset="0"/>
              </a:rPr>
              <a:t>–FIFO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57224" y="1714488"/>
            <a:ext cx="7358114" cy="500066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Metode Masuk Pertama Keluar Pertama di Departemen Lanjutan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8" y="2428868"/>
            <a:ext cx="823912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3486157"/>
            <a:ext cx="82296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5" y="4500570"/>
            <a:ext cx="8286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85918" y="5500702"/>
            <a:ext cx="544830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MASUK PERTAMA KELUAR PERTAMA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FIRST IN, FIRST OUT</a:t>
            </a:r>
            <a:r>
              <a:rPr lang="id-ID" sz="2400" b="1" dirty="0" smtClean="0">
                <a:latin typeface="Minion Pro" pitchFamily="18" charset="0"/>
              </a:rPr>
              <a:t>–FIFO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57224" y="1714488"/>
            <a:ext cx="7358114" cy="500066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Metode Masuk Pertama Keluar Pertama di Departemen Lanjutan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8" y="2500306"/>
            <a:ext cx="8239125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MASUK PERTAMA KELUAR PERTAMA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FIRST IN, FIRST OUT</a:t>
            </a:r>
            <a:r>
              <a:rPr lang="id-ID" sz="2400" b="1" dirty="0" smtClean="0">
                <a:latin typeface="Minion Pro" pitchFamily="18" charset="0"/>
              </a:rPr>
              <a:t>–FIFO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57224" y="1714488"/>
            <a:ext cx="7358114" cy="500066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Metode Masuk Pertama Keluar Pertama di Departemen Lanjutan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675" y="2609850"/>
            <a:ext cx="824865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MASUK PERTAMA KELUAR PERTAMA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FIRST IN, FIRST OUT</a:t>
            </a:r>
            <a:r>
              <a:rPr lang="id-ID" sz="2400" b="1" dirty="0" smtClean="0">
                <a:latin typeface="Minion Pro" pitchFamily="18" charset="0"/>
              </a:rPr>
              <a:t>–FIFO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572264" y="1285860"/>
            <a:ext cx="2428892" cy="714380"/>
          </a:xfrm>
          <a:prstGeom prst="ellipse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Contoh Soal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9641" y="2143116"/>
            <a:ext cx="7725204" cy="4295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MASUK PERTAMA KELUAR PERTAMA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FIRST IN, FIRST OUT</a:t>
            </a:r>
            <a:r>
              <a:rPr lang="id-ID" sz="2400" b="1" dirty="0" smtClean="0">
                <a:latin typeface="Minion Pro" pitchFamily="18" charset="0"/>
              </a:rPr>
              <a:t>–FIFO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6572264" y="1571612"/>
            <a:ext cx="2428892" cy="714380"/>
          </a:xfrm>
          <a:prstGeom prst="ellipse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Contoh Soal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571744"/>
            <a:ext cx="831532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1643050"/>
            <a:ext cx="8572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Pembalikan (penyesuaian kembali) dari persediaan produk dalam proses ke produk dalam proses di Departemen Peleburan dan Departemen Pencetakan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MASUK PERTAMA KELUAR PERTAMA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FIRST IN, FIRST OUT</a:t>
            </a:r>
            <a:r>
              <a:rPr lang="id-ID" sz="2400" b="1" dirty="0" smtClean="0">
                <a:latin typeface="Minion Pro" pitchFamily="18" charset="0"/>
              </a:rPr>
              <a:t>–FIFO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490807"/>
            <a:ext cx="8210550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MASUK PERTAMA KELUAR PERTAMA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FIRST IN, FIRST OUT</a:t>
            </a:r>
            <a:r>
              <a:rPr lang="id-ID" sz="2400" b="1" dirty="0" smtClean="0">
                <a:latin typeface="Minion Pro" pitchFamily="18" charset="0"/>
              </a:rPr>
              <a:t>–FIFO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7158" y="1571612"/>
            <a:ext cx="62865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n-NO" sz="2000" b="1" dirty="0" smtClean="0">
                <a:solidFill>
                  <a:srgbClr val="0070C0"/>
                </a:solidFill>
                <a:latin typeface="Minion Pro" pitchFamily="18" charset="0"/>
              </a:rPr>
              <a:t>Pemakaian bahan baku di Departemen Peleburan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071678"/>
            <a:ext cx="82772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85720" y="3429000"/>
            <a:ext cx="83582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Pembebanan biaya tenaga kerja di Departemen Peleburan dan Departemen Pencetakan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314843"/>
            <a:ext cx="822007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MASUK PERTAMA KELUAR PERTAMA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FIRST IN, FIRST OUT</a:t>
            </a:r>
            <a:r>
              <a:rPr lang="id-ID" sz="2400" b="1" dirty="0" smtClean="0">
                <a:latin typeface="Minion Pro" pitchFamily="18" charset="0"/>
              </a:rPr>
              <a:t>–FIFO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720" y="1643050"/>
            <a:ext cx="86439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Pembebanan biaya overhead pabrik di Departemen Peleburan dan Departemen Pencetakan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357430"/>
            <a:ext cx="82486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28596" y="4143380"/>
            <a:ext cx="42762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Produk jadi di Departemen Peleburan</a:t>
            </a: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572008"/>
            <a:ext cx="821055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RATA-RATA TERTIMBANG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WEIGHTED AVERAGE METHOD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357290" y="1785926"/>
            <a:ext cx="6429420" cy="500066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bg1"/>
                </a:solidFill>
                <a:latin typeface="Minion Pro" pitchFamily="18" charset="0"/>
              </a:rPr>
              <a:t>Metode Rata-Rata Tertimbang di Departemen Pertama</a:t>
            </a:r>
            <a:endParaRPr lang="id-ID" sz="2000" b="1" dirty="0">
              <a:solidFill>
                <a:schemeClr val="bg1"/>
              </a:solidFill>
              <a:latin typeface="Minion Pro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500306"/>
            <a:ext cx="7910209" cy="1604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4286256"/>
            <a:ext cx="765238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MASUK PERTAMA KELUAR PERTAMA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FIRST IN, FIRST OUT</a:t>
            </a:r>
            <a:r>
              <a:rPr lang="id-ID" sz="2400" b="1" dirty="0" smtClean="0">
                <a:latin typeface="Minion Pro" pitchFamily="18" charset="0"/>
              </a:rPr>
              <a:t>–FIFO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7158" y="1643050"/>
            <a:ext cx="67866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Produk dalam proses di Departemen Peleburan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2071678"/>
            <a:ext cx="82867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28596" y="3786190"/>
            <a:ext cx="44198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Produk jadi di Departemen Pencetakan</a:t>
            </a: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286256"/>
            <a:ext cx="823912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MASUK PERTAMA KELUAR PERTAMA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FIRST IN, FIRST OUT</a:t>
            </a:r>
            <a:r>
              <a:rPr lang="id-ID" sz="2400" b="1" dirty="0" smtClean="0">
                <a:latin typeface="Minion Pro" pitchFamily="18" charset="0"/>
              </a:rPr>
              <a:t>–FIFO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720" y="1785926"/>
            <a:ext cx="72866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Produk dalam proses di Departemen Pencetakan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3388" y="2285992"/>
            <a:ext cx="8277225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 rot="16200000">
            <a:off x="-2821832" y="3178967"/>
            <a:ext cx="6572296" cy="500066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Laporan Biaya Pokok Produksi di Departemen Peleburan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285728"/>
            <a:ext cx="6877050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 rot="16200000">
            <a:off x="-2821832" y="3178967"/>
            <a:ext cx="6572296" cy="500066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Laporan Biaya Pokok Produksi di Departemen Peleburan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062164"/>
            <a:ext cx="7647672" cy="33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MASUK PERTAMA KELUAR PERTAMA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FIRST IN, FIRST OUT</a:t>
            </a:r>
            <a:r>
              <a:rPr lang="id-ID" sz="2400" b="1" dirty="0" smtClean="0">
                <a:latin typeface="Minion Pro" pitchFamily="18" charset="0"/>
              </a:rPr>
              <a:t>–FIFO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42844" y="6000768"/>
            <a:ext cx="3571900" cy="642942"/>
          </a:xfrm>
          <a:prstGeom prst="ellipse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Jurnal Penyesuaian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28713" y="1643050"/>
            <a:ext cx="6886575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3743337"/>
            <a:ext cx="68389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 rot="16200000">
            <a:off x="-2821832" y="3178967"/>
            <a:ext cx="6572296" cy="500066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Laporan Biaya Pokok Produksi di Departemen Pencetakan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404" y="323850"/>
            <a:ext cx="6858000" cy="621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 rot="16200000">
            <a:off x="-2821832" y="3178967"/>
            <a:ext cx="6572296" cy="500066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FFFF00"/>
                </a:solidFill>
                <a:latin typeface="Minion Pro" pitchFamily="18" charset="0"/>
              </a:rPr>
              <a:t>Laporan Biaya Pokok Produksi di Departemen Pencetakan</a:t>
            </a:r>
            <a:endParaRPr lang="id-ID" sz="2000" b="1" dirty="0">
              <a:solidFill>
                <a:srgbClr val="FFFF00"/>
              </a:solidFill>
              <a:latin typeface="Minion Pro" pitchFamily="18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985963"/>
            <a:ext cx="7779408" cy="322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428992" y="5000636"/>
            <a:ext cx="5214974" cy="752468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rgbClr val="FFFF00"/>
                </a:solidFill>
                <a:latin typeface="Myriad Web" pitchFamily="34" charset="0"/>
              </a:rPr>
              <a:t>Terima kasih</a:t>
            </a:r>
            <a:endParaRPr lang="id-ID" b="1" dirty="0">
              <a:solidFill>
                <a:srgbClr val="FFFF00"/>
              </a:solidFill>
              <a:latin typeface="Myriad Web" pitchFamily="34" charset="0"/>
            </a:endParaRPr>
          </a:p>
        </p:txBody>
      </p:sp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RATA-RATA TERTIMBANG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WEIGHTED AVERAGE METHOD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357290" y="1785926"/>
            <a:ext cx="6429420" cy="500066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bg1"/>
                </a:solidFill>
                <a:latin typeface="Minion Pro" pitchFamily="18" charset="0"/>
              </a:rPr>
              <a:t>Metode Rata-Rata Tertimbang di Departemen Pertama</a:t>
            </a:r>
            <a:endParaRPr lang="id-ID" sz="2000" b="1" dirty="0">
              <a:solidFill>
                <a:schemeClr val="bg1"/>
              </a:solidFill>
              <a:latin typeface="Minion Pro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562426"/>
            <a:ext cx="8382059" cy="1366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071943"/>
            <a:ext cx="8458250" cy="114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483789"/>
            <a:ext cx="7654927" cy="130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3786190"/>
            <a:ext cx="7643866" cy="2662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RATA-RATA TERTIMBANG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WEIGHTED AVERAGE METHOD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357290" y="1785926"/>
            <a:ext cx="6429420" cy="500066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bg1"/>
                </a:solidFill>
                <a:latin typeface="Minion Pro" pitchFamily="18" charset="0"/>
              </a:rPr>
              <a:t>Metode Rata-Rata Tertimbang di Departemen Pertama</a:t>
            </a:r>
            <a:endParaRPr lang="id-ID" sz="2000" b="1" dirty="0">
              <a:solidFill>
                <a:schemeClr val="bg1"/>
              </a:solidFill>
              <a:latin typeface="Minion Pro" pitchFamily="18" charset="0"/>
            </a:endParaRPr>
          </a:p>
        </p:txBody>
      </p:sp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RATA-RATA TERTIMBANG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WEIGHTED AVERAGE METHOD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357290" y="1785926"/>
            <a:ext cx="6429420" cy="500066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Metode Rata-Rata Tertimbang di Departemen Lanjutan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643182"/>
            <a:ext cx="785812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RATA-RATA TERTIMBANG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WEIGHTED AVERAGE METHOD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357290" y="1785926"/>
            <a:ext cx="6429420" cy="500066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Metode Rata-Rata Tertimbang di Departemen Lanjutan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2428868"/>
            <a:ext cx="78581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700" y="4367231"/>
            <a:ext cx="78486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RATA-RATA TERTIMBANG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WEIGHTED AVERAGE METHOD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357290" y="1785926"/>
            <a:ext cx="6429420" cy="500066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Metode Rata-Rata Tertimbang di Departemen Lanjutan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3413" y="2357430"/>
            <a:ext cx="78771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7688" y="3786190"/>
            <a:ext cx="804862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5214950"/>
            <a:ext cx="827722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8077200" cy="869950"/>
          </a:xfrm>
        </p:spPr>
        <p:txBody>
          <a:bodyPr>
            <a:normAutofit fontScale="90000"/>
          </a:bodyPr>
          <a:lstStyle/>
          <a:p>
            <a:r>
              <a:rPr lang="id-ID" sz="2800" b="1" dirty="0" smtClean="0">
                <a:latin typeface="Minion Pro" pitchFamily="18" charset="0"/>
              </a:rPr>
              <a:t>METODE RATA-RATA TERTIMBANG</a:t>
            </a:r>
            <a:br>
              <a:rPr lang="id-ID" sz="2800" b="1" dirty="0" smtClean="0">
                <a:latin typeface="Minion Pro" pitchFamily="18" charset="0"/>
              </a:rPr>
            </a:br>
            <a:r>
              <a:rPr lang="id-ID" sz="2800" b="1" dirty="0" smtClean="0">
                <a:latin typeface="Minion Pro" pitchFamily="18" charset="0"/>
              </a:rPr>
              <a:t>(</a:t>
            </a:r>
            <a:r>
              <a:rPr lang="id-ID" sz="2800" b="1" i="1" dirty="0" smtClean="0">
                <a:latin typeface="Minion Pro" pitchFamily="18" charset="0"/>
              </a:rPr>
              <a:t>WEIGHTED AVERAGE METHOD</a:t>
            </a:r>
            <a:r>
              <a:rPr lang="id-ID" sz="2800" b="1" dirty="0" smtClean="0">
                <a:latin typeface="Minion Pro" pitchFamily="18" charset="0"/>
              </a:rPr>
              <a:t>)</a:t>
            </a:r>
            <a:endParaRPr lang="id-ID" sz="2800" b="1" dirty="0">
              <a:latin typeface="Minion Pro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357290" y="1785926"/>
            <a:ext cx="6429420" cy="500066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rgbClr val="0070C0"/>
                </a:solidFill>
                <a:latin typeface="Minion Pro" pitchFamily="18" charset="0"/>
              </a:rPr>
              <a:t>Metode Rata-Rata Tertimbang di Departemen Lanjutan</a:t>
            </a:r>
            <a:endParaRPr lang="id-ID" sz="2000" b="1" dirty="0">
              <a:solidFill>
                <a:srgbClr val="0070C0"/>
              </a:solidFill>
              <a:latin typeface="Minion Pro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2509857"/>
            <a:ext cx="8286750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dissolve/>
    <p:sndAc>
      <p:stSnd>
        <p:snd r:embed="rId2" name="breeze.wav" builtIn="1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b 15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Bab 15</Template>
  <TotalTime>1748</TotalTime>
  <Words>406</Words>
  <Application>Microsoft Office PowerPoint</Application>
  <PresentationFormat>On-screen Show (4:3)</PresentationFormat>
  <Paragraphs>75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Bab 15</vt:lpstr>
      <vt:lpstr>  SISTEM  PERHITUNGAN BIAYA berdasarkan pROSES  (PROCESS costing)–LANJUTAN</vt:lpstr>
      <vt:lpstr>PRODUK DALAM PROSES (PDP) AWAL</vt:lpstr>
      <vt:lpstr>METODE RATA-RATA TERTIMBANG (WEIGHTED AVERAGE METHOD)</vt:lpstr>
      <vt:lpstr>METODE RATA-RATA TERTIMBANG (WEIGHTED AVERAGE METHOD)</vt:lpstr>
      <vt:lpstr>METODE RATA-RATA TERTIMBANG (WEIGHTED AVERAGE METHOD)</vt:lpstr>
      <vt:lpstr>METODE RATA-RATA TERTIMBANG (WEIGHTED AVERAGE METHOD)</vt:lpstr>
      <vt:lpstr>METODE RATA-RATA TERTIMBANG (WEIGHTED AVERAGE METHOD)</vt:lpstr>
      <vt:lpstr>METODE RATA-RATA TERTIMBANG (WEIGHTED AVERAGE METHOD)</vt:lpstr>
      <vt:lpstr>METODE RATA-RATA TERTIMBANG (WEIGHTED AVERAGE METHOD)</vt:lpstr>
      <vt:lpstr>METODE RATA-RATA TERTIMBANG (WEIGHTED AVERAGE METHOD)</vt:lpstr>
      <vt:lpstr>METODE RATA-RATA TERTIMBANG (WEIGHTED AVERAGE METHOD)</vt:lpstr>
      <vt:lpstr>METODE RATA-RATA TERTIMBANG (WEIGHTED AVERAGE METHOD)</vt:lpstr>
      <vt:lpstr>METODE RATA-RATA TERTIMBANG (WEIGHTED AVERAGE METHOD)</vt:lpstr>
      <vt:lpstr>METODE RATA-RATA TERTIMBANG (WEIGHTED AVERAGE METHOD)</vt:lpstr>
      <vt:lpstr>METODE RATA-RATA TERTIMBANG (WEIGHTED AVERAGE METHOD)</vt:lpstr>
      <vt:lpstr>METODE RATA-RATA TERTIMBANG (WEIGHTED AVERAGE METHOD)</vt:lpstr>
      <vt:lpstr>Slide 17</vt:lpstr>
      <vt:lpstr>Slide 18</vt:lpstr>
      <vt:lpstr>METODE MASUK PERTAMA KELUAR PERTAMA (FIRST IN, FIRST OUT–FIFO)</vt:lpstr>
      <vt:lpstr>METODE MASUK PERTAMA KELUAR PERTAMA (FIRST IN, FIRST OUT–FIFO)</vt:lpstr>
      <vt:lpstr>METODE MASUK PERTAMA KELUAR PERTAMA (FIRST IN, FIRST OUT–FIFO)</vt:lpstr>
      <vt:lpstr>METODE MASUK PERTAMA KELUAR PERTAMA (FIRST IN, FIRST OUT–FIFO)</vt:lpstr>
      <vt:lpstr>METODE MASUK PERTAMA KELUAR PERTAMA (FIRST IN, FIRST OUT–FIFO)</vt:lpstr>
      <vt:lpstr>METODE MASUK PERTAMA KELUAR PERTAMA (FIRST IN, FIRST OUT–FIFO)</vt:lpstr>
      <vt:lpstr>METODE MASUK PERTAMA KELUAR PERTAMA (FIRST IN, FIRST OUT–FIFO)</vt:lpstr>
      <vt:lpstr>METODE MASUK PERTAMA KELUAR PERTAMA (FIRST IN, FIRST OUT–FIFO)</vt:lpstr>
      <vt:lpstr>METODE MASUK PERTAMA KELUAR PERTAMA (FIRST IN, FIRST OUT–FIFO)</vt:lpstr>
      <vt:lpstr>METODE MASUK PERTAMA KELUAR PERTAMA (FIRST IN, FIRST OUT–FIFO)</vt:lpstr>
      <vt:lpstr>METODE MASUK PERTAMA KELUAR PERTAMA (FIRST IN, FIRST OUT–FIFO)</vt:lpstr>
      <vt:lpstr>METODE MASUK PERTAMA KELUAR PERTAMA (FIRST IN, FIRST OUT–FIFO)</vt:lpstr>
      <vt:lpstr>METODE MASUK PERTAMA KELUAR PERTAMA (FIRST IN, FIRST OUT–FIFO)</vt:lpstr>
      <vt:lpstr>Slide 32</vt:lpstr>
      <vt:lpstr>Slide 33</vt:lpstr>
      <vt:lpstr>METODE MASUK PERTAMA KELUAR PERTAMA (FIRST IN, FIRST OUT–FIFO)</vt:lpstr>
      <vt:lpstr>Slide 35</vt:lpstr>
      <vt:lpstr>Slide 36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SAMSUNG</dc:creator>
  <cp:lastModifiedBy>setter-1</cp:lastModifiedBy>
  <cp:revision>467</cp:revision>
  <dcterms:created xsi:type="dcterms:W3CDTF">2016-02-09T16:11:27Z</dcterms:created>
  <dcterms:modified xsi:type="dcterms:W3CDTF">2016-10-18T06:51:24Z</dcterms:modified>
</cp:coreProperties>
</file>