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2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03" r:id="rId11"/>
  </p:sldIdLst>
  <p:sldSz cx="9144000" cy="6858000" type="screen4x3"/>
  <p:notesSz cx="6761163" cy="99425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dirty="0" smtClean="0"/>
              <a:t> INSTRUMEN  dan UJI KELAYAKAN INSTRUMEN 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(sesi 1)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 smtClean="0"/>
              <a:t> UJI VALIDITAS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id-ID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id-ID" dirty="0"/>
              <a:t>Adalah uji keabsahan dan sering dikaitkan dengan instrumen atau alat ukur.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Suatu Instrumen atau alat ukur dikatakan valid jika alat tersebut memang dapat mengukur apa yang hendak diukur.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Suatu pengukuran dari suatu variabel dianggap sebagai pengukuran yang valid jika pengukuran tersebut berhasil mengukur konsep atau variabel yang hendak diukur, bukan mengukur variabel lain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         ALASAN PERLUNYA UJI VALIDITAS </a:t>
            </a: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    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 smtClean="0">
                <a:latin typeface="Arial" charset="0"/>
                <a:cs typeface="Arial" charset="0"/>
              </a:rPr>
              <a:t>(1) </a:t>
            </a:r>
            <a:r>
              <a:rPr lang="id-ID" dirty="0"/>
              <a:t>Agar data yang diperoleh mempunyai tingkat akurasi  yang tinggi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(2) Mudah </a:t>
            </a:r>
            <a:r>
              <a:rPr lang="id-ID" dirty="0"/>
              <a:t>diamati dan hasilnya cepat diperoleh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(3)Karena </a:t>
            </a:r>
            <a:r>
              <a:rPr lang="id-ID" dirty="0"/>
              <a:t>yang akan diukur bersifat abstrak, yaitu berupa konstruk  atau konsep , sehingga perlu kecermatan</a:t>
            </a:r>
            <a:endParaRPr lang="id-ID" b="1" dirty="0" smtClean="0">
              <a:solidFill>
                <a:srgbClr val="C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29689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altLang="id-ID" sz="3200" dirty="0" smtClean="0">
                <a:latin typeface="Arial" charset="0"/>
                <a:cs typeface="Arial" charset="0"/>
              </a:rPr>
              <a:t>              </a:t>
            </a:r>
            <a:r>
              <a:rPr lang="id-ID" altLang="id-ID" sz="3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JENIS VALIDITAS</a:t>
            </a:r>
          </a:p>
          <a:p>
            <a:pPr marL="0" indent="0">
              <a:buNone/>
            </a:pPr>
            <a:r>
              <a:rPr lang="id-ID" sz="3200" dirty="0"/>
              <a:t>(1) Validitas Konstruk, validitas yang mengacu pada konsistensi dari semua komponen kerangka konsep.</a:t>
            </a:r>
          </a:p>
          <a:p>
            <a:pPr marL="0" indent="0">
              <a:buNone/>
            </a:pPr>
            <a:r>
              <a:rPr lang="id-ID" sz="3200" dirty="0"/>
              <a:t>Mengukur status sosial ekonomi :</a:t>
            </a:r>
          </a:p>
          <a:p>
            <a:pPr>
              <a:buFont typeface="Wingdings" pitchFamily="2" charset="2"/>
              <a:buChar char="§"/>
            </a:pPr>
            <a:r>
              <a:rPr lang="id-ID" sz="3200" dirty="0"/>
              <a:t>Penghasilan per bulan</a:t>
            </a:r>
          </a:p>
          <a:p>
            <a:pPr>
              <a:buFont typeface="Wingdings" pitchFamily="2" charset="2"/>
              <a:buChar char="§"/>
            </a:pPr>
            <a:r>
              <a:rPr lang="id-ID" sz="3200" dirty="0"/>
              <a:t>Pengeluaran per bulan</a:t>
            </a:r>
          </a:p>
          <a:p>
            <a:pPr>
              <a:buFont typeface="Wingdings" pitchFamily="2" charset="2"/>
              <a:buChar char="§"/>
            </a:pPr>
            <a:r>
              <a:rPr lang="id-ID" sz="3200" dirty="0"/>
              <a:t>Pemilikan barang</a:t>
            </a:r>
          </a:p>
          <a:p>
            <a:pPr>
              <a:buFont typeface="Wingdings" pitchFamily="2" charset="2"/>
              <a:buChar char="§"/>
            </a:pPr>
            <a:r>
              <a:rPr lang="id-ID" sz="3200" dirty="0"/>
              <a:t>Porsi penghasilan yang digunakan rekreasi</a:t>
            </a:r>
          </a:p>
          <a:p>
            <a:pPr>
              <a:buFont typeface="Wingdings" pitchFamily="2" charset="2"/>
              <a:buChar char="§"/>
            </a:pPr>
            <a:r>
              <a:rPr lang="id-ID" sz="3200" dirty="0"/>
              <a:t>Kualitas rumah</a:t>
            </a:r>
          </a:p>
          <a:p>
            <a:pPr marL="0" indent="0">
              <a:buNone/>
            </a:pPr>
            <a:r>
              <a:rPr lang="id-ID" sz="3200" dirty="0"/>
              <a:t>Jika komponen ini valid,semua komponen itu akan berkorelasi dengan yang lain.</a:t>
            </a:r>
          </a:p>
          <a:p>
            <a:pPr>
              <a:buFont typeface="Wingdings" pitchFamily="2" charset="2"/>
              <a:buChar char="§"/>
            </a:pPr>
            <a:endParaRPr lang="id-ID" sz="3200" dirty="0"/>
          </a:p>
          <a:p>
            <a:pPr marL="0" indent="0">
              <a:buNone/>
            </a:pPr>
            <a:endParaRPr lang="id-ID" altLang="id-ID" sz="3200" dirty="0">
              <a:latin typeface="Arial" charset="0"/>
              <a:cs typeface="Arial" charset="0"/>
            </a:endParaRPr>
          </a:p>
          <a:p>
            <a:pPr marL="514350" indent="-514350">
              <a:buAutoNum type="arabicPeriod"/>
            </a:pPr>
            <a:endParaRPr lang="id-ID" altLang="id-ID" sz="3200" dirty="0" smtClean="0">
              <a:latin typeface="Arial" charset="0"/>
              <a:cs typeface="Arial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00875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(2) Validitas isi, yai sejauhmana alat pengukur itu mewakili semua aspek yang dianggap sebagai kerangka konsep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Mengukur pendapatan keluarga. Jika jawaban responden tidak mencakup pendapatan keluarga, instrumen tersebut tidak punya validitas isi.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id-ID" dirty="0" smtClean="0"/>
              <a:t>Kode</a:t>
            </a:r>
            <a:r>
              <a:rPr lang="en-US" dirty="0" smtClean="0"/>
              <a:t>MK :</a:t>
            </a:r>
            <a:r>
              <a:rPr lang="id-ID" dirty="0" smtClean="0"/>
              <a:t>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4637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(3) Validitas eksternal, validitas yang diperoleh dengan mengkorelasikan alat pengukur baru dengan alat pengukur yang sudah valid.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MK :</a:t>
            </a:r>
            <a:r>
              <a:rPr lang="id-ID" dirty="0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49537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858963"/>
          </a:xfrm>
        </p:spPr>
        <p:txBody>
          <a:bodyPr>
            <a:normAutofit fontScale="47500" lnSpcReduction="20000"/>
          </a:bodyPr>
          <a:lstStyle/>
          <a:p>
            <a:pPr marL="0" indent="0" fontAlgn="t">
              <a:buNone/>
            </a:pPr>
            <a:endParaRPr lang="id-ID" dirty="0"/>
          </a:p>
          <a:p>
            <a:pPr marL="0" fontAlgn="t">
              <a:spcBef>
                <a:spcPts val="0"/>
              </a:spcBef>
            </a:pPr>
            <a:r>
              <a:rPr lang="id-ID" b="1" dirty="0">
                <a:solidFill>
                  <a:srgbClr val="FFFFFF"/>
                </a:solidFill>
                <a:latin typeface="Georgia"/>
              </a:rPr>
              <a:t>Responden</a:t>
            </a:r>
            <a:endParaRPr lang="id-ID" dirty="0">
              <a:latin typeface="Arial"/>
            </a:endParaRPr>
          </a:p>
          <a:p>
            <a:pPr marL="0" fontAlgn="t">
              <a:spcBef>
                <a:spcPts val="0"/>
              </a:spcBef>
            </a:pPr>
            <a:r>
              <a:rPr lang="id-ID" b="1" dirty="0">
                <a:solidFill>
                  <a:srgbClr val="FFFFFF"/>
                </a:solidFill>
                <a:latin typeface="Georgia"/>
              </a:rPr>
              <a:t>1</a:t>
            </a:r>
            <a:endParaRPr lang="id-ID" dirty="0">
              <a:latin typeface="Arial"/>
            </a:endParaRPr>
          </a:p>
          <a:p>
            <a:pPr marL="0" fontAlgn="t">
              <a:spcBef>
                <a:spcPts val="0"/>
              </a:spcBef>
            </a:pPr>
            <a:r>
              <a:rPr lang="id-ID" b="1" dirty="0">
                <a:solidFill>
                  <a:srgbClr val="FFFFFF"/>
                </a:solidFill>
                <a:latin typeface="Georgia"/>
              </a:rPr>
              <a:t>2</a:t>
            </a:r>
            <a:endParaRPr lang="id-ID" dirty="0">
              <a:latin typeface="Arial"/>
            </a:endParaRPr>
          </a:p>
          <a:p>
            <a:pPr marL="0" fontAlgn="t">
              <a:spcBef>
                <a:spcPts val="0"/>
              </a:spcBef>
            </a:pPr>
            <a:r>
              <a:rPr lang="id-ID" b="1" dirty="0">
                <a:solidFill>
                  <a:srgbClr val="FFFFFF"/>
                </a:solidFill>
                <a:latin typeface="Georgia"/>
              </a:rPr>
              <a:t>3</a:t>
            </a:r>
            <a:endParaRPr lang="id-ID" dirty="0">
              <a:latin typeface="Arial"/>
            </a:endParaRPr>
          </a:p>
          <a:p>
            <a:pPr marL="0" fontAlgn="t">
              <a:spcBef>
                <a:spcPts val="0"/>
              </a:spcBef>
            </a:pPr>
            <a:r>
              <a:rPr lang="id-ID" b="1" dirty="0" smtClean="0">
                <a:solidFill>
                  <a:srgbClr val="FFFFFF"/>
                </a:solidFill>
                <a:latin typeface="Georgia"/>
              </a:rPr>
              <a:t>4RRE</a:t>
            </a:r>
            <a:endParaRPr lang="id-ID" dirty="0">
              <a:latin typeface="Arial"/>
            </a:endParaRPr>
          </a:p>
          <a:p>
            <a:pPr marL="0" fontAlgn="t">
              <a:spcBef>
                <a:spcPts val="0"/>
              </a:spcBef>
            </a:pPr>
            <a:r>
              <a:rPr lang="id-ID" b="1" dirty="0" smtClean="0">
                <a:solidFill>
                  <a:srgbClr val="FFFFFF"/>
                </a:solidFill>
                <a:latin typeface="Georgia"/>
              </a:rPr>
              <a:t>TRrEot</a:t>
            </a:r>
            <a:endParaRPr lang="id-ID" dirty="0">
              <a:latin typeface="Arial"/>
            </a:endParaRPr>
          </a:p>
          <a:p>
            <a:pPr marL="0" indent="0">
              <a:buNone/>
            </a:pPr>
            <a:r>
              <a:rPr lang="id-ID" sz="5800" dirty="0" smtClean="0"/>
              <a:t>Rekapitulasi jawaban responden</a:t>
            </a:r>
            <a:endParaRPr lang="id-ID" sz="5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  <a:endParaRPr lang="id-ID" dirty="0" smtClean="0"/>
          </a:p>
          <a:p>
            <a:r>
              <a:rPr lang="id-ID" dirty="0" smtClean="0"/>
              <a:t>KODE</a:t>
            </a:r>
            <a:r>
              <a:rPr lang="en-US" dirty="0" smtClean="0"/>
              <a:t> :</a:t>
            </a:r>
            <a:r>
              <a:rPr lang="id-ID" dirty="0" smtClean="0"/>
              <a:t>21460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314426"/>
              </p:ext>
            </p:extLst>
          </p:nvPr>
        </p:nvGraphicFramePr>
        <p:xfrm>
          <a:off x="1524000" y="1447800"/>
          <a:ext cx="6019800" cy="295207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794658"/>
              </a:tblGrid>
              <a:tr h="303007">
                <a:tc>
                  <a:txBody>
                    <a:bodyPr/>
                    <a:lstStyle/>
                    <a:p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Total</a:t>
                      </a:r>
                      <a:endParaRPr lang="id-ID" dirty="0"/>
                    </a:p>
                  </a:txBody>
                  <a:tcPr/>
                </a:tc>
              </a:tr>
              <a:tr h="303007"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21</a:t>
                      </a:r>
                      <a:endParaRPr lang="id-ID" dirty="0"/>
                    </a:p>
                  </a:txBody>
                  <a:tcPr/>
                </a:tc>
              </a:tr>
              <a:tr h="303007"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15</a:t>
                      </a:r>
                      <a:endParaRPr lang="id-ID" dirty="0"/>
                    </a:p>
                  </a:txBody>
                  <a:tcPr/>
                </a:tc>
              </a:tr>
              <a:tr h="303007"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17</a:t>
                      </a:r>
                      <a:endParaRPr lang="id-ID" dirty="0"/>
                    </a:p>
                  </a:txBody>
                  <a:tcPr/>
                </a:tc>
              </a:tr>
              <a:tr h="303007"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21</a:t>
                      </a:r>
                      <a:endParaRPr lang="id-ID" dirty="0"/>
                    </a:p>
                  </a:txBody>
                  <a:tcPr/>
                </a:tc>
              </a:tr>
              <a:tr h="303007"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14</a:t>
                      </a:r>
                      <a:endParaRPr lang="id-ID" dirty="0"/>
                    </a:p>
                  </a:txBody>
                  <a:tcPr/>
                </a:tc>
              </a:tr>
              <a:tr h="757518">
                <a:tc>
                  <a:txBody>
                    <a:bodyPr/>
                    <a:lstStyle/>
                    <a:p>
                      <a:r>
                        <a:rPr lang="id-ID" dirty="0" smtClean="0"/>
                        <a:t>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20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77909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1664099"/>
              </p:ext>
            </p:extLst>
          </p:nvPr>
        </p:nvGraphicFramePr>
        <p:xfrm>
          <a:off x="609600" y="3048000"/>
          <a:ext cx="8229600" cy="148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Responden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 X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Y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X2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Y2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XY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441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84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45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jumlah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36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666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139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id-ID" dirty="0" smtClean="0"/>
              <a:t>KODE :21460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1512333"/>
            <a:ext cx="7010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dirty="0"/>
              <a:t>Perhitungan korelasi antar skor item nomor </a:t>
            </a:r>
            <a:r>
              <a:rPr lang="id-ID" sz="3200" dirty="0" smtClean="0"/>
              <a:t> </a:t>
            </a:r>
            <a:r>
              <a:rPr lang="id-ID" sz="3200" dirty="0"/>
              <a:t>dan skor total</a:t>
            </a:r>
          </a:p>
        </p:txBody>
      </p:sp>
    </p:spTree>
    <p:extLst>
      <p:ext uri="{BB962C8B-B14F-4D97-AF65-F5344CB8AC3E}">
        <p14:creationId xmlns:p14="http://schemas.microsoft.com/office/powerpoint/2010/main" val="209283841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 smtClean="0">
                <a:solidFill>
                  <a:srgbClr val="C00000"/>
                </a:solidFill>
              </a:rPr>
              <a:t>Perhatikan : </a:t>
            </a:r>
          </a:p>
          <a:p>
            <a:r>
              <a:rPr lang="id-ID" dirty="0"/>
              <a:t>Masukan rumus nilai korelasi (</a:t>
            </a:r>
            <a:r>
              <a:rPr lang="id-ID" i="1" dirty="0"/>
              <a:t>Pearson Product </a:t>
            </a:r>
            <a:r>
              <a:rPr lang="id-ID" i="1" dirty="0" smtClean="0"/>
              <a:t>Moment)</a:t>
            </a:r>
            <a:endParaRPr lang="id-ID" i="1" dirty="0"/>
          </a:p>
          <a:p>
            <a:endParaRPr lang="id-ID" dirty="0"/>
          </a:p>
          <a:p>
            <a:r>
              <a:rPr lang="id-ID" dirty="0"/>
              <a:t>Dikonsultasikan (dibandingkan)dengan nilai korelasi yang terdapat dalam tabel.</a:t>
            </a:r>
          </a:p>
          <a:p>
            <a:endParaRPr lang="id-ID" dirty="0"/>
          </a:p>
          <a:p>
            <a:r>
              <a:rPr lang="id-ID" dirty="0"/>
              <a:t>Hasil perhitungan validitas dapat diketahui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id-ID" dirty="0" smtClean="0"/>
              <a:t>KODE :</a:t>
            </a:r>
            <a:r>
              <a:rPr lang="en-US" dirty="0" smtClean="0"/>
              <a:t>:</a:t>
            </a:r>
            <a:r>
              <a:rPr lang="id-ID" dirty="0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17210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4021</TotalTime>
  <Words>409</Words>
  <Application>Microsoft Office PowerPoint</Application>
  <PresentationFormat>On-screen Show (4:3)</PresentationFormat>
  <Paragraphs>148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 UJI VALIDITAS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549</cp:revision>
  <cp:lastPrinted>2015-09-17T08:41:14Z</cp:lastPrinted>
  <dcterms:created xsi:type="dcterms:W3CDTF">2010-04-18T12:06:30Z</dcterms:created>
  <dcterms:modified xsi:type="dcterms:W3CDTF">2022-12-22T01:37:08Z</dcterms:modified>
</cp:coreProperties>
</file>