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6" r:id="rId10"/>
    <p:sldId id="267" r:id="rId11"/>
    <p:sldId id="276" r:id="rId12"/>
    <p:sldId id="330" r:id="rId13"/>
    <p:sldId id="275" r:id="rId14"/>
  </p:sldIdLst>
  <p:sldSz cx="18288000" cy="10287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odec Pro Bold" panose="020B0604020202020204" charset="0"/>
      <p:regular r:id="rId20"/>
    </p:embeddedFont>
    <p:embeddedFont>
      <p:font typeface="Merriweather" panose="00000500000000000000" pitchFamily="2" charset="0"/>
      <p:regular r:id="rId21"/>
      <p:bold r:id="rId22"/>
      <p:italic r:id="rId23"/>
      <p:boldItalic r:id="rId24"/>
    </p:embeddedFont>
    <p:embeddedFont>
      <p:font typeface="Open Sauce" panose="020B0604020202020204" charset="0"/>
      <p:regular r:id="rId25"/>
    </p:embeddedFont>
    <p:embeddedFont>
      <p:font typeface="Trebuchet MS" panose="020B0603020202020204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bdi Darmawan" initials="AD" lastIdx="1" clrIdx="0">
    <p:extLst>
      <p:ext uri="{19B8F6BF-5375-455C-9EA6-DF929625EA0E}">
        <p15:presenceInfo xmlns:p15="http://schemas.microsoft.com/office/powerpoint/2012/main" userId="Abdi Darmaw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77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F18659-AD64-47D5-8FAF-F36119594D6D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F263C-F59E-477F-BDA0-CB681B5D8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47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menganalisa</a:t>
            </a:r>
            <a:r>
              <a:rPr lang="en-US" dirty="0"/>
              <a:t> </a:t>
            </a:r>
            <a:r>
              <a:rPr lang="en-US" dirty="0" err="1"/>
              <a:t>permsalahan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kampanye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. </a:t>
            </a:r>
            <a:r>
              <a:rPr lang="en-US" dirty="0" err="1"/>
              <a:t>Memodifikasi</a:t>
            </a:r>
            <a:r>
              <a:rPr lang="en-US" dirty="0"/>
              <a:t> </a:t>
            </a:r>
            <a:r>
              <a:rPr lang="en-US" dirty="0" err="1"/>
              <a:t>pertanyaan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F263C-F59E-477F-BDA0-CB681B5D8AB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220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028662" y="-21929"/>
            <a:ext cx="6259338" cy="10960546"/>
            <a:chOff x="0" y="0"/>
            <a:chExt cx="969735" cy="16980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69735" cy="1698075"/>
            </a:xfrm>
            <a:custGeom>
              <a:avLst/>
              <a:gdLst/>
              <a:ahLst/>
              <a:cxnLst/>
              <a:rect l="l" t="t" r="r" b="b"/>
              <a:pathLst>
                <a:path w="969735" h="1698075">
                  <a:moveTo>
                    <a:pt x="0" y="0"/>
                  </a:moveTo>
                  <a:lnTo>
                    <a:pt x="969735" y="0"/>
                  </a:lnTo>
                  <a:lnTo>
                    <a:pt x="969735" y="1698075"/>
                  </a:lnTo>
                  <a:lnTo>
                    <a:pt x="0" y="1698075"/>
                  </a:lnTo>
                  <a:close/>
                </a:path>
              </a:pathLst>
            </a:custGeom>
            <a:blipFill>
              <a:blip r:embed="rId2"/>
              <a:stretch>
                <a:fillRect l="-113779" r="-49045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1500454" y="5935214"/>
            <a:ext cx="6455122" cy="1032861"/>
            <a:chOff x="0" y="0"/>
            <a:chExt cx="1623316" cy="25974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623316" cy="259741"/>
            </a:xfrm>
            <a:custGeom>
              <a:avLst/>
              <a:gdLst/>
              <a:ahLst/>
              <a:cxnLst/>
              <a:rect l="l" t="t" r="r" b="b"/>
              <a:pathLst>
                <a:path w="1623316" h="259741">
                  <a:moveTo>
                    <a:pt x="61167" y="0"/>
                  </a:moveTo>
                  <a:lnTo>
                    <a:pt x="1562149" y="0"/>
                  </a:lnTo>
                  <a:cubicBezTo>
                    <a:pt x="1595930" y="0"/>
                    <a:pt x="1623316" y="27385"/>
                    <a:pt x="1623316" y="61167"/>
                  </a:cubicBezTo>
                  <a:lnTo>
                    <a:pt x="1623316" y="198574"/>
                  </a:lnTo>
                  <a:cubicBezTo>
                    <a:pt x="1623316" y="232356"/>
                    <a:pt x="1595930" y="259741"/>
                    <a:pt x="1562149" y="259741"/>
                  </a:cubicBezTo>
                  <a:lnTo>
                    <a:pt x="61167" y="259741"/>
                  </a:lnTo>
                  <a:cubicBezTo>
                    <a:pt x="27385" y="259741"/>
                    <a:pt x="0" y="232356"/>
                    <a:pt x="0" y="198574"/>
                  </a:cubicBezTo>
                  <a:lnTo>
                    <a:pt x="0" y="61167"/>
                  </a:lnTo>
                  <a:cubicBezTo>
                    <a:pt x="0" y="27385"/>
                    <a:pt x="27385" y="0"/>
                    <a:pt x="61167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1623316" cy="297841"/>
            </a:xfrm>
            <a:prstGeom prst="rect">
              <a:avLst/>
            </a:prstGeom>
          </p:spPr>
          <p:txBody>
            <a:bodyPr lIns="56791" tIns="56791" rIns="56791" bIns="56791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flipH="1">
            <a:off x="8796674" y="7268167"/>
            <a:ext cx="3231988" cy="4114800"/>
          </a:xfrm>
          <a:custGeom>
            <a:avLst/>
            <a:gdLst/>
            <a:ahLst/>
            <a:cxnLst/>
            <a:rect l="l" t="t" r="r" b="b"/>
            <a:pathLst>
              <a:path w="3231988" h="4114800">
                <a:moveTo>
                  <a:pt x="3231988" y="0"/>
                </a:moveTo>
                <a:lnTo>
                  <a:pt x="0" y="0"/>
                </a:lnTo>
                <a:lnTo>
                  <a:pt x="0" y="4114800"/>
                </a:lnTo>
                <a:lnTo>
                  <a:pt x="3231988" y="4114800"/>
                </a:lnTo>
                <a:lnTo>
                  <a:pt x="3231988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5680719" y="8811926"/>
            <a:ext cx="3503963" cy="59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 dirty="0">
                <a:solidFill>
                  <a:srgbClr val="000000"/>
                </a:solidFill>
                <a:latin typeface="Open Sauce"/>
              </a:rPr>
              <a:t>Abdi Darmawan</a:t>
            </a:r>
          </a:p>
        </p:txBody>
      </p:sp>
      <p:sp>
        <p:nvSpPr>
          <p:cNvPr id="9" name="Freeform 9"/>
          <p:cNvSpPr/>
          <p:nvPr/>
        </p:nvSpPr>
        <p:spPr>
          <a:xfrm flipV="1">
            <a:off x="-58676" y="-1171307"/>
            <a:ext cx="3231988" cy="4114800"/>
          </a:xfrm>
          <a:custGeom>
            <a:avLst/>
            <a:gdLst/>
            <a:ahLst/>
            <a:cxnLst/>
            <a:rect l="l" t="t" r="r" b="b"/>
            <a:pathLst>
              <a:path w="3231988" h="4114800">
                <a:moveTo>
                  <a:pt x="0" y="4114800"/>
                </a:moveTo>
                <a:lnTo>
                  <a:pt x="3231989" y="4114800"/>
                </a:lnTo>
                <a:lnTo>
                  <a:pt x="3231989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7608502" y="1470250"/>
            <a:ext cx="2231246" cy="399399"/>
          </a:xfrm>
          <a:custGeom>
            <a:avLst/>
            <a:gdLst/>
            <a:ahLst/>
            <a:cxnLst/>
            <a:rect l="l" t="t" r="r" b="b"/>
            <a:pathLst>
              <a:path w="2231246" h="399399">
                <a:moveTo>
                  <a:pt x="0" y="0"/>
                </a:moveTo>
                <a:lnTo>
                  <a:pt x="2231246" y="0"/>
                </a:lnTo>
                <a:lnTo>
                  <a:pt x="2231246" y="399399"/>
                </a:lnTo>
                <a:lnTo>
                  <a:pt x="0" y="39939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r="-156" b="-206214"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500454" y="2226005"/>
            <a:ext cx="9433751" cy="3409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837"/>
              </a:lnSpc>
            </a:pPr>
            <a:r>
              <a:rPr lang="en-US" sz="10697" dirty="0">
                <a:solidFill>
                  <a:srgbClr val="000000"/>
                </a:solidFill>
                <a:latin typeface="Codec Pro Bold"/>
              </a:rPr>
              <a:t>METODE </a:t>
            </a:r>
          </a:p>
          <a:p>
            <a:pPr>
              <a:lnSpc>
                <a:spcPts val="12837"/>
              </a:lnSpc>
            </a:pPr>
            <a:r>
              <a:rPr lang="en-US" sz="10697" dirty="0">
                <a:solidFill>
                  <a:srgbClr val="000000"/>
                </a:solidFill>
                <a:latin typeface="Codec Pro Bold"/>
              </a:rPr>
              <a:t>DESAIN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966793" y="6154793"/>
            <a:ext cx="5234065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500" dirty="0" err="1">
                <a:solidFill>
                  <a:srgbClr val="FFFFFF"/>
                </a:solidFill>
                <a:latin typeface="Open Sauce"/>
              </a:rPr>
              <a:t>Minggu</a:t>
            </a:r>
            <a:r>
              <a:rPr lang="en-US" sz="3500" dirty="0">
                <a:solidFill>
                  <a:srgbClr val="FFFFFF"/>
                </a:solidFill>
                <a:latin typeface="Open Sauce"/>
              </a:rPr>
              <a:t> 13</a:t>
            </a:r>
          </a:p>
        </p:txBody>
      </p:sp>
      <p:sp>
        <p:nvSpPr>
          <p:cNvPr id="13" name="Freeform 13"/>
          <p:cNvSpPr/>
          <p:nvPr/>
        </p:nvSpPr>
        <p:spPr>
          <a:xfrm>
            <a:off x="1421331" y="9003936"/>
            <a:ext cx="2476628" cy="443323"/>
          </a:xfrm>
          <a:custGeom>
            <a:avLst/>
            <a:gdLst/>
            <a:ahLst/>
            <a:cxnLst/>
            <a:rect l="l" t="t" r="r" b="b"/>
            <a:pathLst>
              <a:path w="2476628" h="443323">
                <a:moveTo>
                  <a:pt x="0" y="0"/>
                </a:moveTo>
                <a:lnTo>
                  <a:pt x="2476628" y="0"/>
                </a:lnTo>
                <a:lnTo>
                  <a:pt x="2476628" y="443323"/>
                </a:lnTo>
                <a:lnTo>
                  <a:pt x="0" y="44332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r="-156" b="-206214"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028700" y="1359572"/>
            <a:ext cx="2857622" cy="511522"/>
          </a:xfrm>
          <a:custGeom>
            <a:avLst/>
            <a:gdLst/>
            <a:ahLst/>
            <a:cxnLst/>
            <a:rect l="l" t="t" r="r" b="b"/>
            <a:pathLst>
              <a:path w="2857622" h="511522">
                <a:moveTo>
                  <a:pt x="0" y="0"/>
                </a:moveTo>
                <a:lnTo>
                  <a:pt x="2857622" y="0"/>
                </a:lnTo>
                <a:lnTo>
                  <a:pt x="2857622" y="511522"/>
                </a:lnTo>
                <a:lnTo>
                  <a:pt x="0" y="5115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156" b="-206214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230617" y="8793622"/>
            <a:ext cx="2595926" cy="464678"/>
          </a:xfrm>
          <a:custGeom>
            <a:avLst/>
            <a:gdLst/>
            <a:ahLst/>
            <a:cxnLst/>
            <a:rect l="l" t="t" r="r" b="b"/>
            <a:pathLst>
              <a:path w="2595926" h="464678">
                <a:moveTo>
                  <a:pt x="0" y="0"/>
                </a:moveTo>
                <a:lnTo>
                  <a:pt x="2595926" y="0"/>
                </a:lnTo>
                <a:lnTo>
                  <a:pt x="2595926" y="464678"/>
                </a:lnTo>
                <a:lnTo>
                  <a:pt x="0" y="4646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156" b="-206214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254137" y="6803680"/>
            <a:ext cx="4562782" cy="4114800"/>
          </a:xfrm>
          <a:custGeom>
            <a:avLst/>
            <a:gdLst/>
            <a:ahLst/>
            <a:cxnLst/>
            <a:rect l="l" t="t" r="r" b="b"/>
            <a:pathLst>
              <a:path w="4562782" h="4114800">
                <a:moveTo>
                  <a:pt x="0" y="0"/>
                </a:moveTo>
                <a:lnTo>
                  <a:pt x="4562782" y="0"/>
                </a:lnTo>
                <a:lnTo>
                  <a:pt x="45627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 flipV="1">
            <a:off x="14027861" y="-442067"/>
            <a:ext cx="4562782" cy="4114800"/>
          </a:xfrm>
          <a:custGeom>
            <a:avLst/>
            <a:gdLst/>
            <a:ahLst/>
            <a:cxnLst/>
            <a:rect l="l" t="t" r="r" b="b"/>
            <a:pathLst>
              <a:path w="4562782" h="4114800">
                <a:moveTo>
                  <a:pt x="4562782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562782" y="0"/>
                </a:lnTo>
                <a:lnTo>
                  <a:pt x="4562782" y="411480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8585149F-A3AB-44A3-8ED6-2783D42A09F1}"/>
              </a:ext>
            </a:extLst>
          </p:cNvPr>
          <p:cNvSpPr txBox="1"/>
          <p:nvPr/>
        </p:nvSpPr>
        <p:spPr>
          <a:xfrm>
            <a:off x="3429000" y="3086100"/>
            <a:ext cx="12449319" cy="28609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1900"/>
              </a:lnSpc>
              <a:spcBef>
                <a:spcPts val="100"/>
              </a:spcBef>
            </a:pP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Positioning 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penelitian</a:t>
            </a: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atau</a:t>
            </a: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disebut</a:t>
            </a: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dengan</a:t>
            </a: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tinjauan</a:t>
            </a: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Pustaka 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berguna</a:t>
            </a: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untuk</a:t>
            </a: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mengetahui</a:t>
            </a: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apakah</a:t>
            </a: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topik</a:t>
            </a: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penelitian</a:t>
            </a: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atau</a:t>
            </a: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judul</a:t>
            </a: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penelitian</a:t>
            </a: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kita</a:t>
            </a: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sudah</a:t>
            </a: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dilakukan</a:t>
            </a: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oleh orang lain 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atau</a:t>
            </a: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belum</a:t>
            </a:r>
            <a:endParaRPr sz="3600" dirty="0">
              <a:solidFill>
                <a:schemeClr val="tx2">
                  <a:lumMod val="60000"/>
                  <a:lumOff val="40000"/>
                </a:schemeClr>
              </a:solidFill>
              <a:latin typeface="Arial MT"/>
              <a:cs typeface="Arial MT"/>
            </a:endParaRP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3AFD020A-1648-42F2-BC2E-B1751549EE8A}"/>
              </a:ext>
            </a:extLst>
          </p:cNvPr>
          <p:cNvSpPr txBox="1">
            <a:spLocks/>
          </p:cNvSpPr>
          <p:nvPr/>
        </p:nvSpPr>
        <p:spPr>
          <a:xfrm>
            <a:off x="4962522" y="697761"/>
            <a:ext cx="8033384" cy="792525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pc="114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Positioning </a:t>
            </a:r>
            <a:r>
              <a:rPr lang="en-US" spc="114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Penelitian</a:t>
            </a:r>
            <a:endParaRPr lang="id-ID" spc="40" dirty="0">
              <a:solidFill>
                <a:schemeClr val="tx2">
                  <a:lumMod val="60000"/>
                  <a:lumOff val="40000"/>
                </a:schemeClr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1EFB188D-0167-4598-8207-67DED8B02A3B}"/>
              </a:ext>
            </a:extLst>
          </p:cNvPr>
          <p:cNvSpPr/>
          <p:nvPr/>
        </p:nvSpPr>
        <p:spPr>
          <a:xfrm>
            <a:off x="377564" y="443246"/>
            <a:ext cx="2857622" cy="511522"/>
          </a:xfrm>
          <a:custGeom>
            <a:avLst/>
            <a:gdLst/>
            <a:ahLst/>
            <a:cxnLst/>
            <a:rect l="l" t="t" r="r" b="b"/>
            <a:pathLst>
              <a:path w="2857622" h="511522">
                <a:moveTo>
                  <a:pt x="0" y="0"/>
                </a:moveTo>
                <a:lnTo>
                  <a:pt x="2857622" y="0"/>
                </a:lnTo>
                <a:lnTo>
                  <a:pt x="2857622" y="511522"/>
                </a:lnTo>
                <a:lnTo>
                  <a:pt x="0" y="5115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56" b="-206214"/>
            </a:stretch>
          </a:blipFill>
        </p:spPr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3F6FC395-4660-4346-BB09-7F205A600184}"/>
              </a:ext>
            </a:extLst>
          </p:cNvPr>
          <p:cNvSpPr/>
          <p:nvPr/>
        </p:nvSpPr>
        <p:spPr>
          <a:xfrm>
            <a:off x="15544800" y="9282986"/>
            <a:ext cx="2595926" cy="464678"/>
          </a:xfrm>
          <a:custGeom>
            <a:avLst/>
            <a:gdLst/>
            <a:ahLst/>
            <a:cxnLst/>
            <a:rect l="l" t="t" r="r" b="b"/>
            <a:pathLst>
              <a:path w="2595926" h="464678">
                <a:moveTo>
                  <a:pt x="0" y="0"/>
                </a:moveTo>
                <a:lnTo>
                  <a:pt x="2595926" y="0"/>
                </a:lnTo>
                <a:lnTo>
                  <a:pt x="2595926" y="464678"/>
                </a:lnTo>
                <a:lnTo>
                  <a:pt x="0" y="4646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56" b="-206214"/>
            </a:stretch>
          </a:blipFill>
        </p:spPr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2017BE3E-31A2-4D50-8133-93F012E0C83B}"/>
              </a:ext>
            </a:extLst>
          </p:cNvPr>
          <p:cNvSpPr/>
          <p:nvPr/>
        </p:nvSpPr>
        <p:spPr>
          <a:xfrm flipH="1" flipV="1">
            <a:off x="14027861" y="-442067"/>
            <a:ext cx="4562782" cy="4114800"/>
          </a:xfrm>
          <a:custGeom>
            <a:avLst/>
            <a:gdLst/>
            <a:ahLst/>
            <a:cxnLst/>
            <a:rect l="l" t="t" r="r" b="b"/>
            <a:pathLst>
              <a:path w="4562782" h="4114800">
                <a:moveTo>
                  <a:pt x="4562782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562782" y="0"/>
                </a:lnTo>
                <a:lnTo>
                  <a:pt x="4562782" y="411480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7DE56239-66C4-43D4-98C6-1728F3135EA3}"/>
              </a:ext>
            </a:extLst>
          </p:cNvPr>
          <p:cNvSpPr txBox="1"/>
          <p:nvPr/>
        </p:nvSpPr>
        <p:spPr>
          <a:xfrm>
            <a:off x="1371600" y="2150753"/>
            <a:ext cx="14290814" cy="73002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55650" marR="5080" indent="-742950">
              <a:lnSpc>
                <a:spcPct val="131900"/>
              </a:lnSpc>
              <a:spcBef>
                <a:spcPts val="100"/>
              </a:spcBef>
              <a:buAutoNum type="arabicPeriod"/>
            </a:pP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Originalitas</a:t>
            </a: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perancangan</a:t>
            </a:r>
            <a:endParaRPr lang="en-US" sz="3600" spc="145" dirty="0">
              <a:solidFill>
                <a:schemeClr val="tx2">
                  <a:lumMod val="60000"/>
                  <a:lumOff val="40000"/>
                </a:schemeClr>
              </a:solidFill>
              <a:latin typeface="Trebuchet MS"/>
              <a:cs typeface="Trebuchet MS"/>
            </a:endParaRPr>
          </a:p>
          <a:p>
            <a:pPr marL="12700" marR="5080">
              <a:lnSpc>
                <a:spcPct val="131900"/>
              </a:lnSpc>
              <a:spcBef>
                <a:spcPts val="100"/>
              </a:spcBef>
            </a:pP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	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Orisinalitas</a:t>
            </a: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= 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keaslian</a:t>
            </a: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atau</a:t>
            </a: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ketulenenan</a:t>
            </a: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(KBBI).</a:t>
            </a:r>
          </a:p>
          <a:p>
            <a:pPr marL="855663" marR="5080" indent="-842963">
              <a:lnSpc>
                <a:spcPct val="131900"/>
              </a:lnSpc>
              <a:spcBef>
                <a:spcPts val="100"/>
              </a:spcBef>
            </a:pP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	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orisinalitas</a:t>
            </a: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berperan</a:t>
            </a: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mendorong</a:t>
            </a: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penelitian</a:t>
            </a: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desain</a:t>
            </a: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pada Batasan 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pemikiran</a:t>
            </a: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atau</a:t>
            </a: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“limit idea”</a:t>
            </a:r>
          </a:p>
          <a:p>
            <a:pPr marL="855663" marR="5080" indent="-842963">
              <a:lnSpc>
                <a:spcPct val="131900"/>
              </a:lnSpc>
              <a:spcBef>
                <a:spcPts val="100"/>
              </a:spcBef>
            </a:pP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	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keaslian</a:t>
            </a: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perancangan</a:t>
            </a: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diprioritaskan</a:t>
            </a: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pada media 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perancangan</a:t>
            </a: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baik</a:t>
            </a: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itu</a:t>
            </a: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dari</a:t>
            </a: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konsep</a:t>
            </a: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/ide/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gagasan</a:t>
            </a: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pesan</a:t>
            </a: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, 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konsep</a:t>
            </a: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desain</a:t>
            </a: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pesan</a:t>
            </a: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(verbal &amp; visual), 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konsep</a:t>
            </a: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fisik</a:t>
            </a: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pesan</a:t>
            </a: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/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konsep</a:t>
            </a: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media (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bauran</a:t>
            </a: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medianya</a:t>
            </a: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), dan 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konsep</a:t>
            </a: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pembacaan</a:t>
            </a: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pesan</a:t>
            </a: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(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tempat</a:t>
            </a: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media 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itu</a:t>
            </a: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dipublikasikan</a:t>
            </a: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)</a:t>
            </a:r>
          </a:p>
          <a:p>
            <a:pPr marL="12700" marR="5080">
              <a:lnSpc>
                <a:spcPct val="131900"/>
              </a:lnSpc>
              <a:spcBef>
                <a:spcPts val="100"/>
              </a:spcBef>
            </a:pPr>
            <a:endParaRPr sz="3600" dirty="0">
              <a:solidFill>
                <a:schemeClr val="tx2">
                  <a:lumMod val="60000"/>
                  <a:lumOff val="40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2C65AA9C-183D-41B5-B122-379713A17FEC}"/>
              </a:ext>
            </a:extLst>
          </p:cNvPr>
          <p:cNvSpPr txBox="1">
            <a:spLocks/>
          </p:cNvSpPr>
          <p:nvPr/>
        </p:nvSpPr>
        <p:spPr>
          <a:xfrm>
            <a:off x="5127308" y="365817"/>
            <a:ext cx="8033384" cy="792525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pc="114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Positioning </a:t>
            </a:r>
            <a:r>
              <a:rPr lang="en-US" spc="114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Penelitian</a:t>
            </a:r>
            <a:endParaRPr lang="id-ID" spc="160" dirty="0">
              <a:solidFill>
                <a:schemeClr val="tx2">
                  <a:lumMod val="60000"/>
                  <a:lumOff val="40000"/>
                </a:schemeClr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475833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960FB549-06B5-4606-8764-774CF1F21ECB}"/>
              </a:ext>
            </a:extLst>
          </p:cNvPr>
          <p:cNvSpPr/>
          <p:nvPr/>
        </p:nvSpPr>
        <p:spPr>
          <a:xfrm>
            <a:off x="1028700" y="1359572"/>
            <a:ext cx="2857622" cy="511522"/>
          </a:xfrm>
          <a:custGeom>
            <a:avLst/>
            <a:gdLst/>
            <a:ahLst/>
            <a:cxnLst/>
            <a:rect l="l" t="t" r="r" b="b"/>
            <a:pathLst>
              <a:path w="2857622" h="511522">
                <a:moveTo>
                  <a:pt x="0" y="0"/>
                </a:moveTo>
                <a:lnTo>
                  <a:pt x="2857622" y="0"/>
                </a:lnTo>
                <a:lnTo>
                  <a:pt x="2857622" y="511522"/>
                </a:lnTo>
                <a:lnTo>
                  <a:pt x="0" y="5115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56" b="-206214"/>
            </a:stretch>
          </a:blipFill>
        </p:spPr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86F3B5B-73BB-4956-A68B-5DF16220F71F}"/>
              </a:ext>
            </a:extLst>
          </p:cNvPr>
          <p:cNvSpPr/>
          <p:nvPr/>
        </p:nvSpPr>
        <p:spPr>
          <a:xfrm>
            <a:off x="14230617" y="8793622"/>
            <a:ext cx="2595926" cy="464678"/>
          </a:xfrm>
          <a:custGeom>
            <a:avLst/>
            <a:gdLst/>
            <a:ahLst/>
            <a:cxnLst/>
            <a:rect l="l" t="t" r="r" b="b"/>
            <a:pathLst>
              <a:path w="2595926" h="464678">
                <a:moveTo>
                  <a:pt x="0" y="0"/>
                </a:moveTo>
                <a:lnTo>
                  <a:pt x="2595926" y="0"/>
                </a:lnTo>
                <a:lnTo>
                  <a:pt x="2595926" y="464678"/>
                </a:lnTo>
                <a:lnTo>
                  <a:pt x="0" y="4646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56" b="-206214"/>
            </a:stretch>
          </a:blipFill>
        </p:spPr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37D1173C-0D27-42D7-A539-7F4A595742A8}"/>
              </a:ext>
            </a:extLst>
          </p:cNvPr>
          <p:cNvSpPr/>
          <p:nvPr/>
        </p:nvSpPr>
        <p:spPr>
          <a:xfrm>
            <a:off x="-254137" y="6803680"/>
            <a:ext cx="4562782" cy="4114800"/>
          </a:xfrm>
          <a:custGeom>
            <a:avLst/>
            <a:gdLst/>
            <a:ahLst/>
            <a:cxnLst/>
            <a:rect l="l" t="t" r="r" b="b"/>
            <a:pathLst>
              <a:path w="4562782" h="4114800">
                <a:moveTo>
                  <a:pt x="0" y="0"/>
                </a:moveTo>
                <a:lnTo>
                  <a:pt x="4562782" y="0"/>
                </a:lnTo>
                <a:lnTo>
                  <a:pt x="45627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05CD7D4E-E89E-4C92-9BE4-F1361F99CA13}"/>
              </a:ext>
            </a:extLst>
          </p:cNvPr>
          <p:cNvSpPr/>
          <p:nvPr/>
        </p:nvSpPr>
        <p:spPr>
          <a:xfrm flipH="1" flipV="1">
            <a:off x="14027861" y="-442067"/>
            <a:ext cx="4562782" cy="4114800"/>
          </a:xfrm>
          <a:custGeom>
            <a:avLst/>
            <a:gdLst/>
            <a:ahLst/>
            <a:cxnLst/>
            <a:rect l="l" t="t" r="r" b="b"/>
            <a:pathLst>
              <a:path w="4562782" h="4114800">
                <a:moveTo>
                  <a:pt x="4562782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562782" y="0"/>
                </a:lnTo>
                <a:lnTo>
                  <a:pt x="4562782" y="411480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29A1B3BA-8174-4593-A26B-A0593659E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7FAFD2F5-23E4-4C03-B995-3B6EDD7FE919}"/>
              </a:ext>
            </a:extLst>
          </p:cNvPr>
          <p:cNvSpPr txBox="1"/>
          <p:nvPr/>
        </p:nvSpPr>
        <p:spPr>
          <a:xfrm>
            <a:off x="1371600" y="2150753"/>
            <a:ext cx="14290814" cy="5093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55650" marR="5080" indent="-742950">
              <a:lnSpc>
                <a:spcPct val="131900"/>
              </a:lnSpc>
              <a:spcBef>
                <a:spcPts val="100"/>
              </a:spcBef>
              <a:buAutoNum type="arabicPeriod"/>
            </a:pP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Tinjauan</a:t>
            </a: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Pustaka</a:t>
            </a:r>
          </a:p>
          <a:p>
            <a:pPr marL="796925" marR="5080" indent="-784225">
              <a:lnSpc>
                <a:spcPct val="131900"/>
              </a:lnSpc>
              <a:spcBef>
                <a:spcPts val="100"/>
              </a:spcBef>
            </a:pP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	Tindakan 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dalam</a:t>
            </a: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membaca</a:t>
            </a: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dan 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memahamipenelitian</a:t>
            </a: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atau</a:t>
            </a: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pengetahuan</a:t>
            </a: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oleh para 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peneliti</a:t>
            </a: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desain</a:t>
            </a: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sebelumnya</a:t>
            </a: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.</a:t>
            </a:r>
          </a:p>
          <a:p>
            <a:pPr marL="796925" marR="5080" indent="-784225">
              <a:lnSpc>
                <a:spcPct val="131900"/>
              </a:lnSpc>
              <a:spcBef>
                <a:spcPts val="100"/>
              </a:spcBef>
            </a:pP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	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tinjauan</a:t>
            </a: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Pustaka 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dilakukan</a:t>
            </a: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melalui</a:t>
            </a: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laporan</a:t>
            </a: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skripsi</a:t>
            </a: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, 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buku</a:t>
            </a: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teks</a:t>
            </a: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, 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publikasi</a:t>
            </a: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ilmiah</a:t>
            </a: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pada 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jurnal</a:t>
            </a: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dan </a:t>
            </a:r>
            <a:r>
              <a:rPr lang="en-US" sz="3600" i="1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proceeding 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konfrensi</a:t>
            </a: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yang 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terpecaya</a:t>
            </a: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dan 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berkualitas</a:t>
            </a:r>
            <a:endParaRPr lang="en-US" sz="3600" spc="145" dirty="0">
              <a:solidFill>
                <a:schemeClr val="tx2">
                  <a:lumMod val="60000"/>
                  <a:lumOff val="40000"/>
                </a:schemeClr>
              </a:solidFill>
              <a:latin typeface="Trebuchet MS"/>
              <a:cs typeface="Trebuchet MS"/>
            </a:endParaRPr>
          </a:p>
          <a:p>
            <a:pPr marL="12700" marR="5080">
              <a:lnSpc>
                <a:spcPct val="131900"/>
              </a:lnSpc>
              <a:spcBef>
                <a:spcPts val="100"/>
              </a:spcBef>
            </a:pPr>
            <a:endParaRPr sz="3600" dirty="0">
              <a:solidFill>
                <a:schemeClr val="tx2">
                  <a:lumMod val="60000"/>
                  <a:lumOff val="40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4BC4F9D8-E2F9-4319-94F4-D5D38153A353}"/>
              </a:ext>
            </a:extLst>
          </p:cNvPr>
          <p:cNvSpPr txBox="1">
            <a:spLocks/>
          </p:cNvSpPr>
          <p:nvPr/>
        </p:nvSpPr>
        <p:spPr>
          <a:xfrm>
            <a:off x="5127308" y="365817"/>
            <a:ext cx="8033384" cy="792525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pc="114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Positioning </a:t>
            </a:r>
            <a:r>
              <a:rPr lang="en-US" spc="114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Penelitian</a:t>
            </a:r>
            <a:endParaRPr lang="id-ID" spc="160" dirty="0">
              <a:solidFill>
                <a:schemeClr val="tx2">
                  <a:lumMod val="60000"/>
                  <a:lumOff val="40000"/>
                </a:schemeClr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33014" y="6745405"/>
            <a:ext cx="4562782" cy="4114800"/>
          </a:xfrm>
          <a:custGeom>
            <a:avLst/>
            <a:gdLst/>
            <a:ahLst/>
            <a:cxnLst/>
            <a:rect l="l" t="t" r="r" b="b"/>
            <a:pathLst>
              <a:path w="4562782" h="4114800">
                <a:moveTo>
                  <a:pt x="0" y="0"/>
                </a:moveTo>
                <a:lnTo>
                  <a:pt x="4562782" y="0"/>
                </a:lnTo>
                <a:lnTo>
                  <a:pt x="45627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4977909" y="6308808"/>
            <a:ext cx="4562782" cy="4114800"/>
          </a:xfrm>
          <a:custGeom>
            <a:avLst/>
            <a:gdLst/>
            <a:ahLst/>
            <a:cxnLst/>
            <a:rect l="l" t="t" r="r" b="b"/>
            <a:pathLst>
              <a:path w="4562782" h="4114800">
                <a:moveTo>
                  <a:pt x="4562782" y="0"/>
                </a:moveTo>
                <a:lnTo>
                  <a:pt x="0" y="0"/>
                </a:lnTo>
                <a:lnTo>
                  <a:pt x="0" y="4114800"/>
                </a:lnTo>
                <a:lnTo>
                  <a:pt x="4562782" y="4114800"/>
                </a:lnTo>
                <a:lnTo>
                  <a:pt x="456278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2194319" y="2903269"/>
            <a:ext cx="13899363" cy="3253139"/>
            <a:chOff x="0" y="0"/>
            <a:chExt cx="2822468" cy="66059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22468" cy="660597"/>
            </a:xfrm>
            <a:custGeom>
              <a:avLst/>
              <a:gdLst/>
              <a:ahLst/>
              <a:cxnLst/>
              <a:rect l="l" t="t" r="r" b="b"/>
              <a:pathLst>
                <a:path w="2822468" h="660597">
                  <a:moveTo>
                    <a:pt x="28407" y="0"/>
                  </a:moveTo>
                  <a:lnTo>
                    <a:pt x="2794061" y="0"/>
                  </a:lnTo>
                  <a:cubicBezTo>
                    <a:pt x="2801595" y="0"/>
                    <a:pt x="2808821" y="2993"/>
                    <a:pt x="2814148" y="8320"/>
                  </a:cubicBezTo>
                  <a:cubicBezTo>
                    <a:pt x="2819475" y="13648"/>
                    <a:pt x="2822468" y="20873"/>
                    <a:pt x="2822468" y="28407"/>
                  </a:cubicBezTo>
                  <a:lnTo>
                    <a:pt x="2822468" y="632190"/>
                  </a:lnTo>
                  <a:cubicBezTo>
                    <a:pt x="2822468" y="639724"/>
                    <a:pt x="2819475" y="646950"/>
                    <a:pt x="2814148" y="652277"/>
                  </a:cubicBezTo>
                  <a:cubicBezTo>
                    <a:pt x="2808821" y="657604"/>
                    <a:pt x="2801595" y="660597"/>
                    <a:pt x="2794061" y="660597"/>
                  </a:cubicBezTo>
                  <a:lnTo>
                    <a:pt x="28407" y="660597"/>
                  </a:lnTo>
                  <a:cubicBezTo>
                    <a:pt x="12718" y="660597"/>
                    <a:pt x="0" y="647879"/>
                    <a:pt x="0" y="632190"/>
                  </a:cubicBezTo>
                  <a:lnTo>
                    <a:pt x="0" y="28407"/>
                  </a:lnTo>
                  <a:cubicBezTo>
                    <a:pt x="0" y="12718"/>
                    <a:pt x="12718" y="0"/>
                    <a:pt x="28407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2822468" cy="698697"/>
            </a:xfrm>
            <a:prstGeom prst="rect">
              <a:avLst/>
            </a:prstGeom>
          </p:spPr>
          <p:txBody>
            <a:bodyPr lIns="63735" tIns="63735" rIns="63735" bIns="63735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-1028700" y="-50771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2844684" y="3581718"/>
            <a:ext cx="12598631" cy="20663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04"/>
              </a:lnSpc>
            </a:pPr>
            <a:r>
              <a:rPr lang="en-US" sz="12420">
                <a:solidFill>
                  <a:srgbClr val="FFFFFF"/>
                </a:solidFill>
                <a:latin typeface="Codec Pro Bold"/>
              </a:rPr>
              <a:t>TERIMA KASIH</a:t>
            </a:r>
          </a:p>
        </p:txBody>
      </p:sp>
      <p:sp>
        <p:nvSpPr>
          <p:cNvPr id="13" name="Freeform 13"/>
          <p:cNvSpPr/>
          <p:nvPr/>
        </p:nvSpPr>
        <p:spPr>
          <a:xfrm flipH="1">
            <a:off x="15201900" y="-50771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4114800" y="0"/>
                </a:moveTo>
                <a:lnTo>
                  <a:pt x="0" y="0"/>
                </a:lnTo>
                <a:lnTo>
                  <a:pt x="0" y="4114800"/>
                </a:lnTo>
                <a:lnTo>
                  <a:pt x="4114800" y="4114800"/>
                </a:lnTo>
                <a:lnTo>
                  <a:pt x="411480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3852" y="-157526"/>
            <a:ext cx="3479082" cy="4429386"/>
          </a:xfrm>
          <a:custGeom>
            <a:avLst/>
            <a:gdLst/>
            <a:ahLst/>
            <a:cxnLst/>
            <a:rect l="l" t="t" r="r" b="b"/>
            <a:pathLst>
              <a:path w="3479082" h="4429386">
                <a:moveTo>
                  <a:pt x="0" y="0"/>
                </a:moveTo>
                <a:lnTo>
                  <a:pt x="3479082" y="0"/>
                </a:lnTo>
                <a:lnTo>
                  <a:pt x="3479082" y="4429387"/>
                </a:lnTo>
                <a:lnTo>
                  <a:pt x="0" y="44293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4365574" y="-367719"/>
            <a:ext cx="3479082" cy="4429386"/>
          </a:xfrm>
          <a:custGeom>
            <a:avLst/>
            <a:gdLst/>
            <a:ahLst/>
            <a:cxnLst/>
            <a:rect l="l" t="t" r="r" b="b"/>
            <a:pathLst>
              <a:path w="3479082" h="4429386">
                <a:moveTo>
                  <a:pt x="3479081" y="0"/>
                </a:moveTo>
                <a:lnTo>
                  <a:pt x="0" y="0"/>
                </a:lnTo>
                <a:lnTo>
                  <a:pt x="0" y="4429387"/>
                </a:lnTo>
                <a:lnTo>
                  <a:pt x="3479081" y="4429387"/>
                </a:lnTo>
                <a:lnTo>
                  <a:pt x="347908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977299" y="3200629"/>
            <a:ext cx="12232189" cy="2462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6600" dirty="0">
                <a:solidFill>
                  <a:schemeClr val="tx2">
                    <a:lumMod val="60000"/>
                    <a:lumOff val="40000"/>
                  </a:schemeClr>
                </a:solidFill>
                <a:latin typeface="Codec Pro Bold"/>
              </a:rPr>
              <a:t>MENEMUKAN MASALAH PENELITIAN DESAIN</a:t>
            </a:r>
          </a:p>
        </p:txBody>
      </p:sp>
      <p:sp>
        <p:nvSpPr>
          <p:cNvPr id="8" name="Freeform 8"/>
          <p:cNvSpPr/>
          <p:nvPr/>
        </p:nvSpPr>
        <p:spPr>
          <a:xfrm rot="-5326148">
            <a:off x="15940566" y="8210578"/>
            <a:ext cx="987630" cy="2799981"/>
          </a:xfrm>
          <a:custGeom>
            <a:avLst/>
            <a:gdLst/>
            <a:ahLst/>
            <a:cxnLst/>
            <a:rect l="l" t="t" r="r" b="b"/>
            <a:pathLst>
              <a:path w="987630" h="2799981">
                <a:moveTo>
                  <a:pt x="0" y="0"/>
                </a:moveTo>
                <a:lnTo>
                  <a:pt x="987630" y="0"/>
                </a:lnTo>
                <a:lnTo>
                  <a:pt x="987630" y="2799981"/>
                </a:lnTo>
                <a:lnTo>
                  <a:pt x="0" y="27999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5337415" flipH="1">
            <a:off x="1348993" y="8206023"/>
            <a:ext cx="987630" cy="2799981"/>
          </a:xfrm>
          <a:custGeom>
            <a:avLst/>
            <a:gdLst/>
            <a:ahLst/>
            <a:cxnLst/>
            <a:rect l="l" t="t" r="r" b="b"/>
            <a:pathLst>
              <a:path w="987630" h="2799981">
                <a:moveTo>
                  <a:pt x="987630" y="0"/>
                </a:moveTo>
                <a:lnTo>
                  <a:pt x="0" y="0"/>
                </a:lnTo>
                <a:lnTo>
                  <a:pt x="0" y="2799981"/>
                </a:lnTo>
                <a:lnTo>
                  <a:pt x="987630" y="2799981"/>
                </a:lnTo>
                <a:lnTo>
                  <a:pt x="98763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5125665">
            <a:off x="143846" y="2928807"/>
            <a:ext cx="3479082" cy="4429386"/>
          </a:xfrm>
          <a:custGeom>
            <a:avLst/>
            <a:gdLst/>
            <a:ahLst/>
            <a:cxnLst/>
            <a:rect l="l" t="t" r="r" b="b"/>
            <a:pathLst>
              <a:path w="3479082" h="4429386">
                <a:moveTo>
                  <a:pt x="0" y="0"/>
                </a:moveTo>
                <a:lnTo>
                  <a:pt x="3479082" y="0"/>
                </a:lnTo>
                <a:lnTo>
                  <a:pt x="3479082" y="4429386"/>
                </a:lnTo>
                <a:lnTo>
                  <a:pt x="0" y="44293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4814997" flipH="1">
            <a:off x="14694839" y="3123706"/>
            <a:ext cx="3479082" cy="4429386"/>
          </a:xfrm>
          <a:custGeom>
            <a:avLst/>
            <a:gdLst/>
            <a:ahLst/>
            <a:cxnLst/>
            <a:rect l="l" t="t" r="r" b="b"/>
            <a:pathLst>
              <a:path w="3479082" h="4429386">
                <a:moveTo>
                  <a:pt x="3479081" y="0"/>
                </a:moveTo>
                <a:lnTo>
                  <a:pt x="0" y="0"/>
                </a:lnTo>
                <a:lnTo>
                  <a:pt x="0" y="4429387"/>
                </a:lnTo>
                <a:lnTo>
                  <a:pt x="3479081" y="4429387"/>
                </a:lnTo>
                <a:lnTo>
                  <a:pt x="347908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1359572"/>
            <a:ext cx="2857622" cy="511522"/>
          </a:xfrm>
          <a:custGeom>
            <a:avLst/>
            <a:gdLst/>
            <a:ahLst/>
            <a:cxnLst/>
            <a:rect l="l" t="t" r="r" b="b"/>
            <a:pathLst>
              <a:path w="2857622" h="511522">
                <a:moveTo>
                  <a:pt x="0" y="0"/>
                </a:moveTo>
                <a:lnTo>
                  <a:pt x="2857622" y="0"/>
                </a:lnTo>
                <a:lnTo>
                  <a:pt x="2857622" y="511522"/>
                </a:lnTo>
                <a:lnTo>
                  <a:pt x="0" y="5115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56" b="-20621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230617" y="8793622"/>
            <a:ext cx="2595926" cy="464678"/>
          </a:xfrm>
          <a:custGeom>
            <a:avLst/>
            <a:gdLst/>
            <a:ahLst/>
            <a:cxnLst/>
            <a:rect l="l" t="t" r="r" b="b"/>
            <a:pathLst>
              <a:path w="2595926" h="464678">
                <a:moveTo>
                  <a:pt x="0" y="0"/>
                </a:moveTo>
                <a:lnTo>
                  <a:pt x="2595926" y="0"/>
                </a:lnTo>
                <a:lnTo>
                  <a:pt x="2595926" y="464678"/>
                </a:lnTo>
                <a:lnTo>
                  <a:pt x="0" y="4646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56" b="-206214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54137" y="6803680"/>
            <a:ext cx="4562782" cy="4114800"/>
          </a:xfrm>
          <a:custGeom>
            <a:avLst/>
            <a:gdLst/>
            <a:ahLst/>
            <a:cxnLst/>
            <a:rect l="l" t="t" r="r" b="b"/>
            <a:pathLst>
              <a:path w="4562782" h="4114800">
                <a:moveTo>
                  <a:pt x="0" y="0"/>
                </a:moveTo>
                <a:lnTo>
                  <a:pt x="4562782" y="0"/>
                </a:lnTo>
                <a:lnTo>
                  <a:pt x="45627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4057383" y="824329"/>
            <a:ext cx="10173234" cy="22748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inherit"/>
              </a:rPr>
              <a:t>MERUMUSKAN MASALAH, MANFAAT DAN TUJUAN</a:t>
            </a:r>
          </a:p>
          <a:p>
            <a:pPr algn="ctr">
              <a:lnSpc>
                <a:spcPts val="9600"/>
              </a:lnSpc>
            </a:pPr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  <a:latin typeface="Codec Pro Bold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4687977" y="-1055626"/>
            <a:ext cx="4652284" cy="4652284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6"/>
              <a:stretch>
                <a:fillRect l="-25046" r="-25046"/>
              </a:stretch>
            </a:blipFill>
            <a:ln w="285750" cap="sq">
              <a:solidFill>
                <a:srgbClr val="00AEEF"/>
              </a:solidFill>
              <a:prstDash val="solid"/>
              <a:miter/>
            </a:ln>
          </p:spPr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B6FF986-65F3-49ED-A51A-36C4D2CA3788}"/>
              </a:ext>
            </a:extLst>
          </p:cNvPr>
          <p:cNvSpPr txBox="1"/>
          <p:nvPr/>
        </p:nvSpPr>
        <p:spPr>
          <a:xfrm>
            <a:off x="1523999" y="2400300"/>
            <a:ext cx="1316397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0070C0"/>
                </a:solidFill>
              </a:rPr>
              <a:t>Masalah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penelitian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dapat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dipahami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sebagai</a:t>
            </a:r>
            <a:r>
              <a:rPr lang="en-US" sz="3200" dirty="0">
                <a:solidFill>
                  <a:srgbClr val="0070C0"/>
                </a:solidFill>
              </a:rPr>
              <a:t> salah </a:t>
            </a:r>
            <a:r>
              <a:rPr lang="en-US" sz="3200" dirty="0" err="1">
                <a:solidFill>
                  <a:srgbClr val="0070C0"/>
                </a:solidFill>
              </a:rPr>
              <a:t>satu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persoalan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atau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kesenjangan</a:t>
            </a:r>
            <a:r>
              <a:rPr lang="en-US" sz="3200" dirty="0">
                <a:solidFill>
                  <a:srgbClr val="0070C0"/>
                </a:solidFill>
              </a:rPr>
              <a:t> yang </a:t>
            </a:r>
            <a:r>
              <a:rPr lang="en-US" sz="3200" dirty="0" err="1">
                <a:solidFill>
                  <a:srgbClr val="0070C0"/>
                </a:solidFill>
              </a:rPr>
              <a:t>ada</a:t>
            </a:r>
            <a:r>
              <a:rPr lang="en-US" sz="3200" dirty="0">
                <a:solidFill>
                  <a:srgbClr val="0070C0"/>
                </a:solidFill>
              </a:rPr>
              <a:t> di </a:t>
            </a:r>
            <a:r>
              <a:rPr lang="en-US" sz="3200" dirty="0" err="1">
                <a:solidFill>
                  <a:srgbClr val="0070C0"/>
                </a:solidFill>
              </a:rPr>
              <a:t>lapangan</a:t>
            </a:r>
            <a:endParaRPr lang="en-US" sz="32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0070C0"/>
                </a:solidFill>
              </a:rPr>
              <a:t>Kesenjangan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atau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masalah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tersebut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akan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memunculkan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pertanyaan</a:t>
            </a:r>
            <a:r>
              <a:rPr lang="en-US" sz="3200" dirty="0">
                <a:solidFill>
                  <a:srgbClr val="0070C0"/>
                </a:solidFill>
              </a:rPr>
              <a:t>; </a:t>
            </a:r>
            <a:r>
              <a:rPr lang="en-US" sz="3200" dirty="0" err="1">
                <a:solidFill>
                  <a:srgbClr val="0070C0"/>
                </a:solidFill>
              </a:rPr>
              <a:t>Mengapa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ada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masalah</a:t>
            </a:r>
            <a:r>
              <a:rPr lang="en-US" sz="3200" dirty="0">
                <a:solidFill>
                  <a:srgbClr val="0070C0"/>
                </a:solidFill>
              </a:rPr>
              <a:t>/</a:t>
            </a:r>
            <a:r>
              <a:rPr lang="en-US" sz="3200" dirty="0" err="1">
                <a:solidFill>
                  <a:srgbClr val="0070C0"/>
                </a:solidFill>
              </a:rPr>
              <a:t>kesenjangan</a:t>
            </a:r>
            <a:r>
              <a:rPr lang="en-US" sz="3200" dirty="0">
                <a:solidFill>
                  <a:srgbClr val="0070C0"/>
                </a:solidFill>
              </a:rPr>
              <a:t>, </a:t>
            </a:r>
            <a:r>
              <a:rPr lang="en-US" sz="3200" dirty="0" err="1">
                <a:solidFill>
                  <a:srgbClr val="0070C0"/>
                </a:solidFill>
              </a:rPr>
              <a:t>Bagaimana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terjadi</a:t>
            </a:r>
            <a:r>
              <a:rPr lang="en-US" sz="3200" dirty="0">
                <a:solidFill>
                  <a:srgbClr val="0070C0"/>
                </a:solidFill>
              </a:rPr>
              <a:t>? Dimana dan </a:t>
            </a:r>
            <a:r>
              <a:rPr lang="en-US" sz="3200" dirty="0" err="1">
                <a:solidFill>
                  <a:srgbClr val="0070C0"/>
                </a:solidFill>
              </a:rPr>
              <a:t>kapan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terjadi</a:t>
            </a:r>
            <a:r>
              <a:rPr lang="en-US" sz="3200" dirty="0">
                <a:solidFill>
                  <a:srgbClr val="0070C0"/>
                </a:solidFill>
              </a:rPr>
              <a:t>? Dan </a:t>
            </a:r>
            <a:r>
              <a:rPr lang="en-US" sz="3200" dirty="0" err="1">
                <a:solidFill>
                  <a:srgbClr val="0070C0"/>
                </a:solidFill>
              </a:rPr>
              <a:t>mengapa</a:t>
            </a:r>
            <a:r>
              <a:rPr lang="en-US" sz="3200" dirty="0">
                <a:solidFill>
                  <a:srgbClr val="0070C0"/>
                </a:solidFill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0070C0"/>
                </a:solidFill>
              </a:rPr>
              <a:t>Semakin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banyak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masalah</a:t>
            </a:r>
            <a:r>
              <a:rPr lang="en-US" sz="3200" dirty="0">
                <a:solidFill>
                  <a:srgbClr val="0070C0"/>
                </a:solidFill>
              </a:rPr>
              <a:t> di </a:t>
            </a:r>
            <a:r>
              <a:rPr lang="en-US" sz="3200" dirty="0" err="1">
                <a:solidFill>
                  <a:srgbClr val="0070C0"/>
                </a:solidFill>
              </a:rPr>
              <a:t>rumuskan</a:t>
            </a:r>
            <a:r>
              <a:rPr lang="en-US" sz="3200" dirty="0">
                <a:solidFill>
                  <a:srgbClr val="0070C0"/>
                </a:solidFill>
              </a:rPr>
              <a:t> di </a:t>
            </a:r>
            <a:r>
              <a:rPr lang="en-US" sz="3200" dirty="0" err="1">
                <a:solidFill>
                  <a:srgbClr val="0070C0"/>
                </a:solidFill>
              </a:rPr>
              <a:t>latar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belakang</a:t>
            </a:r>
            <a:r>
              <a:rPr lang="en-US" sz="3200" dirty="0">
                <a:solidFill>
                  <a:srgbClr val="0070C0"/>
                </a:solidFill>
              </a:rPr>
              <a:t>, </a:t>
            </a:r>
            <a:r>
              <a:rPr lang="en-US" sz="3200" dirty="0" err="1">
                <a:solidFill>
                  <a:srgbClr val="0070C0"/>
                </a:solidFill>
              </a:rPr>
              <a:t>maka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semakin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banyak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tugas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peneliti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desain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untuk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menyelesaikan</a:t>
            </a:r>
            <a:endParaRPr lang="en-US" sz="32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0070C0"/>
                </a:solidFill>
              </a:rPr>
              <a:t>Permasalahan</a:t>
            </a:r>
            <a:r>
              <a:rPr lang="en-US" sz="3200" dirty="0">
                <a:solidFill>
                  <a:srgbClr val="0070C0"/>
                </a:solidFill>
              </a:rPr>
              <a:t> di </a:t>
            </a:r>
            <a:r>
              <a:rPr lang="en-US" sz="3200" dirty="0" err="1">
                <a:solidFill>
                  <a:srgbClr val="0070C0"/>
                </a:solidFill>
              </a:rPr>
              <a:t>buat</a:t>
            </a:r>
            <a:r>
              <a:rPr lang="en-US" sz="3200" dirty="0">
                <a:solidFill>
                  <a:srgbClr val="0070C0"/>
                </a:solidFill>
              </a:rPr>
              <a:t> point per point </a:t>
            </a:r>
            <a:r>
              <a:rPr lang="en-US" sz="3200" dirty="0" err="1">
                <a:solidFill>
                  <a:srgbClr val="0070C0"/>
                </a:solidFill>
              </a:rPr>
              <a:t>masalah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dalam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bentuk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kalimat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tanya</a:t>
            </a:r>
            <a:r>
              <a:rPr lang="en-US" sz="3200" dirty="0">
                <a:solidFill>
                  <a:srgbClr val="0070C0"/>
                </a:solidFill>
              </a:rPr>
              <a:t> (</a:t>
            </a:r>
            <a:r>
              <a:rPr lang="en-US" sz="3200" dirty="0" err="1">
                <a:solidFill>
                  <a:srgbClr val="0070C0"/>
                </a:solidFill>
              </a:rPr>
              <a:t>rumusan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masalah</a:t>
            </a:r>
            <a:r>
              <a:rPr lang="en-US" sz="3200" dirty="0">
                <a:solidFill>
                  <a:srgbClr val="0070C0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0070C0"/>
                </a:solidFill>
              </a:rPr>
              <a:t>Widiatmoko</a:t>
            </a:r>
            <a:r>
              <a:rPr lang="en-US" sz="3200" dirty="0">
                <a:solidFill>
                  <a:srgbClr val="0070C0"/>
                </a:solidFill>
              </a:rPr>
              <a:t> S, 2019) </a:t>
            </a:r>
            <a:r>
              <a:rPr lang="en-US" sz="3200" dirty="0" err="1">
                <a:solidFill>
                  <a:srgbClr val="0070C0"/>
                </a:solidFill>
              </a:rPr>
              <a:t>membagi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dua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tingkatan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pertanyaan</a:t>
            </a:r>
            <a:r>
              <a:rPr lang="en-US" sz="3200" dirty="0">
                <a:solidFill>
                  <a:srgbClr val="0070C0"/>
                </a:solidFill>
              </a:rPr>
              <a:t>, </a:t>
            </a:r>
            <a:r>
              <a:rPr lang="en-US" sz="3200" dirty="0" err="1">
                <a:solidFill>
                  <a:srgbClr val="0070C0"/>
                </a:solidFill>
              </a:rPr>
              <a:t>yaitu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pertanyaan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bersifat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empiris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atau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pengalaman</a:t>
            </a:r>
            <a:r>
              <a:rPr lang="en-US" sz="3200" dirty="0">
                <a:solidFill>
                  <a:srgbClr val="0070C0"/>
                </a:solidFill>
              </a:rPr>
              <a:t>, </a:t>
            </a:r>
            <a:r>
              <a:rPr lang="en-US" sz="3200" dirty="0" err="1">
                <a:solidFill>
                  <a:srgbClr val="0070C0"/>
                </a:solidFill>
              </a:rPr>
              <a:t>pertanyaan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menggiring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peneliti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untuk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menemukan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atau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membentuk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konsep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perancangan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baru</a:t>
            </a:r>
            <a:endParaRPr lang="id-ID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1359572"/>
            <a:ext cx="2857622" cy="511522"/>
          </a:xfrm>
          <a:custGeom>
            <a:avLst/>
            <a:gdLst/>
            <a:ahLst/>
            <a:cxnLst/>
            <a:rect l="l" t="t" r="r" b="b"/>
            <a:pathLst>
              <a:path w="2857622" h="511522">
                <a:moveTo>
                  <a:pt x="0" y="0"/>
                </a:moveTo>
                <a:lnTo>
                  <a:pt x="2857622" y="0"/>
                </a:lnTo>
                <a:lnTo>
                  <a:pt x="2857622" y="511522"/>
                </a:lnTo>
                <a:lnTo>
                  <a:pt x="0" y="5115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56" b="-20621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230617" y="8793622"/>
            <a:ext cx="2595926" cy="464678"/>
          </a:xfrm>
          <a:custGeom>
            <a:avLst/>
            <a:gdLst/>
            <a:ahLst/>
            <a:cxnLst/>
            <a:rect l="l" t="t" r="r" b="b"/>
            <a:pathLst>
              <a:path w="2595926" h="464678">
                <a:moveTo>
                  <a:pt x="0" y="0"/>
                </a:moveTo>
                <a:lnTo>
                  <a:pt x="2595926" y="0"/>
                </a:lnTo>
                <a:lnTo>
                  <a:pt x="2595926" y="464678"/>
                </a:lnTo>
                <a:lnTo>
                  <a:pt x="0" y="4646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56" b="-206214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54137" y="6803680"/>
            <a:ext cx="4562782" cy="4114800"/>
          </a:xfrm>
          <a:custGeom>
            <a:avLst/>
            <a:gdLst/>
            <a:ahLst/>
            <a:cxnLst/>
            <a:rect l="l" t="t" r="r" b="b"/>
            <a:pathLst>
              <a:path w="4562782" h="4114800">
                <a:moveTo>
                  <a:pt x="0" y="0"/>
                </a:moveTo>
                <a:lnTo>
                  <a:pt x="4562782" y="0"/>
                </a:lnTo>
                <a:lnTo>
                  <a:pt x="45627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4057383" y="528144"/>
            <a:ext cx="10173234" cy="10584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inherit"/>
              </a:rPr>
              <a:t>Contoh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inherit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inherit"/>
              </a:rPr>
              <a:t>memtakan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inherit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inherit"/>
              </a:rPr>
              <a:t>masalah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inherit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inherit"/>
              </a:rPr>
              <a:t>poin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inherit"/>
              </a:rPr>
              <a:t> per point</a:t>
            </a: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  <a:latin typeface="Codec Pro Bold"/>
            </a:endParaRPr>
          </a:p>
        </p:txBody>
      </p:sp>
      <p:sp>
        <p:nvSpPr>
          <p:cNvPr id="6" name="Freeform 6"/>
          <p:cNvSpPr/>
          <p:nvPr/>
        </p:nvSpPr>
        <p:spPr>
          <a:xfrm flipH="1" flipV="1">
            <a:off x="14027861" y="-442067"/>
            <a:ext cx="4562782" cy="4114800"/>
          </a:xfrm>
          <a:custGeom>
            <a:avLst/>
            <a:gdLst/>
            <a:ahLst/>
            <a:cxnLst/>
            <a:rect l="l" t="t" r="r" b="b"/>
            <a:pathLst>
              <a:path w="4562782" h="4114800">
                <a:moveTo>
                  <a:pt x="4562782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562782" y="0"/>
                </a:lnTo>
                <a:lnTo>
                  <a:pt x="4562782" y="411480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6D8BA6-EB6C-41CD-A7FE-252EF5928C06}"/>
              </a:ext>
            </a:extLst>
          </p:cNvPr>
          <p:cNvSpPr txBox="1"/>
          <p:nvPr/>
        </p:nvSpPr>
        <p:spPr>
          <a:xfrm>
            <a:off x="2002673" y="2369925"/>
            <a:ext cx="1324258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000" b="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j-lt"/>
              </a:rPr>
              <a:t>Program </a:t>
            </a:r>
            <a:r>
              <a:rPr lang="en-US" sz="3000" b="0" i="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j-lt"/>
              </a:rPr>
              <a:t>studi</a:t>
            </a:r>
            <a:r>
              <a:rPr lang="en-US" sz="3000" b="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j-lt"/>
              </a:rPr>
              <a:t> “DKV” </a:t>
            </a:r>
            <a:r>
              <a:rPr lang="en-US" sz="3000" b="0" i="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j-lt"/>
              </a:rPr>
              <a:t>merupakan</a:t>
            </a:r>
            <a:r>
              <a:rPr lang="en-US" sz="3000" b="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j-lt"/>
              </a:rPr>
              <a:t> program </a:t>
            </a:r>
            <a:r>
              <a:rPr lang="en-US" sz="3000" b="0" i="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j-lt"/>
              </a:rPr>
              <a:t>studi</a:t>
            </a:r>
            <a:r>
              <a:rPr lang="en-US" sz="3000" b="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j-lt"/>
              </a:rPr>
              <a:t> yang </a:t>
            </a:r>
            <a:r>
              <a:rPr lang="en-US" sz="3000" b="0" i="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j-lt"/>
              </a:rPr>
              <a:t>baru</a:t>
            </a:r>
            <a:r>
              <a:rPr lang="en-US" sz="3000" b="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j-lt"/>
              </a:rPr>
              <a:t> 4 </a:t>
            </a:r>
            <a:r>
              <a:rPr lang="en-US" sz="3000" b="0" i="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j-lt"/>
              </a:rPr>
              <a:t>tahun</a:t>
            </a:r>
            <a:r>
              <a:rPr lang="en-US" sz="3000" b="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j-lt"/>
              </a:rPr>
              <a:t> </a:t>
            </a:r>
            <a:r>
              <a:rPr lang="en-US" sz="3000" b="0" i="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j-lt"/>
              </a:rPr>
              <a:t>berdiri</a:t>
            </a:r>
            <a:endParaRPr lang="en-US" sz="3000" b="0" i="0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+mj-lt"/>
            </a:endParaRPr>
          </a:p>
          <a:p>
            <a:pPr marL="514350" indent="-514350">
              <a:buAutoNum type="arabicPeriod"/>
            </a:pPr>
            <a:r>
              <a:rPr lang="en-US" sz="3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Perlu</a:t>
            </a:r>
            <a:r>
              <a:rPr lang="en-US" sz="3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sz="3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melakukan</a:t>
            </a:r>
            <a:r>
              <a:rPr lang="en-US" sz="3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sz="3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promosi</a:t>
            </a:r>
            <a:r>
              <a:rPr lang="en-US" sz="3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yang </a:t>
            </a:r>
            <a:r>
              <a:rPr lang="en-US" sz="3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intens</a:t>
            </a:r>
            <a:r>
              <a:rPr lang="en-US" sz="3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sz="3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untuk</a:t>
            </a:r>
            <a:r>
              <a:rPr lang="en-US" sz="3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sz="3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meningkatkan</a:t>
            </a:r>
            <a:r>
              <a:rPr lang="en-US" sz="3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sz="3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popularitas</a:t>
            </a:r>
            <a:r>
              <a:rPr lang="en-US" sz="3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dan </a:t>
            </a:r>
            <a:r>
              <a:rPr lang="en-US" sz="3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jumlah</a:t>
            </a:r>
            <a:r>
              <a:rPr lang="en-US" sz="3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sz="3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mahasiswa</a:t>
            </a:r>
            <a:endParaRPr lang="en-US" sz="30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  <a:p>
            <a:pPr marL="514350" indent="-514350">
              <a:buAutoNum type="arabicPeriod"/>
            </a:pPr>
            <a:r>
              <a:rPr lang="en-US" sz="3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Perlunya</a:t>
            </a:r>
            <a:r>
              <a:rPr lang="en-US" sz="3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sz="3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pengadaan</a:t>
            </a:r>
            <a:r>
              <a:rPr lang="en-US" sz="3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dan </a:t>
            </a:r>
            <a:r>
              <a:rPr lang="en-US" sz="3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peningkatan</a:t>
            </a:r>
            <a:r>
              <a:rPr lang="en-US" sz="3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sz="3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fasilitas</a:t>
            </a:r>
            <a:r>
              <a:rPr lang="en-US" sz="3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sz="3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laboratorium</a:t>
            </a:r>
            <a:endParaRPr lang="en-US" sz="30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  <a:p>
            <a:pPr marL="514350" indent="-514350">
              <a:buAutoNum type="arabicPeriod"/>
            </a:pPr>
            <a:r>
              <a:rPr lang="en-US" sz="3000" b="0" i="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j-lt"/>
              </a:rPr>
              <a:t>Perlunya</a:t>
            </a:r>
            <a:r>
              <a:rPr lang="en-US" sz="3000" b="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j-lt"/>
              </a:rPr>
              <a:t> </a:t>
            </a:r>
            <a:r>
              <a:rPr lang="en-US" sz="3000" b="0" i="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j-lt"/>
              </a:rPr>
              <a:t>peningkatan</a:t>
            </a:r>
            <a:r>
              <a:rPr lang="en-US" sz="3000" b="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j-lt"/>
              </a:rPr>
              <a:t> model </a:t>
            </a:r>
            <a:r>
              <a:rPr lang="en-US" sz="3000" b="0" i="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j-lt"/>
              </a:rPr>
              <a:t>pembelajaran</a:t>
            </a:r>
            <a:r>
              <a:rPr lang="en-US" sz="3000" b="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j-lt"/>
              </a:rPr>
              <a:t> di </a:t>
            </a:r>
            <a:r>
              <a:rPr lang="en-US" sz="3000" b="0" i="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j-lt"/>
              </a:rPr>
              <a:t>kelas</a:t>
            </a:r>
            <a:endParaRPr lang="en-US" sz="3000" b="0" i="0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+mj-lt"/>
            </a:endParaRPr>
          </a:p>
          <a:p>
            <a:pPr marL="514350" indent="-514350">
              <a:buAutoNum type="arabicPeriod"/>
            </a:pPr>
            <a:r>
              <a:rPr lang="en-US" sz="3000" b="0" i="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j-lt"/>
              </a:rPr>
              <a:t>Perlunya</a:t>
            </a:r>
            <a:r>
              <a:rPr lang="en-US" sz="3000" b="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j-lt"/>
              </a:rPr>
              <a:t> </a:t>
            </a:r>
            <a:r>
              <a:rPr lang="en-US" sz="3000" b="0" i="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j-lt"/>
              </a:rPr>
              <a:t>peningkatan</a:t>
            </a:r>
            <a:r>
              <a:rPr lang="en-US" sz="3000" b="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j-lt"/>
              </a:rPr>
              <a:t> </a:t>
            </a:r>
            <a:r>
              <a:rPr lang="en-US" sz="3000" b="0" i="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j-lt"/>
              </a:rPr>
              <a:t>kompetensi</a:t>
            </a:r>
            <a:r>
              <a:rPr lang="en-US" sz="3000" b="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j-lt"/>
              </a:rPr>
              <a:t> </a:t>
            </a:r>
            <a:r>
              <a:rPr lang="en-US" sz="3000" b="0" i="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j-lt"/>
              </a:rPr>
              <a:t>mahasiswa</a:t>
            </a:r>
            <a:r>
              <a:rPr lang="en-US" sz="3000" b="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j-lt"/>
              </a:rPr>
              <a:t> </a:t>
            </a:r>
            <a:r>
              <a:rPr lang="en-US" sz="3000" b="0" i="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j-lt"/>
              </a:rPr>
              <a:t>dibidang</a:t>
            </a:r>
            <a:r>
              <a:rPr lang="en-US" sz="3000" b="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j-lt"/>
              </a:rPr>
              <a:t> DKV</a:t>
            </a:r>
          </a:p>
          <a:p>
            <a:pPr marL="514350" indent="-514350">
              <a:buAutoNum type="arabicPeriod"/>
            </a:pPr>
            <a:r>
              <a:rPr lang="en-US" sz="3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Perlunya</a:t>
            </a:r>
            <a:r>
              <a:rPr lang="en-US" sz="3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sz="3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Penigkatan</a:t>
            </a:r>
            <a:r>
              <a:rPr lang="en-US" sz="3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sz="3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mahasiswa</a:t>
            </a:r>
            <a:r>
              <a:rPr lang="en-US" sz="3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sz="3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mengikuti</a:t>
            </a:r>
            <a:r>
              <a:rPr lang="en-US" sz="3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sz="3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Lomba</a:t>
            </a:r>
            <a:r>
              <a:rPr lang="en-US" sz="3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sz="3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tingkat</a:t>
            </a:r>
            <a:r>
              <a:rPr lang="en-US" sz="3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Nasional </a:t>
            </a:r>
            <a:r>
              <a:rPr lang="en-US" sz="3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maupun</a:t>
            </a:r>
            <a:r>
              <a:rPr lang="en-US" sz="3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sz="3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Internasional</a:t>
            </a:r>
            <a:endParaRPr lang="en-US" sz="30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  <a:p>
            <a:pPr marL="514350" indent="-514350">
              <a:buAutoNum type="arabicPeriod"/>
            </a:pPr>
            <a:endParaRPr lang="en-US" sz="30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  <a:p>
            <a:pPr marL="514350" indent="-514350">
              <a:buAutoNum type="arabicPeriod"/>
            </a:pPr>
            <a:endParaRPr lang="en-US" sz="3000" b="0" i="0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+mj-lt"/>
            </a:endParaRPr>
          </a:p>
          <a:p>
            <a:pPr marL="514350" indent="-514350">
              <a:buAutoNum type="arabicPeriod"/>
            </a:pPr>
            <a:endParaRPr lang="en-US" sz="30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1359572"/>
            <a:ext cx="2857622" cy="511522"/>
          </a:xfrm>
          <a:custGeom>
            <a:avLst/>
            <a:gdLst/>
            <a:ahLst/>
            <a:cxnLst/>
            <a:rect l="l" t="t" r="r" b="b"/>
            <a:pathLst>
              <a:path w="2857622" h="511522">
                <a:moveTo>
                  <a:pt x="0" y="0"/>
                </a:moveTo>
                <a:lnTo>
                  <a:pt x="2857622" y="0"/>
                </a:lnTo>
                <a:lnTo>
                  <a:pt x="2857622" y="511522"/>
                </a:lnTo>
                <a:lnTo>
                  <a:pt x="0" y="5115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56" b="-20621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230617" y="8793622"/>
            <a:ext cx="2595926" cy="464678"/>
          </a:xfrm>
          <a:custGeom>
            <a:avLst/>
            <a:gdLst/>
            <a:ahLst/>
            <a:cxnLst/>
            <a:rect l="l" t="t" r="r" b="b"/>
            <a:pathLst>
              <a:path w="2595926" h="464678">
                <a:moveTo>
                  <a:pt x="0" y="0"/>
                </a:moveTo>
                <a:lnTo>
                  <a:pt x="2595926" y="0"/>
                </a:lnTo>
                <a:lnTo>
                  <a:pt x="2595926" y="464678"/>
                </a:lnTo>
                <a:lnTo>
                  <a:pt x="0" y="4646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56" b="-206214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54137" y="6803680"/>
            <a:ext cx="4562782" cy="4114800"/>
          </a:xfrm>
          <a:custGeom>
            <a:avLst/>
            <a:gdLst/>
            <a:ahLst/>
            <a:cxnLst/>
            <a:rect l="l" t="t" r="r" b="b"/>
            <a:pathLst>
              <a:path w="4562782" h="4114800">
                <a:moveTo>
                  <a:pt x="0" y="0"/>
                </a:moveTo>
                <a:lnTo>
                  <a:pt x="4562782" y="0"/>
                </a:lnTo>
                <a:lnTo>
                  <a:pt x="45627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4483222" y="904875"/>
            <a:ext cx="10173234" cy="73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4800" b="1" i="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inherit"/>
              </a:rPr>
              <a:t>Contoh</a:t>
            </a:r>
            <a:r>
              <a:rPr lang="en-US" sz="4800" b="1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inherit"/>
              </a:rPr>
              <a:t> </a:t>
            </a:r>
            <a:r>
              <a:rPr lang="en-US" sz="4800" b="1" i="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inherit"/>
              </a:rPr>
              <a:t>ke</a:t>
            </a:r>
            <a:r>
              <a:rPr lang="en-US" sz="4800" b="1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inherit"/>
              </a:rPr>
              <a:t> 2</a:t>
            </a:r>
            <a:endParaRPr lang="en-US" sz="4800" dirty="0">
              <a:solidFill>
                <a:schemeClr val="tx2">
                  <a:lumMod val="60000"/>
                  <a:lumOff val="40000"/>
                </a:schemeClr>
              </a:solidFill>
              <a:latin typeface="Codec Pro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848587" y="2765147"/>
            <a:ext cx="14590825" cy="5163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4350" indent="-514350" algn="just">
              <a:lnSpc>
                <a:spcPts val="5101"/>
              </a:lnSpc>
              <a:buAutoNum type="arabicPeriod"/>
            </a:pPr>
            <a:r>
              <a:rPr lang="en-US" sz="3200" b="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Merriweather" panose="00000500000000000000" pitchFamily="2" charset="0"/>
              </a:rPr>
              <a:t>Kampung </a:t>
            </a:r>
            <a:r>
              <a:rPr lang="en-US" sz="3200" b="0" i="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Merriweather" panose="00000500000000000000" pitchFamily="2" charset="0"/>
              </a:rPr>
              <a:t>Wisata</a:t>
            </a:r>
            <a:r>
              <a:rPr lang="en-US" sz="3200" b="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Merriweather" panose="00000500000000000000" pitchFamily="2" charset="0"/>
              </a:rPr>
              <a:t> “Challenge” </a:t>
            </a:r>
            <a:r>
              <a:rPr lang="en-US" sz="3200" b="0" i="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Merriweather" panose="00000500000000000000" pitchFamily="2" charset="0"/>
              </a:rPr>
              <a:t>merupakan</a:t>
            </a:r>
            <a:r>
              <a:rPr lang="en-US" sz="3200" b="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Merriweather" panose="00000500000000000000" pitchFamily="2" charset="0"/>
              </a:rPr>
              <a:t> </a:t>
            </a:r>
            <a:r>
              <a:rPr lang="en-US" sz="3200" b="0" i="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Merriweather" panose="00000500000000000000" pitchFamily="2" charset="0"/>
              </a:rPr>
              <a:t>objek</a:t>
            </a:r>
            <a:r>
              <a:rPr lang="en-US" sz="3200" b="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Merriweather" panose="00000500000000000000" pitchFamily="2" charset="0"/>
              </a:rPr>
              <a:t> </a:t>
            </a:r>
            <a:r>
              <a:rPr lang="en-US" sz="3200" b="0" i="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Merriweather" panose="00000500000000000000" pitchFamily="2" charset="0"/>
              </a:rPr>
              <a:t>wisata</a:t>
            </a:r>
            <a:r>
              <a:rPr lang="en-US" sz="3200" b="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Merriweather" panose="00000500000000000000" pitchFamily="2" charset="0"/>
              </a:rPr>
              <a:t> </a:t>
            </a:r>
            <a:r>
              <a:rPr lang="en-US" sz="3200" b="0" i="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Merriweather" panose="00000500000000000000" pitchFamily="2" charset="0"/>
              </a:rPr>
              <a:t>baru</a:t>
            </a:r>
            <a:endParaRPr lang="en-US" sz="3200" b="0" i="0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Merriweather" panose="00000500000000000000" pitchFamily="2" charset="0"/>
            </a:endParaRPr>
          </a:p>
          <a:p>
            <a:pPr marL="514350" indent="-514350" algn="just">
              <a:lnSpc>
                <a:spcPts val="5101"/>
              </a:lnSpc>
              <a:buAutoNum type="arabicPeriod"/>
            </a:pP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" panose="00000500000000000000" pitchFamily="2" charset="0"/>
              </a:rPr>
              <a:t>Perlunya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" panose="00000500000000000000" pitchFamily="2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" panose="00000500000000000000" pitchFamily="2" charset="0"/>
              </a:rPr>
              <a:t>melakukan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" panose="00000500000000000000" pitchFamily="2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" panose="00000500000000000000" pitchFamily="2" charset="0"/>
              </a:rPr>
              <a:t>promosi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" panose="00000500000000000000" pitchFamily="2" charset="0"/>
              </a:rPr>
              <a:t> yang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" panose="00000500000000000000" pitchFamily="2" charset="0"/>
              </a:rPr>
              <a:t>intens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" panose="00000500000000000000" pitchFamily="2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" panose="00000500000000000000" pitchFamily="2" charset="0"/>
              </a:rPr>
              <a:t>untuk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" panose="00000500000000000000" pitchFamily="2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" panose="00000500000000000000" pitchFamily="2" charset="0"/>
              </a:rPr>
              <a:t>menigkatkan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" panose="00000500000000000000" pitchFamily="2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" panose="00000500000000000000" pitchFamily="2" charset="0"/>
              </a:rPr>
              <a:t>popularitas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" panose="00000500000000000000" pitchFamily="2" charset="0"/>
              </a:rPr>
              <a:t> dan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" panose="00000500000000000000" pitchFamily="2" charset="0"/>
              </a:rPr>
              <a:t>jumlah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" panose="00000500000000000000" pitchFamily="2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" panose="00000500000000000000" pitchFamily="2" charset="0"/>
              </a:rPr>
              <a:t>pengunjung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  <a:latin typeface="Merriweather" panose="00000500000000000000" pitchFamily="2" charset="0"/>
            </a:endParaRPr>
          </a:p>
          <a:p>
            <a:pPr marL="514350" indent="-514350" algn="just">
              <a:lnSpc>
                <a:spcPts val="5101"/>
              </a:lnSpc>
              <a:buAutoNum type="arabicPeriod"/>
            </a:pP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" panose="00000500000000000000" pitchFamily="2" charset="0"/>
              </a:rPr>
              <a:t>Perlunya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" panose="00000500000000000000" pitchFamily="2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" panose="00000500000000000000" pitchFamily="2" charset="0"/>
              </a:rPr>
              <a:t>pengadaan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" panose="00000500000000000000" pitchFamily="2" charset="0"/>
              </a:rPr>
              <a:t> dan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" panose="00000500000000000000" pitchFamily="2" charset="0"/>
              </a:rPr>
              <a:t>peningkatan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" panose="00000500000000000000" pitchFamily="2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" panose="00000500000000000000" pitchFamily="2" charset="0"/>
              </a:rPr>
              <a:t>fasilitas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" panose="00000500000000000000" pitchFamily="2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" panose="00000500000000000000" pitchFamily="2" charset="0"/>
              </a:rPr>
              <a:t>pelayanan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" panose="00000500000000000000" pitchFamily="2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" panose="00000500000000000000" pitchFamily="2" charset="0"/>
              </a:rPr>
              <a:t>sarana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" panose="00000500000000000000" pitchFamily="2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" panose="00000500000000000000" pitchFamily="2" charset="0"/>
              </a:rPr>
              <a:t>umum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" panose="00000500000000000000" pitchFamily="2" charset="0"/>
              </a:rPr>
              <a:t> yang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" panose="00000500000000000000" pitchFamily="2" charset="0"/>
              </a:rPr>
              <a:t>lebih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" panose="00000500000000000000" pitchFamily="2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" panose="00000500000000000000" pitchFamily="2" charset="0"/>
              </a:rPr>
              <a:t>baik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  <a:latin typeface="Merriweather" panose="00000500000000000000" pitchFamily="2" charset="0"/>
            </a:endParaRPr>
          </a:p>
          <a:p>
            <a:pPr marL="514350" indent="-514350" algn="just">
              <a:lnSpc>
                <a:spcPts val="5101"/>
              </a:lnSpc>
              <a:buAutoNum type="arabicPeriod"/>
            </a:pP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" panose="00000500000000000000" pitchFamily="2" charset="0"/>
              </a:rPr>
              <a:t>Perlunya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" panose="00000500000000000000" pitchFamily="2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" panose="00000500000000000000" pitchFamily="2" charset="0"/>
              </a:rPr>
              <a:t>peningkatan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" panose="00000500000000000000" pitchFamily="2" charset="0"/>
              </a:rPr>
              <a:t> dan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" panose="00000500000000000000" pitchFamily="2" charset="0"/>
              </a:rPr>
              <a:t>perbaikan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" panose="00000500000000000000" pitchFamily="2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" panose="00000500000000000000" pitchFamily="2" charset="0"/>
              </a:rPr>
              <a:t>terhadap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" panose="00000500000000000000" pitchFamily="2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" panose="00000500000000000000" pitchFamily="2" charset="0"/>
              </a:rPr>
              <a:t>jalur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" panose="00000500000000000000" pitchFamily="2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" panose="00000500000000000000" pitchFamily="2" charset="0"/>
              </a:rPr>
              <a:t>akses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" panose="00000500000000000000" pitchFamily="2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" panose="00000500000000000000" pitchFamily="2" charset="0"/>
              </a:rPr>
              <a:t>ke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" panose="00000500000000000000" pitchFamily="2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" panose="00000500000000000000" pitchFamily="2" charset="0"/>
              </a:rPr>
              <a:t>lokasi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" panose="00000500000000000000" pitchFamily="2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" panose="00000500000000000000" pitchFamily="2" charset="0"/>
              </a:rPr>
              <a:t>wisata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  <a:latin typeface="Merriweather" panose="00000500000000000000" pitchFamily="2" charset="0"/>
            </a:endParaRPr>
          </a:p>
          <a:p>
            <a:pPr marL="514350" indent="-514350" algn="just">
              <a:lnSpc>
                <a:spcPts val="5101"/>
              </a:lnSpc>
              <a:buAutoNum type="arabicPeriod"/>
            </a:pP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  <a:latin typeface="Open Sauce"/>
            </a:endParaRPr>
          </a:p>
        </p:txBody>
      </p:sp>
      <p:sp>
        <p:nvSpPr>
          <p:cNvPr id="7" name="Freeform 7"/>
          <p:cNvSpPr/>
          <p:nvPr/>
        </p:nvSpPr>
        <p:spPr>
          <a:xfrm flipH="1" flipV="1">
            <a:off x="14027861" y="-442067"/>
            <a:ext cx="4562782" cy="4114800"/>
          </a:xfrm>
          <a:custGeom>
            <a:avLst/>
            <a:gdLst/>
            <a:ahLst/>
            <a:cxnLst/>
            <a:rect l="l" t="t" r="r" b="b"/>
            <a:pathLst>
              <a:path w="4562782" h="4114800">
                <a:moveTo>
                  <a:pt x="4562782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562782" y="0"/>
                </a:lnTo>
                <a:lnTo>
                  <a:pt x="4562782" y="411480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33014" y="6745405"/>
            <a:ext cx="4562782" cy="4114800"/>
          </a:xfrm>
          <a:custGeom>
            <a:avLst/>
            <a:gdLst/>
            <a:ahLst/>
            <a:cxnLst/>
            <a:rect l="l" t="t" r="r" b="b"/>
            <a:pathLst>
              <a:path w="4562782" h="4114800">
                <a:moveTo>
                  <a:pt x="0" y="0"/>
                </a:moveTo>
                <a:lnTo>
                  <a:pt x="4562782" y="0"/>
                </a:lnTo>
                <a:lnTo>
                  <a:pt x="45627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4977909" y="6308808"/>
            <a:ext cx="4562782" cy="4114800"/>
          </a:xfrm>
          <a:custGeom>
            <a:avLst/>
            <a:gdLst/>
            <a:ahLst/>
            <a:cxnLst/>
            <a:rect l="l" t="t" r="r" b="b"/>
            <a:pathLst>
              <a:path w="4562782" h="4114800">
                <a:moveTo>
                  <a:pt x="4562782" y="0"/>
                </a:moveTo>
                <a:lnTo>
                  <a:pt x="0" y="0"/>
                </a:lnTo>
                <a:lnTo>
                  <a:pt x="0" y="4114800"/>
                </a:lnTo>
                <a:lnTo>
                  <a:pt x="4562782" y="4114800"/>
                </a:lnTo>
                <a:lnTo>
                  <a:pt x="456278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225684" y="0"/>
            <a:ext cx="2057400" cy="2222090"/>
          </a:xfrm>
          <a:custGeom>
            <a:avLst/>
            <a:gdLst/>
            <a:ahLst/>
            <a:cxnLst/>
            <a:rect l="l" t="t" r="r" b="b"/>
            <a:pathLst>
              <a:path w="4723765" h="4723765">
                <a:moveTo>
                  <a:pt x="0" y="0"/>
                </a:moveTo>
                <a:lnTo>
                  <a:pt x="4723765" y="0"/>
                </a:lnTo>
                <a:lnTo>
                  <a:pt x="4723765" y="4723766"/>
                </a:lnTo>
                <a:lnTo>
                  <a:pt x="0" y="472376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671484" y="3541595"/>
            <a:ext cx="14554200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4350" indent="-514350" algn="just">
              <a:spcBef>
                <a:spcPct val="0"/>
              </a:spcBef>
              <a:buAutoNum type="arabicPeriod"/>
            </a:pPr>
            <a:r>
              <a:rPr lang="en-US" sz="4000" b="0" i="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j-lt"/>
              </a:rPr>
              <a:t>Bagaimana</a:t>
            </a:r>
            <a:r>
              <a:rPr lang="en-US" sz="4000" b="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j-lt"/>
              </a:rPr>
              <a:t> </a:t>
            </a:r>
            <a:r>
              <a:rPr lang="en-US" sz="4000" b="0" i="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j-lt"/>
              </a:rPr>
              <a:t>bentuk</a:t>
            </a:r>
            <a:r>
              <a:rPr lang="en-US" sz="4000" b="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j-lt"/>
              </a:rPr>
              <a:t> dan </a:t>
            </a:r>
            <a:r>
              <a:rPr lang="en-US" sz="4000" b="0" i="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j-lt"/>
              </a:rPr>
              <a:t>pola</a:t>
            </a:r>
            <a:r>
              <a:rPr lang="en-US" sz="4000" b="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j-lt"/>
              </a:rPr>
              <a:t> </a:t>
            </a:r>
            <a:r>
              <a:rPr lang="en-US" sz="4000" b="0" i="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j-lt"/>
              </a:rPr>
              <a:t>promosi</a:t>
            </a:r>
            <a:r>
              <a:rPr lang="en-US" sz="4000" b="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j-lt"/>
              </a:rPr>
              <a:t> yang di </a:t>
            </a:r>
            <a:r>
              <a:rPr lang="en-US" sz="4000" b="0" i="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j-lt"/>
              </a:rPr>
              <a:t>lakukann</a:t>
            </a:r>
            <a:r>
              <a:rPr lang="en-US" sz="4000" b="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j-lt"/>
              </a:rPr>
              <a:t>?</a:t>
            </a:r>
          </a:p>
          <a:p>
            <a:pPr marL="514350" indent="-514350" algn="just">
              <a:spcBef>
                <a:spcPct val="0"/>
              </a:spcBef>
              <a:buAutoNum type="arabicPeriod"/>
            </a:pPr>
            <a:r>
              <a:rPr lang="en-US" sz="4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Bagaiamana</a:t>
            </a: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media </a:t>
            </a:r>
            <a:r>
              <a:rPr lang="en-US" sz="4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promosi</a:t>
            </a: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yang paling </a:t>
            </a:r>
            <a:r>
              <a:rPr lang="en-US" sz="4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efektif</a:t>
            </a: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untuk</a:t>
            </a: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kampung </a:t>
            </a:r>
            <a:r>
              <a:rPr lang="en-US" sz="4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wisata</a:t>
            </a: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“Challenge”?</a:t>
            </a:r>
            <a:endParaRPr lang="en-US" sz="4000" b="0" i="0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+mj-lt"/>
            </a:endParaRPr>
          </a:p>
          <a:p>
            <a:pPr marL="514350" indent="-514350" algn="just">
              <a:spcBef>
                <a:spcPct val="0"/>
              </a:spcBef>
              <a:buAutoNum type="arabicPeriod"/>
            </a:pP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1FB8C3-C658-469C-8B51-1064D37A1CFD}"/>
              </a:ext>
            </a:extLst>
          </p:cNvPr>
          <p:cNvSpPr txBox="1"/>
          <p:nvPr/>
        </p:nvSpPr>
        <p:spPr>
          <a:xfrm>
            <a:off x="5742961" y="1014894"/>
            <a:ext cx="922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B0F0"/>
                </a:solidFill>
              </a:rPr>
              <a:t>Merumuskan</a:t>
            </a:r>
            <a:r>
              <a:rPr lang="en-US" sz="4000" b="1" dirty="0">
                <a:solidFill>
                  <a:srgbClr val="00B0F0"/>
                </a:solidFill>
              </a:rPr>
              <a:t> </a:t>
            </a:r>
            <a:r>
              <a:rPr lang="en-US" sz="4000" b="1" dirty="0" err="1">
                <a:solidFill>
                  <a:srgbClr val="00B0F0"/>
                </a:solidFill>
              </a:rPr>
              <a:t>masalah</a:t>
            </a:r>
            <a:endParaRPr lang="en-US" sz="40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61999" y="5218394"/>
            <a:ext cx="3981160" cy="5068606"/>
          </a:xfrm>
          <a:custGeom>
            <a:avLst/>
            <a:gdLst/>
            <a:ahLst/>
            <a:cxnLst/>
            <a:rect l="l" t="t" r="r" b="b"/>
            <a:pathLst>
              <a:path w="3981160" h="5068606">
                <a:moveTo>
                  <a:pt x="0" y="0"/>
                </a:moveTo>
                <a:lnTo>
                  <a:pt x="3981160" y="0"/>
                </a:lnTo>
                <a:lnTo>
                  <a:pt x="3981160" y="5068606"/>
                </a:lnTo>
                <a:lnTo>
                  <a:pt x="0" y="50686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5506989" y="5218394"/>
            <a:ext cx="3981160" cy="5068606"/>
          </a:xfrm>
          <a:custGeom>
            <a:avLst/>
            <a:gdLst/>
            <a:ahLst/>
            <a:cxnLst/>
            <a:rect l="l" t="t" r="r" b="b"/>
            <a:pathLst>
              <a:path w="3981160" h="5068606">
                <a:moveTo>
                  <a:pt x="3981160" y="0"/>
                </a:moveTo>
                <a:lnTo>
                  <a:pt x="0" y="0"/>
                </a:lnTo>
                <a:lnTo>
                  <a:pt x="0" y="5068606"/>
                </a:lnTo>
                <a:lnTo>
                  <a:pt x="3981160" y="5068606"/>
                </a:lnTo>
                <a:lnTo>
                  <a:pt x="398116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DCE4F4-CC52-434F-8DBE-9FC98621A294}"/>
              </a:ext>
            </a:extLst>
          </p:cNvPr>
          <p:cNvSpPr txBox="1"/>
          <p:nvPr/>
        </p:nvSpPr>
        <p:spPr>
          <a:xfrm>
            <a:off x="2362200" y="495300"/>
            <a:ext cx="147843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F0"/>
                </a:solidFill>
              </a:rPr>
              <a:t>Strategi Desain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741A59-E20B-4DEB-A6B9-297B3298BFE2}"/>
              </a:ext>
            </a:extLst>
          </p:cNvPr>
          <p:cNvSpPr txBox="1"/>
          <p:nvPr/>
        </p:nvSpPr>
        <p:spPr>
          <a:xfrm>
            <a:off x="1447800" y="1861360"/>
            <a:ext cx="1310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Strategi </a:t>
            </a:r>
            <a:r>
              <a:rPr lang="en-US" sz="3200" dirty="0" err="1">
                <a:solidFill>
                  <a:srgbClr val="0070C0"/>
                </a:solidFill>
              </a:rPr>
              <a:t>dalam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pandangan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umum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merupakan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suatu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kerangka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atau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rencana</a:t>
            </a:r>
            <a:r>
              <a:rPr lang="en-US" sz="3200" dirty="0">
                <a:solidFill>
                  <a:srgbClr val="0070C0"/>
                </a:solidFill>
              </a:rPr>
              <a:t> yang </a:t>
            </a:r>
            <a:r>
              <a:rPr lang="en-US" sz="3200" dirty="0" err="1">
                <a:solidFill>
                  <a:srgbClr val="0070C0"/>
                </a:solidFill>
              </a:rPr>
              <a:t>mengintegrasikan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tujuan</a:t>
            </a:r>
            <a:r>
              <a:rPr lang="en-US" sz="3200" dirty="0">
                <a:solidFill>
                  <a:srgbClr val="0070C0"/>
                </a:solidFill>
              </a:rPr>
              <a:t>, </a:t>
            </a:r>
            <a:r>
              <a:rPr lang="en-US" sz="3200" dirty="0" err="1">
                <a:solidFill>
                  <a:srgbClr val="0070C0"/>
                </a:solidFill>
              </a:rPr>
              <a:t>keboijaksanaan</a:t>
            </a:r>
            <a:r>
              <a:rPr lang="en-US" sz="3200" dirty="0">
                <a:solidFill>
                  <a:srgbClr val="0070C0"/>
                </a:solidFill>
              </a:rPr>
              <a:t>, dan program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4A36E7-8956-48E9-B69A-6CBFD411DAE5}"/>
              </a:ext>
            </a:extLst>
          </p:cNvPr>
          <p:cNvSpPr txBox="1"/>
          <p:nvPr/>
        </p:nvSpPr>
        <p:spPr>
          <a:xfrm>
            <a:off x="1752600" y="3127563"/>
            <a:ext cx="13106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err="1">
                <a:solidFill>
                  <a:srgbClr val="0070C0"/>
                </a:solidFill>
              </a:rPr>
              <a:t>Tujuan</a:t>
            </a:r>
            <a:r>
              <a:rPr lang="en-US" sz="3200" dirty="0">
                <a:solidFill>
                  <a:srgbClr val="0070C0"/>
                </a:solidFill>
              </a:rPr>
              <a:t> yang </a:t>
            </a:r>
            <a:r>
              <a:rPr lang="en-US" sz="3200" dirty="0" err="1">
                <a:solidFill>
                  <a:srgbClr val="0070C0"/>
                </a:solidFill>
              </a:rPr>
              <a:t>dimaksud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adalah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pernyataan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tentang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apa</a:t>
            </a:r>
            <a:r>
              <a:rPr lang="en-US" sz="3200" dirty="0">
                <a:solidFill>
                  <a:srgbClr val="0070C0"/>
                </a:solidFill>
              </a:rPr>
              <a:t> yang </a:t>
            </a:r>
            <a:r>
              <a:rPr lang="en-US" sz="3200" dirty="0" err="1">
                <a:solidFill>
                  <a:srgbClr val="0070C0"/>
                </a:solidFill>
              </a:rPr>
              <a:t>akan</a:t>
            </a:r>
            <a:r>
              <a:rPr lang="en-US" sz="3200" dirty="0">
                <a:solidFill>
                  <a:srgbClr val="0070C0"/>
                </a:solidFill>
              </a:rPr>
              <a:t> di </a:t>
            </a:r>
            <a:r>
              <a:rPr lang="en-US" sz="3200" dirty="0" err="1">
                <a:solidFill>
                  <a:srgbClr val="0070C0"/>
                </a:solidFill>
              </a:rPr>
              <a:t>capai</a:t>
            </a:r>
            <a:r>
              <a:rPr lang="en-US" sz="3200" dirty="0">
                <a:solidFill>
                  <a:srgbClr val="0070C0"/>
                </a:solidFill>
              </a:rPr>
              <a:t> dan </a:t>
            </a:r>
            <a:r>
              <a:rPr lang="en-US" sz="3200" dirty="0" err="1">
                <a:solidFill>
                  <a:srgbClr val="0070C0"/>
                </a:solidFill>
              </a:rPr>
              <a:t>kapan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harus</a:t>
            </a:r>
            <a:r>
              <a:rPr lang="en-US" sz="3200" dirty="0">
                <a:solidFill>
                  <a:srgbClr val="0070C0"/>
                </a:solidFill>
              </a:rPr>
              <a:t> di </a:t>
            </a:r>
            <a:r>
              <a:rPr lang="en-US" sz="3200" dirty="0" err="1">
                <a:solidFill>
                  <a:srgbClr val="0070C0"/>
                </a:solidFill>
              </a:rPr>
              <a:t>capai</a:t>
            </a:r>
            <a:r>
              <a:rPr lang="en-US" sz="3200" dirty="0">
                <a:solidFill>
                  <a:srgbClr val="0070C0"/>
                </a:solidFill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err="1">
                <a:solidFill>
                  <a:srgbClr val="0070C0"/>
                </a:solidFill>
              </a:rPr>
              <a:t>Kebijaksanaan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merupakan</a:t>
            </a:r>
            <a:r>
              <a:rPr lang="en-US" sz="3200" dirty="0">
                <a:solidFill>
                  <a:srgbClr val="0070C0"/>
                </a:solidFill>
              </a:rPr>
              <a:t> Batas-</a:t>
            </a:r>
            <a:r>
              <a:rPr lang="en-US" sz="3200" dirty="0" err="1">
                <a:solidFill>
                  <a:srgbClr val="0070C0"/>
                </a:solidFill>
              </a:rPr>
              <a:t>batas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untuk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melaksanakan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berbagai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aktifitas</a:t>
            </a:r>
            <a:endParaRPr lang="en-US" sz="3200" dirty="0">
              <a:solidFill>
                <a:srgbClr val="0070C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rgbClr val="0070C0"/>
                </a:solidFill>
              </a:rPr>
              <a:t>Program </a:t>
            </a:r>
            <a:r>
              <a:rPr lang="en-US" sz="3200" dirty="0" err="1">
                <a:solidFill>
                  <a:srgbClr val="0070C0"/>
                </a:solidFill>
              </a:rPr>
              <a:t>merupakan</a:t>
            </a:r>
            <a:r>
              <a:rPr lang="en-US" sz="3200" dirty="0">
                <a:solidFill>
                  <a:srgbClr val="0070C0"/>
                </a:solidFill>
              </a:rPr>
              <a:t> step-by-step sequence of actions </a:t>
            </a:r>
            <a:r>
              <a:rPr lang="en-US" sz="3200" dirty="0" err="1">
                <a:solidFill>
                  <a:srgbClr val="0070C0"/>
                </a:solidFill>
              </a:rPr>
              <a:t>atau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urutan</a:t>
            </a:r>
            <a:r>
              <a:rPr lang="en-US" sz="3200" dirty="0">
                <a:solidFill>
                  <a:srgbClr val="0070C0"/>
                </a:solidFill>
              </a:rPr>
              <a:t> Langkah demi Langkah </a:t>
            </a:r>
            <a:r>
              <a:rPr lang="en-US" sz="3200" dirty="0" err="1">
                <a:solidFill>
                  <a:srgbClr val="0070C0"/>
                </a:solidFill>
              </a:rPr>
              <a:t>dari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serangkaian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tindakan</a:t>
            </a:r>
            <a:endParaRPr lang="en-US" sz="3200" dirty="0">
              <a:solidFill>
                <a:srgbClr val="0070C0"/>
              </a:solidFill>
            </a:endParaRPr>
          </a:p>
          <a:p>
            <a:endParaRPr lang="en-US" sz="3200" dirty="0">
              <a:solidFill>
                <a:srgbClr val="0070C0"/>
              </a:solidFill>
            </a:endParaRPr>
          </a:p>
          <a:p>
            <a:endParaRPr lang="id-ID" sz="3200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BBA17F-4CC0-4420-AF53-61C531C2F97B}"/>
              </a:ext>
            </a:extLst>
          </p:cNvPr>
          <p:cNvSpPr txBox="1"/>
          <p:nvPr/>
        </p:nvSpPr>
        <p:spPr>
          <a:xfrm>
            <a:off x="3219161" y="6661114"/>
            <a:ext cx="13106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70C0"/>
                </a:solidFill>
              </a:rPr>
              <a:t>Penerapan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urutan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tindakan</a:t>
            </a:r>
            <a:r>
              <a:rPr lang="en-US" sz="3200" dirty="0">
                <a:solidFill>
                  <a:srgbClr val="0070C0"/>
                </a:solidFill>
              </a:rPr>
              <a:t> yang </a:t>
            </a:r>
            <a:r>
              <a:rPr lang="en-US" sz="3200" dirty="0" err="1">
                <a:solidFill>
                  <a:srgbClr val="0070C0"/>
                </a:solidFill>
              </a:rPr>
              <a:t>akan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dilaksanakan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olrh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desainer</a:t>
            </a:r>
            <a:r>
              <a:rPr lang="en-US" sz="3200" dirty="0">
                <a:solidFill>
                  <a:srgbClr val="0070C0"/>
                </a:solidFill>
              </a:rPr>
              <a:t> (</a:t>
            </a:r>
            <a:r>
              <a:rPr lang="en-US" sz="3200" dirty="0" err="1">
                <a:solidFill>
                  <a:srgbClr val="0070C0"/>
                </a:solidFill>
              </a:rPr>
              <a:t>tim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desainer</a:t>
            </a:r>
            <a:r>
              <a:rPr lang="en-US" sz="3200" dirty="0">
                <a:solidFill>
                  <a:srgbClr val="0070C0"/>
                </a:solidFill>
              </a:rPr>
              <a:t>) </a:t>
            </a:r>
            <a:r>
              <a:rPr lang="en-US" sz="3200" dirty="0" err="1">
                <a:solidFill>
                  <a:srgbClr val="0070C0"/>
                </a:solidFill>
              </a:rPr>
              <a:t>untuk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merealisasikan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suatu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tujuan</a:t>
            </a:r>
            <a:r>
              <a:rPr lang="en-US" sz="3200" dirty="0">
                <a:solidFill>
                  <a:srgbClr val="0070C0"/>
                </a:solidFill>
              </a:rPr>
              <a:t> yang di </a:t>
            </a:r>
            <a:r>
              <a:rPr lang="en-US" sz="3200" dirty="0" err="1">
                <a:solidFill>
                  <a:srgbClr val="0070C0"/>
                </a:solidFill>
              </a:rPr>
              <a:t>inginkan</a:t>
            </a:r>
            <a:r>
              <a:rPr lang="en-US" sz="3200" dirty="0">
                <a:solidFill>
                  <a:srgbClr val="0070C0"/>
                </a:solidFill>
              </a:rPr>
              <a:t> (</a:t>
            </a:r>
            <a:r>
              <a:rPr lang="en-US" sz="3200" i="1" dirty="0">
                <a:solidFill>
                  <a:srgbClr val="0070C0"/>
                </a:solidFill>
              </a:rPr>
              <a:t>design brief</a:t>
            </a:r>
            <a:r>
              <a:rPr lang="en-US" sz="3200" dirty="0">
                <a:solidFill>
                  <a:srgbClr val="0070C0"/>
                </a:solidFill>
              </a:rPr>
              <a:t>), </a:t>
            </a:r>
            <a:r>
              <a:rPr lang="en-US" sz="3200" dirty="0" err="1">
                <a:solidFill>
                  <a:srgbClr val="0070C0"/>
                </a:solidFill>
              </a:rPr>
              <a:t>menjadi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keputusan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akhir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konsep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keseluruhan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desain</a:t>
            </a:r>
            <a:r>
              <a:rPr lang="en-US" sz="3200" dirty="0">
                <a:solidFill>
                  <a:srgbClr val="0070C0"/>
                </a:solidFill>
              </a:rPr>
              <a:t> yang di </a:t>
            </a:r>
            <a:r>
              <a:rPr lang="en-US" sz="3200" dirty="0" err="1">
                <a:solidFill>
                  <a:srgbClr val="0070C0"/>
                </a:solidFill>
              </a:rPr>
              <a:t>eksekusi</a:t>
            </a:r>
            <a:r>
              <a:rPr lang="en-US" sz="3200" dirty="0">
                <a:solidFill>
                  <a:srgbClr val="0070C0"/>
                </a:solidFill>
              </a:rPr>
              <a:t> (</a:t>
            </a:r>
            <a:r>
              <a:rPr lang="en-US" sz="3200" dirty="0" err="1">
                <a:solidFill>
                  <a:srgbClr val="0070C0"/>
                </a:solidFill>
              </a:rPr>
              <a:t>Sarwono</a:t>
            </a:r>
            <a:r>
              <a:rPr lang="en-US" sz="3200" dirty="0">
                <a:solidFill>
                  <a:srgbClr val="0070C0"/>
                </a:solidFill>
              </a:rPr>
              <a:t> dan </a:t>
            </a:r>
            <a:r>
              <a:rPr lang="en-US" sz="3200" dirty="0" err="1">
                <a:solidFill>
                  <a:srgbClr val="0070C0"/>
                </a:solidFill>
              </a:rPr>
              <a:t>Lubis</a:t>
            </a:r>
            <a:r>
              <a:rPr lang="en-US" sz="3200" dirty="0">
                <a:solidFill>
                  <a:srgbClr val="0070C0"/>
                </a:solidFill>
              </a:rPr>
              <a:t> 2007)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38200" y="982329"/>
            <a:ext cx="2857622" cy="511522"/>
          </a:xfrm>
          <a:custGeom>
            <a:avLst/>
            <a:gdLst/>
            <a:ahLst/>
            <a:cxnLst/>
            <a:rect l="l" t="t" r="r" b="b"/>
            <a:pathLst>
              <a:path w="2857622" h="511522">
                <a:moveTo>
                  <a:pt x="0" y="0"/>
                </a:moveTo>
                <a:lnTo>
                  <a:pt x="2857622" y="0"/>
                </a:lnTo>
                <a:lnTo>
                  <a:pt x="2857622" y="511522"/>
                </a:lnTo>
                <a:lnTo>
                  <a:pt x="0" y="5115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56" b="-20621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782800" y="8766373"/>
            <a:ext cx="2595926" cy="464678"/>
          </a:xfrm>
          <a:custGeom>
            <a:avLst/>
            <a:gdLst/>
            <a:ahLst/>
            <a:cxnLst/>
            <a:rect l="l" t="t" r="r" b="b"/>
            <a:pathLst>
              <a:path w="2595926" h="464678">
                <a:moveTo>
                  <a:pt x="0" y="0"/>
                </a:moveTo>
                <a:lnTo>
                  <a:pt x="2595926" y="0"/>
                </a:lnTo>
                <a:lnTo>
                  <a:pt x="2595926" y="464678"/>
                </a:lnTo>
                <a:lnTo>
                  <a:pt x="0" y="4646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56" b="-206214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78390" y="6708973"/>
            <a:ext cx="4562782" cy="4114800"/>
          </a:xfrm>
          <a:custGeom>
            <a:avLst/>
            <a:gdLst/>
            <a:ahLst/>
            <a:cxnLst/>
            <a:rect l="l" t="t" r="r" b="b"/>
            <a:pathLst>
              <a:path w="4562782" h="4114800">
                <a:moveTo>
                  <a:pt x="0" y="0"/>
                </a:moveTo>
                <a:lnTo>
                  <a:pt x="4562782" y="0"/>
                </a:lnTo>
                <a:lnTo>
                  <a:pt x="45627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 flipV="1">
            <a:off x="14003608" y="-536773"/>
            <a:ext cx="4562782" cy="4114800"/>
          </a:xfrm>
          <a:custGeom>
            <a:avLst/>
            <a:gdLst/>
            <a:ahLst/>
            <a:cxnLst/>
            <a:rect l="l" t="t" r="r" b="b"/>
            <a:pathLst>
              <a:path w="4562782" h="4114800">
                <a:moveTo>
                  <a:pt x="4562782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562782" y="0"/>
                </a:lnTo>
                <a:lnTo>
                  <a:pt x="4562782" y="411480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66F22433-18FA-4934-97F9-C6FE5950D1A4}"/>
              </a:ext>
            </a:extLst>
          </p:cNvPr>
          <p:cNvSpPr txBox="1">
            <a:spLocks/>
          </p:cNvSpPr>
          <p:nvPr/>
        </p:nvSpPr>
        <p:spPr>
          <a:xfrm>
            <a:off x="4416108" y="411976"/>
            <a:ext cx="8033384" cy="792525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pc="14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6 </a:t>
            </a:r>
            <a:r>
              <a:rPr lang="en-US" spc="14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Macam</a:t>
            </a:r>
            <a:r>
              <a:rPr lang="en-US" spc="14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Strategi Desain</a:t>
            </a:r>
            <a:endParaRPr lang="id-ID" spc="19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9305D9-09E2-445D-B84D-3E19E38A5730}"/>
              </a:ext>
            </a:extLst>
          </p:cNvPr>
          <p:cNvSpPr txBox="1"/>
          <p:nvPr/>
        </p:nvSpPr>
        <p:spPr>
          <a:xfrm>
            <a:off x="1219200" y="2050345"/>
            <a:ext cx="158496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600" i="1" dirty="0">
                <a:solidFill>
                  <a:srgbClr val="0070C0"/>
                </a:solidFill>
              </a:rPr>
              <a:t>Linear strategy </a:t>
            </a:r>
            <a:r>
              <a:rPr lang="en-US" sz="3600" dirty="0" err="1">
                <a:solidFill>
                  <a:srgbClr val="0070C0"/>
                </a:solidFill>
              </a:rPr>
              <a:t>atau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disebut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dengan</a:t>
            </a:r>
            <a:r>
              <a:rPr lang="en-US" sz="3600" dirty="0">
                <a:solidFill>
                  <a:srgbClr val="0070C0"/>
                </a:solidFill>
              </a:rPr>
              <a:t> strategi garis </a:t>
            </a:r>
            <a:r>
              <a:rPr lang="en-US" sz="3600" dirty="0" err="1">
                <a:solidFill>
                  <a:srgbClr val="0070C0"/>
                </a:solidFill>
              </a:rPr>
              <a:t>lurus</a:t>
            </a:r>
            <a:r>
              <a:rPr lang="en-US" sz="3600" dirty="0">
                <a:solidFill>
                  <a:srgbClr val="0070C0"/>
                </a:solidFill>
              </a:rPr>
              <a:t>, </a:t>
            </a:r>
            <a:r>
              <a:rPr lang="en-US" sz="3600" dirty="0" err="1">
                <a:solidFill>
                  <a:srgbClr val="0070C0"/>
                </a:solidFill>
              </a:rPr>
              <a:t>yakni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menetapkan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urutan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logis</a:t>
            </a:r>
            <a:r>
              <a:rPr lang="en-US" sz="3600" dirty="0">
                <a:solidFill>
                  <a:srgbClr val="0070C0"/>
                </a:solidFill>
              </a:rPr>
              <a:t> pada </a:t>
            </a:r>
            <a:r>
              <a:rPr lang="en-US" sz="3600" dirty="0" err="1">
                <a:solidFill>
                  <a:srgbClr val="0070C0"/>
                </a:solidFill>
              </a:rPr>
              <a:t>tahapan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perancangan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sederhana</a:t>
            </a:r>
            <a:r>
              <a:rPr lang="en-US" sz="3600" dirty="0">
                <a:solidFill>
                  <a:srgbClr val="0070C0"/>
                </a:solidFill>
              </a:rPr>
              <a:t> yang </a:t>
            </a:r>
            <a:r>
              <a:rPr lang="en-US" sz="3600" dirty="0" err="1">
                <a:solidFill>
                  <a:srgbClr val="0070C0"/>
                </a:solidFill>
              </a:rPr>
              <a:t>sudah</a:t>
            </a:r>
            <a:r>
              <a:rPr lang="en-US" sz="3600" dirty="0">
                <a:solidFill>
                  <a:srgbClr val="0070C0"/>
                </a:solidFill>
              </a:rPr>
              <a:t> di </a:t>
            </a:r>
            <a:r>
              <a:rPr lang="en-US" sz="3600" dirty="0" err="1">
                <a:solidFill>
                  <a:srgbClr val="0070C0"/>
                </a:solidFill>
              </a:rPr>
              <a:t>pahamikomponennya</a:t>
            </a:r>
            <a:r>
              <a:rPr lang="en-US" sz="3600" dirty="0">
                <a:solidFill>
                  <a:srgbClr val="0070C0"/>
                </a:solidFill>
              </a:rPr>
              <a:t>, dan </a:t>
            </a:r>
            <a:r>
              <a:rPr lang="en-US" sz="3600" dirty="0" err="1">
                <a:solidFill>
                  <a:srgbClr val="0070C0"/>
                </a:solidFill>
              </a:rPr>
              <a:t>telah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berulangkali</a:t>
            </a:r>
            <a:r>
              <a:rPr lang="en-US" sz="3600" dirty="0">
                <a:solidFill>
                  <a:srgbClr val="0070C0"/>
                </a:solidFill>
              </a:rPr>
              <a:t> di </a:t>
            </a:r>
            <a:r>
              <a:rPr lang="en-US" sz="3600" dirty="0" err="1">
                <a:solidFill>
                  <a:srgbClr val="0070C0"/>
                </a:solidFill>
              </a:rPr>
              <a:t>laksanakan</a:t>
            </a:r>
            <a:r>
              <a:rPr lang="en-US" sz="3600" dirty="0">
                <a:solidFill>
                  <a:srgbClr val="0070C0"/>
                </a:solidFill>
              </a:rPr>
              <a:t>. </a:t>
            </a:r>
            <a:r>
              <a:rPr lang="en-US" sz="3600" dirty="0" err="1">
                <a:solidFill>
                  <a:srgbClr val="0070C0"/>
                </a:solidFill>
              </a:rPr>
              <a:t>Cth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tahap</a:t>
            </a:r>
            <a:r>
              <a:rPr lang="en-US" sz="3600" dirty="0">
                <a:solidFill>
                  <a:srgbClr val="0070C0"/>
                </a:solidFill>
              </a:rPr>
              <a:t> I, </a:t>
            </a:r>
            <a:r>
              <a:rPr lang="en-US" sz="3600" dirty="0" err="1">
                <a:solidFill>
                  <a:srgbClr val="0070C0"/>
                </a:solidFill>
              </a:rPr>
              <a:t>tahap</a:t>
            </a:r>
            <a:r>
              <a:rPr lang="en-US" sz="3600" dirty="0">
                <a:solidFill>
                  <a:srgbClr val="0070C0"/>
                </a:solidFill>
              </a:rPr>
              <a:t> II, </a:t>
            </a:r>
            <a:r>
              <a:rPr lang="en-US" sz="3600" dirty="0" err="1">
                <a:solidFill>
                  <a:srgbClr val="0070C0"/>
                </a:solidFill>
              </a:rPr>
              <a:t>tahap</a:t>
            </a:r>
            <a:r>
              <a:rPr lang="en-US" sz="3600" dirty="0">
                <a:solidFill>
                  <a:srgbClr val="0070C0"/>
                </a:solidFill>
              </a:rPr>
              <a:t> III, </a:t>
            </a:r>
            <a:r>
              <a:rPr lang="en-US" sz="3600" dirty="0" err="1">
                <a:solidFill>
                  <a:srgbClr val="0070C0"/>
                </a:solidFill>
              </a:rPr>
              <a:t>suatu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tahap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dimulai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setelah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tahap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sebelumnya</a:t>
            </a:r>
            <a:r>
              <a:rPr lang="en-US" sz="3600" dirty="0">
                <a:solidFill>
                  <a:srgbClr val="0070C0"/>
                </a:solidFill>
              </a:rPr>
              <a:t> di </a:t>
            </a:r>
            <a:r>
              <a:rPr lang="en-US" sz="3600" dirty="0" err="1">
                <a:solidFill>
                  <a:srgbClr val="0070C0"/>
                </a:solidFill>
              </a:rPr>
              <a:t>selesaikan</a:t>
            </a:r>
            <a:r>
              <a:rPr lang="en-US" sz="3600" dirty="0">
                <a:solidFill>
                  <a:srgbClr val="0070C0"/>
                </a:solidFill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i="1" dirty="0">
                <a:solidFill>
                  <a:srgbClr val="0070C0"/>
                </a:solidFill>
              </a:rPr>
              <a:t>Cyclic strategy </a:t>
            </a:r>
            <a:r>
              <a:rPr lang="en-US" sz="3600" dirty="0" err="1">
                <a:solidFill>
                  <a:srgbClr val="0070C0"/>
                </a:solidFill>
              </a:rPr>
              <a:t>atau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disebut</a:t>
            </a:r>
            <a:r>
              <a:rPr lang="en-US" sz="3600" dirty="0">
                <a:solidFill>
                  <a:srgbClr val="0070C0"/>
                </a:solidFill>
              </a:rPr>
              <a:t> juga strategi </a:t>
            </a:r>
            <a:r>
              <a:rPr lang="en-US" sz="3600" dirty="0" err="1">
                <a:solidFill>
                  <a:srgbClr val="0070C0"/>
                </a:solidFill>
              </a:rPr>
              <a:t>berputar</a:t>
            </a:r>
            <a:r>
              <a:rPr lang="en-US" sz="3600" dirty="0">
                <a:solidFill>
                  <a:srgbClr val="0070C0"/>
                </a:solidFill>
              </a:rPr>
              <a:t>, </a:t>
            </a:r>
            <a:r>
              <a:rPr lang="en-US" sz="3600" dirty="0" err="1">
                <a:solidFill>
                  <a:srgbClr val="0070C0"/>
                </a:solidFill>
              </a:rPr>
              <a:t>sama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dengan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stragei</a:t>
            </a:r>
            <a:r>
              <a:rPr lang="en-US" sz="3600" dirty="0">
                <a:solidFill>
                  <a:srgbClr val="0070C0"/>
                </a:solidFill>
              </a:rPr>
              <a:t> linear </a:t>
            </a:r>
            <a:r>
              <a:rPr lang="en-US" sz="3600" dirty="0" err="1">
                <a:solidFill>
                  <a:srgbClr val="0070C0"/>
                </a:solidFill>
              </a:rPr>
              <a:t>hanya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saja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suatu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tahapan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perlu</a:t>
            </a:r>
            <a:r>
              <a:rPr lang="en-US" sz="3600" dirty="0">
                <a:solidFill>
                  <a:srgbClr val="0070C0"/>
                </a:solidFill>
              </a:rPr>
              <a:t> di </a:t>
            </a:r>
            <a:r>
              <a:rPr lang="en-US" sz="3600" dirty="0" err="1">
                <a:solidFill>
                  <a:srgbClr val="0070C0"/>
                </a:solidFill>
              </a:rPr>
              <a:t>ulang</a:t>
            </a:r>
            <a:r>
              <a:rPr lang="en-US" sz="3600" dirty="0">
                <a:solidFill>
                  <a:srgbClr val="0070C0"/>
                </a:solidFill>
              </a:rPr>
              <a:t> Kembali </a:t>
            </a:r>
            <a:r>
              <a:rPr lang="en-US" sz="3600" dirty="0" err="1">
                <a:solidFill>
                  <a:srgbClr val="0070C0"/>
                </a:solidFill>
              </a:rPr>
              <a:t>untuk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menampung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i="1" dirty="0">
                <a:solidFill>
                  <a:srgbClr val="0070C0"/>
                </a:solidFill>
              </a:rPr>
              <a:t>feedback </a:t>
            </a:r>
            <a:r>
              <a:rPr lang="en-US" sz="3600" dirty="0" err="1">
                <a:solidFill>
                  <a:srgbClr val="0070C0"/>
                </a:solidFill>
              </a:rPr>
              <a:t>dari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klien</a:t>
            </a:r>
            <a:endParaRPr lang="en-US" sz="3600" dirty="0">
              <a:solidFill>
                <a:srgbClr val="0070C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3600" i="1" dirty="0" err="1">
                <a:solidFill>
                  <a:srgbClr val="0070C0"/>
                </a:solidFill>
              </a:rPr>
              <a:t>Brancing</a:t>
            </a:r>
            <a:r>
              <a:rPr lang="en-US" sz="3600" i="1" dirty="0">
                <a:solidFill>
                  <a:srgbClr val="0070C0"/>
                </a:solidFill>
              </a:rPr>
              <a:t> strategy </a:t>
            </a:r>
            <a:r>
              <a:rPr lang="en-US" sz="3600" dirty="0" err="1">
                <a:solidFill>
                  <a:srgbClr val="0070C0"/>
                </a:solidFill>
              </a:rPr>
              <a:t>atau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disebut</a:t>
            </a:r>
            <a:r>
              <a:rPr lang="en-US" sz="3600" dirty="0">
                <a:solidFill>
                  <a:srgbClr val="0070C0"/>
                </a:solidFill>
              </a:rPr>
              <a:t> strategy </a:t>
            </a:r>
            <a:r>
              <a:rPr lang="en-US" sz="3600" dirty="0" err="1">
                <a:solidFill>
                  <a:srgbClr val="0070C0"/>
                </a:solidFill>
              </a:rPr>
              <a:t>bercabang</a:t>
            </a:r>
            <a:r>
              <a:rPr lang="en-US" sz="3600" dirty="0">
                <a:solidFill>
                  <a:srgbClr val="0070C0"/>
                </a:solidFill>
              </a:rPr>
              <a:t>. Strategy </a:t>
            </a:r>
            <a:r>
              <a:rPr lang="en-US" sz="3600" dirty="0" err="1">
                <a:solidFill>
                  <a:srgbClr val="0070C0"/>
                </a:solidFill>
              </a:rPr>
              <a:t>ini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diterapkan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apabila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seluruh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tahapan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perancangan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dapat</a:t>
            </a:r>
            <a:r>
              <a:rPr lang="en-US" sz="3600" dirty="0">
                <a:solidFill>
                  <a:srgbClr val="0070C0"/>
                </a:solidFill>
              </a:rPr>
              <a:t> di </a:t>
            </a:r>
            <a:r>
              <a:rPr lang="en-US" sz="3600" dirty="0" err="1">
                <a:solidFill>
                  <a:srgbClr val="0070C0"/>
                </a:solidFill>
              </a:rPr>
              <a:t>putuskan</a:t>
            </a:r>
            <a:r>
              <a:rPr lang="en-US" sz="3600" dirty="0">
                <a:solidFill>
                  <a:srgbClr val="0070C0"/>
                </a:solidFill>
              </a:rPr>
              <a:t>/</a:t>
            </a:r>
            <a:r>
              <a:rPr lang="en-US" sz="3600" dirty="0" err="1">
                <a:solidFill>
                  <a:srgbClr val="0070C0"/>
                </a:solidFill>
              </a:rPr>
              <a:t>dikerjakan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secara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terpisah</a:t>
            </a:r>
            <a:r>
              <a:rPr lang="en-US" sz="3600" dirty="0">
                <a:solidFill>
                  <a:srgbClr val="0070C0"/>
                </a:solidFill>
              </a:rPr>
              <a:t>, </a:t>
            </a:r>
            <a:r>
              <a:rPr lang="en-US" sz="3600" dirty="0" err="1">
                <a:solidFill>
                  <a:srgbClr val="0070C0"/>
                </a:solidFill>
              </a:rPr>
              <a:t>dimana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banyak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oprang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bekerja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secara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pararel</a:t>
            </a:r>
            <a:r>
              <a:rPr lang="en-US" sz="3600" dirty="0">
                <a:solidFill>
                  <a:srgbClr val="0070C0"/>
                </a:solidFill>
              </a:rPr>
              <a:t> pada </a:t>
            </a:r>
            <a:r>
              <a:rPr lang="en-US" sz="3600" dirty="0" err="1">
                <a:solidFill>
                  <a:srgbClr val="0070C0"/>
                </a:solidFill>
              </a:rPr>
              <a:t>saat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bersamaan</a:t>
            </a:r>
            <a:r>
              <a:rPr lang="en-US" sz="3600" dirty="0">
                <a:solidFill>
                  <a:srgbClr val="0070C0"/>
                </a:solidFill>
              </a:rPr>
              <a:t>  </a:t>
            </a:r>
            <a:r>
              <a:rPr lang="en-US" sz="3600" dirty="0" err="1">
                <a:solidFill>
                  <a:srgbClr val="0070C0"/>
                </a:solidFill>
              </a:rPr>
              <a:t>cth</a:t>
            </a:r>
            <a:r>
              <a:rPr lang="en-US" sz="3600" dirty="0">
                <a:solidFill>
                  <a:srgbClr val="0070C0"/>
                </a:solidFill>
              </a:rPr>
              <a:t> : </a:t>
            </a:r>
            <a:r>
              <a:rPr lang="en-US" sz="3600" dirty="0" err="1">
                <a:solidFill>
                  <a:srgbClr val="0070C0"/>
                </a:solidFill>
              </a:rPr>
              <a:t>tahap</a:t>
            </a:r>
            <a:r>
              <a:rPr lang="en-US" sz="3600" dirty="0">
                <a:solidFill>
                  <a:srgbClr val="0070C0"/>
                </a:solidFill>
              </a:rPr>
              <a:t> I, </a:t>
            </a:r>
            <a:r>
              <a:rPr lang="en-US" sz="3600" dirty="0" err="1">
                <a:solidFill>
                  <a:srgbClr val="0070C0"/>
                </a:solidFill>
              </a:rPr>
              <a:t>tahap</a:t>
            </a:r>
            <a:r>
              <a:rPr lang="en-US" sz="3600" dirty="0">
                <a:solidFill>
                  <a:srgbClr val="0070C0"/>
                </a:solidFill>
              </a:rPr>
              <a:t> II – </a:t>
            </a:r>
            <a:r>
              <a:rPr lang="en-US" sz="3600" dirty="0" err="1">
                <a:solidFill>
                  <a:srgbClr val="0070C0"/>
                </a:solidFill>
              </a:rPr>
              <a:t>tahap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Iia-tahap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Iib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pararel</a:t>
            </a:r>
            <a:r>
              <a:rPr lang="en-US" sz="3600" dirty="0">
                <a:solidFill>
                  <a:srgbClr val="0070C0"/>
                </a:solidFill>
              </a:rPr>
              <a:t>, </a:t>
            </a:r>
            <a:r>
              <a:rPr lang="en-US" sz="3600" dirty="0" err="1">
                <a:solidFill>
                  <a:srgbClr val="0070C0"/>
                </a:solidFill>
              </a:rPr>
              <a:t>tahapan</a:t>
            </a:r>
            <a:r>
              <a:rPr lang="en-US" sz="3600" dirty="0">
                <a:solidFill>
                  <a:srgbClr val="0070C0"/>
                </a:solidFill>
              </a:rPr>
              <a:t> III-</a:t>
            </a:r>
            <a:r>
              <a:rPr lang="en-US" sz="3600" dirty="0" err="1">
                <a:solidFill>
                  <a:srgbClr val="0070C0"/>
                </a:solidFill>
              </a:rPr>
              <a:t>tahapan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alternatif</a:t>
            </a:r>
            <a:r>
              <a:rPr lang="en-US" sz="3600" dirty="0">
                <a:solidFill>
                  <a:srgbClr val="0070C0"/>
                </a:solidFill>
              </a:rPr>
              <a:t>, </a:t>
            </a:r>
            <a:r>
              <a:rPr lang="en-US" sz="3600" dirty="0" err="1">
                <a:solidFill>
                  <a:srgbClr val="0070C0"/>
                </a:solidFill>
              </a:rPr>
              <a:t>tahap</a:t>
            </a:r>
            <a:r>
              <a:rPr lang="en-US" sz="3600" dirty="0">
                <a:solidFill>
                  <a:srgbClr val="0070C0"/>
                </a:solidFill>
              </a:rPr>
              <a:t> IV </a:t>
            </a:r>
            <a:r>
              <a:rPr lang="en-US" sz="3600" dirty="0" err="1">
                <a:solidFill>
                  <a:srgbClr val="0070C0"/>
                </a:solidFill>
              </a:rPr>
              <a:t>dsb</a:t>
            </a:r>
            <a:r>
              <a:rPr lang="en-US" sz="3600" dirty="0">
                <a:solidFill>
                  <a:srgbClr val="0070C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028700" y="1359572"/>
            <a:ext cx="2857622" cy="511522"/>
          </a:xfrm>
          <a:custGeom>
            <a:avLst/>
            <a:gdLst/>
            <a:ahLst/>
            <a:cxnLst/>
            <a:rect l="l" t="t" r="r" b="b"/>
            <a:pathLst>
              <a:path w="2857622" h="511522">
                <a:moveTo>
                  <a:pt x="0" y="0"/>
                </a:moveTo>
                <a:lnTo>
                  <a:pt x="2857622" y="0"/>
                </a:lnTo>
                <a:lnTo>
                  <a:pt x="2857622" y="511522"/>
                </a:lnTo>
                <a:lnTo>
                  <a:pt x="0" y="5115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56" b="-206214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163800" y="9069739"/>
            <a:ext cx="2595926" cy="464678"/>
          </a:xfrm>
          <a:custGeom>
            <a:avLst/>
            <a:gdLst/>
            <a:ahLst/>
            <a:cxnLst/>
            <a:rect l="l" t="t" r="r" b="b"/>
            <a:pathLst>
              <a:path w="2595926" h="464678">
                <a:moveTo>
                  <a:pt x="0" y="0"/>
                </a:moveTo>
                <a:lnTo>
                  <a:pt x="2595926" y="0"/>
                </a:lnTo>
                <a:lnTo>
                  <a:pt x="2595926" y="464678"/>
                </a:lnTo>
                <a:lnTo>
                  <a:pt x="0" y="4646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56" b="-206214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254137" y="6803680"/>
            <a:ext cx="4562782" cy="4114800"/>
          </a:xfrm>
          <a:custGeom>
            <a:avLst/>
            <a:gdLst/>
            <a:ahLst/>
            <a:cxnLst/>
            <a:rect l="l" t="t" r="r" b="b"/>
            <a:pathLst>
              <a:path w="4562782" h="4114800">
                <a:moveTo>
                  <a:pt x="0" y="0"/>
                </a:moveTo>
                <a:lnTo>
                  <a:pt x="4562782" y="0"/>
                </a:lnTo>
                <a:lnTo>
                  <a:pt x="45627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 flipV="1">
            <a:off x="14027861" y="-442067"/>
            <a:ext cx="4562782" cy="4114800"/>
          </a:xfrm>
          <a:custGeom>
            <a:avLst/>
            <a:gdLst/>
            <a:ahLst/>
            <a:cxnLst/>
            <a:rect l="l" t="t" r="r" b="b"/>
            <a:pathLst>
              <a:path w="4562782" h="4114800">
                <a:moveTo>
                  <a:pt x="4562782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562782" y="0"/>
                </a:lnTo>
                <a:lnTo>
                  <a:pt x="4562782" y="411480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0EF7A1-7DD2-446F-8A6A-0D7B1B3F4E05}"/>
              </a:ext>
            </a:extLst>
          </p:cNvPr>
          <p:cNvSpPr txBox="1"/>
          <p:nvPr/>
        </p:nvSpPr>
        <p:spPr>
          <a:xfrm>
            <a:off x="1905000" y="2857500"/>
            <a:ext cx="1447800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i="1" dirty="0" err="1">
                <a:solidFill>
                  <a:srgbClr val="0070C0"/>
                </a:solidFill>
              </a:rPr>
              <a:t>Adative</a:t>
            </a:r>
            <a:r>
              <a:rPr lang="en-US" sz="3600" i="1" dirty="0">
                <a:solidFill>
                  <a:srgbClr val="0070C0"/>
                </a:solidFill>
              </a:rPr>
              <a:t> strategy </a:t>
            </a:r>
            <a:r>
              <a:rPr lang="en-US" sz="3600" dirty="0" err="1">
                <a:solidFill>
                  <a:srgbClr val="0070C0"/>
                </a:solidFill>
              </a:rPr>
              <a:t>awalanya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tahapan</a:t>
            </a:r>
            <a:r>
              <a:rPr lang="en-US" sz="3600" dirty="0">
                <a:solidFill>
                  <a:srgbClr val="0070C0"/>
                </a:solidFill>
              </a:rPr>
              <a:t> I yang </a:t>
            </a:r>
            <a:r>
              <a:rPr lang="en-US" sz="3600" dirty="0" err="1">
                <a:solidFill>
                  <a:srgbClr val="0070C0"/>
                </a:solidFill>
              </a:rPr>
              <a:t>ditetapkan</a:t>
            </a:r>
            <a:r>
              <a:rPr lang="en-US" sz="3600" dirty="0">
                <a:solidFill>
                  <a:srgbClr val="0070C0"/>
                </a:solidFill>
              </a:rPr>
              <a:t>. </a:t>
            </a:r>
            <a:r>
              <a:rPr lang="en-US" sz="3600" dirty="0" err="1">
                <a:solidFill>
                  <a:srgbClr val="0070C0"/>
                </a:solidFill>
              </a:rPr>
              <a:t>Saaran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tahapan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selanjutnya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ditetapkan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setelah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tahapan</a:t>
            </a:r>
            <a:r>
              <a:rPr lang="en-US" sz="3600" dirty="0">
                <a:solidFill>
                  <a:srgbClr val="0070C0"/>
                </a:solidFill>
              </a:rPr>
              <a:t> I </a:t>
            </a:r>
            <a:r>
              <a:rPr lang="en-US" sz="3600" dirty="0" err="1">
                <a:solidFill>
                  <a:srgbClr val="0070C0"/>
                </a:solidFill>
              </a:rPr>
              <a:t>selesai</a:t>
            </a:r>
            <a:endParaRPr lang="en-US" sz="3600" dirty="0">
              <a:solidFill>
                <a:srgbClr val="0070C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3600" i="1" dirty="0">
                <a:solidFill>
                  <a:srgbClr val="0070C0"/>
                </a:solidFill>
              </a:rPr>
              <a:t>Incremental strategy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atau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disebut</a:t>
            </a:r>
            <a:r>
              <a:rPr lang="en-US" sz="3600" dirty="0">
                <a:solidFill>
                  <a:srgbClr val="0070C0"/>
                </a:solidFill>
              </a:rPr>
              <a:t> juga strategi </a:t>
            </a:r>
            <a:r>
              <a:rPr lang="en-US" sz="3600" dirty="0" err="1">
                <a:solidFill>
                  <a:srgbClr val="0070C0"/>
                </a:solidFill>
              </a:rPr>
              <a:t>imbuhan</a:t>
            </a:r>
            <a:r>
              <a:rPr lang="en-US" sz="3600" dirty="0">
                <a:solidFill>
                  <a:srgbClr val="0070C0"/>
                </a:solidFill>
              </a:rPr>
              <a:t>, </a:t>
            </a:r>
            <a:r>
              <a:rPr lang="en-US" sz="3600" dirty="0" err="1">
                <a:solidFill>
                  <a:srgbClr val="0070C0"/>
                </a:solidFill>
              </a:rPr>
              <a:t>memiliki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prinsip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dasar</a:t>
            </a:r>
            <a:r>
              <a:rPr lang="en-US" sz="3600" dirty="0">
                <a:solidFill>
                  <a:srgbClr val="0070C0"/>
                </a:solidFill>
              </a:rPr>
              <a:t> yang </a:t>
            </a:r>
            <a:r>
              <a:rPr lang="en-US" sz="3600" dirty="0" err="1">
                <a:solidFill>
                  <a:srgbClr val="0070C0"/>
                </a:solidFill>
              </a:rPr>
              <a:t>sama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dengan</a:t>
            </a:r>
            <a:r>
              <a:rPr lang="en-US" sz="3600" dirty="0">
                <a:solidFill>
                  <a:srgbClr val="0070C0"/>
                </a:solidFill>
              </a:rPr>
              <a:t> adaptive, </a:t>
            </a:r>
            <a:r>
              <a:rPr lang="en-US" sz="3600" dirty="0" err="1">
                <a:solidFill>
                  <a:srgbClr val="0070C0"/>
                </a:solidFill>
              </a:rPr>
              <a:t>namun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slebih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sederhana</a:t>
            </a:r>
            <a:r>
              <a:rPr lang="en-US" sz="3600" dirty="0">
                <a:solidFill>
                  <a:srgbClr val="0070C0"/>
                </a:solidFill>
              </a:rPr>
              <a:t>. </a:t>
            </a:r>
            <a:r>
              <a:rPr lang="en-US" sz="3600" dirty="0" err="1">
                <a:solidFill>
                  <a:srgbClr val="0070C0"/>
                </a:solidFill>
              </a:rPr>
              <a:t>Biasanya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keputusan</a:t>
            </a:r>
            <a:r>
              <a:rPr lang="en-US" sz="3600" dirty="0">
                <a:solidFill>
                  <a:srgbClr val="0070C0"/>
                </a:solidFill>
              </a:rPr>
              <a:t> Final (</a:t>
            </a:r>
            <a:r>
              <a:rPr lang="en-US" sz="3600" i="1" dirty="0">
                <a:solidFill>
                  <a:srgbClr val="0070C0"/>
                </a:solidFill>
              </a:rPr>
              <a:t>final design</a:t>
            </a:r>
            <a:r>
              <a:rPr lang="en-US" sz="3600" dirty="0">
                <a:solidFill>
                  <a:srgbClr val="0070C0"/>
                </a:solidFill>
              </a:rPr>
              <a:t>) yang </a:t>
            </a:r>
            <a:r>
              <a:rPr lang="en-US" sz="3600" dirty="0" err="1">
                <a:solidFill>
                  <a:srgbClr val="0070C0"/>
                </a:solidFill>
              </a:rPr>
              <a:t>telah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ditetapkan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dinilai</a:t>
            </a:r>
            <a:r>
              <a:rPr lang="en-US" sz="3600" dirty="0">
                <a:solidFill>
                  <a:srgbClr val="0070C0"/>
                </a:solidFill>
              </a:rPr>
              <a:t> Kembali </a:t>
            </a:r>
            <a:r>
              <a:rPr lang="en-US" sz="3600" dirty="0" err="1">
                <a:solidFill>
                  <a:srgbClr val="0070C0"/>
                </a:solidFill>
              </a:rPr>
              <a:t>dengan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eksplorasidan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memodifikasi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hal-hal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tidak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prinsipil</a:t>
            </a:r>
            <a:endParaRPr lang="en-US" sz="3600" dirty="0">
              <a:solidFill>
                <a:srgbClr val="0070C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3600" dirty="0">
                <a:solidFill>
                  <a:srgbClr val="0070C0"/>
                </a:solidFill>
              </a:rPr>
              <a:t>Random search </a:t>
            </a:r>
            <a:r>
              <a:rPr lang="en-US" sz="3600" dirty="0" err="1">
                <a:solidFill>
                  <a:srgbClr val="0070C0"/>
                </a:solidFill>
              </a:rPr>
              <a:t>atau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pencarian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acak</a:t>
            </a:r>
            <a:r>
              <a:rPr lang="en-US" sz="3600" dirty="0">
                <a:solidFill>
                  <a:srgbClr val="0070C0"/>
                </a:solidFill>
              </a:rPr>
              <a:t>, strategi </a:t>
            </a:r>
            <a:r>
              <a:rPr lang="en-US" sz="3600" dirty="0" err="1">
                <a:solidFill>
                  <a:srgbClr val="0070C0"/>
                </a:solidFill>
              </a:rPr>
              <a:t>ini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merupakan</a:t>
            </a:r>
            <a:r>
              <a:rPr lang="en-US" sz="3600" dirty="0">
                <a:solidFill>
                  <a:srgbClr val="0070C0"/>
                </a:solidFill>
              </a:rPr>
              <a:t> strategi paling </a:t>
            </a:r>
            <a:r>
              <a:rPr lang="en-US" sz="3600" dirty="0" err="1">
                <a:solidFill>
                  <a:srgbClr val="0070C0"/>
                </a:solidFill>
              </a:rPr>
              <a:t>bebas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dalam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pelaksanaannya</a:t>
            </a:r>
            <a:r>
              <a:rPr lang="en-US" sz="3600" dirty="0">
                <a:solidFill>
                  <a:srgbClr val="0070C0"/>
                </a:solidFill>
              </a:rPr>
              <a:t>. </a:t>
            </a:r>
            <a:r>
              <a:rPr lang="en-US" sz="3600" dirty="0" err="1">
                <a:solidFill>
                  <a:srgbClr val="0070C0"/>
                </a:solidFill>
              </a:rPr>
              <a:t>Baik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dalam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memilah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komponen-komponen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desain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maupun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urutan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tahap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ekplorasi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5327347F-7F84-46A5-A50D-1A2DC2C2D2A3}"/>
              </a:ext>
            </a:extLst>
          </p:cNvPr>
          <p:cNvSpPr txBox="1">
            <a:spLocks/>
          </p:cNvSpPr>
          <p:nvPr/>
        </p:nvSpPr>
        <p:spPr>
          <a:xfrm>
            <a:off x="5127308" y="1009950"/>
            <a:ext cx="8033384" cy="792525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pc="14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6 </a:t>
            </a:r>
            <a:r>
              <a:rPr lang="en-US" spc="14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Macam</a:t>
            </a:r>
            <a:r>
              <a:rPr lang="en-US" spc="14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Strategi Desain</a:t>
            </a:r>
            <a:endParaRPr lang="id-ID" spc="19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694</Words>
  <Application>Microsoft Office PowerPoint</Application>
  <PresentationFormat>Custom</PresentationFormat>
  <Paragraphs>55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Wingdings</vt:lpstr>
      <vt:lpstr>Trebuchet MS</vt:lpstr>
      <vt:lpstr>Codec Pro Bold</vt:lpstr>
      <vt:lpstr>Merriweather</vt:lpstr>
      <vt:lpstr>inherit</vt:lpstr>
      <vt:lpstr>Calibri</vt:lpstr>
      <vt:lpstr>Arial</vt:lpstr>
      <vt:lpstr>Open Sauce</vt:lpstr>
      <vt:lpstr>Arial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Biru Profesional Periklanan Presentasi</dc:title>
  <dc:creator>THIS-PC</dc:creator>
  <cp:lastModifiedBy>Abdi Darmawan</cp:lastModifiedBy>
  <cp:revision>8</cp:revision>
  <dcterms:created xsi:type="dcterms:W3CDTF">2006-08-16T00:00:00Z</dcterms:created>
  <dcterms:modified xsi:type="dcterms:W3CDTF">2024-06-10T05:03:39Z</dcterms:modified>
  <dc:identifier>DAGDGkKbmjs</dc:identifier>
</cp:coreProperties>
</file>