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256" r:id="rId2"/>
    <p:sldId id="299" r:id="rId3"/>
    <p:sldId id="306" r:id="rId4"/>
    <p:sldId id="307" r:id="rId5"/>
    <p:sldId id="308" r:id="rId6"/>
    <p:sldId id="309" r:id="rId7"/>
    <p:sldId id="311" r:id="rId8"/>
    <p:sldId id="300" r:id="rId9"/>
  </p:sldIdLst>
  <p:sldSz cx="9144000" cy="6858000" type="screen4x3"/>
  <p:notesSz cx="7045325" cy="9345613"/>
  <p:custDataLst>
    <p:tags r:id="rId1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580" autoAdjust="0"/>
  </p:normalViewPr>
  <p:slideViewPr>
    <p:cSldViewPr>
      <p:cViewPr varScale="1">
        <p:scale>
          <a:sx n="52" d="100"/>
          <a:sy n="52" d="100"/>
        </p:scale>
        <p:origin x="1652"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gs" Target="tags/tag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lphaLcPeriod"/>
            </a:pPr>
            <a:r>
              <a:rPr lang="id-ID" dirty="0"/>
              <a:t>Expectations (harapan) Harapan konsumen terhadap suatu barang atau jasa telah dibentuk sebelum konsumen membeli barang atau jasa tersebut. Pada saat proses pembelian dilakukan, konsumen berharap bahwa barang atau jasa yang mereka terima sesuai dengan harapan, keinginan, dan keyakinan mereka</a:t>
            </a:r>
            <a:endParaRPr lang="en-US" dirty="0"/>
          </a:p>
          <a:p>
            <a:pPr marL="228600" indent="-228600">
              <a:buAutoNum type="alphaLcPeriod"/>
            </a:pPr>
            <a:endParaRPr lang="en-US" dirty="0"/>
          </a:p>
          <a:p>
            <a:pPr marL="228600" indent="-228600">
              <a:buAutoNum type="alphaLcPeriod"/>
            </a:pPr>
            <a:r>
              <a:rPr lang="sv-SE" dirty="0"/>
              <a:t>Performance (kinerja) Performance merupakan pengalaman konsumen terhadap kinerja aktual barang atau jasa ketika digunakan tanpa dipengaruhi oleh harapan mereka.</a:t>
            </a:r>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3651307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c. </a:t>
            </a:r>
            <a:r>
              <a:rPr lang="id-ID" dirty="0"/>
              <a:t>Comparison (perbandingan) Setelah mengkonsumsi barang atau jasa maka konsumen akan membandingkan harapan terhadap kinerja barang atau jasa sebelum membeli dengan kinerja aktual barang atau jasa tersebut. </a:t>
            </a:r>
            <a:endParaRPr lang="en-US" dirty="0"/>
          </a:p>
          <a:p>
            <a:pPr marL="0" indent="0">
              <a:buNone/>
            </a:pPr>
            <a:endParaRPr lang="en-US" dirty="0"/>
          </a:p>
          <a:p>
            <a:pPr marL="0" indent="0">
              <a:buNone/>
            </a:pPr>
            <a:r>
              <a:rPr lang="id-ID" dirty="0"/>
              <a:t>d. Confirmation atau disconfirmation Harapan konsumen dipengaruhi oleh pengalaman mereka terhadappenggunaan merek dari barang atau jasa yang berbeda atau dari pengalaman orang lain</a:t>
            </a:r>
            <a:r>
              <a:rPr lang="en-US" dirty="0"/>
              <a:t>. </a:t>
            </a:r>
            <a:r>
              <a:rPr lang="id-ID" dirty="0"/>
              <a:t>Confirmation terjadi ketika harapan sesuai dengan kinerja aktual produk.Disconfirmation terjadi ketika harapan lebih tinggi atau lebih rendah dari kinerja aktual produk.</a:t>
            </a: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7341103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PAR23128 –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Pengantar</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Pemasaran</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Pariwisata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PAR23128 –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Pengantar</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Pemasaran</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Pariwisata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Pengantar</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Pemasaran</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Pariwisata</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9</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Pemasaran</a:t>
            </a: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Berorientasi</a:t>
            </a: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Kepuasan</a:t>
            </a: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Konsumen</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AutoNum type="alphaLcPeriod"/>
            </a:pPr>
            <a:r>
              <a:rPr lang="en-US" sz="2600" b="1" dirty="0" err="1">
                <a:solidFill>
                  <a:schemeClr val="tx1"/>
                </a:solidFill>
                <a:latin typeface="Cambria" panose="02040503050406030204" pitchFamily="18" charset="0"/>
                <a:cs typeface="Arial" panose="020B0604020202020204" pitchFamily="34" charset="0"/>
              </a:rPr>
              <a:t>Pengertian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Kepuasan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Konsumen</a:t>
            </a:r>
            <a:endParaRPr lang="en-US" sz="2600" b="1" dirty="0">
              <a:solidFill>
                <a:schemeClr val="tx1"/>
              </a:solidFill>
              <a:latin typeface="Cambria" panose="02040503050406030204" pitchFamily="18" charset="0"/>
              <a:cs typeface="Arial" panose="020B0604020202020204" pitchFamily="34" charset="0"/>
            </a:endParaRPr>
          </a:p>
          <a:p>
            <a:pPr marL="514350" algn="just"/>
            <a:r>
              <a:rPr lang="en-US" sz="2600" dirty="0">
                <a:solidFill>
                  <a:schemeClr val="tx1"/>
                </a:solidFill>
                <a:latin typeface="Cambria" panose="02040503050406030204" pitchFamily="18" charset="0"/>
                <a:cs typeface="Arial" panose="020B0604020202020204" pitchFamily="34" charset="0"/>
              </a:rPr>
              <a:t>Kotler </a:t>
            </a:r>
            <a:r>
              <a:rPr lang="en-US" sz="2600" dirty="0" err="1">
                <a:solidFill>
                  <a:schemeClr val="tx1"/>
                </a:solidFill>
                <a:latin typeface="Cambria" panose="02040503050406030204" pitchFamily="18" charset="0"/>
                <a:cs typeface="Arial" panose="020B0604020202020204" pitchFamily="34" charset="0"/>
              </a:rPr>
              <a:t>mengatakan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bahwa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kepuasan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konsumen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adalah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tingkat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perasaan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seseorang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setelah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membandingkan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kinerja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hasil</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ia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rasakan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harapan</a:t>
            </a:r>
            <a:r>
              <a:rPr lang="en-US" sz="2600" dirty="0">
                <a:solidFill>
                  <a:schemeClr val="tx1"/>
                </a:solidFill>
                <a:latin typeface="Cambria" panose="02040503050406030204" pitchFamily="18" charset="0"/>
                <a:cs typeface="Arial" panose="020B0604020202020204" pitchFamily="34" charset="0"/>
              </a:rPr>
              <a:t>.</a:t>
            </a:r>
          </a:p>
          <a:p>
            <a:pPr marL="514350" algn="just"/>
            <a:r>
              <a:rPr lang="en-US" sz="2600" dirty="0">
                <a:solidFill>
                  <a:schemeClr val="tx1"/>
                </a:solidFill>
                <a:latin typeface="Cambria" panose="02040503050406030204" pitchFamily="18" charset="0"/>
                <a:cs typeface="Arial" panose="020B0604020202020204" pitchFamily="34" charset="0"/>
              </a:rPr>
              <a:t>Brand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Nasution,2005) </a:t>
            </a:r>
            <a:r>
              <a:rPr lang="en-US" sz="2600" dirty="0" err="1">
                <a:solidFill>
                  <a:schemeClr val="tx1"/>
                </a:solidFill>
                <a:latin typeface="Cambria" panose="02040503050406030204" pitchFamily="18" charset="0"/>
                <a:cs typeface="Arial" panose="020B0604020202020204" pitchFamily="34" charset="0"/>
              </a:rPr>
              <a:t>mengatakan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bahwa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kepuasan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tercapai</a:t>
            </a:r>
            <a:r>
              <a:rPr lang="en-US" sz="2600" dirty="0">
                <a:solidFill>
                  <a:schemeClr val="tx1"/>
                </a:solidFill>
                <a:latin typeface="Cambria" panose="02040503050406030204" pitchFamily="18" charset="0"/>
                <a:cs typeface="Arial" panose="020B0604020202020204" pitchFamily="34" charset="0"/>
              </a:rPr>
              <a:t> Ketika </a:t>
            </a:r>
            <a:r>
              <a:rPr lang="en-US" sz="2600" dirty="0" err="1">
                <a:solidFill>
                  <a:schemeClr val="tx1"/>
                </a:solidFill>
                <a:latin typeface="Cambria" panose="02040503050406030204" pitchFamily="18" charset="0"/>
                <a:cs typeface="Arial" panose="020B0604020202020204" pitchFamily="34" charset="0"/>
              </a:rPr>
              <a:t>kualitas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memenuhi</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melebihi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harapan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keinginan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kebutuhan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konsumen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Tetapi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sebaliknya</a:t>
            </a:r>
            <a:r>
              <a:rPr lang="en-US" sz="2600" dirty="0">
                <a:solidFill>
                  <a:schemeClr val="tx1"/>
                </a:solidFill>
                <a:latin typeface="Cambria" panose="02040503050406030204" pitchFamily="18" charset="0"/>
                <a:cs typeface="Arial" panose="020B0604020202020204" pitchFamily="34" charset="0"/>
              </a:rPr>
              <a:t>…</a:t>
            </a:r>
          </a:p>
          <a:p>
            <a:pPr marL="514350" indent="-514350" algn="l">
              <a:buAutoNum type="arabicPeriod"/>
            </a:pP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3BC2EBF-F33D-7B54-4706-FF7EC8DA1642}"/>
              </a:ext>
            </a:extLst>
          </p:cNvPr>
          <p:cNvSpPr txBox="1">
            <a:spLocks/>
          </p:cNvSpPr>
          <p:nvPr/>
        </p:nvSpPr>
        <p:spPr>
          <a:xfrm>
            <a:off x="457200" y="764704"/>
            <a:ext cx="822960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b. </a:t>
            </a:r>
            <a:r>
              <a:rPr lang="en-US" sz="2600" b="1" dirty="0" err="1">
                <a:solidFill>
                  <a:schemeClr val="tx1"/>
                </a:solidFill>
                <a:latin typeface="Cambria" panose="02040503050406030204" pitchFamily="18" charset="0"/>
                <a:cs typeface="Arial" panose="020B0604020202020204" pitchFamily="34" charset="0"/>
              </a:rPr>
              <a:t>Komponen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Kepuasan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Konsumen</a:t>
            </a:r>
            <a:endParaRPr lang="en-US" sz="2600" b="1" dirty="0">
              <a:solidFill>
                <a:schemeClr val="tx1"/>
              </a:solidFill>
              <a:latin typeface="Cambria" panose="02040503050406030204" pitchFamily="18" charset="0"/>
              <a:cs typeface="Arial" panose="020B0604020202020204" pitchFamily="34" charset="0"/>
            </a:endParaRPr>
          </a:p>
          <a:p>
            <a:pPr marL="457200" indent="-457200" algn="l">
              <a:buFont typeface="Wingdings" panose="05000000000000000000" pitchFamily="2" charset="2"/>
              <a:buChar char="Ø"/>
            </a:pPr>
            <a:r>
              <a:rPr lang="en-US" sz="2600" dirty="0" err="1">
                <a:solidFill>
                  <a:schemeClr val="tx1"/>
                </a:solidFill>
                <a:latin typeface="Cambria" panose="02040503050406030204" pitchFamily="18" charset="0"/>
                <a:cs typeface="Arial" panose="020B0604020202020204" pitchFamily="34" charset="0"/>
              </a:rPr>
              <a:t>Respon</a:t>
            </a:r>
            <a:r>
              <a:rPr lang="en-US" sz="2600" dirty="0">
                <a:solidFill>
                  <a:schemeClr val="tx1"/>
                </a:solidFill>
                <a:latin typeface="Cambria" panose="02040503050406030204" pitchFamily="18" charset="0"/>
                <a:cs typeface="Arial" panose="020B0604020202020204" pitchFamily="34" charset="0"/>
              </a:rPr>
              <a:t> : </a:t>
            </a:r>
            <a:r>
              <a:rPr lang="en-US" sz="2600" dirty="0" err="1">
                <a:solidFill>
                  <a:schemeClr val="tx1"/>
                </a:solidFill>
                <a:latin typeface="Cambria" panose="02040503050406030204" pitchFamily="18" charset="0"/>
                <a:cs typeface="Arial" panose="020B0604020202020204" pitchFamily="34" charset="0"/>
              </a:rPr>
              <a:t>Tipe</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intensitas</a:t>
            </a:r>
            <a:endParaRPr lang="en-US" sz="2600" dirty="0">
              <a:solidFill>
                <a:schemeClr val="tx1"/>
              </a:solidFill>
              <a:latin typeface="Cambria" panose="02040503050406030204" pitchFamily="18" charset="0"/>
              <a:cs typeface="Arial" panose="020B0604020202020204" pitchFamily="34" charset="0"/>
            </a:endParaRPr>
          </a:p>
          <a:p>
            <a:pPr marL="514350" algn="l"/>
            <a:r>
              <a:rPr lang="en-US" sz="2000" dirty="0" err="1">
                <a:solidFill>
                  <a:schemeClr val="tx1"/>
                </a:solidFill>
                <a:latin typeface="Cambria" panose="02040503050406030204" pitchFamily="18" charset="0"/>
                <a:cs typeface="Arial" panose="020B0604020202020204" pitchFamily="34" charset="0"/>
              </a:rPr>
              <a:t>Kepuasan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konsumen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merupakan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respon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emosional</a:t>
            </a:r>
            <a:r>
              <a:rPr lang="en-US" sz="2000" dirty="0">
                <a:solidFill>
                  <a:schemeClr val="tx1"/>
                </a:solidFill>
                <a:latin typeface="Cambria" panose="02040503050406030204" pitchFamily="18" charset="0"/>
                <a:cs typeface="Arial" panose="020B0604020202020204" pitchFamily="34" charset="0"/>
              </a:rPr>
              <a:t> dan juga </a:t>
            </a:r>
            <a:r>
              <a:rPr lang="en-US" sz="2000" dirty="0" err="1">
                <a:solidFill>
                  <a:schemeClr val="tx1"/>
                </a:solidFill>
                <a:latin typeface="Cambria" panose="02040503050406030204" pitchFamily="18" charset="0"/>
                <a:cs typeface="Arial" panose="020B0604020202020204" pitchFamily="34" charset="0"/>
              </a:rPr>
              <a:t>kognitif</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Intensitas</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responnya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mulai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dari</a:t>
            </a:r>
            <a:r>
              <a:rPr lang="en-US" sz="2000" dirty="0">
                <a:solidFill>
                  <a:schemeClr val="tx1"/>
                </a:solidFill>
                <a:latin typeface="Cambria" panose="02040503050406030204" pitchFamily="18" charset="0"/>
                <a:cs typeface="Arial" panose="020B0604020202020204" pitchFamily="34" charset="0"/>
              </a:rPr>
              <a:t> sangat </a:t>
            </a:r>
            <a:r>
              <a:rPr lang="en-US" sz="2000" dirty="0" err="1">
                <a:solidFill>
                  <a:schemeClr val="tx1"/>
                </a:solidFill>
                <a:latin typeface="Cambria" panose="02040503050406030204" pitchFamily="18" charset="0"/>
                <a:cs typeface="Arial" panose="020B0604020202020204" pitchFamily="34" charset="0"/>
              </a:rPr>
              <a:t>puas</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menyukai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produk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sampai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sikap</a:t>
            </a:r>
            <a:r>
              <a:rPr lang="en-US" sz="2000" dirty="0">
                <a:solidFill>
                  <a:schemeClr val="tx1"/>
                </a:solidFill>
                <a:latin typeface="Cambria" panose="02040503050406030204" pitchFamily="18" charset="0"/>
                <a:cs typeface="Arial" panose="020B0604020202020204" pitchFamily="34" charset="0"/>
              </a:rPr>
              <a:t> yang </a:t>
            </a:r>
            <a:r>
              <a:rPr lang="en-US" sz="2000" dirty="0" err="1">
                <a:solidFill>
                  <a:schemeClr val="tx1"/>
                </a:solidFill>
                <a:latin typeface="Cambria" panose="02040503050406030204" pitchFamily="18" charset="0"/>
                <a:cs typeface="Arial" panose="020B0604020202020204" pitchFamily="34" charset="0"/>
              </a:rPr>
              <a:t>apatis</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terhadap</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produk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tertentu</a:t>
            </a:r>
            <a:endParaRPr lang="en-US" sz="2000" dirty="0">
              <a:solidFill>
                <a:schemeClr val="tx1"/>
              </a:solidFill>
              <a:latin typeface="Cambria" panose="02040503050406030204" pitchFamily="18" charset="0"/>
              <a:cs typeface="Arial" panose="020B0604020202020204" pitchFamily="34" charset="0"/>
            </a:endParaRPr>
          </a:p>
          <a:p>
            <a:pPr marL="457200" indent="-457200" algn="l">
              <a:buFont typeface="Wingdings" panose="05000000000000000000" pitchFamily="2" charset="2"/>
              <a:buChar char="Ø"/>
            </a:pPr>
            <a:r>
              <a:rPr lang="en-US" sz="2600" dirty="0" err="1">
                <a:solidFill>
                  <a:schemeClr val="tx1"/>
                </a:solidFill>
                <a:latin typeface="Cambria" panose="02040503050406030204" pitchFamily="18" charset="0"/>
                <a:cs typeface="Arial" panose="020B0604020202020204" pitchFamily="34" charset="0"/>
              </a:rPr>
              <a:t>Fokus</a:t>
            </a:r>
            <a:endParaRPr lang="en-US" sz="2600" dirty="0">
              <a:solidFill>
                <a:schemeClr val="tx1"/>
              </a:solidFill>
              <a:latin typeface="Cambria" panose="02040503050406030204" pitchFamily="18" charset="0"/>
              <a:cs typeface="Arial" panose="020B0604020202020204" pitchFamily="34" charset="0"/>
            </a:endParaRPr>
          </a:p>
          <a:p>
            <a:pPr marL="457200" algn="l"/>
            <a:r>
              <a:rPr lang="en-US" sz="2000" dirty="0" err="1">
                <a:solidFill>
                  <a:schemeClr val="tx1"/>
                </a:solidFill>
                <a:latin typeface="Cambria" panose="02040503050406030204" pitchFamily="18" charset="0"/>
                <a:cs typeface="Arial" panose="020B0604020202020204" pitchFamily="34" charset="0"/>
              </a:rPr>
              <a:t>Fokus</a:t>
            </a:r>
            <a:r>
              <a:rPr lang="en-US" sz="2000" dirty="0">
                <a:solidFill>
                  <a:schemeClr val="tx1"/>
                </a:solidFill>
                <a:latin typeface="Cambria" panose="02040503050406030204" pitchFamily="18" charset="0"/>
                <a:cs typeface="Arial" panose="020B0604020202020204" pitchFamily="34" charset="0"/>
              </a:rPr>
              <a:t> pada </a:t>
            </a:r>
            <a:r>
              <a:rPr lang="en-US" sz="2000" dirty="0" err="1">
                <a:solidFill>
                  <a:schemeClr val="tx1"/>
                </a:solidFill>
                <a:latin typeface="Cambria" panose="02040503050406030204" pitchFamily="18" charset="0"/>
                <a:cs typeface="Arial" panose="020B0604020202020204" pitchFamily="34" charset="0"/>
              </a:rPr>
              <a:t>performasi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objek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disesuaikan</a:t>
            </a:r>
            <a:r>
              <a:rPr lang="en-US" sz="2000" dirty="0">
                <a:solidFill>
                  <a:schemeClr val="tx1"/>
                </a:solidFill>
                <a:latin typeface="Cambria" panose="02040503050406030204" pitchFamily="18" charset="0"/>
                <a:cs typeface="Arial" panose="020B0604020202020204" pitchFamily="34" charset="0"/>
              </a:rPr>
              <a:t> pada </a:t>
            </a:r>
            <a:r>
              <a:rPr lang="en-US" sz="2000" dirty="0" err="1">
                <a:solidFill>
                  <a:schemeClr val="tx1"/>
                </a:solidFill>
                <a:latin typeface="Cambria" panose="02040503050406030204" pitchFamily="18" charset="0"/>
                <a:cs typeface="Arial" panose="020B0604020202020204" pitchFamily="34" charset="0"/>
              </a:rPr>
              <a:t>beberapa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standar</a:t>
            </a:r>
            <a:r>
              <a:rPr lang="en-US" sz="2000" dirty="0">
                <a:solidFill>
                  <a:schemeClr val="tx1"/>
                </a:solidFill>
                <a:latin typeface="Cambria" panose="02040503050406030204" pitchFamily="18" charset="0"/>
                <a:cs typeface="Arial" panose="020B0604020202020204" pitchFamily="34" charset="0"/>
              </a:rPr>
              <a:t>. Nilai </a:t>
            </a:r>
            <a:r>
              <a:rPr lang="en-US" sz="2000" dirty="0" err="1">
                <a:solidFill>
                  <a:schemeClr val="tx1"/>
                </a:solidFill>
                <a:latin typeface="Cambria" panose="02040503050406030204" pitchFamily="18" charset="0"/>
                <a:cs typeface="Arial" panose="020B0604020202020204" pitchFamily="34" charset="0"/>
              </a:rPr>
              <a:t>standar</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ini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secara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langsung</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berhubungan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dengan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produk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konsumsi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kepuasan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belanja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penjualan</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toko</a:t>
            </a:r>
            <a:endParaRPr lang="en-US" sz="2000" dirty="0">
              <a:solidFill>
                <a:schemeClr val="tx1"/>
              </a:solidFill>
              <a:latin typeface="Cambria" panose="02040503050406030204" pitchFamily="18" charset="0"/>
              <a:cs typeface="Arial" panose="020B0604020202020204" pitchFamily="34" charset="0"/>
            </a:endParaRPr>
          </a:p>
          <a:p>
            <a:pPr marL="457200" indent="-457200" algn="l">
              <a:buFont typeface="Wingdings" panose="05000000000000000000" pitchFamily="2" charset="2"/>
              <a:buChar char="Ø"/>
            </a:pPr>
            <a:r>
              <a:rPr lang="en-US" sz="2600" dirty="0">
                <a:solidFill>
                  <a:schemeClr val="tx1"/>
                </a:solidFill>
                <a:latin typeface="Cambria" panose="02040503050406030204" pitchFamily="18" charset="0"/>
                <a:cs typeface="Arial" panose="020B0604020202020204" pitchFamily="34" charset="0"/>
              </a:rPr>
              <a:t>Waktu </a:t>
            </a:r>
            <a:r>
              <a:rPr lang="en-US" sz="2600" dirty="0" err="1">
                <a:solidFill>
                  <a:schemeClr val="tx1"/>
                </a:solidFill>
                <a:latin typeface="Cambria" panose="02040503050406030204" pitchFamily="18" charset="0"/>
                <a:cs typeface="Arial" panose="020B0604020202020204" pitchFamily="34" charset="0"/>
              </a:rPr>
              <a:t>respon</a:t>
            </a:r>
            <a:endParaRPr lang="en-US" sz="2600" dirty="0">
              <a:solidFill>
                <a:schemeClr val="tx1"/>
              </a:solidFill>
              <a:latin typeface="Cambria" panose="02040503050406030204" pitchFamily="18" charset="0"/>
              <a:cs typeface="Arial" panose="020B0604020202020204" pitchFamily="34" charset="0"/>
            </a:endParaRPr>
          </a:p>
          <a:p>
            <a:pPr marL="400050" algn="l"/>
            <a:r>
              <a:rPr lang="en-US" sz="2000" dirty="0" err="1">
                <a:solidFill>
                  <a:schemeClr val="tx1"/>
                </a:solidFill>
                <a:latin typeface="Cambria" panose="02040503050406030204" pitchFamily="18" charset="0"/>
                <a:cs typeface="Arial" panose="020B0604020202020204" pitchFamily="34" charset="0"/>
              </a:rPr>
              <a:t>Setelah</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konsumsi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setelah</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pemilihan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produk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atau</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jasa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berdasarkan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pengalaman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akumulatif</a:t>
            </a:r>
            <a:r>
              <a:rPr lang="en-US" sz="2000" dirty="0">
                <a:solidFill>
                  <a:schemeClr val="tx1"/>
                </a:solidFill>
                <a:latin typeface="Cambria" panose="02040503050406030204" pitchFamily="18" charset="0"/>
                <a:cs typeface="Arial" panose="020B0604020202020204" pitchFamily="34" charset="0"/>
              </a:rPr>
              <a:t> . </a:t>
            </a:r>
            <a:r>
              <a:rPr lang="en-US" sz="2000" dirty="0" err="1">
                <a:solidFill>
                  <a:schemeClr val="tx1"/>
                </a:solidFill>
                <a:latin typeface="Cambria" panose="02040503050406030204" pitchFamily="18" charset="0"/>
                <a:cs typeface="Arial" panose="020B0604020202020204" pitchFamily="34" charset="0"/>
              </a:rPr>
              <a:t>Durasi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kepuasan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mengarah</a:t>
            </a:r>
            <a:r>
              <a:rPr lang="en-US" sz="2000" dirty="0">
                <a:solidFill>
                  <a:schemeClr val="tx1"/>
                </a:solidFill>
                <a:latin typeface="Cambria" panose="02040503050406030204" pitchFamily="18" charset="0"/>
                <a:cs typeface="Arial" panose="020B0604020202020204" pitchFamily="34" charset="0"/>
              </a:rPr>
              <a:t> pada </a:t>
            </a:r>
            <a:r>
              <a:rPr lang="en-US" sz="2000" dirty="0" err="1">
                <a:solidFill>
                  <a:schemeClr val="tx1"/>
                </a:solidFill>
                <a:latin typeface="Cambria" panose="02040503050406030204" pitchFamily="18" charset="0"/>
                <a:cs typeface="Arial" panose="020B0604020202020204" pitchFamily="34" charset="0"/>
              </a:rPr>
              <a:t>berapa</a:t>
            </a:r>
            <a:r>
              <a:rPr lang="en-US" sz="2000" dirty="0">
                <a:solidFill>
                  <a:schemeClr val="tx1"/>
                </a:solidFill>
                <a:latin typeface="Cambria" panose="02040503050406030204" pitchFamily="18" charset="0"/>
                <a:cs typeface="Arial" panose="020B0604020202020204" pitchFamily="34" charset="0"/>
              </a:rPr>
              <a:t> lama </a:t>
            </a:r>
            <a:r>
              <a:rPr lang="en-US" sz="2000" dirty="0" err="1">
                <a:solidFill>
                  <a:schemeClr val="tx1"/>
                </a:solidFill>
                <a:latin typeface="Cambria" panose="02040503050406030204" pitchFamily="18" charset="0"/>
                <a:cs typeface="Arial" panose="020B0604020202020204" pitchFamily="34" charset="0"/>
              </a:rPr>
              <a:t>respon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kepuasan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itu</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berakhir</a:t>
            </a:r>
            <a:endParaRPr lang="id-ID" sz="20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35068699"/>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A9796AE6-670A-873E-E8BE-34114979A91A}"/>
              </a:ext>
            </a:extLst>
          </p:cNvPr>
          <p:cNvSpPr txBox="1">
            <a:spLocks/>
          </p:cNvSpPr>
          <p:nvPr/>
        </p:nvSpPr>
        <p:spPr>
          <a:xfrm>
            <a:off x="457200" y="764704"/>
            <a:ext cx="822960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c. Ciri-</a:t>
            </a:r>
            <a:r>
              <a:rPr lang="en-US" sz="2600" b="1" dirty="0" err="1">
                <a:solidFill>
                  <a:schemeClr val="tx1"/>
                </a:solidFill>
                <a:latin typeface="Cambria" panose="02040503050406030204" pitchFamily="18" charset="0"/>
                <a:cs typeface="Arial" panose="020B0604020202020204" pitchFamily="34" charset="0"/>
              </a:rPr>
              <a:t>ciri</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Konsumen</a:t>
            </a:r>
            <a:r>
              <a:rPr lang="en-US" sz="2600" b="1" dirty="0">
                <a:solidFill>
                  <a:schemeClr val="tx1"/>
                </a:solidFill>
                <a:latin typeface="Cambria" panose="02040503050406030204" pitchFamily="18" charset="0"/>
                <a:cs typeface="Arial" panose="020B0604020202020204" pitchFamily="34" charset="0"/>
              </a:rPr>
              <a:t> yang </a:t>
            </a:r>
            <a:r>
              <a:rPr lang="en-US" sz="2600" b="1" dirty="0" err="1">
                <a:solidFill>
                  <a:schemeClr val="tx1"/>
                </a:solidFill>
                <a:latin typeface="Cambria" panose="02040503050406030204" pitchFamily="18" charset="0"/>
                <a:cs typeface="Arial" panose="020B0604020202020204" pitchFamily="34" charset="0"/>
              </a:rPr>
              <a:t>Puas</a:t>
            </a:r>
            <a:endParaRPr lang="en-US" sz="2600" b="1" dirty="0">
              <a:solidFill>
                <a:schemeClr val="tx1"/>
              </a:solidFill>
              <a:latin typeface="Cambria" panose="02040503050406030204" pitchFamily="18" charset="0"/>
              <a:cs typeface="Arial" panose="020B0604020202020204" pitchFamily="34" charset="0"/>
            </a:endParaRPr>
          </a:p>
          <a:p>
            <a:pPr algn="l"/>
            <a:endParaRPr lang="en-US" sz="2600" b="1" dirty="0">
              <a:solidFill>
                <a:schemeClr val="tx1"/>
              </a:solidFill>
              <a:latin typeface="Cambria" panose="02040503050406030204" pitchFamily="18" charset="0"/>
              <a:cs typeface="Arial" panose="020B0604020202020204" pitchFamily="34" charset="0"/>
            </a:endParaRPr>
          </a:p>
          <a:p>
            <a:pPr algn="l"/>
            <a:endParaRPr lang="en-US" sz="2600" b="1" dirty="0">
              <a:solidFill>
                <a:schemeClr val="tx1"/>
              </a:solidFill>
              <a:latin typeface="Cambria" panose="02040503050406030204" pitchFamily="18" charset="0"/>
              <a:cs typeface="Arial" panose="020B0604020202020204" pitchFamily="34" charset="0"/>
            </a:endParaRPr>
          </a:p>
        </p:txBody>
      </p:sp>
      <p:pic>
        <p:nvPicPr>
          <p:cNvPr id="12" name="Picture 11" descr="A close-up of a handshake&#10;&#10;Description automatically generated">
            <a:extLst>
              <a:ext uri="{FF2B5EF4-FFF2-40B4-BE49-F238E27FC236}">
                <a16:creationId xmlns:a16="http://schemas.microsoft.com/office/drawing/2014/main" id="{B91E4FD3-2B8C-5A44-C0DB-7C9A29C2BF1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576" y="1556792"/>
            <a:ext cx="2159144" cy="3053952"/>
          </a:xfrm>
          <a:prstGeom prst="rect">
            <a:avLst/>
          </a:prstGeom>
        </p:spPr>
      </p:pic>
      <p:pic>
        <p:nvPicPr>
          <p:cNvPr id="14" name="Picture 13" descr="A person laughing while another person is talking&#10;&#10;Description automatically generated">
            <a:extLst>
              <a:ext uri="{FF2B5EF4-FFF2-40B4-BE49-F238E27FC236}">
                <a16:creationId xmlns:a16="http://schemas.microsoft.com/office/drawing/2014/main" id="{8BBFF8CE-C50F-12F5-98EA-0D8868D5EA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2428" y="1556792"/>
            <a:ext cx="2159144" cy="3053952"/>
          </a:xfrm>
          <a:prstGeom prst="rect">
            <a:avLst/>
          </a:prstGeom>
        </p:spPr>
      </p:pic>
      <p:pic>
        <p:nvPicPr>
          <p:cNvPr id="16" name="Picture 15" descr="A close-up of a scale&#10;&#10;Description automatically generated">
            <a:extLst>
              <a:ext uri="{FF2B5EF4-FFF2-40B4-BE49-F238E27FC236}">
                <a16:creationId xmlns:a16="http://schemas.microsoft.com/office/drawing/2014/main" id="{BDF7DF19-1BF4-180C-87A3-ECC975B4CC6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29280" y="1556792"/>
            <a:ext cx="2159144" cy="3053952"/>
          </a:xfrm>
          <a:prstGeom prst="rect">
            <a:avLst/>
          </a:prstGeom>
        </p:spPr>
      </p:pic>
      <p:sp>
        <p:nvSpPr>
          <p:cNvPr id="17" name="TextBox 16">
            <a:extLst>
              <a:ext uri="{FF2B5EF4-FFF2-40B4-BE49-F238E27FC236}">
                <a16:creationId xmlns:a16="http://schemas.microsoft.com/office/drawing/2014/main" id="{EFBE0248-C5B2-6E33-8682-46AF586DC251}"/>
              </a:ext>
            </a:extLst>
          </p:cNvPr>
          <p:cNvSpPr txBox="1"/>
          <p:nvPr/>
        </p:nvSpPr>
        <p:spPr>
          <a:xfrm>
            <a:off x="755576" y="4653016"/>
            <a:ext cx="2159144" cy="707886"/>
          </a:xfrm>
          <a:prstGeom prst="rect">
            <a:avLst/>
          </a:prstGeom>
          <a:noFill/>
        </p:spPr>
        <p:txBody>
          <a:bodyPr wrap="square" rtlCol="0">
            <a:spAutoFit/>
          </a:bodyPr>
          <a:lstStyle/>
          <a:p>
            <a:r>
              <a:rPr lang="en-US" sz="2000" b="1" dirty="0"/>
              <a:t>Loyal </a:t>
            </a:r>
            <a:r>
              <a:rPr lang="en-US" sz="2000" b="1" dirty="0" err="1"/>
              <a:t>Terhadap</a:t>
            </a:r>
            <a:r>
              <a:rPr lang="en-US" sz="2000" b="1" dirty="0"/>
              <a:t> </a:t>
            </a:r>
            <a:r>
              <a:rPr lang="en-US" sz="2000" b="1" dirty="0" err="1"/>
              <a:t>Produk</a:t>
            </a:r>
            <a:endParaRPr lang="id-ID" sz="2000" b="1" dirty="0"/>
          </a:p>
        </p:txBody>
      </p:sp>
      <p:sp>
        <p:nvSpPr>
          <p:cNvPr id="18" name="TextBox 17">
            <a:extLst>
              <a:ext uri="{FF2B5EF4-FFF2-40B4-BE49-F238E27FC236}">
                <a16:creationId xmlns:a16="http://schemas.microsoft.com/office/drawing/2014/main" id="{2DE4333D-0E58-2985-E3FC-5ED3F9D7D5F6}"/>
              </a:ext>
            </a:extLst>
          </p:cNvPr>
          <p:cNvSpPr txBox="1"/>
          <p:nvPr/>
        </p:nvSpPr>
        <p:spPr>
          <a:xfrm>
            <a:off x="3471880" y="4610744"/>
            <a:ext cx="2159144" cy="707886"/>
          </a:xfrm>
          <a:prstGeom prst="rect">
            <a:avLst/>
          </a:prstGeom>
          <a:noFill/>
        </p:spPr>
        <p:txBody>
          <a:bodyPr wrap="square" rtlCol="0">
            <a:spAutoFit/>
          </a:bodyPr>
          <a:lstStyle/>
          <a:p>
            <a:r>
              <a:rPr lang="en-US" sz="2000" b="1" i="1" dirty="0"/>
              <a:t>Word of Mouth Communication</a:t>
            </a:r>
            <a:endParaRPr lang="id-ID" sz="2000" b="1" i="1" dirty="0"/>
          </a:p>
        </p:txBody>
      </p:sp>
      <p:sp>
        <p:nvSpPr>
          <p:cNvPr id="19" name="TextBox 18">
            <a:extLst>
              <a:ext uri="{FF2B5EF4-FFF2-40B4-BE49-F238E27FC236}">
                <a16:creationId xmlns:a16="http://schemas.microsoft.com/office/drawing/2014/main" id="{BC2FD99A-FEFD-4FD9-1D01-63B551CA6C5D}"/>
              </a:ext>
            </a:extLst>
          </p:cNvPr>
          <p:cNvSpPr txBox="1"/>
          <p:nvPr/>
        </p:nvSpPr>
        <p:spPr>
          <a:xfrm>
            <a:off x="6177880" y="4593322"/>
            <a:ext cx="2159144" cy="707886"/>
          </a:xfrm>
          <a:prstGeom prst="rect">
            <a:avLst/>
          </a:prstGeom>
          <a:noFill/>
        </p:spPr>
        <p:txBody>
          <a:bodyPr wrap="square" rtlCol="0">
            <a:spAutoFit/>
          </a:bodyPr>
          <a:lstStyle/>
          <a:p>
            <a:r>
              <a:rPr lang="en-US" sz="2000" b="1" dirty="0" err="1"/>
              <a:t>Pertimbangan</a:t>
            </a:r>
            <a:r>
              <a:rPr lang="en-US" sz="2000" b="1" dirty="0"/>
              <a:t> Utama</a:t>
            </a:r>
            <a:endParaRPr lang="id-ID" sz="2000" b="1" dirty="0"/>
          </a:p>
        </p:txBody>
      </p:sp>
    </p:spTree>
    <p:extLst>
      <p:ext uri="{BB962C8B-B14F-4D97-AF65-F5344CB8AC3E}">
        <p14:creationId xmlns:p14="http://schemas.microsoft.com/office/powerpoint/2010/main" val="3535384067"/>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066AA7-F41D-C524-6C7C-E294A8C0A184}"/>
              </a:ext>
            </a:extLst>
          </p:cNvPr>
          <p:cNvSpPr txBox="1">
            <a:spLocks/>
          </p:cNvSpPr>
          <p:nvPr/>
        </p:nvSpPr>
        <p:spPr>
          <a:xfrm>
            <a:off x="457200" y="764705"/>
            <a:ext cx="8229600" cy="57606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d. </a:t>
            </a:r>
            <a:r>
              <a:rPr lang="en-US" sz="2600" b="1" dirty="0" err="1">
                <a:solidFill>
                  <a:schemeClr val="tx1"/>
                </a:solidFill>
                <a:latin typeface="Cambria" panose="02040503050406030204" pitchFamily="18" charset="0"/>
                <a:cs typeface="Arial" panose="020B0604020202020204" pitchFamily="34" charset="0"/>
              </a:rPr>
              <a:t>Elemen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Kepuasan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Konsumen</a:t>
            </a:r>
            <a:endParaRPr lang="en-US" sz="2600" b="1" dirty="0">
              <a:solidFill>
                <a:schemeClr val="tx1"/>
              </a:solidFill>
              <a:latin typeface="Cambria" panose="02040503050406030204" pitchFamily="18" charset="0"/>
              <a:cs typeface="Arial" panose="020B0604020202020204" pitchFamily="34" charset="0"/>
            </a:endParaRPr>
          </a:p>
        </p:txBody>
      </p:sp>
      <p:sp>
        <p:nvSpPr>
          <p:cNvPr id="4" name="Rectangle 3">
            <a:extLst>
              <a:ext uri="{FF2B5EF4-FFF2-40B4-BE49-F238E27FC236}">
                <a16:creationId xmlns:a16="http://schemas.microsoft.com/office/drawing/2014/main" id="{6F93808C-7F86-3CCA-C5FE-E7BDABCCE547}"/>
              </a:ext>
            </a:extLst>
          </p:cNvPr>
          <p:cNvSpPr/>
          <p:nvPr/>
        </p:nvSpPr>
        <p:spPr>
          <a:xfrm>
            <a:off x="107504" y="1484782"/>
            <a:ext cx="8928992" cy="3528392"/>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ID" dirty="0"/>
          </a:p>
        </p:txBody>
      </p:sp>
      <p:pic>
        <p:nvPicPr>
          <p:cNvPr id="6" name="Picture 5" descr="A close-up of a hand and a shadow of a person&#10;&#10;Description automatically generated">
            <a:extLst>
              <a:ext uri="{FF2B5EF4-FFF2-40B4-BE49-F238E27FC236}">
                <a16:creationId xmlns:a16="http://schemas.microsoft.com/office/drawing/2014/main" id="{975B0059-03DB-266B-1B1E-D737537540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1511" y="1568452"/>
            <a:ext cx="2376264" cy="3361053"/>
          </a:xfrm>
          <a:prstGeom prst="rect">
            <a:avLst/>
          </a:prstGeom>
        </p:spPr>
      </p:pic>
      <p:pic>
        <p:nvPicPr>
          <p:cNvPr id="8" name="Picture 7" descr="A group of men running on a yellow rectangular object&#10;&#10;Description automatically generated">
            <a:extLst>
              <a:ext uri="{FF2B5EF4-FFF2-40B4-BE49-F238E27FC236}">
                <a16:creationId xmlns:a16="http://schemas.microsoft.com/office/drawing/2014/main" id="{D668FFFD-B6B2-708B-B719-663C129B3F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60830" y="1619378"/>
            <a:ext cx="2304256" cy="3259202"/>
          </a:xfrm>
          <a:prstGeom prst="rect">
            <a:avLst/>
          </a:prstGeom>
        </p:spPr>
      </p:pic>
      <p:sp>
        <p:nvSpPr>
          <p:cNvPr id="9" name="Title 1">
            <a:extLst>
              <a:ext uri="{FF2B5EF4-FFF2-40B4-BE49-F238E27FC236}">
                <a16:creationId xmlns:a16="http://schemas.microsoft.com/office/drawing/2014/main" id="{578F65C6-FE4B-A4C2-21FF-8D45E412C0A0}"/>
              </a:ext>
            </a:extLst>
          </p:cNvPr>
          <p:cNvSpPr txBox="1">
            <a:spLocks/>
          </p:cNvSpPr>
          <p:nvPr/>
        </p:nvSpPr>
        <p:spPr>
          <a:xfrm>
            <a:off x="2843808" y="1844824"/>
            <a:ext cx="2304256" cy="1143000"/>
          </a:xfrm>
          <a:prstGeom prst="rect">
            <a:avLst/>
          </a:prstGeom>
        </p:spPr>
        <p:txBody>
          <a:bodyPr vert="horz" lIns="91440" tIns="45720" rIns="91440" bIns="45720" rtlCol="0" anchor="ctr">
            <a:normAutofit fontScale="97500"/>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US" sz="2000" b="1" dirty="0">
                <a:latin typeface="Arial" panose="020B0604020202020204" pitchFamily="34" charset="0"/>
                <a:ea typeface="+mj-ea"/>
                <a:cs typeface="Arial" panose="020B0604020202020204" pitchFamily="34" charset="0"/>
              </a:rPr>
              <a:t>1. </a:t>
            </a:r>
            <a:r>
              <a:rPr lang="en-US" sz="2000" b="1" i="1" dirty="0">
                <a:latin typeface="Arial" panose="020B0604020202020204" pitchFamily="34" charset="0"/>
                <a:ea typeface="+mj-ea"/>
                <a:cs typeface="Arial" panose="020B0604020202020204" pitchFamily="34" charset="0"/>
              </a:rPr>
              <a:t>Expectations</a:t>
            </a:r>
            <a:r>
              <a:rPr lang="en-US" sz="2000" b="1" dirty="0">
                <a:latin typeface="Arial" panose="020B0604020202020204" pitchFamily="34" charset="0"/>
                <a:ea typeface="+mj-ea"/>
                <a:cs typeface="Arial" panose="020B0604020202020204" pitchFamily="34" charset="0"/>
              </a:rPr>
              <a:t> (</a:t>
            </a:r>
            <a:r>
              <a:rPr lang="en-US" sz="2000" b="1" dirty="0" err="1">
                <a:latin typeface="Arial" panose="020B0604020202020204" pitchFamily="34" charset="0"/>
                <a:ea typeface="+mj-ea"/>
                <a:cs typeface="Arial" panose="020B0604020202020204" pitchFamily="34" charset="0"/>
              </a:rPr>
              <a:t>harapan</a:t>
            </a:r>
            <a:r>
              <a:rPr lang="en-US" sz="2000" b="1" dirty="0">
                <a:latin typeface="Arial" panose="020B0604020202020204" pitchFamily="34" charset="0"/>
                <a:ea typeface="+mj-ea"/>
                <a:cs typeface="Arial" panose="020B0604020202020204" pitchFamily="34" charset="0"/>
              </a:rPr>
              <a:t>)</a:t>
            </a:r>
            <a:endParaRPr kumimoji="0" lang="id-ID" sz="2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10" name="Title 1">
            <a:extLst>
              <a:ext uri="{FF2B5EF4-FFF2-40B4-BE49-F238E27FC236}">
                <a16:creationId xmlns:a16="http://schemas.microsoft.com/office/drawing/2014/main" id="{AE36B608-6887-4BF2-D5EA-21EBB7045629}"/>
              </a:ext>
            </a:extLst>
          </p:cNvPr>
          <p:cNvSpPr txBox="1">
            <a:spLocks/>
          </p:cNvSpPr>
          <p:nvPr/>
        </p:nvSpPr>
        <p:spPr>
          <a:xfrm>
            <a:off x="4056574" y="3429019"/>
            <a:ext cx="2304256" cy="1143000"/>
          </a:xfrm>
          <a:prstGeom prst="rect">
            <a:avLst/>
          </a:prstGeom>
        </p:spPr>
        <p:txBody>
          <a:bodyPr vert="horz" lIns="91440" tIns="45720" rIns="91440" bIns="45720" rtlCol="0" anchor="ctr">
            <a:normAutofit fontScale="97500"/>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US" sz="2000" b="1" dirty="0">
                <a:latin typeface="Arial" panose="020B0604020202020204" pitchFamily="34" charset="0"/>
                <a:ea typeface="+mj-ea"/>
                <a:cs typeface="Arial" panose="020B0604020202020204" pitchFamily="34" charset="0"/>
              </a:rPr>
              <a:t>2. </a:t>
            </a:r>
            <a:r>
              <a:rPr lang="en-US" sz="2000" b="1" i="1" dirty="0">
                <a:latin typeface="Arial" panose="020B0604020202020204" pitchFamily="34" charset="0"/>
                <a:ea typeface="+mj-ea"/>
                <a:cs typeface="Arial" panose="020B0604020202020204" pitchFamily="34" charset="0"/>
              </a:rPr>
              <a:t>Performance</a:t>
            </a:r>
            <a:r>
              <a:rPr lang="en-US" sz="2000" b="1" dirty="0">
                <a:latin typeface="Arial" panose="020B0604020202020204" pitchFamily="34" charset="0"/>
                <a:ea typeface="+mj-ea"/>
                <a:cs typeface="Arial" panose="020B0604020202020204" pitchFamily="34" charset="0"/>
              </a:rPr>
              <a:t> (Kinerja)</a:t>
            </a:r>
            <a:endParaRPr kumimoji="0" lang="id-ID" sz="2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897930858"/>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066AA7-F41D-C524-6C7C-E294A8C0A184}"/>
              </a:ext>
            </a:extLst>
          </p:cNvPr>
          <p:cNvSpPr txBox="1">
            <a:spLocks/>
          </p:cNvSpPr>
          <p:nvPr/>
        </p:nvSpPr>
        <p:spPr>
          <a:xfrm>
            <a:off x="457200" y="764705"/>
            <a:ext cx="8229600" cy="57606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d. </a:t>
            </a:r>
            <a:r>
              <a:rPr lang="en-US" sz="2600" b="1" dirty="0" err="1">
                <a:solidFill>
                  <a:schemeClr val="tx1"/>
                </a:solidFill>
                <a:latin typeface="Cambria" panose="02040503050406030204" pitchFamily="18" charset="0"/>
                <a:cs typeface="Arial" panose="020B0604020202020204" pitchFamily="34" charset="0"/>
              </a:rPr>
              <a:t>Elemen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Kepuasan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Konsumen</a:t>
            </a:r>
            <a:endParaRPr lang="en-US" sz="2600" b="1" dirty="0">
              <a:solidFill>
                <a:schemeClr val="tx1"/>
              </a:solidFill>
              <a:latin typeface="Cambria" panose="02040503050406030204" pitchFamily="18" charset="0"/>
              <a:cs typeface="Arial" panose="020B0604020202020204" pitchFamily="34" charset="0"/>
            </a:endParaRPr>
          </a:p>
        </p:txBody>
      </p:sp>
      <p:sp>
        <p:nvSpPr>
          <p:cNvPr id="4" name="Rectangle 3">
            <a:extLst>
              <a:ext uri="{FF2B5EF4-FFF2-40B4-BE49-F238E27FC236}">
                <a16:creationId xmlns:a16="http://schemas.microsoft.com/office/drawing/2014/main" id="{6F93808C-7F86-3CCA-C5FE-E7BDABCCE547}"/>
              </a:ext>
            </a:extLst>
          </p:cNvPr>
          <p:cNvSpPr/>
          <p:nvPr/>
        </p:nvSpPr>
        <p:spPr>
          <a:xfrm>
            <a:off x="107504" y="1484782"/>
            <a:ext cx="8928992" cy="3528392"/>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ID" dirty="0"/>
          </a:p>
        </p:txBody>
      </p:sp>
      <p:sp>
        <p:nvSpPr>
          <p:cNvPr id="9" name="Title 1">
            <a:extLst>
              <a:ext uri="{FF2B5EF4-FFF2-40B4-BE49-F238E27FC236}">
                <a16:creationId xmlns:a16="http://schemas.microsoft.com/office/drawing/2014/main" id="{578F65C6-FE4B-A4C2-21FF-8D45E412C0A0}"/>
              </a:ext>
            </a:extLst>
          </p:cNvPr>
          <p:cNvSpPr txBox="1">
            <a:spLocks/>
          </p:cNvSpPr>
          <p:nvPr/>
        </p:nvSpPr>
        <p:spPr>
          <a:xfrm>
            <a:off x="2843808" y="1844824"/>
            <a:ext cx="2304256" cy="1143000"/>
          </a:xfrm>
          <a:prstGeom prst="rect">
            <a:avLst/>
          </a:prstGeom>
        </p:spPr>
        <p:txBody>
          <a:bodyPr vert="horz" lIns="91440" tIns="45720" rIns="91440" bIns="45720" rtlCol="0" anchor="ctr">
            <a:normAutofit fontScale="97500"/>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US" sz="2000" b="1" dirty="0">
                <a:latin typeface="Arial" panose="020B0604020202020204" pitchFamily="34" charset="0"/>
                <a:ea typeface="+mj-ea"/>
                <a:cs typeface="Arial" panose="020B0604020202020204" pitchFamily="34" charset="0"/>
              </a:rPr>
              <a:t>3. </a:t>
            </a:r>
            <a:r>
              <a:rPr lang="en-US" sz="2000" b="1" i="1" dirty="0">
                <a:latin typeface="Arial" panose="020B0604020202020204" pitchFamily="34" charset="0"/>
                <a:ea typeface="+mj-ea"/>
                <a:cs typeface="Arial" panose="020B0604020202020204" pitchFamily="34" charset="0"/>
              </a:rPr>
              <a:t>Comparison</a:t>
            </a:r>
            <a:r>
              <a:rPr lang="en-US" sz="2000" b="1" dirty="0">
                <a:latin typeface="Arial" panose="020B0604020202020204" pitchFamily="34" charset="0"/>
                <a:ea typeface="+mj-ea"/>
                <a:cs typeface="Arial" panose="020B0604020202020204" pitchFamily="34" charset="0"/>
              </a:rPr>
              <a:t> (</a:t>
            </a:r>
            <a:r>
              <a:rPr lang="en-US" sz="2000" b="1" dirty="0" err="1">
                <a:latin typeface="Arial" panose="020B0604020202020204" pitchFamily="34" charset="0"/>
                <a:ea typeface="+mj-ea"/>
                <a:cs typeface="Arial" panose="020B0604020202020204" pitchFamily="34" charset="0"/>
              </a:rPr>
              <a:t>Perbandingan</a:t>
            </a:r>
            <a:r>
              <a:rPr lang="en-US" sz="2000" b="1" dirty="0">
                <a:latin typeface="Arial" panose="020B0604020202020204" pitchFamily="34" charset="0"/>
                <a:ea typeface="+mj-ea"/>
                <a:cs typeface="Arial" panose="020B0604020202020204" pitchFamily="34" charset="0"/>
              </a:rPr>
              <a:t>)</a:t>
            </a:r>
            <a:endParaRPr kumimoji="0" lang="id-ID" sz="2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10" name="Title 1">
            <a:extLst>
              <a:ext uri="{FF2B5EF4-FFF2-40B4-BE49-F238E27FC236}">
                <a16:creationId xmlns:a16="http://schemas.microsoft.com/office/drawing/2014/main" id="{AE36B608-6887-4BF2-D5EA-21EBB7045629}"/>
              </a:ext>
            </a:extLst>
          </p:cNvPr>
          <p:cNvSpPr txBox="1">
            <a:spLocks/>
          </p:cNvSpPr>
          <p:nvPr/>
        </p:nvSpPr>
        <p:spPr>
          <a:xfrm>
            <a:off x="4056574" y="3429019"/>
            <a:ext cx="2304256" cy="1143000"/>
          </a:xfrm>
          <a:prstGeom prst="rect">
            <a:avLst/>
          </a:prstGeom>
        </p:spPr>
        <p:txBody>
          <a:bodyPr vert="horz" lIns="91440" tIns="45720" rIns="91440" bIns="45720" rtlCol="0" anchor="ctr">
            <a:normAutofit fontScale="90000" lnSpcReduction="10000"/>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US" sz="2000" b="1" dirty="0">
                <a:latin typeface="Arial" panose="020B0604020202020204" pitchFamily="34" charset="0"/>
                <a:ea typeface="+mj-ea"/>
                <a:cs typeface="Arial" panose="020B0604020202020204" pitchFamily="34" charset="0"/>
              </a:rPr>
              <a:t>4. </a:t>
            </a:r>
            <a:r>
              <a:rPr lang="en-US" sz="2000" b="1" i="1" dirty="0" err="1">
                <a:latin typeface="Arial" panose="020B0604020202020204" pitchFamily="34" charset="0"/>
                <a:ea typeface="+mj-ea"/>
                <a:cs typeface="Arial" panose="020B0604020202020204" pitchFamily="34" charset="0"/>
              </a:rPr>
              <a:t>Convirmation</a:t>
            </a:r>
            <a:r>
              <a:rPr lang="en-US" sz="2000" b="1" i="1" dirty="0">
                <a:latin typeface="Arial" panose="020B0604020202020204" pitchFamily="34" charset="0"/>
                <a:ea typeface="+mj-ea"/>
                <a:cs typeface="Arial" panose="020B0604020202020204" pitchFamily="34" charset="0"/>
              </a:rPr>
              <a:t>/ </a:t>
            </a:r>
            <a:r>
              <a:rPr lang="en-US" sz="2000" b="1" i="1" dirty="0" err="1">
                <a:latin typeface="Arial" panose="020B0604020202020204" pitchFamily="34" charset="0"/>
                <a:ea typeface="+mj-ea"/>
                <a:cs typeface="Arial" panose="020B0604020202020204" pitchFamily="34" charset="0"/>
              </a:rPr>
              <a:t>disconvirmation</a:t>
            </a:r>
            <a:r>
              <a:rPr lang="en-US" sz="2000" b="1" dirty="0">
                <a:latin typeface="Arial" panose="020B0604020202020204" pitchFamily="34" charset="0"/>
                <a:ea typeface="+mj-ea"/>
                <a:cs typeface="Arial" panose="020B0604020202020204" pitchFamily="34" charset="0"/>
              </a:rPr>
              <a:t> (</a:t>
            </a:r>
            <a:r>
              <a:rPr lang="en-US" sz="2000" b="1" dirty="0" err="1">
                <a:latin typeface="Arial" panose="020B0604020202020204" pitchFamily="34" charset="0"/>
                <a:ea typeface="+mj-ea"/>
                <a:cs typeface="Arial" panose="020B0604020202020204" pitchFamily="34" charset="0"/>
              </a:rPr>
              <a:t>pembuktian</a:t>
            </a:r>
            <a:r>
              <a:rPr lang="en-US" sz="2000" b="1" dirty="0">
                <a:latin typeface="Arial" panose="020B0604020202020204" pitchFamily="34" charset="0"/>
                <a:ea typeface="+mj-ea"/>
                <a:cs typeface="Arial" panose="020B0604020202020204" pitchFamily="34" charset="0"/>
              </a:rPr>
              <a:t>/ </a:t>
            </a:r>
            <a:r>
              <a:rPr lang="en-US" sz="2000" b="1" dirty="0" err="1">
                <a:latin typeface="Arial" panose="020B0604020202020204" pitchFamily="34" charset="0"/>
                <a:ea typeface="+mj-ea"/>
                <a:cs typeface="Arial" panose="020B0604020202020204" pitchFamily="34" charset="0"/>
              </a:rPr>
              <a:t>pengalaman</a:t>
            </a:r>
            <a:r>
              <a:rPr lang="en-US" sz="2000" b="1" dirty="0">
                <a:latin typeface="Arial" panose="020B0604020202020204" pitchFamily="34" charset="0"/>
                <a:ea typeface="+mj-ea"/>
                <a:cs typeface="Arial" panose="020B0604020202020204" pitchFamily="34" charset="0"/>
              </a:rPr>
              <a:t>)</a:t>
            </a:r>
            <a:endParaRPr kumimoji="0" lang="id-ID" sz="2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pic>
        <p:nvPicPr>
          <p:cNvPr id="5" name="Picture 4" descr="A balance between rocks&#10;&#10;Description automatically generated with medium confidence">
            <a:extLst>
              <a:ext uri="{FF2B5EF4-FFF2-40B4-BE49-F238E27FC236}">
                <a16:creationId xmlns:a16="http://schemas.microsoft.com/office/drawing/2014/main" id="{80CD86ED-A51F-DAA9-3AFE-6879FA620D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568452"/>
            <a:ext cx="2376264" cy="3361052"/>
          </a:xfrm>
          <a:prstGeom prst="rect">
            <a:avLst/>
          </a:prstGeom>
        </p:spPr>
      </p:pic>
      <p:pic>
        <p:nvPicPr>
          <p:cNvPr id="11" name="Picture 10" descr="A gold check mark in a circle&#10;&#10;Description automatically generated">
            <a:extLst>
              <a:ext uri="{FF2B5EF4-FFF2-40B4-BE49-F238E27FC236}">
                <a16:creationId xmlns:a16="http://schemas.microsoft.com/office/drawing/2014/main" id="{2898A11D-14CA-66C1-7A17-060528F4F0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60830" y="1569292"/>
            <a:ext cx="2376264" cy="3361052"/>
          </a:xfrm>
          <a:prstGeom prst="rect">
            <a:avLst/>
          </a:prstGeom>
        </p:spPr>
      </p:pic>
    </p:spTree>
    <p:extLst>
      <p:ext uri="{BB962C8B-B14F-4D97-AF65-F5344CB8AC3E}">
        <p14:creationId xmlns:p14="http://schemas.microsoft.com/office/powerpoint/2010/main" val="3160252106"/>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Pemasaran</a:t>
            </a: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Destinasi</a:t>
            </a: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Berkelanjutan</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AutoNum type="alphaLcPeriod"/>
            </a:pPr>
            <a:r>
              <a:rPr lang="en-US" sz="2600" b="1" dirty="0">
                <a:solidFill>
                  <a:schemeClr val="tx1"/>
                </a:solidFill>
                <a:latin typeface="Cambria" panose="02040503050406030204" pitchFamily="18" charset="0"/>
                <a:cs typeface="Arial" panose="020B0604020202020204" pitchFamily="34" charset="0"/>
              </a:rPr>
              <a:t>Pembangunan </a:t>
            </a:r>
            <a:r>
              <a:rPr lang="en-US" sz="2600" b="1" dirty="0" err="1">
                <a:solidFill>
                  <a:schemeClr val="tx1"/>
                </a:solidFill>
                <a:latin typeface="Cambria" panose="02040503050406030204" pitchFamily="18" charset="0"/>
                <a:cs typeface="Arial" panose="020B0604020202020204" pitchFamily="34" charset="0"/>
              </a:rPr>
              <a:t>berkelanjutan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dalam</a:t>
            </a:r>
            <a:r>
              <a:rPr lang="en-US" sz="2600" b="1" dirty="0">
                <a:solidFill>
                  <a:schemeClr val="tx1"/>
                </a:solidFill>
                <a:latin typeface="Cambria" panose="02040503050406030204" pitchFamily="18" charset="0"/>
                <a:cs typeface="Arial" panose="020B0604020202020204" pitchFamily="34" charset="0"/>
              </a:rPr>
              <a:t> dunia </a:t>
            </a:r>
            <a:r>
              <a:rPr lang="en-US" sz="2600" b="1" dirty="0" err="1">
                <a:solidFill>
                  <a:schemeClr val="tx1"/>
                </a:solidFill>
                <a:latin typeface="Cambria" panose="02040503050406030204" pitchFamily="18" charset="0"/>
                <a:cs typeface="Arial" panose="020B0604020202020204" pitchFamily="34" charset="0"/>
              </a:rPr>
              <a:t>bisnis</a:t>
            </a:r>
            <a:endParaRPr lang="en-US" sz="2600" b="1"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en-US" sz="2600" b="1" dirty="0" err="1">
                <a:solidFill>
                  <a:schemeClr val="tx1"/>
                </a:solidFill>
                <a:latin typeface="Cambria" panose="02040503050406030204" pitchFamily="18" charset="0"/>
                <a:cs typeface="Arial" panose="020B0604020202020204" pitchFamily="34" charset="0"/>
              </a:rPr>
              <a:t>Tantangan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utama</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dalam</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pengelolaan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pemasaran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produk</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pariwisata</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berkelanjutan</a:t>
            </a:r>
            <a:endParaRPr lang="en-US" sz="2600" b="1"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en-US" sz="2600" b="1" dirty="0">
                <a:solidFill>
                  <a:schemeClr val="tx1"/>
                </a:solidFill>
                <a:latin typeface="Cambria" panose="02040503050406030204" pitchFamily="18" charset="0"/>
                <a:cs typeface="Arial" panose="020B0604020202020204" pitchFamily="34" charset="0"/>
              </a:rPr>
              <a:t>Peran </a:t>
            </a:r>
            <a:r>
              <a:rPr lang="en-US" sz="2600" b="1" dirty="0" err="1">
                <a:solidFill>
                  <a:schemeClr val="tx1"/>
                </a:solidFill>
                <a:latin typeface="Cambria" panose="02040503050406030204" pitchFamily="18" charset="0"/>
                <a:cs typeface="Arial" panose="020B0604020202020204" pitchFamily="34" charset="0"/>
              </a:rPr>
              <a:t>pemasaran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dalam</a:t>
            </a:r>
            <a:r>
              <a:rPr lang="en-US" sz="2600" b="1" dirty="0">
                <a:solidFill>
                  <a:schemeClr val="tx1"/>
                </a:solidFill>
                <a:latin typeface="Cambria" panose="02040503050406030204" pitchFamily="18" charset="0"/>
                <a:cs typeface="Arial" panose="020B0604020202020204" pitchFamily="34" charset="0"/>
              </a:rPr>
              <a:t> Pembangunan </a:t>
            </a:r>
            <a:r>
              <a:rPr lang="en-US" sz="2600" b="1" dirty="0" err="1">
                <a:solidFill>
                  <a:schemeClr val="tx1"/>
                </a:solidFill>
                <a:latin typeface="Cambria" panose="02040503050406030204" pitchFamily="18" charset="0"/>
                <a:cs typeface="Arial" panose="020B0604020202020204" pitchFamily="34" charset="0"/>
              </a:rPr>
              <a:t>Pariwisata</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Berkelanjutan</a:t>
            </a:r>
            <a:endParaRPr lang="en-US" sz="2600" b="1"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en-US" sz="2600" b="1" dirty="0" err="1">
                <a:solidFill>
                  <a:schemeClr val="tx1"/>
                </a:solidFill>
                <a:latin typeface="Cambria" panose="02040503050406030204" pitchFamily="18" charset="0"/>
                <a:cs typeface="Arial" panose="020B0604020202020204" pitchFamily="34" charset="0"/>
              </a:rPr>
              <a:t>Dampak</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aktifitas</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pemasaran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pariwisata</a:t>
            </a:r>
            <a:endParaRPr lang="en-US" sz="2600" b="1"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en-US" sz="2600" b="1" dirty="0" err="1">
                <a:solidFill>
                  <a:schemeClr val="tx1"/>
                </a:solidFill>
                <a:latin typeface="Cambria" panose="02040503050406030204" pitchFamily="18" charset="0"/>
                <a:cs typeface="Arial" panose="020B0604020202020204" pitchFamily="34" charset="0"/>
              </a:rPr>
              <a:t>Aktifitas</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organisasi</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pemasaran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destinasi</a:t>
            </a:r>
            <a:endParaRPr lang="en-US" sz="2600" b="1"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en-US" sz="2600" b="1" dirty="0" err="1">
                <a:solidFill>
                  <a:schemeClr val="tx1"/>
                </a:solidFill>
                <a:latin typeface="Cambria" panose="02040503050406030204" pitchFamily="18" charset="0"/>
                <a:cs typeface="Arial" panose="020B0604020202020204" pitchFamily="34" charset="0"/>
              </a:rPr>
              <a:t>Dapak</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dari</a:t>
            </a:r>
            <a:r>
              <a:rPr lang="en-US" sz="2600" b="1" dirty="0">
                <a:solidFill>
                  <a:schemeClr val="tx1"/>
                </a:solidFill>
                <a:latin typeface="Cambria" panose="02040503050406030204" pitchFamily="18" charset="0"/>
                <a:cs typeface="Arial" panose="020B0604020202020204" pitchFamily="34" charset="0"/>
              </a:rPr>
              <a:t> pada </a:t>
            </a:r>
            <a:r>
              <a:rPr lang="en-US" sz="2600" b="1" dirty="0" err="1">
                <a:solidFill>
                  <a:schemeClr val="tx1"/>
                </a:solidFill>
                <a:latin typeface="Cambria" panose="02040503050406030204" pitchFamily="18" charset="0"/>
                <a:cs typeface="Arial" panose="020B0604020202020204" pitchFamily="34" charset="0"/>
              </a:rPr>
              <a:t>pemasaran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pelaku</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usaha</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pariwisata</a:t>
            </a:r>
            <a:endParaRPr lang="en-US" sz="2600" b="1"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en-US" sz="2600" b="1" dirty="0" err="1">
                <a:solidFill>
                  <a:schemeClr val="tx1"/>
                </a:solidFill>
                <a:latin typeface="Cambria" panose="02040503050406030204" pitchFamily="18" charset="0"/>
                <a:cs typeface="Arial" panose="020B0604020202020204" pitchFamily="34" charset="0"/>
              </a:rPr>
              <a:t>Manfaat</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mengadopsi</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praktek</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prinsip</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berkelanjutan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dari</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pandangan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pemasaran</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160681783"/>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dirty="0"/>
              <a:t>	</a:t>
            </a:r>
            <a:endParaRPr lang="id-ID" sz="2400" b="1" dirty="0">
              <a:sym typeface="Wingdings" panose="05000000000000000000" pitchFamily="2" charset="2"/>
            </a:endParaRPr>
          </a:p>
          <a:p>
            <a:pPr marL="571500" indent="-571500">
              <a:buFont typeface="Wingdings" panose="05000000000000000000" pitchFamily="2" charset="2"/>
              <a:buChar char="J"/>
            </a:pPr>
            <a:r>
              <a:rPr lang="en-US" sz="4000" b="1" dirty="0"/>
              <a:t>END</a:t>
            </a:r>
            <a:r>
              <a:rPr lang="id-ID" sz="4000" b="1" dirty="0"/>
              <a:t> </a:t>
            </a:r>
            <a:r>
              <a:rPr lang="id-ID" sz="4000" b="1" dirty="0">
                <a:sym typeface="Wingdings" panose="05000000000000000000" pitchFamily="2" charset="2"/>
              </a:rPr>
              <a:t></a:t>
            </a:r>
            <a:endParaRPr lang="en-US" sz="4000" b="1" dirty="0">
              <a:sym typeface="Wingdings" panose="05000000000000000000" pitchFamily="2" charset="2"/>
            </a:endParaRPr>
          </a:p>
          <a:p>
            <a:r>
              <a:rPr lang="en-US" sz="4000" b="1" dirty="0">
                <a:sym typeface="Wingdings" panose="05000000000000000000" pitchFamily="2" charset="2"/>
              </a:rPr>
              <a:t>Thanks for attention</a:t>
            </a:r>
          </a:p>
          <a:p>
            <a:r>
              <a:rPr lang="en-US" sz="4000" b="1" dirty="0">
                <a:sym typeface="Wingdings" panose="05000000000000000000" pitchFamily="2" charset="2"/>
              </a:rPr>
              <a:t>See you next week</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12372</TotalTime>
  <Words>401</Words>
  <Application>Microsoft Office PowerPoint</Application>
  <PresentationFormat>On-screen Show (4:3)</PresentationFormat>
  <Paragraphs>41</Paragraphs>
  <Slides>8</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462</cp:revision>
  <cp:lastPrinted>2017-08-29T02:54:51Z</cp:lastPrinted>
  <dcterms:created xsi:type="dcterms:W3CDTF">2010-04-18T12:06:30Z</dcterms:created>
  <dcterms:modified xsi:type="dcterms:W3CDTF">2023-12-05T02:07:05Z</dcterms:modified>
</cp:coreProperties>
</file>