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305" r:id="rId3"/>
    <p:sldId id="306" r:id="rId4"/>
    <p:sldId id="307" r:id="rId5"/>
    <p:sldId id="308" r:id="rId6"/>
    <p:sldId id="299" r:id="rId7"/>
    <p:sldId id="301" r:id="rId8"/>
    <p:sldId id="302" r:id="rId9"/>
    <p:sldId id="303" r:id="rId10"/>
    <p:sldId id="304" r:id="rId11"/>
    <p:sldId id="309" r:id="rId12"/>
    <p:sldId id="300" r:id="rId13"/>
  </p:sldIdLst>
  <p:sldSz cx="9144000" cy="6858000" type="screen4x3"/>
  <p:notesSz cx="7045325" cy="9345613"/>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70" d="100"/>
          <a:sy n="70" d="100"/>
        </p:scale>
        <p:origin x="1088"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004474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724909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Membuat rencana bisnis tahunan, menyusun strategi pemasaran, atau merencanakan pengembangan produk baru.</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414164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Membentuk tim proyek, menetapkan peran dan tanggung jawab, serta merancang struktur manajemen organisasi.</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008247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Memotivasi tim, memberikan instruksi kerja, dan membangun hubungan kerja yang baik antara manajer dan bawahan.</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125784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Mengadakan rapat evaluasi, melakukan audit, atau memantau kemajuan proyek.</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423793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PAR23203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SDM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PAR23203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SDM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PAR23203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SDM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SUMBER DAYA MANUSIA PARIWISATA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10FC7C-853D-EDCB-CB4B-FEAB528FA9F0}"/>
              </a:ext>
            </a:extLst>
          </p:cNvPr>
          <p:cNvSpPr txBox="1">
            <a:spLocks/>
          </p:cNvSpPr>
          <p:nvPr/>
        </p:nvSpPr>
        <p:spPr>
          <a:xfrm>
            <a:off x="457200" y="620688"/>
            <a:ext cx="8229600" cy="5505475"/>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err="1">
                <a:solidFill>
                  <a:schemeClr val="tx1"/>
                </a:solidFill>
                <a:latin typeface="Cambria" panose="02040503050406030204" pitchFamily="18" charset="0"/>
                <a:cs typeface="Arial" panose="020B0604020202020204" pitchFamily="34" charset="0"/>
              </a:rPr>
              <a:t>Empat</a:t>
            </a:r>
            <a:r>
              <a:rPr lang="en-US" sz="2600" b="1" dirty="0">
                <a:solidFill>
                  <a:schemeClr val="tx1"/>
                </a:solidFill>
                <a:latin typeface="Cambria" panose="02040503050406030204" pitchFamily="18" charset="0"/>
                <a:cs typeface="Arial" panose="020B0604020202020204" pitchFamily="34" charset="0"/>
              </a:rPr>
              <a:t> Pilar </a:t>
            </a:r>
            <a:r>
              <a:rPr lang="en-US" sz="2600" b="1" dirty="0" err="1">
                <a:solidFill>
                  <a:schemeClr val="tx1"/>
                </a:solidFill>
                <a:latin typeface="Cambria" panose="02040503050406030204" pitchFamily="18" charset="0"/>
                <a:cs typeface="Arial" panose="020B0604020202020204" pitchFamily="34" charset="0"/>
              </a:rPr>
              <a:t>Manajemen</a:t>
            </a:r>
            <a:endParaRPr lang="en-US" sz="2600" b="1" dirty="0">
              <a:solidFill>
                <a:schemeClr val="tx1"/>
              </a:solidFill>
              <a:latin typeface="Cambria" panose="02040503050406030204" pitchFamily="18" charset="0"/>
              <a:cs typeface="Arial" panose="020B0604020202020204" pitchFamily="34" charset="0"/>
            </a:endParaRPr>
          </a:p>
          <a:p>
            <a:pPr algn="just"/>
            <a:r>
              <a:rPr lang="en-US" sz="2600" b="1" dirty="0">
                <a:solidFill>
                  <a:schemeClr val="tx1"/>
                </a:solidFill>
                <a:latin typeface="Cambria" panose="02040503050406030204" pitchFamily="18" charset="0"/>
                <a:cs typeface="Arial" panose="020B0604020202020204" pitchFamily="34" charset="0"/>
              </a:rPr>
              <a:t>4. </a:t>
            </a:r>
            <a:r>
              <a:rPr lang="en-US" sz="2600" b="1" dirty="0" err="1">
                <a:solidFill>
                  <a:schemeClr val="tx1"/>
                </a:solidFill>
                <a:latin typeface="Cambria" panose="02040503050406030204" pitchFamily="18" charset="0"/>
                <a:cs typeface="Arial" panose="020B0604020202020204" pitchFamily="34" charset="0"/>
              </a:rPr>
              <a:t>Pengendalian</a:t>
            </a:r>
            <a:r>
              <a:rPr lang="en-US" sz="2600" b="1" dirty="0">
                <a:solidFill>
                  <a:schemeClr val="tx1"/>
                </a:solidFill>
                <a:latin typeface="Cambria" panose="02040503050406030204" pitchFamily="18" charset="0"/>
                <a:cs typeface="Arial" panose="020B0604020202020204" pitchFamily="34" charset="0"/>
              </a:rPr>
              <a:t> (Controlling)</a:t>
            </a:r>
          </a:p>
          <a:p>
            <a:pPr algn="just"/>
            <a:r>
              <a:rPr lang="en-US" sz="2600" dirty="0" err="1">
                <a:solidFill>
                  <a:schemeClr val="tx1"/>
                </a:solidFill>
                <a:latin typeface="Cambria" panose="02040503050406030204" pitchFamily="18" charset="0"/>
                <a:cs typeface="Arial" panose="020B0604020202020204" pitchFamily="34" charset="0"/>
              </a:rPr>
              <a:t>Pengendalian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pilar yang </a:t>
            </a:r>
            <a:r>
              <a:rPr lang="en-US" sz="2600" dirty="0" err="1">
                <a:solidFill>
                  <a:schemeClr val="tx1"/>
                </a:solidFill>
                <a:latin typeface="Cambria" panose="02040503050406030204" pitchFamily="18" charset="0"/>
                <a:cs typeface="Arial" panose="020B0604020202020204" pitchFamily="34" charset="0"/>
              </a:rPr>
              <a:t>berfungsi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bahwa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pelaksanaan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berjalan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rencana</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pengendalian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manajer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memonitor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kinerja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mengukur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hasil</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melakukan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koreksi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jika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diperlukan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Fungsi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penting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efisiensi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efektivitas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pencapaian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a:t>
            </a:r>
          </a:p>
          <a:p>
            <a:pPr algn="just"/>
            <a:r>
              <a:rPr lang="en-US" sz="2600" dirty="0" err="1">
                <a:solidFill>
                  <a:schemeClr val="tx1"/>
                </a:solidFill>
                <a:latin typeface="Cambria" panose="02040503050406030204" pitchFamily="18" charset="0"/>
                <a:cs typeface="Arial" panose="020B0604020202020204" pitchFamily="34" charset="0"/>
              </a:rPr>
              <a:t>Fungsi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Pengendalian</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Mengukur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kinerja</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mengevaluasi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hasil</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Melakukan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tindakan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korektif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jika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penyimpangan</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bahwa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ditetapkan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tercapai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standar</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diharapkan</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03824250"/>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676A8F9-D58F-5425-ADAB-B3A34D66D653}"/>
              </a:ext>
            </a:extLst>
          </p:cNvPr>
          <p:cNvSpPr>
            <a:spLocks noGrp="1"/>
          </p:cNvSpPr>
          <p:nvPr>
            <p:ph type="subTitle" idx="1"/>
          </p:nvPr>
        </p:nvSpPr>
        <p:spPr>
          <a:xfrm>
            <a:off x="467544" y="1052736"/>
            <a:ext cx="8280920" cy="4896544"/>
          </a:xfrm>
        </p:spPr>
        <p:txBody>
          <a:bodyPr>
            <a:normAutofit/>
          </a:bodyPr>
          <a:lstStyle/>
          <a:p>
            <a:r>
              <a:rPr lang="en-US" b="1" dirty="0" err="1">
                <a:solidFill>
                  <a:schemeClr val="tx1"/>
                </a:solidFill>
              </a:rPr>
              <a:t>Lingkungan</a:t>
            </a:r>
            <a:r>
              <a:rPr lang="en-US" b="1" dirty="0">
                <a:solidFill>
                  <a:schemeClr val="tx1"/>
                </a:solidFill>
              </a:rPr>
              <a:t> </a:t>
            </a:r>
            <a:r>
              <a:rPr lang="en-US" b="1" dirty="0" err="1">
                <a:solidFill>
                  <a:schemeClr val="tx1"/>
                </a:solidFill>
              </a:rPr>
              <a:t>Ekternal</a:t>
            </a:r>
            <a:r>
              <a:rPr lang="en-US" b="1" dirty="0">
                <a:solidFill>
                  <a:schemeClr val="tx1"/>
                </a:solidFill>
              </a:rPr>
              <a:t> SDM</a:t>
            </a:r>
          </a:p>
          <a:p>
            <a:endParaRPr lang="en-US" b="1" dirty="0">
              <a:solidFill>
                <a:schemeClr val="tx1"/>
              </a:solidFill>
            </a:endParaRPr>
          </a:p>
          <a:p>
            <a:pPr algn="just"/>
            <a:r>
              <a:rPr lang="id-ID" dirty="0">
                <a:solidFill>
                  <a:schemeClr val="tx1"/>
                </a:solidFill>
              </a:rPr>
              <a:t>Lingkungan eksternal manajemen sumber daya manusia (SDM) merujuk pada berbagai faktor dan kondisi di luar organisasi yang mempengaruhi cara organisasi mengelola karyawannya. Lingkungan ini bersifat dinamis dan terus berubah, sehingga perusahaan perlu menyesuaikan strategi SDM mereka agar tetap kompetitif dan relevan.</a:t>
            </a:r>
          </a:p>
        </p:txBody>
      </p:sp>
    </p:spTree>
    <p:extLst>
      <p:ext uri="{BB962C8B-B14F-4D97-AF65-F5344CB8AC3E}">
        <p14:creationId xmlns:p14="http://schemas.microsoft.com/office/powerpoint/2010/main" val="3095404226"/>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10FC7C-853D-EDCB-CB4B-FEAB528FA9F0}"/>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err="1">
                <a:solidFill>
                  <a:schemeClr val="tx1"/>
                </a:solidFill>
                <a:latin typeface="Cambria" panose="02040503050406030204" pitchFamily="18" charset="0"/>
                <a:cs typeface="Arial" panose="020B0604020202020204" pitchFamily="34" charset="0"/>
              </a:rPr>
              <a:t>Pengertian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Manajemen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Sumber</a:t>
            </a:r>
            <a:r>
              <a:rPr lang="en-US" sz="2600" b="1" dirty="0">
                <a:solidFill>
                  <a:schemeClr val="tx1"/>
                </a:solidFill>
                <a:latin typeface="Cambria" panose="02040503050406030204" pitchFamily="18" charset="0"/>
                <a:cs typeface="Arial" panose="020B0604020202020204" pitchFamily="34" charset="0"/>
              </a:rPr>
              <a:t> Daya </a:t>
            </a:r>
            <a:r>
              <a:rPr lang="en-US" sz="2600" b="1" dirty="0" err="1">
                <a:solidFill>
                  <a:schemeClr val="tx1"/>
                </a:solidFill>
                <a:latin typeface="Cambria" panose="02040503050406030204" pitchFamily="18" charset="0"/>
                <a:cs typeface="Arial" panose="020B0604020202020204" pitchFamily="34" charset="0"/>
              </a:rPr>
              <a:t>Manusia</a:t>
            </a:r>
            <a:r>
              <a:rPr lang="en-US" sz="2600" b="1" dirty="0">
                <a:solidFill>
                  <a:schemeClr val="tx1"/>
                </a:solidFill>
                <a:latin typeface="Cambria" panose="02040503050406030204" pitchFamily="18" charset="0"/>
                <a:cs typeface="Arial" panose="020B0604020202020204" pitchFamily="34" charset="0"/>
              </a:rPr>
              <a:t> (SDM)</a:t>
            </a:r>
          </a:p>
          <a:p>
            <a:pPr algn="just"/>
            <a:endParaRPr lang="en-US" sz="2600" b="1" dirty="0">
              <a:solidFill>
                <a:schemeClr val="tx1"/>
              </a:solidFill>
              <a:latin typeface="Cambria" panose="02040503050406030204" pitchFamily="18" charset="0"/>
              <a:cs typeface="Arial" panose="020B0604020202020204" pitchFamily="34" charset="0"/>
            </a:endParaRPr>
          </a:p>
        </p:txBody>
      </p:sp>
      <p:sp>
        <p:nvSpPr>
          <p:cNvPr id="7" name="Content Placeholder 2">
            <a:extLst>
              <a:ext uri="{FF2B5EF4-FFF2-40B4-BE49-F238E27FC236}">
                <a16:creationId xmlns:a16="http://schemas.microsoft.com/office/drawing/2014/main" id="{434F8EDD-A875-70DF-81EF-D87E260A38D2}"/>
              </a:ext>
            </a:extLst>
          </p:cNvPr>
          <p:cNvSpPr txBox="1">
            <a:spLocks/>
          </p:cNvSpPr>
          <p:nvPr/>
        </p:nvSpPr>
        <p:spPr>
          <a:xfrm>
            <a:off x="687454" y="4037936"/>
            <a:ext cx="7999346" cy="28083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dirty="0" err="1">
                <a:solidFill>
                  <a:schemeClr val="tx1"/>
                </a:solidFill>
                <a:latin typeface="Cambria" panose="02040503050406030204" pitchFamily="18" charset="0"/>
                <a:cs typeface="Arial" panose="020B0604020202020204" pitchFamily="34" charset="0"/>
              </a:rPr>
              <a:t>Manajemen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Sumber</a:t>
            </a:r>
            <a:r>
              <a:rPr lang="en-US" sz="2600" dirty="0">
                <a:solidFill>
                  <a:schemeClr val="tx1"/>
                </a:solidFill>
                <a:latin typeface="Cambria" panose="02040503050406030204" pitchFamily="18" charset="0"/>
                <a:cs typeface="Arial" panose="020B0604020202020204" pitchFamily="34" charset="0"/>
              </a:rPr>
              <a:t> Daya </a:t>
            </a:r>
            <a:r>
              <a:rPr lang="en-US" sz="2600" dirty="0" err="1">
                <a:solidFill>
                  <a:schemeClr val="tx1"/>
                </a:solidFill>
                <a:latin typeface="Cambria" panose="02040503050406030204" pitchFamily="18" charset="0"/>
                <a:cs typeface="Arial" panose="020B0604020202020204" pitchFamily="34" charset="0"/>
              </a:rPr>
              <a:t>Manusia</a:t>
            </a:r>
            <a:r>
              <a:rPr lang="en-US" sz="2600" dirty="0">
                <a:solidFill>
                  <a:schemeClr val="tx1"/>
                </a:solidFill>
                <a:latin typeface="Cambria" panose="02040503050406030204" pitchFamily="18" charset="0"/>
                <a:cs typeface="Arial" panose="020B0604020202020204" pitchFamily="34" charset="0"/>
              </a:rPr>
              <a:t> (MSDM)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proses yang </a:t>
            </a:r>
            <a:r>
              <a:rPr lang="en-US" sz="2600" dirty="0" err="1">
                <a:solidFill>
                  <a:schemeClr val="tx1"/>
                </a:solidFill>
                <a:latin typeface="Cambria" panose="02040503050406030204" pitchFamily="18" charset="0"/>
                <a:cs typeface="Arial" panose="020B0604020202020204" pitchFamily="34" charset="0"/>
              </a:rPr>
              <a:t>melibatkan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perekrutan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pengelolaan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pengembangan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pemeliharaan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tenaga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kerja</a:t>
            </a:r>
            <a:r>
              <a:rPr lang="en-US" sz="2600" dirty="0">
                <a:solidFill>
                  <a:schemeClr val="tx1"/>
                </a:solidFill>
                <a:latin typeface="Cambria" panose="02040503050406030204" pitchFamily="18" charset="0"/>
                <a:cs typeface="Arial" panose="020B0604020202020204" pitchFamily="34" charset="0"/>
              </a:rPr>
              <a:t> di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suatu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organisasi</a:t>
            </a:r>
            <a:r>
              <a:rPr lang="en-US" sz="2600" dirty="0">
                <a:solidFill>
                  <a:schemeClr val="tx1"/>
                </a:solidFill>
                <a:latin typeface="Cambria" panose="02040503050406030204" pitchFamily="18" charset="0"/>
                <a:cs typeface="Arial" panose="020B0604020202020204" pitchFamily="34" charset="0"/>
              </a:rPr>
              <a:t>. </a:t>
            </a:r>
          </a:p>
        </p:txBody>
      </p:sp>
      <p:pic>
        <p:nvPicPr>
          <p:cNvPr id="9" name="Picture 8">
            <a:extLst>
              <a:ext uri="{FF2B5EF4-FFF2-40B4-BE49-F238E27FC236}">
                <a16:creationId xmlns:a16="http://schemas.microsoft.com/office/drawing/2014/main" id="{8C18FBF3-2267-83B9-3130-0834077E16A7}"/>
              </a:ext>
            </a:extLst>
          </p:cNvPr>
          <p:cNvPicPr>
            <a:picLocks noChangeAspect="1"/>
          </p:cNvPicPr>
          <p:nvPr/>
        </p:nvPicPr>
        <p:blipFill>
          <a:blip r:embed="rId3"/>
          <a:stretch>
            <a:fillRect/>
          </a:stretch>
        </p:blipFill>
        <p:spPr>
          <a:xfrm>
            <a:off x="2735799" y="1340768"/>
            <a:ext cx="3672401" cy="2448267"/>
          </a:xfrm>
          <a:prstGeom prst="rect">
            <a:avLst/>
          </a:prstGeom>
        </p:spPr>
      </p:pic>
    </p:spTree>
    <p:extLst>
      <p:ext uri="{BB962C8B-B14F-4D97-AF65-F5344CB8AC3E}">
        <p14:creationId xmlns:p14="http://schemas.microsoft.com/office/powerpoint/2010/main" val="192570046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10FC7C-853D-EDCB-CB4B-FEAB528FA9F0}"/>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a:solidFill>
                  <a:schemeClr val="tx1"/>
                </a:solidFill>
                <a:latin typeface="Cambria" panose="02040503050406030204" pitchFamily="18" charset="0"/>
                <a:cs typeface="Arial" panose="020B0604020202020204" pitchFamily="34" charset="0"/>
              </a:rPr>
              <a:t>Tujuan </a:t>
            </a:r>
            <a:r>
              <a:rPr lang="en-US" sz="2600" b="1" dirty="0" err="1">
                <a:solidFill>
                  <a:schemeClr val="tx1"/>
                </a:solidFill>
                <a:latin typeface="Cambria" panose="02040503050406030204" pitchFamily="18" charset="0"/>
                <a:cs typeface="Arial" panose="020B0604020202020204" pitchFamily="34" charset="0"/>
              </a:rPr>
              <a:t>Manajemen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Sumber</a:t>
            </a:r>
            <a:r>
              <a:rPr lang="en-US" sz="2600" b="1" dirty="0">
                <a:solidFill>
                  <a:schemeClr val="tx1"/>
                </a:solidFill>
                <a:latin typeface="Cambria" panose="02040503050406030204" pitchFamily="18" charset="0"/>
                <a:cs typeface="Arial" panose="020B0604020202020204" pitchFamily="34" charset="0"/>
              </a:rPr>
              <a:t> Daya </a:t>
            </a:r>
            <a:r>
              <a:rPr lang="en-US" sz="2600" b="1" dirty="0" err="1">
                <a:solidFill>
                  <a:schemeClr val="tx1"/>
                </a:solidFill>
                <a:latin typeface="Cambria" panose="02040503050406030204" pitchFamily="18" charset="0"/>
                <a:cs typeface="Arial" panose="020B0604020202020204" pitchFamily="34" charset="0"/>
              </a:rPr>
              <a:t>Manusia</a:t>
            </a:r>
            <a:r>
              <a:rPr lang="en-US" sz="2600" b="1" dirty="0">
                <a:solidFill>
                  <a:schemeClr val="tx1"/>
                </a:solidFill>
                <a:latin typeface="Cambria" panose="02040503050406030204" pitchFamily="18" charset="0"/>
                <a:cs typeface="Arial" panose="020B0604020202020204" pitchFamily="34" charset="0"/>
              </a:rPr>
              <a:t> (SDM)</a:t>
            </a:r>
          </a:p>
          <a:p>
            <a:pPr algn="just"/>
            <a:endParaRPr lang="en-US" sz="2600" b="1" dirty="0">
              <a:solidFill>
                <a:schemeClr val="tx1"/>
              </a:solidFill>
              <a:latin typeface="Cambria" panose="02040503050406030204" pitchFamily="18" charset="0"/>
              <a:cs typeface="Arial" panose="020B0604020202020204" pitchFamily="34" charset="0"/>
            </a:endParaRPr>
          </a:p>
        </p:txBody>
      </p:sp>
      <p:sp>
        <p:nvSpPr>
          <p:cNvPr id="7" name="Content Placeholder 2">
            <a:extLst>
              <a:ext uri="{FF2B5EF4-FFF2-40B4-BE49-F238E27FC236}">
                <a16:creationId xmlns:a16="http://schemas.microsoft.com/office/drawing/2014/main" id="{434F8EDD-A875-70DF-81EF-D87E260A38D2}"/>
              </a:ext>
            </a:extLst>
          </p:cNvPr>
          <p:cNvSpPr txBox="1">
            <a:spLocks/>
          </p:cNvSpPr>
          <p:nvPr/>
        </p:nvSpPr>
        <p:spPr>
          <a:xfrm>
            <a:off x="359533" y="1340768"/>
            <a:ext cx="3888432" cy="518457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utama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manajemen</a:t>
            </a:r>
            <a:r>
              <a:rPr lang="en-US" sz="2600" dirty="0">
                <a:solidFill>
                  <a:schemeClr val="tx1"/>
                </a:solidFill>
                <a:latin typeface="Cambria" panose="02040503050406030204" pitchFamily="18" charset="0"/>
                <a:cs typeface="Arial" panose="020B0604020202020204" pitchFamily="34" charset="0"/>
              </a:rPr>
              <a:t> SDM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bahwa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organisasi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memiliki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tenaga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kerja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kompeten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termotivasi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produktif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sehingga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organisasi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tercapai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secara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efektif</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efisien</a:t>
            </a:r>
            <a:r>
              <a:rPr lang="en-US" sz="2600" dirty="0">
                <a:solidFill>
                  <a:schemeClr val="tx1"/>
                </a:solidFill>
                <a:latin typeface="Cambria" panose="02040503050406030204" pitchFamily="18" charset="0"/>
                <a:cs typeface="Arial" panose="020B0604020202020204" pitchFamily="34" charset="0"/>
              </a:rPr>
              <a:t>. </a:t>
            </a:r>
          </a:p>
        </p:txBody>
      </p:sp>
      <p:pic>
        <p:nvPicPr>
          <p:cNvPr id="4" name="Picture 3">
            <a:extLst>
              <a:ext uri="{FF2B5EF4-FFF2-40B4-BE49-F238E27FC236}">
                <a16:creationId xmlns:a16="http://schemas.microsoft.com/office/drawing/2014/main" id="{802B027C-DEAF-0888-4AD9-6CE61353F05D}"/>
              </a:ext>
            </a:extLst>
          </p:cNvPr>
          <p:cNvPicPr>
            <a:picLocks noChangeAspect="1"/>
          </p:cNvPicPr>
          <p:nvPr/>
        </p:nvPicPr>
        <p:blipFill>
          <a:blip r:embed="rId3"/>
          <a:stretch>
            <a:fillRect/>
          </a:stretch>
        </p:blipFill>
        <p:spPr>
          <a:xfrm>
            <a:off x="4258309" y="1340768"/>
            <a:ext cx="4428491" cy="2952328"/>
          </a:xfrm>
          <a:prstGeom prst="rect">
            <a:avLst/>
          </a:prstGeom>
        </p:spPr>
      </p:pic>
    </p:spTree>
    <p:extLst>
      <p:ext uri="{BB962C8B-B14F-4D97-AF65-F5344CB8AC3E}">
        <p14:creationId xmlns:p14="http://schemas.microsoft.com/office/powerpoint/2010/main" val="577094847"/>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9783A2-108D-44E9-F233-7759062BF4E2}"/>
              </a:ext>
            </a:extLst>
          </p:cNvPr>
          <p:cNvSpPr txBox="1">
            <a:spLocks/>
          </p:cNvSpPr>
          <p:nvPr/>
        </p:nvSpPr>
        <p:spPr>
          <a:xfrm>
            <a:off x="457200" y="620688"/>
            <a:ext cx="8229600" cy="5505475"/>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err="1">
                <a:solidFill>
                  <a:schemeClr val="tx1"/>
                </a:solidFill>
                <a:latin typeface="Cambria" panose="02040503050406030204" pitchFamily="18" charset="0"/>
                <a:cs typeface="Arial" panose="020B0604020202020204" pitchFamily="34" charset="0"/>
              </a:rPr>
              <a:t>Fungsi</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Manajemen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Sumber</a:t>
            </a:r>
            <a:r>
              <a:rPr lang="en-US" sz="2600" b="1" dirty="0">
                <a:solidFill>
                  <a:schemeClr val="tx1"/>
                </a:solidFill>
                <a:latin typeface="Cambria" panose="02040503050406030204" pitchFamily="18" charset="0"/>
                <a:cs typeface="Arial" panose="020B0604020202020204" pitchFamily="34" charset="0"/>
              </a:rPr>
              <a:t> Daya </a:t>
            </a:r>
            <a:r>
              <a:rPr lang="en-US" sz="2600" b="1" dirty="0" err="1">
                <a:solidFill>
                  <a:schemeClr val="tx1"/>
                </a:solidFill>
                <a:latin typeface="Cambria" panose="02040503050406030204" pitchFamily="18" charset="0"/>
                <a:cs typeface="Arial" panose="020B0604020202020204" pitchFamily="34" charset="0"/>
              </a:rPr>
              <a:t>Manusia</a:t>
            </a:r>
            <a:r>
              <a:rPr lang="en-US" sz="2600" b="1" dirty="0">
                <a:solidFill>
                  <a:schemeClr val="tx1"/>
                </a:solidFill>
                <a:latin typeface="Cambria" panose="02040503050406030204" pitchFamily="18" charset="0"/>
                <a:cs typeface="Arial" panose="020B0604020202020204" pitchFamily="34" charset="0"/>
              </a:rPr>
              <a:t> (SDM)</a:t>
            </a:r>
          </a:p>
          <a:p>
            <a:pPr algn="just"/>
            <a:endParaRPr lang="en-US" sz="2600" b="1" dirty="0">
              <a:solidFill>
                <a:schemeClr val="tx1"/>
              </a:solidFill>
              <a:latin typeface="Cambria" panose="02040503050406030204" pitchFamily="18" charset="0"/>
              <a:cs typeface="Arial" panose="020B0604020202020204" pitchFamily="34" charset="0"/>
            </a:endParaRPr>
          </a:p>
          <a:p>
            <a:pPr marL="457200" indent="-457200" algn="just">
              <a:buAutoNum type="arabicPeriod"/>
            </a:pPr>
            <a:r>
              <a:rPr lang="en-US" sz="2500" dirty="0" err="1">
                <a:solidFill>
                  <a:schemeClr val="tx1"/>
                </a:solidFill>
                <a:latin typeface="Cambria" panose="02040503050406030204" pitchFamily="18" charset="0"/>
                <a:cs typeface="Arial" panose="020B0604020202020204" pitchFamily="34" charset="0"/>
              </a:rPr>
              <a:t>Perencanaan</a:t>
            </a:r>
            <a:r>
              <a:rPr lang="en-US" sz="2500" dirty="0">
                <a:solidFill>
                  <a:schemeClr val="tx1"/>
                </a:solidFill>
                <a:latin typeface="Cambria" panose="02040503050406030204" pitchFamily="18" charset="0"/>
                <a:cs typeface="Arial" panose="020B0604020202020204" pitchFamily="34" charset="0"/>
              </a:rPr>
              <a:t> SDM: Menyusun strategi </a:t>
            </a:r>
            <a:r>
              <a:rPr lang="en-US" sz="2500" dirty="0" err="1">
                <a:solidFill>
                  <a:schemeClr val="tx1"/>
                </a:solidFill>
                <a:latin typeface="Cambria" panose="02040503050406030204" pitchFamily="18" charset="0"/>
                <a:cs typeface="Arial" panose="020B0604020202020204" pitchFamily="34" charset="0"/>
              </a:rPr>
              <a:t>jangka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panjang</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untuk</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mendapatkan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jumlah</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kualitas</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tenaga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kerja</a:t>
            </a:r>
            <a:r>
              <a:rPr lang="en-US" sz="2500" dirty="0">
                <a:solidFill>
                  <a:schemeClr val="tx1"/>
                </a:solidFill>
                <a:latin typeface="Cambria" panose="02040503050406030204" pitchFamily="18" charset="0"/>
                <a:cs typeface="Arial" panose="020B0604020202020204" pitchFamily="34" charset="0"/>
              </a:rPr>
              <a:t> yang </a:t>
            </a:r>
            <a:r>
              <a:rPr lang="en-US" sz="2500" dirty="0" err="1">
                <a:solidFill>
                  <a:schemeClr val="tx1"/>
                </a:solidFill>
                <a:latin typeface="Cambria" panose="02040503050406030204" pitchFamily="18" charset="0"/>
                <a:cs typeface="Arial" panose="020B0604020202020204" pitchFamily="34" charset="0"/>
              </a:rPr>
              <a:t>diperlukan</a:t>
            </a:r>
            <a:r>
              <a:rPr lang="en-US" sz="2500" dirty="0">
                <a:solidFill>
                  <a:schemeClr val="tx1"/>
                </a:solidFill>
                <a:latin typeface="Cambria" panose="02040503050406030204" pitchFamily="18" charset="0"/>
                <a:cs typeface="Arial" panose="020B0604020202020204" pitchFamily="34" charset="0"/>
              </a:rPr>
              <a:t> di masa </a:t>
            </a:r>
            <a:r>
              <a:rPr lang="en-US" sz="2500" dirty="0" err="1">
                <a:solidFill>
                  <a:schemeClr val="tx1"/>
                </a:solidFill>
                <a:latin typeface="Cambria" panose="02040503050406030204" pitchFamily="18" charset="0"/>
                <a:cs typeface="Arial" panose="020B0604020202020204" pitchFamily="34" charset="0"/>
              </a:rPr>
              <a:t>depan</a:t>
            </a:r>
            <a:r>
              <a:rPr lang="en-US" sz="2500" dirty="0">
                <a:solidFill>
                  <a:schemeClr val="tx1"/>
                </a:solidFill>
                <a:latin typeface="Cambria" panose="02040503050406030204" pitchFamily="18" charset="0"/>
                <a:cs typeface="Arial" panose="020B0604020202020204" pitchFamily="34" charset="0"/>
              </a:rPr>
              <a:t>.</a:t>
            </a:r>
          </a:p>
          <a:p>
            <a:pPr marL="457200" indent="-457200" algn="just">
              <a:buAutoNum type="arabicPeriod"/>
            </a:pPr>
            <a:r>
              <a:rPr lang="en-US" sz="2500" dirty="0" err="1">
                <a:solidFill>
                  <a:schemeClr val="tx1"/>
                </a:solidFill>
                <a:latin typeface="Cambria" panose="02040503050406030204" pitchFamily="18" charset="0"/>
                <a:cs typeface="Arial" panose="020B0604020202020204" pitchFamily="34" charset="0"/>
              </a:rPr>
              <a:t>Rekrutmen</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Seleksi</a:t>
            </a:r>
            <a:r>
              <a:rPr lang="en-US" sz="2500" dirty="0">
                <a:solidFill>
                  <a:schemeClr val="tx1"/>
                </a:solidFill>
                <a:latin typeface="Cambria" panose="02040503050406030204" pitchFamily="18" charset="0"/>
                <a:cs typeface="Arial" panose="020B0604020202020204" pitchFamily="34" charset="0"/>
              </a:rPr>
              <a:t>: Proses </a:t>
            </a:r>
            <a:r>
              <a:rPr lang="en-US" sz="2500" dirty="0" err="1">
                <a:solidFill>
                  <a:schemeClr val="tx1"/>
                </a:solidFill>
                <a:latin typeface="Cambria" panose="02040503050406030204" pitchFamily="18" charset="0"/>
                <a:cs typeface="Arial" panose="020B0604020202020204" pitchFamily="34" charset="0"/>
              </a:rPr>
              <a:t>menarik</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memilih</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merekrut</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tenaga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kerja</a:t>
            </a:r>
            <a:r>
              <a:rPr lang="en-US" sz="2500" dirty="0">
                <a:solidFill>
                  <a:schemeClr val="tx1"/>
                </a:solidFill>
                <a:latin typeface="Cambria" panose="02040503050406030204" pitchFamily="18" charset="0"/>
                <a:cs typeface="Arial" panose="020B0604020202020204" pitchFamily="34" charset="0"/>
              </a:rPr>
              <a:t> yang </a:t>
            </a:r>
            <a:r>
              <a:rPr lang="en-US" sz="2500" dirty="0" err="1">
                <a:solidFill>
                  <a:schemeClr val="tx1"/>
                </a:solidFill>
                <a:latin typeface="Cambria" panose="02040503050406030204" pitchFamily="18" charset="0"/>
                <a:cs typeface="Arial" panose="020B0604020202020204" pitchFamily="34" charset="0"/>
              </a:rPr>
              <a:t>berkualitas</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sesuai</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dengan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kebutuhan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organisasi</a:t>
            </a:r>
            <a:r>
              <a:rPr lang="en-US" sz="2500" dirty="0">
                <a:solidFill>
                  <a:schemeClr val="tx1"/>
                </a:solidFill>
                <a:latin typeface="Cambria" panose="02040503050406030204" pitchFamily="18" charset="0"/>
                <a:cs typeface="Arial" panose="020B0604020202020204" pitchFamily="34" charset="0"/>
              </a:rPr>
              <a:t>.</a:t>
            </a:r>
          </a:p>
          <a:p>
            <a:pPr marL="457200" indent="-457200" algn="just">
              <a:buAutoNum type="arabicPeriod"/>
            </a:pPr>
            <a:r>
              <a:rPr lang="en-US" sz="2500" dirty="0" err="1">
                <a:solidFill>
                  <a:schemeClr val="tx1"/>
                </a:solidFill>
                <a:latin typeface="Cambria" panose="02040503050406030204" pitchFamily="18" charset="0"/>
                <a:cs typeface="Arial" panose="020B0604020202020204" pitchFamily="34" charset="0"/>
              </a:rPr>
              <a:t>Pelatihan</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Pengembangan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Meningkatkan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keterampilan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pengetahuan</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kompetensi</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karyawan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melalui</a:t>
            </a:r>
            <a:r>
              <a:rPr lang="en-US" sz="2500" dirty="0">
                <a:solidFill>
                  <a:schemeClr val="tx1"/>
                </a:solidFill>
                <a:latin typeface="Cambria" panose="02040503050406030204" pitchFamily="18" charset="0"/>
                <a:cs typeface="Arial" panose="020B0604020202020204" pitchFamily="34" charset="0"/>
              </a:rPr>
              <a:t> program </a:t>
            </a:r>
            <a:r>
              <a:rPr lang="en-US" sz="2500" dirty="0" err="1">
                <a:solidFill>
                  <a:schemeClr val="tx1"/>
                </a:solidFill>
                <a:latin typeface="Cambria" panose="02040503050406030204" pitchFamily="18" charset="0"/>
                <a:cs typeface="Arial" panose="020B0604020202020204" pitchFamily="34" charset="0"/>
              </a:rPr>
              <a:t>pelatihan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kursus</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pengembangan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profesional</a:t>
            </a:r>
            <a:r>
              <a:rPr lang="en-US" sz="2500" dirty="0">
                <a:solidFill>
                  <a:schemeClr val="tx1"/>
                </a:solidFill>
                <a:latin typeface="Cambria" panose="02040503050406030204" pitchFamily="18" charset="0"/>
                <a:cs typeface="Arial" panose="020B0604020202020204" pitchFamily="34" charset="0"/>
              </a:rPr>
              <a:t>.</a:t>
            </a:r>
          </a:p>
          <a:p>
            <a:pPr marL="457200" indent="-457200" algn="just">
              <a:buAutoNum type="arabicPeriod"/>
            </a:pPr>
            <a:r>
              <a:rPr lang="en-US" sz="2500" dirty="0" err="1">
                <a:solidFill>
                  <a:schemeClr val="tx1"/>
                </a:solidFill>
                <a:latin typeface="Cambria" panose="02040503050406030204" pitchFamily="18" charset="0"/>
                <a:cs typeface="Arial" panose="020B0604020202020204" pitchFamily="34" charset="0"/>
              </a:rPr>
              <a:t>Manajemen</a:t>
            </a:r>
            <a:r>
              <a:rPr lang="en-US" sz="2500" dirty="0">
                <a:solidFill>
                  <a:schemeClr val="tx1"/>
                </a:solidFill>
                <a:latin typeface="Cambria" panose="02040503050406030204" pitchFamily="18" charset="0"/>
                <a:cs typeface="Arial" panose="020B0604020202020204" pitchFamily="34" charset="0"/>
              </a:rPr>
              <a:t> Kinerja: </a:t>
            </a:r>
            <a:r>
              <a:rPr lang="en-US" sz="2500" dirty="0" err="1">
                <a:solidFill>
                  <a:schemeClr val="tx1"/>
                </a:solidFill>
                <a:latin typeface="Cambria" panose="02040503050406030204" pitchFamily="18" charset="0"/>
                <a:cs typeface="Arial" panose="020B0604020202020204" pitchFamily="34" charset="0"/>
              </a:rPr>
              <a:t>Menilai</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mengevaluasi</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kinerja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karyawan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serta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memberikan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umpan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balik</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untuk</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mendorong</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peningkatan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kinerja</a:t>
            </a:r>
            <a:endParaRPr lang="en-US" sz="2600" b="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268658154"/>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9783A2-108D-44E9-F233-7759062BF4E2}"/>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err="1">
                <a:solidFill>
                  <a:schemeClr val="tx1"/>
                </a:solidFill>
                <a:latin typeface="Cambria" panose="02040503050406030204" pitchFamily="18" charset="0"/>
                <a:cs typeface="Arial" panose="020B0604020202020204" pitchFamily="34" charset="0"/>
              </a:rPr>
              <a:t>Fungsi</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Manajemen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Sumber</a:t>
            </a:r>
            <a:r>
              <a:rPr lang="en-US" sz="2600" b="1" dirty="0">
                <a:solidFill>
                  <a:schemeClr val="tx1"/>
                </a:solidFill>
                <a:latin typeface="Cambria" panose="02040503050406030204" pitchFamily="18" charset="0"/>
                <a:cs typeface="Arial" panose="020B0604020202020204" pitchFamily="34" charset="0"/>
              </a:rPr>
              <a:t> Daya </a:t>
            </a:r>
            <a:r>
              <a:rPr lang="en-US" sz="2600" b="1" dirty="0" err="1">
                <a:solidFill>
                  <a:schemeClr val="tx1"/>
                </a:solidFill>
                <a:latin typeface="Cambria" panose="02040503050406030204" pitchFamily="18" charset="0"/>
                <a:cs typeface="Arial" panose="020B0604020202020204" pitchFamily="34" charset="0"/>
              </a:rPr>
              <a:t>Manusia</a:t>
            </a:r>
            <a:r>
              <a:rPr lang="en-US" sz="2600" b="1" dirty="0">
                <a:solidFill>
                  <a:schemeClr val="tx1"/>
                </a:solidFill>
                <a:latin typeface="Cambria" panose="02040503050406030204" pitchFamily="18" charset="0"/>
                <a:cs typeface="Arial" panose="020B0604020202020204" pitchFamily="34" charset="0"/>
              </a:rPr>
              <a:t> (SDM)</a:t>
            </a:r>
          </a:p>
          <a:p>
            <a:pPr algn="just"/>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 typeface="+mj-lt"/>
              <a:buAutoNum type="arabicPeriod" startAt="5"/>
            </a:pPr>
            <a:r>
              <a:rPr lang="en-US" sz="2500" dirty="0" err="1">
                <a:solidFill>
                  <a:schemeClr val="tx1"/>
                </a:solidFill>
                <a:latin typeface="Cambria" panose="02040503050406030204" pitchFamily="18" charset="0"/>
                <a:cs typeface="Arial" panose="020B0604020202020204" pitchFamily="34" charset="0"/>
              </a:rPr>
              <a:t>Kompensasi</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Tunjangan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Merancang</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sistem</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penggajian</a:t>
            </a:r>
            <a:r>
              <a:rPr lang="en-US" sz="2500" dirty="0">
                <a:solidFill>
                  <a:schemeClr val="tx1"/>
                </a:solidFill>
                <a:latin typeface="Cambria" panose="02040503050406030204" pitchFamily="18" charset="0"/>
                <a:cs typeface="Arial" panose="020B0604020202020204" pitchFamily="34" charset="0"/>
              </a:rPr>
              <a:t>, bonus, </a:t>
            </a:r>
            <a:r>
              <a:rPr lang="en-US" sz="2500" dirty="0" err="1">
                <a:solidFill>
                  <a:schemeClr val="tx1"/>
                </a:solidFill>
                <a:latin typeface="Cambria" panose="02040503050406030204" pitchFamily="18" charset="0"/>
                <a:cs typeface="Arial" panose="020B0604020202020204" pitchFamily="34" charset="0"/>
              </a:rPr>
              <a:t>tunjangan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serta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bentuk</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penghargaan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lainnya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untuk</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memotivasi</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karyawan</a:t>
            </a:r>
            <a:r>
              <a:rPr lang="en-US" sz="25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startAt="5"/>
            </a:pPr>
            <a:r>
              <a:rPr lang="en-US" sz="2500" dirty="0" err="1">
                <a:solidFill>
                  <a:schemeClr val="tx1"/>
                </a:solidFill>
                <a:latin typeface="Cambria" panose="02040503050406030204" pitchFamily="18" charset="0"/>
                <a:cs typeface="Arial" panose="020B0604020202020204" pitchFamily="34" charset="0"/>
              </a:rPr>
              <a:t>Hubungan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Karyawan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Menjaga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hubungan</a:t>
            </a:r>
            <a:r>
              <a:rPr lang="en-US" sz="2500" dirty="0">
                <a:solidFill>
                  <a:schemeClr val="tx1"/>
                </a:solidFill>
                <a:latin typeface="Cambria" panose="02040503050406030204" pitchFamily="18" charset="0"/>
                <a:cs typeface="Arial" panose="020B0604020202020204" pitchFamily="34" charset="0"/>
              </a:rPr>
              <a:t> yang </a:t>
            </a:r>
            <a:r>
              <a:rPr lang="en-US" sz="2500" dirty="0" err="1">
                <a:solidFill>
                  <a:schemeClr val="tx1"/>
                </a:solidFill>
                <a:latin typeface="Cambria" panose="02040503050406030204" pitchFamily="18" charset="0"/>
                <a:cs typeface="Arial" panose="020B0604020202020204" pitchFamily="34" charset="0"/>
              </a:rPr>
              <a:t>harmonis</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antara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manajemen</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karyawan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untuk</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mencegah</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konflik</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serta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memastikan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komunikasi</a:t>
            </a:r>
            <a:r>
              <a:rPr lang="en-US" sz="2500" dirty="0">
                <a:solidFill>
                  <a:schemeClr val="tx1"/>
                </a:solidFill>
                <a:latin typeface="Cambria" panose="02040503050406030204" pitchFamily="18" charset="0"/>
                <a:cs typeface="Arial" panose="020B0604020202020204" pitchFamily="34" charset="0"/>
              </a:rPr>
              <a:t> yang </a:t>
            </a:r>
            <a:r>
              <a:rPr lang="en-US" sz="2500" dirty="0" err="1">
                <a:solidFill>
                  <a:schemeClr val="tx1"/>
                </a:solidFill>
                <a:latin typeface="Cambria" panose="02040503050406030204" pitchFamily="18" charset="0"/>
                <a:cs typeface="Arial" panose="020B0604020202020204" pitchFamily="34" charset="0"/>
              </a:rPr>
              <a:t>efektif</a:t>
            </a:r>
            <a:r>
              <a:rPr lang="en-US" sz="25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startAt="5"/>
            </a:pPr>
            <a:r>
              <a:rPr lang="en-US" sz="2500" dirty="0" err="1">
                <a:solidFill>
                  <a:schemeClr val="tx1"/>
                </a:solidFill>
                <a:latin typeface="Cambria" panose="02040503050406030204" pitchFamily="18" charset="0"/>
                <a:cs typeface="Arial" panose="020B0604020202020204" pitchFamily="34" charset="0"/>
              </a:rPr>
              <a:t>Kesejahteraan</a:t>
            </a:r>
            <a:r>
              <a:rPr lang="en-US" sz="2500" dirty="0">
                <a:solidFill>
                  <a:schemeClr val="tx1"/>
                </a:solidFill>
                <a:latin typeface="Cambria" panose="02040503050406030204" pitchFamily="18" charset="0"/>
                <a:cs typeface="Arial" panose="020B0604020202020204" pitchFamily="34" charset="0"/>
              </a:rPr>
              <a:t> dan Kesehatan </a:t>
            </a:r>
            <a:r>
              <a:rPr lang="en-US" sz="2500" dirty="0" err="1">
                <a:solidFill>
                  <a:schemeClr val="tx1"/>
                </a:solidFill>
                <a:latin typeface="Cambria" panose="02040503050406030204" pitchFamily="18" charset="0"/>
                <a:cs typeface="Arial" panose="020B0604020202020204" pitchFamily="34" charset="0"/>
              </a:rPr>
              <a:t>Kerja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Memastikan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lingkungan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kerja</a:t>
            </a:r>
            <a:r>
              <a:rPr lang="en-US" sz="2500" dirty="0">
                <a:solidFill>
                  <a:schemeClr val="tx1"/>
                </a:solidFill>
                <a:latin typeface="Cambria" panose="02040503050406030204" pitchFamily="18" charset="0"/>
                <a:cs typeface="Arial" panose="020B0604020202020204" pitchFamily="34" charset="0"/>
              </a:rPr>
              <a:t> yang </a:t>
            </a:r>
            <a:r>
              <a:rPr lang="en-US" sz="2500" dirty="0" err="1">
                <a:solidFill>
                  <a:schemeClr val="tx1"/>
                </a:solidFill>
                <a:latin typeface="Cambria" panose="02040503050406030204" pitchFamily="18" charset="0"/>
                <a:cs typeface="Arial" panose="020B0604020202020204" pitchFamily="34" charset="0"/>
              </a:rPr>
              <a:t>aman</a:t>
            </a:r>
            <a:r>
              <a:rPr lang="en-US" sz="2500" dirty="0">
                <a:solidFill>
                  <a:schemeClr val="tx1"/>
                </a:solidFill>
                <a:latin typeface="Cambria" panose="02040503050406030204" pitchFamily="18" charset="0"/>
                <a:cs typeface="Arial" panose="020B0604020202020204" pitchFamily="34" charset="0"/>
              </a:rPr>
              <a:t> dan </a:t>
            </a:r>
            <a:r>
              <a:rPr lang="en-US" sz="2500" dirty="0" err="1">
                <a:solidFill>
                  <a:schemeClr val="tx1"/>
                </a:solidFill>
                <a:latin typeface="Cambria" panose="02040503050406030204" pitchFamily="18" charset="0"/>
                <a:cs typeface="Arial" panose="020B0604020202020204" pitchFamily="34" charset="0"/>
              </a:rPr>
              <a:t>sehat</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melalui</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kebijakan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keselamatan</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kerja</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asuransi</a:t>
            </a:r>
            <a:r>
              <a:rPr lang="en-US" sz="2500" dirty="0">
                <a:solidFill>
                  <a:schemeClr val="tx1"/>
                </a:solidFill>
                <a:latin typeface="Cambria" panose="02040503050406030204" pitchFamily="18" charset="0"/>
                <a:cs typeface="Arial" panose="020B0604020202020204" pitchFamily="34" charset="0"/>
              </a:rPr>
              <a:t> </a:t>
            </a:r>
            <a:r>
              <a:rPr lang="en-US" sz="2500" dirty="0" err="1">
                <a:solidFill>
                  <a:schemeClr val="tx1"/>
                </a:solidFill>
                <a:latin typeface="Cambria" panose="02040503050406030204" pitchFamily="18" charset="0"/>
                <a:cs typeface="Arial" panose="020B0604020202020204" pitchFamily="34" charset="0"/>
              </a:rPr>
              <a:t>kesehatan</a:t>
            </a:r>
            <a:r>
              <a:rPr lang="en-US" sz="2500" dirty="0">
                <a:solidFill>
                  <a:schemeClr val="tx1"/>
                </a:solidFill>
                <a:latin typeface="Cambria" panose="02040503050406030204" pitchFamily="18" charset="0"/>
                <a:cs typeface="Arial" panose="020B0604020202020204" pitchFamily="34" charset="0"/>
              </a:rPr>
              <a:t>, dan program </a:t>
            </a:r>
            <a:r>
              <a:rPr lang="en-US" sz="2500" dirty="0" err="1">
                <a:solidFill>
                  <a:schemeClr val="tx1"/>
                </a:solidFill>
                <a:latin typeface="Cambria" panose="02040503050406030204" pitchFamily="18" charset="0"/>
                <a:cs typeface="Arial" panose="020B0604020202020204" pitchFamily="34" charset="0"/>
              </a:rPr>
              <a:t>kesejahteraan</a:t>
            </a:r>
            <a:r>
              <a:rPr lang="en-US" sz="2500" dirty="0">
                <a:solidFill>
                  <a:schemeClr val="tx1"/>
                </a:solidFill>
                <a:latin typeface="Cambria" panose="02040503050406030204" pitchFamily="18" charset="0"/>
                <a:cs typeface="Arial" panose="020B0604020202020204" pitchFamily="34" charset="0"/>
              </a:rPr>
              <a:t>.</a:t>
            </a:r>
          </a:p>
          <a:p>
            <a:pPr algn="just"/>
            <a:endParaRPr lang="en-US" sz="2600" b="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904334837"/>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dirty="0" err="1">
                <a:solidFill>
                  <a:schemeClr val="tx1"/>
                </a:solidFill>
                <a:latin typeface="Cambria" panose="02040503050406030204" pitchFamily="18" charset="0"/>
                <a:cs typeface="Arial" panose="020B0604020202020204" pitchFamily="34" charset="0"/>
              </a:rPr>
              <a:t>Fungsi-fungsi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manajemen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saling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berhubungan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diperlukan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organisasi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berjalan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lancar</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mencapai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tujuannya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Seorang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manajer</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harus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menguasai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fungsi-fungsi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mampu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menerapkannya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efektif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situasi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organisasi</a:t>
            </a:r>
            <a:r>
              <a:rPr lang="en-US" sz="2600" dirty="0">
                <a:solidFill>
                  <a:schemeClr val="tx1"/>
                </a:solidFill>
                <a:latin typeface="Cambria" panose="02040503050406030204" pitchFamily="18" charset="0"/>
                <a:cs typeface="Arial" panose="020B0604020202020204" pitchFamily="34" charset="0"/>
              </a:rPr>
              <a:t>. </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10FC7C-853D-EDCB-CB4B-FEAB528FA9F0}"/>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err="1">
                <a:solidFill>
                  <a:schemeClr val="tx1"/>
                </a:solidFill>
                <a:latin typeface="Cambria" panose="02040503050406030204" pitchFamily="18" charset="0"/>
                <a:cs typeface="Arial" panose="020B0604020202020204" pitchFamily="34" charset="0"/>
              </a:rPr>
              <a:t>Empat</a:t>
            </a:r>
            <a:r>
              <a:rPr lang="en-US" sz="2600" b="1" dirty="0">
                <a:solidFill>
                  <a:schemeClr val="tx1"/>
                </a:solidFill>
                <a:latin typeface="Cambria" panose="02040503050406030204" pitchFamily="18" charset="0"/>
                <a:cs typeface="Arial" panose="020B0604020202020204" pitchFamily="34" charset="0"/>
              </a:rPr>
              <a:t> Pilar </a:t>
            </a:r>
            <a:r>
              <a:rPr lang="en-US" sz="2600" b="1" dirty="0" err="1">
                <a:solidFill>
                  <a:schemeClr val="tx1"/>
                </a:solidFill>
                <a:latin typeface="Cambria" panose="02040503050406030204" pitchFamily="18" charset="0"/>
                <a:cs typeface="Arial" panose="020B0604020202020204" pitchFamily="34" charset="0"/>
              </a:rPr>
              <a:t>Manajemen</a:t>
            </a:r>
            <a:endParaRPr lang="en-US" sz="2600" b="1"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en-US" sz="2600" b="1" dirty="0" err="1">
                <a:solidFill>
                  <a:schemeClr val="tx1"/>
                </a:solidFill>
                <a:latin typeface="Cambria" panose="02040503050406030204" pitchFamily="18" charset="0"/>
                <a:cs typeface="Arial" panose="020B0604020202020204" pitchFamily="34" charset="0"/>
              </a:rPr>
              <a:t>Perencanaan</a:t>
            </a:r>
            <a:r>
              <a:rPr lang="en-US" sz="2600" b="1" dirty="0">
                <a:solidFill>
                  <a:schemeClr val="tx1"/>
                </a:solidFill>
                <a:latin typeface="Cambria" panose="02040503050406030204" pitchFamily="18" charset="0"/>
                <a:cs typeface="Arial" panose="020B0604020202020204" pitchFamily="34" charset="0"/>
              </a:rPr>
              <a:t> (Planning)</a:t>
            </a:r>
          </a:p>
          <a:p>
            <a:pPr algn="just"/>
            <a:r>
              <a:rPr lang="id-ID" sz="2400" dirty="0">
                <a:solidFill>
                  <a:schemeClr val="tx1"/>
                </a:solidFill>
                <a:latin typeface="Cambria" panose="02040503050406030204" pitchFamily="18" charset="0"/>
                <a:cs typeface="Arial" panose="020B0604020202020204" pitchFamily="34" charset="0"/>
              </a:rPr>
              <a:t>Dalam tahap ini, manajemen menentukan tujuan jangka pendek maupun jangka panjang serta strategi untuk mencapainya. Perencanaan mencakup analisis situasi, penetapan tujuan yang jelas, dan penyusunan rencana tindakan yang detail.</a:t>
            </a:r>
            <a:endParaRPr lang="en-US" sz="2400" dirty="0">
              <a:solidFill>
                <a:schemeClr val="tx1"/>
              </a:solidFill>
              <a:latin typeface="Cambria" panose="02040503050406030204" pitchFamily="18" charset="0"/>
              <a:cs typeface="Arial" panose="020B0604020202020204" pitchFamily="34" charset="0"/>
            </a:endParaRPr>
          </a:p>
          <a:p>
            <a:pPr algn="just"/>
            <a:r>
              <a:rPr lang="id-ID" sz="2400" dirty="0">
                <a:solidFill>
                  <a:schemeClr val="tx1"/>
                </a:solidFill>
                <a:latin typeface="Cambria" panose="02040503050406030204" pitchFamily="18" charset="0"/>
                <a:cs typeface="Arial" panose="020B0604020202020204" pitchFamily="34" charset="0"/>
              </a:rPr>
              <a:t>Fungsi Perencanaan:</a:t>
            </a:r>
            <a:r>
              <a:rPr lang="en-US" sz="2400" dirty="0">
                <a:solidFill>
                  <a:schemeClr val="tx1"/>
                </a:solidFill>
                <a:latin typeface="Cambria" panose="02040503050406030204" pitchFamily="18" charset="0"/>
                <a:cs typeface="Arial" panose="020B0604020202020204" pitchFamily="34" charset="0"/>
              </a:rPr>
              <a:t> </a:t>
            </a:r>
          </a:p>
          <a:p>
            <a:pPr marL="342900" indent="-342900" algn="just">
              <a:buFontTx/>
              <a:buChar char="-"/>
            </a:pPr>
            <a:r>
              <a:rPr lang="id-ID" sz="2400" dirty="0">
                <a:solidFill>
                  <a:schemeClr val="tx1"/>
                </a:solidFill>
                <a:latin typeface="Cambria" panose="02040503050406030204" pitchFamily="18" charset="0"/>
                <a:cs typeface="Arial" panose="020B0604020202020204" pitchFamily="34" charset="0"/>
              </a:rPr>
              <a:t>Menetapkan tujuan dan arah organisasi.</a:t>
            </a:r>
            <a:endParaRPr lang="en-US" sz="2400" dirty="0">
              <a:solidFill>
                <a:schemeClr val="tx1"/>
              </a:solidFill>
              <a:latin typeface="Cambria" panose="02040503050406030204" pitchFamily="18" charset="0"/>
              <a:cs typeface="Arial" panose="020B0604020202020204" pitchFamily="34" charset="0"/>
            </a:endParaRPr>
          </a:p>
          <a:p>
            <a:pPr marL="342900" indent="-342900" algn="just">
              <a:buFontTx/>
              <a:buChar char="-"/>
            </a:pPr>
            <a:r>
              <a:rPr lang="id-ID" sz="2400" dirty="0">
                <a:solidFill>
                  <a:schemeClr val="tx1"/>
                </a:solidFill>
                <a:latin typeface="Cambria" panose="02040503050406030204" pitchFamily="18" charset="0"/>
                <a:cs typeface="Arial" panose="020B0604020202020204" pitchFamily="34" charset="0"/>
              </a:rPr>
              <a:t>Merumuskan strategi dan tindakan untuk mencapai tujuan.</a:t>
            </a:r>
            <a:endParaRPr lang="en-US" sz="2400" dirty="0">
              <a:solidFill>
                <a:schemeClr val="tx1"/>
              </a:solidFill>
              <a:latin typeface="Cambria" panose="02040503050406030204" pitchFamily="18" charset="0"/>
              <a:cs typeface="Arial" panose="020B0604020202020204" pitchFamily="34" charset="0"/>
            </a:endParaRPr>
          </a:p>
          <a:p>
            <a:pPr marL="342900" indent="-342900" algn="just">
              <a:buFontTx/>
              <a:buChar char="-"/>
            </a:pPr>
            <a:r>
              <a:rPr lang="id-ID" sz="2400" dirty="0">
                <a:solidFill>
                  <a:schemeClr val="tx1"/>
                </a:solidFill>
                <a:latin typeface="Cambria" panose="02040503050406030204" pitchFamily="18" charset="0"/>
                <a:cs typeface="Arial" panose="020B0604020202020204" pitchFamily="34" charset="0"/>
              </a:rPr>
              <a:t>Mengidentifikasi peluang dan risiko yang mungkin dihadapi di masa depan.</a:t>
            </a:r>
          </a:p>
        </p:txBody>
      </p:sp>
    </p:spTree>
    <p:extLst>
      <p:ext uri="{BB962C8B-B14F-4D97-AF65-F5344CB8AC3E}">
        <p14:creationId xmlns:p14="http://schemas.microsoft.com/office/powerpoint/2010/main" val="1286102268"/>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10FC7C-853D-EDCB-CB4B-FEAB528FA9F0}"/>
              </a:ext>
            </a:extLst>
          </p:cNvPr>
          <p:cNvSpPr txBox="1">
            <a:spLocks/>
          </p:cNvSpPr>
          <p:nvPr/>
        </p:nvSpPr>
        <p:spPr>
          <a:xfrm>
            <a:off x="457200" y="620688"/>
            <a:ext cx="8229600" cy="5505475"/>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err="1">
                <a:solidFill>
                  <a:schemeClr val="tx1"/>
                </a:solidFill>
                <a:latin typeface="Cambria" panose="02040503050406030204" pitchFamily="18" charset="0"/>
                <a:cs typeface="Arial" panose="020B0604020202020204" pitchFamily="34" charset="0"/>
              </a:rPr>
              <a:t>Empat</a:t>
            </a:r>
            <a:r>
              <a:rPr lang="en-US" sz="2600" b="1" dirty="0">
                <a:solidFill>
                  <a:schemeClr val="tx1"/>
                </a:solidFill>
                <a:latin typeface="Cambria" panose="02040503050406030204" pitchFamily="18" charset="0"/>
                <a:cs typeface="Arial" panose="020B0604020202020204" pitchFamily="34" charset="0"/>
              </a:rPr>
              <a:t> Pilar </a:t>
            </a:r>
            <a:r>
              <a:rPr lang="en-US" sz="2600" b="1" dirty="0" err="1">
                <a:solidFill>
                  <a:schemeClr val="tx1"/>
                </a:solidFill>
                <a:latin typeface="Cambria" panose="02040503050406030204" pitchFamily="18" charset="0"/>
                <a:cs typeface="Arial" panose="020B0604020202020204" pitchFamily="34" charset="0"/>
              </a:rPr>
              <a:t>Manajemen</a:t>
            </a:r>
            <a:endParaRPr lang="en-US" sz="2600" b="1" dirty="0">
              <a:solidFill>
                <a:schemeClr val="tx1"/>
              </a:solidFill>
              <a:latin typeface="Cambria" panose="02040503050406030204" pitchFamily="18" charset="0"/>
              <a:cs typeface="Arial" panose="020B0604020202020204" pitchFamily="34" charset="0"/>
            </a:endParaRPr>
          </a:p>
          <a:p>
            <a:pPr algn="just"/>
            <a:r>
              <a:rPr lang="en-US" sz="2600" b="1" dirty="0">
                <a:solidFill>
                  <a:schemeClr val="tx1"/>
                </a:solidFill>
                <a:latin typeface="Cambria" panose="02040503050406030204" pitchFamily="18" charset="0"/>
                <a:cs typeface="Arial" panose="020B0604020202020204" pitchFamily="34" charset="0"/>
              </a:rPr>
              <a:t>2. </a:t>
            </a:r>
            <a:r>
              <a:rPr lang="en-US" sz="2600" b="1" dirty="0" err="1">
                <a:solidFill>
                  <a:schemeClr val="tx1"/>
                </a:solidFill>
                <a:latin typeface="Cambria" panose="02040503050406030204" pitchFamily="18" charset="0"/>
                <a:cs typeface="Arial" panose="020B0604020202020204" pitchFamily="34" charset="0"/>
              </a:rPr>
              <a:t>Pengorganisasian</a:t>
            </a:r>
            <a:r>
              <a:rPr lang="en-US" sz="2600" b="1" dirty="0">
                <a:solidFill>
                  <a:schemeClr val="tx1"/>
                </a:solidFill>
                <a:latin typeface="Cambria" panose="02040503050406030204" pitchFamily="18" charset="0"/>
                <a:cs typeface="Arial" panose="020B0604020202020204" pitchFamily="34" charset="0"/>
              </a:rPr>
              <a:t> (Organizing)</a:t>
            </a:r>
          </a:p>
          <a:p>
            <a:pPr algn="just"/>
            <a:r>
              <a:rPr lang="en-US" sz="2600" dirty="0" err="1">
                <a:solidFill>
                  <a:schemeClr val="tx1"/>
                </a:solidFill>
                <a:latin typeface="Cambria" panose="02040503050406030204" pitchFamily="18" charset="0"/>
                <a:cs typeface="Arial" panose="020B0604020202020204" pitchFamily="34" charset="0"/>
              </a:rPr>
              <a:t>Pengorganisasian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langkah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mengalokasikan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sumber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daya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dimiliki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manusia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finansial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maupun</a:t>
            </a:r>
            <a:r>
              <a:rPr lang="en-US" sz="2600" dirty="0">
                <a:solidFill>
                  <a:schemeClr val="tx1"/>
                </a:solidFill>
                <a:latin typeface="Cambria" panose="02040503050406030204" pitchFamily="18" charset="0"/>
                <a:cs typeface="Arial" panose="020B0604020202020204" pitchFamily="34" charset="0"/>
              </a:rPr>
              <a:t> material, agar </a:t>
            </a:r>
            <a:r>
              <a:rPr lang="en-US" sz="2600" dirty="0" err="1">
                <a:solidFill>
                  <a:schemeClr val="tx1"/>
                </a:solidFill>
                <a:latin typeface="Cambria" panose="02040503050406030204" pitchFamily="18" charset="0"/>
                <a:cs typeface="Arial" panose="020B0604020202020204" pitchFamily="34" charset="0"/>
              </a:rPr>
              <a:t>rencana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dijalankan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efektif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Pengorganisasian</a:t>
            </a:r>
            <a:r>
              <a:rPr lang="en-US" sz="2600" dirty="0">
                <a:solidFill>
                  <a:schemeClr val="tx1"/>
                </a:solidFill>
                <a:latin typeface="Cambria" panose="02040503050406030204" pitchFamily="18" charset="0"/>
                <a:cs typeface="Arial" panose="020B0604020202020204" pitchFamily="34" charset="0"/>
              </a:rPr>
              <a:t> juga </a:t>
            </a:r>
            <a:r>
              <a:rPr lang="en-US" sz="2600" dirty="0" err="1">
                <a:solidFill>
                  <a:schemeClr val="tx1"/>
                </a:solidFill>
                <a:latin typeface="Cambria" panose="02040503050406030204" pitchFamily="18" charset="0"/>
                <a:cs typeface="Arial" panose="020B0604020202020204" pitchFamily="34" charset="0"/>
              </a:rPr>
              <a:t>mencakup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pembagian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tugas</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wewenang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serta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penetapan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struktur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organisasi</a:t>
            </a:r>
            <a:r>
              <a:rPr lang="en-US" sz="2600" dirty="0">
                <a:solidFill>
                  <a:schemeClr val="tx1"/>
                </a:solidFill>
                <a:latin typeface="Cambria" panose="02040503050406030204" pitchFamily="18" charset="0"/>
                <a:cs typeface="Arial" panose="020B0604020202020204" pitchFamily="34" charset="0"/>
              </a:rPr>
              <a:t>.</a:t>
            </a:r>
          </a:p>
          <a:p>
            <a:pPr algn="just"/>
            <a:r>
              <a:rPr lang="en-US" sz="2600" dirty="0" err="1">
                <a:solidFill>
                  <a:schemeClr val="tx1"/>
                </a:solidFill>
                <a:latin typeface="Cambria" panose="02040503050406030204" pitchFamily="18" charset="0"/>
                <a:cs typeface="Arial" panose="020B0604020202020204" pitchFamily="34" charset="0"/>
              </a:rPr>
              <a:t>Fungsi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Pengorganisasian</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Mengatur</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mendistribusikan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sumber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daya</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Menciptakan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struktur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organisasi</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efisien</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tugas-tugas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didelegasikan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jelas</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kemampuan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individu</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509422214"/>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10FC7C-853D-EDCB-CB4B-FEAB528FA9F0}"/>
              </a:ext>
            </a:extLst>
          </p:cNvPr>
          <p:cNvSpPr txBox="1">
            <a:spLocks/>
          </p:cNvSpPr>
          <p:nvPr/>
        </p:nvSpPr>
        <p:spPr>
          <a:xfrm>
            <a:off x="457200" y="620688"/>
            <a:ext cx="8229600" cy="5505475"/>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err="1">
                <a:solidFill>
                  <a:schemeClr val="tx1"/>
                </a:solidFill>
                <a:latin typeface="Cambria" panose="02040503050406030204" pitchFamily="18" charset="0"/>
                <a:cs typeface="Arial" panose="020B0604020202020204" pitchFamily="34" charset="0"/>
              </a:rPr>
              <a:t>Empat</a:t>
            </a:r>
            <a:r>
              <a:rPr lang="en-US" sz="2600" b="1" dirty="0">
                <a:solidFill>
                  <a:schemeClr val="tx1"/>
                </a:solidFill>
                <a:latin typeface="Cambria" panose="02040503050406030204" pitchFamily="18" charset="0"/>
                <a:cs typeface="Arial" panose="020B0604020202020204" pitchFamily="34" charset="0"/>
              </a:rPr>
              <a:t> Pilar </a:t>
            </a:r>
            <a:r>
              <a:rPr lang="en-US" sz="2600" b="1" dirty="0" err="1">
                <a:solidFill>
                  <a:schemeClr val="tx1"/>
                </a:solidFill>
                <a:latin typeface="Cambria" panose="02040503050406030204" pitchFamily="18" charset="0"/>
                <a:cs typeface="Arial" panose="020B0604020202020204" pitchFamily="34" charset="0"/>
              </a:rPr>
              <a:t>Manajemen</a:t>
            </a:r>
            <a:endParaRPr lang="en-US" sz="2600" b="1" dirty="0">
              <a:solidFill>
                <a:schemeClr val="tx1"/>
              </a:solidFill>
              <a:latin typeface="Cambria" panose="02040503050406030204" pitchFamily="18" charset="0"/>
              <a:cs typeface="Arial" panose="020B0604020202020204" pitchFamily="34" charset="0"/>
            </a:endParaRPr>
          </a:p>
          <a:p>
            <a:pPr algn="just"/>
            <a:r>
              <a:rPr lang="en-US" sz="2600" b="1" dirty="0">
                <a:solidFill>
                  <a:schemeClr val="tx1"/>
                </a:solidFill>
                <a:latin typeface="Cambria" panose="02040503050406030204" pitchFamily="18" charset="0"/>
                <a:cs typeface="Arial" panose="020B0604020202020204" pitchFamily="34" charset="0"/>
              </a:rPr>
              <a:t>3. </a:t>
            </a:r>
            <a:r>
              <a:rPr lang="en-US" sz="2600" b="1" dirty="0" err="1">
                <a:solidFill>
                  <a:schemeClr val="tx1"/>
                </a:solidFill>
                <a:latin typeface="Cambria" panose="02040503050406030204" pitchFamily="18" charset="0"/>
                <a:cs typeface="Arial" panose="020B0604020202020204" pitchFamily="34" charset="0"/>
              </a:rPr>
              <a:t>Pelaksanaan</a:t>
            </a:r>
            <a:r>
              <a:rPr lang="en-US" sz="2600" b="1" dirty="0">
                <a:solidFill>
                  <a:schemeClr val="tx1"/>
                </a:solidFill>
                <a:latin typeface="Cambria" panose="02040503050406030204" pitchFamily="18" charset="0"/>
                <a:cs typeface="Arial" panose="020B0604020202020204" pitchFamily="34" charset="0"/>
              </a:rPr>
              <a:t> (Leading/Directing)</a:t>
            </a:r>
          </a:p>
          <a:p>
            <a:pPr algn="just"/>
            <a:r>
              <a:rPr lang="en-US" sz="2600" dirty="0" err="1">
                <a:solidFill>
                  <a:schemeClr val="tx1"/>
                </a:solidFill>
                <a:latin typeface="Cambria" panose="02040503050406030204" pitchFamily="18" charset="0"/>
                <a:cs typeface="Arial" panose="020B0604020202020204" pitchFamily="34" charset="0"/>
              </a:rPr>
              <a:t>Pelaksanaan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pengarahan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pilar di mana </a:t>
            </a:r>
            <a:r>
              <a:rPr lang="en-US" sz="2600" dirty="0" err="1">
                <a:solidFill>
                  <a:schemeClr val="tx1"/>
                </a:solidFill>
                <a:latin typeface="Cambria" panose="02040503050406030204" pitchFamily="18" charset="0"/>
                <a:cs typeface="Arial" panose="020B0604020202020204" pitchFamily="34" charset="0"/>
              </a:rPr>
              <a:t>manajer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bertindak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sebagai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pemimpin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memandu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memotivasi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mengarahkan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tim</a:t>
            </a:r>
            <a:r>
              <a:rPr lang="en-US" sz="2600" dirty="0">
                <a:solidFill>
                  <a:schemeClr val="tx1"/>
                </a:solidFill>
                <a:latin typeface="Cambria" panose="02040503050406030204" pitchFamily="18" charset="0"/>
                <a:cs typeface="Arial" panose="020B0604020202020204" pitchFamily="34" charset="0"/>
              </a:rPr>
              <a:t> agar </a:t>
            </a:r>
            <a:r>
              <a:rPr lang="en-US" sz="2600" dirty="0" err="1">
                <a:solidFill>
                  <a:schemeClr val="tx1"/>
                </a:solidFill>
                <a:latin typeface="Cambria" panose="02040503050406030204" pitchFamily="18" charset="0"/>
                <a:cs typeface="Arial" panose="020B0604020202020204" pitchFamily="34" charset="0"/>
              </a:rPr>
              <a:t>melaksanakan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tugas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rencana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melibatkan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komunikasi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efektif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motivasi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pengambilan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keputusan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a:t>
            </a:r>
          </a:p>
          <a:p>
            <a:pPr algn="just"/>
            <a:r>
              <a:rPr lang="en-US" sz="2600" dirty="0" err="1">
                <a:solidFill>
                  <a:schemeClr val="tx1"/>
                </a:solidFill>
                <a:latin typeface="Cambria" panose="02040503050406030204" pitchFamily="18" charset="0"/>
                <a:cs typeface="Arial" panose="020B0604020202020204" pitchFamily="34" charset="0"/>
              </a:rPr>
              <a:t>Fungsi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Pelaksanaan</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Memimpin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memotivasi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karyawan</a:t>
            </a:r>
            <a:r>
              <a:rPr lang="en-US" sz="2600" dirty="0">
                <a:solidFill>
                  <a:schemeClr val="tx1"/>
                </a:solidFill>
                <a:latin typeface="Cambria" panose="02040503050406030204" pitchFamily="18" charset="0"/>
                <a:cs typeface="Arial" panose="020B0604020202020204" pitchFamily="34" charset="0"/>
              </a:rPr>
              <a:t> agar </a:t>
            </a:r>
            <a:r>
              <a:rPr lang="en-US" sz="2600" dirty="0" err="1">
                <a:solidFill>
                  <a:schemeClr val="tx1"/>
                </a:solidFill>
                <a:latin typeface="Cambria" panose="02040503050406030204" pitchFamily="18" charset="0"/>
                <a:cs typeface="Arial" panose="020B0604020202020204" pitchFamily="34" charset="0"/>
              </a:rPr>
              <a:t>bekerja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organisasi</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arahan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jelas</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komunikasi</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lancar</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Membangun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budaya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kerja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produktif</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kolaboratif</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337562630"/>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3222</TotalTime>
  <Words>700</Words>
  <Application>Microsoft Office PowerPoint</Application>
  <PresentationFormat>On-screen Show (4:3)</PresentationFormat>
  <Paragraphs>57</Paragraphs>
  <Slides>12</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Cambria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Nia Lefani</cp:lastModifiedBy>
  <cp:revision>452</cp:revision>
  <cp:lastPrinted>2017-08-29T02:54:51Z</cp:lastPrinted>
  <dcterms:created xsi:type="dcterms:W3CDTF">2010-04-18T12:06:30Z</dcterms:created>
  <dcterms:modified xsi:type="dcterms:W3CDTF">2025-10-06T03:38:26Z</dcterms:modified>
</cp:coreProperties>
</file>