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03" r:id="rId3"/>
    <p:sldId id="348" r:id="rId4"/>
    <p:sldId id="349" r:id="rId5"/>
    <p:sldId id="343" r:id="rId6"/>
    <p:sldId id="350" r:id="rId7"/>
    <p:sldId id="351" r:id="rId8"/>
    <p:sldId id="352" r:id="rId9"/>
    <p:sldId id="346" r:id="rId10"/>
    <p:sldId id="353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rk3VRtd7N4vChjuAVV+aOg==" hashData="pY8VZJ0pXKPrc8mfw5iG4n9HTGc="/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71" d="100"/>
          <a:sy n="71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164165" y="601577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1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251520" y="6237312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UNION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lain Union </a:t>
            </a: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dan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Union All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400" i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3678" y="1821140"/>
            <a:ext cx="73486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Negara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solidFill>
                  <a:srgbClr val="0000CD"/>
                </a:solidFill>
                <a:latin typeface="Consolas"/>
              </a:rPr>
              <a:t>UNION ALL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Negara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Suppliers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ORDER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Negara </a:t>
            </a:r>
            <a:r>
              <a:rPr lang="en-US" dirty="0" err="1" smtClean="0">
                <a:solidFill>
                  <a:srgbClr val="0000CD"/>
                </a:solidFill>
                <a:latin typeface="Consolas"/>
              </a:rPr>
              <a:t>Desc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57200" y="3158388"/>
            <a:ext cx="73486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Nama_Customer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As Nama, Negara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Where 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Negara=‘Indonesia!’</a:t>
            </a:r>
            <a:endParaRPr lang="en-US" dirty="0" smtClean="0"/>
          </a:p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UNION ALL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Nama_Supplier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as Nama, Negara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Suppliers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solidFill>
                  <a:srgbClr val="0000CD"/>
                </a:solidFill>
                <a:latin typeface="Consolas"/>
              </a:rPr>
              <a:t>Where 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Negara=‘Indonesia!’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2934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UNION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UNION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digunakan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menggabungkan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select.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prasyarat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union: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SELECT </a:t>
            </a: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UNION </a:t>
            </a: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kolom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endParaRPr lang="en-US" i="1" dirty="0" smtClean="0">
              <a:solidFill>
                <a:schemeClr val="tx2">
                  <a:lumMod val="60000"/>
                  <a:lumOff val="4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Kolom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tipe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yang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serupa</a:t>
            </a:r>
            <a:endParaRPr lang="en-US" i="1" dirty="0" smtClean="0">
              <a:solidFill>
                <a:schemeClr val="tx2">
                  <a:lumMod val="60000"/>
                  <a:lumOff val="4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Kolom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SELECT juga </a:t>
            </a: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urutan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endParaRPr lang="en-US" i="1" dirty="0">
              <a:solidFill>
                <a:schemeClr val="tx2">
                  <a:lumMod val="60000"/>
                  <a:lumOff val="4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9190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844824"/>
            <a:ext cx="8229600" cy="3960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UNION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menggabungkan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kedalam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buat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(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distinct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UNION DAN UNION ALL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544906" y="3212976"/>
            <a:ext cx="2016224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267908" y="3212976"/>
            <a:ext cx="2016224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02234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844824"/>
            <a:ext cx="8229600" cy="3960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UNION ALL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menampilkan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yang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UNION DAN UNION ALL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051720" y="3212976"/>
            <a:ext cx="2016224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644008" y="3212976"/>
            <a:ext cx="2016224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48691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Penulisan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dan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UNION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3640" y="1556792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penulisan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58" y="2132856"/>
            <a:ext cx="6336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table1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UNION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table2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402723" y="3284984"/>
            <a:ext cx="3707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Negara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From 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Table1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Union</a:t>
            </a:r>
          </a:p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Negara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From 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Table1</a:t>
            </a:r>
          </a:p>
          <a:p>
            <a:endParaRPr lang="en-US" dirty="0" smtClean="0">
              <a:solidFill>
                <a:srgbClr val="000000"/>
              </a:solidFill>
              <a:latin typeface="Consolas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084329"/>
              </p:ext>
            </p:extLst>
          </p:nvPr>
        </p:nvGraphicFramePr>
        <p:xfrm>
          <a:off x="3019908" y="3313374"/>
          <a:ext cx="2314600" cy="1771810"/>
        </p:xfrm>
        <a:graphic>
          <a:graphicData uri="http://schemas.openxmlformats.org/drawingml/2006/table">
            <a:tbl>
              <a:tblPr/>
              <a:tblGrid>
                <a:gridCol w="2314600"/>
              </a:tblGrid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0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Negara (table 2)</a:t>
                      </a:r>
                      <a:endParaRPr lang="en-US" sz="1500" b="0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Germany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Mexico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UK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Sweden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942038"/>
              </p:ext>
            </p:extLst>
          </p:nvPr>
        </p:nvGraphicFramePr>
        <p:xfrm>
          <a:off x="611558" y="3319052"/>
          <a:ext cx="2314600" cy="2126172"/>
        </p:xfrm>
        <a:graphic>
          <a:graphicData uri="http://schemas.openxmlformats.org/drawingml/2006/table">
            <a:tbl>
              <a:tblPr/>
              <a:tblGrid>
                <a:gridCol w="2314600"/>
              </a:tblGrid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0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Negara (table 1)</a:t>
                      </a:r>
                      <a:endParaRPr lang="en-US" sz="1500" b="0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Indonesia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Malaysia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UK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Sweden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Germany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72615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Penulisan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dan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UNION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3640" y="1556792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2" name="Rectangle 1"/>
          <p:cNvSpPr/>
          <p:nvPr/>
        </p:nvSpPr>
        <p:spPr>
          <a:xfrm>
            <a:off x="611558" y="2132856"/>
            <a:ext cx="6336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smtClean="0">
                <a:solidFill>
                  <a:srgbClr val="000000"/>
                </a:solidFill>
                <a:latin typeface="Consolas"/>
              </a:rPr>
              <a:t>Negara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table1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UNION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smtClean="0">
                <a:solidFill>
                  <a:srgbClr val="000000"/>
                </a:solidFill>
                <a:latin typeface="Consolas"/>
              </a:rPr>
              <a:t>Negara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table2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97087"/>
              </p:ext>
            </p:extLst>
          </p:nvPr>
        </p:nvGraphicFramePr>
        <p:xfrm>
          <a:off x="683568" y="3212976"/>
          <a:ext cx="2314600" cy="2480534"/>
        </p:xfrm>
        <a:graphic>
          <a:graphicData uri="http://schemas.openxmlformats.org/drawingml/2006/table">
            <a:tbl>
              <a:tblPr/>
              <a:tblGrid>
                <a:gridCol w="2314600"/>
              </a:tblGrid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0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Negara</a:t>
                      </a:r>
                      <a:endParaRPr lang="en-US" sz="1500" b="0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Indonesia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Malaysia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UK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Mexico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Sweden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Germany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3275856" y="3609020"/>
            <a:ext cx="56166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00CD"/>
                </a:solidFill>
                <a:latin typeface="Consolas"/>
              </a:rPr>
              <a:t>UNION </a:t>
            </a:r>
            <a:r>
              <a:rPr lang="en-US" sz="2000" dirty="0" err="1" smtClean="0">
                <a:solidFill>
                  <a:srgbClr val="0000CD"/>
                </a:solidFill>
                <a:latin typeface="Consolas"/>
              </a:rPr>
              <a:t>Hanya</a:t>
            </a:r>
            <a:r>
              <a:rPr lang="en-US" sz="2000" dirty="0" smtClean="0">
                <a:solidFill>
                  <a:srgbClr val="0000CD"/>
                </a:solidFill>
                <a:latin typeface="Consolas"/>
              </a:rPr>
              <a:t> </a:t>
            </a:r>
            <a:r>
              <a:rPr lang="en-US" sz="2000" dirty="0" err="1" smtClean="0">
                <a:solidFill>
                  <a:srgbClr val="0000CD"/>
                </a:solidFill>
                <a:latin typeface="Consolas"/>
              </a:rPr>
              <a:t>akan</a:t>
            </a:r>
            <a:r>
              <a:rPr lang="en-US" sz="2000" dirty="0" smtClean="0">
                <a:solidFill>
                  <a:srgbClr val="0000CD"/>
                </a:solidFill>
                <a:latin typeface="Consolas"/>
              </a:rPr>
              <a:t> </a:t>
            </a:r>
            <a:r>
              <a:rPr lang="en-US" sz="2000" dirty="0" err="1" smtClean="0">
                <a:solidFill>
                  <a:srgbClr val="0000CD"/>
                </a:solidFill>
                <a:latin typeface="Consolas"/>
              </a:rPr>
              <a:t>mengahasilkan</a:t>
            </a:r>
            <a:r>
              <a:rPr lang="en-US" sz="2000" dirty="0" smtClean="0">
                <a:solidFill>
                  <a:srgbClr val="0000CD"/>
                </a:solidFill>
                <a:latin typeface="Consolas"/>
              </a:rPr>
              <a:t> 1 data </a:t>
            </a:r>
            <a:r>
              <a:rPr lang="en-US" sz="2000" dirty="0" err="1" smtClean="0">
                <a:solidFill>
                  <a:srgbClr val="0000CD"/>
                </a:solidFill>
                <a:latin typeface="Consolas"/>
              </a:rPr>
              <a:t>dari</a:t>
            </a:r>
            <a:r>
              <a:rPr lang="en-US" sz="2000" dirty="0" smtClean="0">
                <a:solidFill>
                  <a:srgbClr val="0000CD"/>
                </a:solidFill>
                <a:latin typeface="Consolas"/>
              </a:rPr>
              <a:t> </a:t>
            </a:r>
            <a:r>
              <a:rPr lang="en-US" sz="2000" dirty="0" err="1" smtClean="0">
                <a:solidFill>
                  <a:srgbClr val="0000CD"/>
                </a:solidFill>
                <a:latin typeface="Consolas"/>
              </a:rPr>
              <a:t>dua</a:t>
            </a:r>
            <a:r>
              <a:rPr lang="en-US" sz="2000" dirty="0" smtClean="0">
                <a:solidFill>
                  <a:srgbClr val="0000CD"/>
                </a:solidFill>
                <a:latin typeface="Consolas"/>
              </a:rPr>
              <a:t> </a:t>
            </a:r>
            <a:r>
              <a:rPr lang="en-US" sz="2000" dirty="0" err="1" smtClean="0">
                <a:solidFill>
                  <a:srgbClr val="0000CD"/>
                </a:solidFill>
                <a:latin typeface="Consolas"/>
              </a:rPr>
              <a:t>atau</a:t>
            </a:r>
            <a:r>
              <a:rPr lang="en-US" sz="2000" dirty="0" smtClean="0">
                <a:solidFill>
                  <a:srgbClr val="0000CD"/>
                </a:solidFill>
                <a:latin typeface="Consolas"/>
              </a:rPr>
              <a:t> </a:t>
            </a:r>
            <a:r>
              <a:rPr lang="en-US" sz="2000" dirty="0" err="1" smtClean="0">
                <a:solidFill>
                  <a:srgbClr val="0000CD"/>
                </a:solidFill>
                <a:latin typeface="Consolas"/>
              </a:rPr>
              <a:t>lebih</a:t>
            </a:r>
            <a:r>
              <a:rPr lang="en-US" sz="2000" dirty="0" smtClean="0">
                <a:solidFill>
                  <a:srgbClr val="0000CD"/>
                </a:solidFill>
                <a:latin typeface="Consolas"/>
              </a:rPr>
              <a:t> data yang </a:t>
            </a:r>
            <a:r>
              <a:rPr lang="en-US" sz="2000" dirty="0" err="1" smtClean="0">
                <a:solidFill>
                  <a:srgbClr val="0000CD"/>
                </a:solidFill>
                <a:latin typeface="Consolas"/>
              </a:rPr>
              <a:t>sama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7680780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Penulisan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dan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UNION ALL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3640" y="1556792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penulisan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58" y="2132856"/>
            <a:ext cx="6336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table1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solidFill>
                  <a:srgbClr val="0000CD"/>
                </a:solidFill>
                <a:latin typeface="Consolas"/>
              </a:rPr>
              <a:t>UNION ALL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table2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402723" y="3284984"/>
            <a:ext cx="3707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Negara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From 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Table1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Union All</a:t>
            </a:r>
          </a:p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Negara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From 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Table1</a:t>
            </a:r>
          </a:p>
          <a:p>
            <a:endParaRPr lang="en-US" dirty="0" smtClean="0">
              <a:solidFill>
                <a:srgbClr val="000000"/>
              </a:solidFill>
              <a:latin typeface="Consolas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834953"/>
              </p:ext>
            </p:extLst>
          </p:nvPr>
        </p:nvGraphicFramePr>
        <p:xfrm>
          <a:off x="3019908" y="3313374"/>
          <a:ext cx="2314600" cy="1771810"/>
        </p:xfrm>
        <a:graphic>
          <a:graphicData uri="http://schemas.openxmlformats.org/drawingml/2006/table">
            <a:tbl>
              <a:tblPr/>
              <a:tblGrid>
                <a:gridCol w="2314600"/>
              </a:tblGrid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0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Negara (table 2)</a:t>
                      </a:r>
                      <a:endParaRPr lang="en-US" sz="1500" b="0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Germany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Mexico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UK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Sweden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467719"/>
              </p:ext>
            </p:extLst>
          </p:nvPr>
        </p:nvGraphicFramePr>
        <p:xfrm>
          <a:off x="611558" y="3319052"/>
          <a:ext cx="2314600" cy="2126172"/>
        </p:xfrm>
        <a:graphic>
          <a:graphicData uri="http://schemas.openxmlformats.org/drawingml/2006/table">
            <a:tbl>
              <a:tblPr/>
              <a:tblGrid>
                <a:gridCol w="2314600"/>
              </a:tblGrid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0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Negara (table 1)</a:t>
                      </a:r>
                      <a:endParaRPr lang="en-US" sz="1500" b="0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Indonesia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Malaysia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UK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Sweden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Germany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033625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Penulisan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dan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UNION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3640" y="1556792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2" name="Rectangle 1"/>
          <p:cNvSpPr/>
          <p:nvPr/>
        </p:nvSpPr>
        <p:spPr>
          <a:xfrm>
            <a:off x="611558" y="2132856"/>
            <a:ext cx="6336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smtClean="0">
                <a:solidFill>
                  <a:srgbClr val="000000"/>
                </a:solidFill>
                <a:latin typeface="Consolas"/>
              </a:rPr>
              <a:t>Negara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table1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solidFill>
                  <a:srgbClr val="0000CD"/>
                </a:solidFill>
                <a:latin typeface="Consolas"/>
              </a:rPr>
              <a:t>UNION ALL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smtClean="0">
                <a:solidFill>
                  <a:srgbClr val="000000"/>
                </a:solidFill>
                <a:latin typeface="Consolas"/>
              </a:rPr>
              <a:t>Negara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table2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950681"/>
              </p:ext>
            </p:extLst>
          </p:nvPr>
        </p:nvGraphicFramePr>
        <p:xfrm>
          <a:off x="5076056" y="2144149"/>
          <a:ext cx="2314600" cy="3543620"/>
        </p:xfrm>
        <a:graphic>
          <a:graphicData uri="http://schemas.openxmlformats.org/drawingml/2006/table">
            <a:tbl>
              <a:tblPr/>
              <a:tblGrid>
                <a:gridCol w="2314600"/>
              </a:tblGrid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0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Negara</a:t>
                      </a:r>
                      <a:endParaRPr lang="en-US" sz="1500" b="0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Indonesia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Malaysia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UK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Sweden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Germany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Germany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Mexico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UK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Sweden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678793" y="4030032"/>
            <a:ext cx="34611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00CD"/>
                </a:solidFill>
                <a:latin typeface="Consolas"/>
              </a:rPr>
              <a:t>UNION ALL </a:t>
            </a:r>
            <a:r>
              <a:rPr lang="en-US" sz="2000" dirty="0" err="1" smtClean="0">
                <a:solidFill>
                  <a:srgbClr val="0000CD"/>
                </a:solidFill>
                <a:latin typeface="Consolas"/>
              </a:rPr>
              <a:t>akan</a:t>
            </a:r>
            <a:r>
              <a:rPr lang="en-US" sz="2000" dirty="0" smtClean="0">
                <a:solidFill>
                  <a:srgbClr val="0000CD"/>
                </a:solidFill>
                <a:latin typeface="Consolas"/>
              </a:rPr>
              <a:t> </a:t>
            </a:r>
            <a:r>
              <a:rPr lang="en-US" sz="2000" dirty="0" err="1" smtClean="0">
                <a:solidFill>
                  <a:srgbClr val="0000CD"/>
                </a:solidFill>
                <a:latin typeface="Consolas"/>
              </a:rPr>
              <a:t>mengahasilkan</a:t>
            </a:r>
            <a:r>
              <a:rPr lang="en-US" sz="2000" dirty="0" smtClean="0">
                <a:solidFill>
                  <a:srgbClr val="0000CD"/>
                </a:solidFill>
                <a:latin typeface="Consolas"/>
              </a:rPr>
              <a:t> data </a:t>
            </a:r>
            <a:r>
              <a:rPr lang="en-US" sz="2000" dirty="0" err="1" smtClean="0">
                <a:solidFill>
                  <a:srgbClr val="0000CD"/>
                </a:solidFill>
                <a:latin typeface="Consolas"/>
              </a:rPr>
              <a:t>berdasarkan</a:t>
            </a:r>
            <a:r>
              <a:rPr lang="en-US" sz="2000" dirty="0" smtClean="0">
                <a:solidFill>
                  <a:srgbClr val="0000CD"/>
                </a:solidFill>
                <a:latin typeface="Consolas"/>
              </a:rPr>
              <a:t> table-table union </a:t>
            </a:r>
            <a:r>
              <a:rPr lang="en-US" sz="2000" dirty="0" err="1" smtClean="0">
                <a:solidFill>
                  <a:srgbClr val="0000CD"/>
                </a:solidFill>
                <a:latin typeface="Consolas"/>
              </a:rPr>
              <a:t>meskipun</a:t>
            </a:r>
            <a:r>
              <a:rPr lang="en-US" sz="2000" dirty="0" smtClean="0">
                <a:solidFill>
                  <a:srgbClr val="0000CD"/>
                </a:solidFill>
                <a:latin typeface="Consolas"/>
              </a:rPr>
              <a:t> data </a:t>
            </a:r>
            <a:r>
              <a:rPr lang="en-US" sz="2000" dirty="0" err="1" smtClean="0">
                <a:solidFill>
                  <a:srgbClr val="0000CD"/>
                </a:solidFill>
                <a:latin typeface="Consolas"/>
              </a:rPr>
              <a:t>tersebut</a:t>
            </a:r>
            <a:r>
              <a:rPr lang="en-US" sz="2000" dirty="0" smtClean="0">
                <a:solidFill>
                  <a:srgbClr val="0000CD"/>
                </a:solidFill>
                <a:latin typeface="Consolas"/>
              </a:rPr>
              <a:t> </a:t>
            </a:r>
            <a:r>
              <a:rPr lang="en-US" sz="2000" dirty="0" err="1" smtClean="0">
                <a:solidFill>
                  <a:srgbClr val="0000CD"/>
                </a:solidFill>
                <a:latin typeface="Consolas"/>
              </a:rPr>
              <a:t>sama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682712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lain Union </a:t>
            </a: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dan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Union All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400" i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3678" y="1700808"/>
            <a:ext cx="73486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Negara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UNION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Negara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Suppliers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ORDER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Negara </a:t>
            </a:r>
            <a:r>
              <a:rPr lang="en-US" dirty="0" err="1" smtClean="0">
                <a:solidFill>
                  <a:srgbClr val="0000CD"/>
                </a:solidFill>
                <a:latin typeface="Consolas"/>
              </a:rPr>
              <a:t>Desc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31521" y="3083735"/>
            <a:ext cx="73486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Nama_Customer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As Nama, Negara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Where 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Negara=‘Indonesia!’</a:t>
            </a:r>
            <a:endParaRPr lang="en-US" dirty="0" smtClean="0"/>
          </a:p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UNION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Nama_Supplier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as Nama, Negara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Suppliers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solidFill>
                  <a:srgbClr val="0000CD"/>
                </a:solidFill>
                <a:latin typeface="Consolas"/>
              </a:rPr>
              <a:t>Where 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Negara=‘Indonesia!’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8264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3813</TotalTime>
  <Words>231</Words>
  <Application>Microsoft Office PowerPoint</Application>
  <PresentationFormat>On-screen Show (4:3)</PresentationFormat>
  <Paragraphs>88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536</cp:revision>
  <cp:lastPrinted>2017-08-29T02:54:51Z</cp:lastPrinted>
  <dcterms:created xsi:type="dcterms:W3CDTF">2010-04-18T12:06:30Z</dcterms:created>
  <dcterms:modified xsi:type="dcterms:W3CDTF">2019-03-21T01:02:48Z</dcterms:modified>
</cp:coreProperties>
</file>