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14" r:id="rId2"/>
    <p:sldId id="315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9CF35-E625-47E1-99C9-5D3A65B8C8D4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5CCEE-995B-44D5-A5AD-1C85D147C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03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3428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7369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09694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22952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49114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17702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8957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1005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265404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9208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2619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66011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6085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395022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179920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72920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4390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10121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97601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6009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207588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29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6078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361421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30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54473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31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96313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32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9164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7158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4112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9033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0841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8685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6061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618D50-B33D-4846-84CF-7DAC6217A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4261F-3C1D-4E02-92C6-DE7BAE4E5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CABDFB-91EA-4381-BD30-E1A80017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015040-C82B-4E61-84F8-AB0ACEC17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3E0254-290A-4C28-8A23-96491443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74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EFF018-52B9-46C7-8CF7-0B1489BC8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CDCEC90-AD13-4B13-B0A6-3157E0F62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F813A7-5B34-4592-BAC8-8FC29DFD7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5E9BFF-4691-4B5A-8243-40EE2E493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995765-F02C-408F-B48D-E20087F0B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37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749ECEA-DDCD-408D-A9D2-A77419434B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95F398F-D41E-492F-A09A-11DB3B01B5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672D7B-A0B9-4F1B-A7D4-4BE30EA41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582355-D3D4-483E-B697-7035568D0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39AA46-BED8-41D0-A1D9-3E7BA10A2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52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3BA1AB-05B6-4DD3-BB02-F7F862E02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9BB582-0E02-452A-823B-9E7F2EA91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D22C61-AAFD-4B69-9D0E-6B2042390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C7FA1C-382C-4244-8981-AAE1E299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B9D567-7078-4B06-A9F3-593AF8DC5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17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56D446-2025-4554-B457-14741468A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2AB4E96-924B-4374-877C-E06123D37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FD228C-C798-4486-9ED1-F86ACE7C1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FA27FF-FF24-48EF-B29E-97CF0F3B6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247BBF-7FCE-4881-8656-47ED6164B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4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EF155A-9D51-4393-A5AC-AECA06721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FD7DCE-2225-45EF-BDDA-6D835582E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068A483-CC71-4391-B2AC-ACC731ADF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F5B556-37FA-4D6B-9C56-F2BFEAF2D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B761236-E9B1-4E8E-866D-8A6807658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393379-5539-42EF-AADA-C8511E45C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566635-81E2-46A4-90DE-7F4DDDF1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BD9C3C0-0851-4C00-BE46-75906EE6C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E70B4C5-81CF-4B0B-BFFD-C8E886033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590405D-3CFB-437E-BF2B-AF02D16E0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EA02ABB-92D7-4C0A-B0D6-488D5DEB3F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1717319-9635-4EB6-97D7-A073B3086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33F5B41-5554-4C99-A031-82DAA5B50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6D4488E-F960-4A94-BD15-306660CCE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24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BE76F8-A240-4168-AD23-A03DB4B89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0962CC3-5D5B-44B0-9481-147E38BDC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F2F9995-D09D-42E1-B999-1A6EFD57A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B544AED-4A03-48B7-93A3-C7DF52971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85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69047D1-C0F2-4039-8948-B9472B303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2DA604C-3F36-47B8-98B0-9119CA1D0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5044EC2-5FA9-44ED-8D21-1678E85B2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30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4D7B47-18C7-4C93-950F-C1E3FA80B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D6794C-7AED-4149-BABF-27F297D1F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844E91-AB79-4553-B854-B7F2A7A3D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FB1FBA6-DC97-4199-9EC0-DC1939BFC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4EE20D-C686-4153-ABB9-F584BFE13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4EF4432-BC41-4035-BD16-FDB409FB6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9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81A76A-6C7C-42A2-8CA7-77C6F4912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33C7ABB-0294-4971-83DA-E6CEA3D207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61D7BA5-AB9E-4C75-BB14-F7C31A2D7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021799D-5D96-49DB-8E09-A7F847759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9BE3F1-911F-420A-93C9-B2A687FDE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84B275B-ED59-4BA7-AE59-57EC94D37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0DB356C-DAE6-495B-B6FD-08226C640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F62F902-D20F-4D0B-A635-8E07F18F9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AC011C-D7E0-441C-8669-931E75D59B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3F797-E235-4AF6-A42D-0AAD0A2F7432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2D4403-5C99-4707-94FF-F41BBC6F1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E0A8464-D8D9-4FDC-8105-F6E371A3F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44979-0160-464D-96FA-42377D98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71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EE296B2-BB37-437A-BA74-6B4F98ED4249}"/>
              </a:ext>
            </a:extLst>
          </p:cNvPr>
          <p:cNvSpPr txBox="1"/>
          <p:nvPr/>
        </p:nvSpPr>
        <p:spPr>
          <a:xfrm>
            <a:off x="2938724" y="2454022"/>
            <a:ext cx="66882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BAB 9</a:t>
            </a:r>
          </a:p>
          <a:p>
            <a:pPr algn="ctr"/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PENGEMBANGAN STI DENGAN METODE SDLC</a:t>
            </a:r>
          </a:p>
        </p:txBody>
      </p:sp>
    </p:spTree>
    <p:extLst>
      <p:ext uri="{BB962C8B-B14F-4D97-AF65-F5344CB8AC3E}">
        <p14:creationId xmlns:p14="http://schemas.microsoft.com/office/powerpoint/2010/main" val="27944348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CD1A73-CB25-4681-9B53-5F72F0DEED15}"/>
              </a:ext>
            </a:extLst>
          </p:cNvPr>
          <p:cNvSpPr txBox="1"/>
          <p:nvPr/>
        </p:nvSpPr>
        <p:spPr>
          <a:xfrm>
            <a:off x="661182" y="300216"/>
            <a:ext cx="6485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cs typeface="Times New Roman" panose="02020603050405020304" pitchFamily="18" charset="0"/>
              </a:rPr>
              <a:t>GENERAL SYSTEM DESIGN</a:t>
            </a:r>
            <a:endParaRPr lang="en-US" dirty="0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C7EA1FA9-3454-478A-9097-514541B2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61" y="1485900"/>
            <a:ext cx="10276763" cy="301473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cs typeface="Times New Roman" panose="02020603050405020304" pitchFamily="18" charset="0"/>
              </a:rPr>
              <a:t>Tujuan dari </a:t>
            </a:r>
            <a:r>
              <a:rPr lang="en-US" altLang="en-US" b="1" i="1" dirty="0">
                <a:cs typeface="Times New Roman" panose="02020603050405020304" pitchFamily="18" charset="0"/>
              </a:rPr>
              <a:t>perancangan sistem secara umum (general system design)</a:t>
            </a:r>
            <a:r>
              <a:rPr lang="en-US" altLang="en-US" dirty="0">
                <a:cs typeface="Times New Roman" panose="02020603050405020304" pitchFamily="18" charset="0"/>
              </a:rPr>
              <a:t> atau </a:t>
            </a:r>
            <a:r>
              <a:rPr lang="en-US" altLang="en-US" b="1" i="1" dirty="0">
                <a:cs typeface="Times New Roman" panose="02020603050405020304" pitchFamily="18" charset="0"/>
              </a:rPr>
              <a:t>perancangan sistem secara logika (logical system design)</a:t>
            </a:r>
            <a:r>
              <a:rPr lang="en-US" altLang="en-US" dirty="0">
                <a:cs typeface="Times New Roman" panose="02020603050405020304" pitchFamily="18" charset="0"/>
              </a:rPr>
              <a:t> atau </a:t>
            </a:r>
            <a:r>
              <a:rPr lang="en-US" altLang="en-US" b="1" i="1" dirty="0">
                <a:cs typeface="Times New Roman" panose="02020603050405020304" pitchFamily="18" charset="0"/>
              </a:rPr>
              <a:t>perancangan sistem secara konsep (conceptual system design)</a:t>
            </a:r>
            <a:r>
              <a:rPr lang="en-US" altLang="en-US" dirty="0">
                <a:cs typeface="Times New Roman" panose="02020603050405020304" pitchFamily="18" charset="0"/>
              </a:rPr>
              <a:t> adalah untuk memberikan gambaran secara umum kepada pemakai sistem tentang sistem teknologi informasi yang baru. </a:t>
            </a: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endParaRPr lang="en-US" altLang="en-US" b="1" i="1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r>
              <a:rPr lang="en-US" altLang="en-US" dirty="0">
                <a:cs typeface="Times New Roman" panose="02020603050405020304" pitchFamily="18" charset="0"/>
              </a:rPr>
              <a:t>Yang dirancang di tahap </a:t>
            </a:r>
            <a:r>
              <a:rPr lang="en-US" altLang="en-US" dirty="0" err="1">
                <a:cs typeface="Times New Roman" panose="02020603050405020304" pitchFamily="18" charset="0"/>
              </a:rPr>
              <a:t>peracangan</a:t>
            </a:r>
            <a:r>
              <a:rPr lang="en-US" altLang="en-US" dirty="0">
                <a:cs typeface="Times New Roman" panose="02020603050405020304" pitchFamily="18" charset="0"/>
              </a:rPr>
              <a:t> sistem secara umum adalah menggambarkan bentuk dari sistem teknologi informasinya secara logika atau secara konsep dan </a:t>
            </a:r>
            <a:r>
              <a:rPr lang="en-US" altLang="en-US" dirty="0" err="1">
                <a:cs typeface="Times New Roman" panose="02020603050405020304" pitchFamily="18" charset="0"/>
              </a:rPr>
              <a:t>mengidentikasikan</a:t>
            </a:r>
            <a:r>
              <a:rPr lang="en-US" altLang="en-US" dirty="0">
                <a:cs typeface="Times New Roman" panose="02020603050405020304" pitchFamily="18" charset="0"/>
              </a:rPr>
              <a:t> komponen-komponen dari sistem teknologi informasinya. </a:t>
            </a:r>
          </a:p>
        </p:txBody>
      </p:sp>
    </p:spTree>
    <p:extLst>
      <p:ext uri="{BB962C8B-B14F-4D97-AF65-F5344CB8AC3E}">
        <p14:creationId xmlns:p14="http://schemas.microsoft.com/office/powerpoint/2010/main" val="1352634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DD7DE3E-A8C4-4131-B57A-F14F815C2BCD}"/>
              </a:ext>
            </a:extLst>
          </p:cNvPr>
          <p:cNvSpPr/>
          <p:nvPr/>
        </p:nvSpPr>
        <p:spPr>
          <a:xfrm>
            <a:off x="833616" y="367615"/>
            <a:ext cx="242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cs typeface="Times New Roman" panose="02020603050405020304" pitchFamily="18" charset="0"/>
              </a:rPr>
              <a:t>DETAIL SYSTEM DESIGN</a:t>
            </a:r>
            <a:endParaRPr lang="en-US" dirty="0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2725F267-6AF8-4870-AE92-1636B63C7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56" y="2106167"/>
            <a:ext cx="9486314" cy="290079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dirty="0">
                <a:cs typeface="Times New Roman" panose="02020603050405020304" pitchFamily="18" charset="0"/>
              </a:rPr>
              <a:t>Perancangan sistem secara terinci dirancang untuk menjawab pertanyaan bagaimana dan seperti apa bentuk dari komponen-komponennya. </a:t>
            </a: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endParaRPr lang="en-US" altLang="en-US" sz="2200" b="1" i="1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b="1" i="1" dirty="0">
                <a:cs typeface="Times New Roman" panose="02020603050405020304" pitchFamily="18" charset="0"/>
              </a:rPr>
              <a:t>Perancangan sistem secara terinci (detailed system design)</a:t>
            </a:r>
            <a:r>
              <a:rPr lang="en-US" altLang="en-US" sz="2200" dirty="0">
                <a:cs typeface="Times New Roman" panose="02020603050405020304" pitchFamily="18" charset="0"/>
              </a:rPr>
              <a:t> atau </a:t>
            </a:r>
            <a:r>
              <a:rPr lang="en-US" altLang="en-US" sz="2200" b="1" i="1" dirty="0">
                <a:cs typeface="Times New Roman" panose="02020603050405020304" pitchFamily="18" charset="0"/>
              </a:rPr>
              <a:t>perancangan sistem fisik (physical system design)</a:t>
            </a:r>
            <a:r>
              <a:rPr lang="en-US" altLang="en-US" sz="2200" dirty="0">
                <a:cs typeface="Times New Roman" panose="02020603050405020304" pitchFamily="18" charset="0"/>
              </a:rPr>
              <a:t> dimaksudkan untuk menggambarkan bentuk secara fisik dari komponen-komponen STI yang akan dibangun oleh pemrogram dan ahli teknik lainnya.</a:t>
            </a:r>
          </a:p>
        </p:txBody>
      </p:sp>
    </p:spTree>
    <p:extLst>
      <p:ext uri="{BB962C8B-B14F-4D97-AF65-F5344CB8AC3E}">
        <p14:creationId xmlns:p14="http://schemas.microsoft.com/office/powerpoint/2010/main" val="13979210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4B8FB84-A4BA-4D0C-AB99-F5538FE611A7}"/>
              </a:ext>
            </a:extLst>
          </p:cNvPr>
          <p:cNvSpPr/>
          <p:nvPr/>
        </p:nvSpPr>
        <p:spPr>
          <a:xfrm>
            <a:off x="623441" y="346775"/>
            <a:ext cx="2459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cs typeface="Times New Roman" panose="02020603050405020304" pitchFamily="18" charset="0"/>
              </a:rPr>
              <a:t>IMPLEMENTASI SISTEM </a:t>
            </a:r>
            <a:endParaRPr lang="en-US" dirty="0"/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xmlns="" id="{717C1228-C599-4DDD-BBD1-A93F6C6CB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557338"/>
            <a:ext cx="9345637" cy="453431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b="1" i="1" dirty="0">
                <a:cs typeface="Times New Roman" panose="02020603050405020304" pitchFamily="18" charset="0"/>
              </a:rPr>
              <a:t>Implementasi sistem (system implementation)</a:t>
            </a:r>
            <a:r>
              <a:rPr lang="en-US" altLang="en-US" sz="2200" dirty="0">
                <a:cs typeface="Times New Roman" panose="02020603050405020304" pitchFamily="18" charset="0"/>
              </a:rPr>
              <a:t> adalah tahap meletakkan sistem supaya siap dioperasikan.</a:t>
            </a: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endParaRPr lang="en-US" altLang="en-US" sz="2200" b="1" i="1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dirty="0">
                <a:cs typeface="Times New Roman" panose="02020603050405020304" pitchFamily="18" charset="0"/>
              </a:rPr>
              <a:t>Tahap implementasi sistem terdiri dari beberapa kegiatan sebagai berikut :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Mempersiapkan rencana implementasi.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Melakukan kegiatan implementasi.</a:t>
            </a:r>
          </a:p>
          <a:p>
            <a:pPr lvl="2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Memilih dan melatih personil.</a:t>
            </a:r>
          </a:p>
          <a:p>
            <a:pPr lvl="2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Memilih dan mempersiapkan tempat dan lokasi sistem.</a:t>
            </a:r>
          </a:p>
          <a:p>
            <a:pPr lvl="2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Mengetes sistem.</a:t>
            </a:r>
          </a:p>
          <a:p>
            <a:pPr lvl="2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Melakukan konversi sistem.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 startAt="3"/>
            </a:pPr>
            <a:r>
              <a:rPr lang="en-US" altLang="en-US" sz="2200" b="1" dirty="0" err="1">
                <a:cs typeface="Times New Roman" panose="02020603050405020304" pitchFamily="18" charset="0"/>
              </a:rPr>
              <a:t>Meninjak-lanjuti</a:t>
            </a:r>
            <a:r>
              <a:rPr lang="en-US" altLang="en-US" sz="2200" b="1" dirty="0">
                <a:cs typeface="Times New Roman" panose="02020603050405020304" pitchFamily="18" charset="0"/>
              </a:rPr>
              <a:t> implementasi.</a:t>
            </a: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endParaRPr lang="en-US" altLang="en-US" sz="2200" b="1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87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4B8FB84-A4BA-4D0C-AB99-F5538FE611A7}"/>
              </a:ext>
            </a:extLst>
          </p:cNvPr>
          <p:cNvSpPr/>
          <p:nvPr/>
        </p:nvSpPr>
        <p:spPr>
          <a:xfrm>
            <a:off x="623441" y="346775"/>
            <a:ext cx="2459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cs typeface="Times New Roman" panose="02020603050405020304" pitchFamily="18" charset="0"/>
              </a:rPr>
              <a:t>IMPLEMENTASI SISTEM </a:t>
            </a:r>
            <a:endParaRPr lang="en-US" dirty="0"/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xmlns="" id="{9AC1D457-13F0-4A98-B2DD-83792CD86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41" y="1010040"/>
            <a:ext cx="9992751" cy="453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dirty="0">
                <a:cs typeface="Times New Roman" panose="02020603050405020304" pitchFamily="18" charset="0"/>
              </a:rPr>
              <a:t>Implementasi sistem juga merupakan proses mengganti atau meninggalkan sistem yang lama dengan sistem yang baru.</a:t>
            </a: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endParaRPr lang="en-US" altLang="en-US" sz="2200" b="1" i="1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dirty="0">
                <a:cs typeface="Times New Roman" panose="02020603050405020304" pitchFamily="18" charset="0"/>
              </a:rPr>
              <a:t>Pendekatan atau strategi konversi yang ada adalah sebagai berikut ini.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dirty="0">
                <a:cs typeface="Times New Roman" panose="02020603050405020304" pitchFamily="18" charset="0"/>
              </a:rPr>
              <a:t>Konversi paralel.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200" dirty="0">
                <a:cs typeface="Times New Roman" panose="02020603050405020304" pitchFamily="18" charset="0"/>
              </a:rPr>
              <a:t>	Pendekatan atau strategi konversi paralel (parallel conversion) dilakukan dengan mengoperasikan sistem yang baru bersama-sama dengan sistem yang lama selama satu periode waktu tertentu. 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 startAt="2"/>
            </a:pPr>
            <a:r>
              <a:rPr lang="en-US" altLang="en-US" sz="2200" dirty="0">
                <a:cs typeface="Times New Roman" panose="02020603050405020304" pitchFamily="18" charset="0"/>
              </a:rPr>
              <a:t>Konversi pilot.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200" dirty="0">
                <a:cs typeface="Times New Roman" panose="02020603050405020304" pitchFamily="18" charset="0"/>
              </a:rPr>
              <a:t>	Pendekatan atau strategi konversi pilot (pilot conversion) atau pendekatan konversi lokasi (location conversion) dilakukan bertahap pada suatu lokasi sebagai suatu percontohan dan jika berhasil dilanjutkan ke lokasi yang lainnya. </a:t>
            </a:r>
          </a:p>
        </p:txBody>
      </p:sp>
    </p:spTree>
    <p:extLst>
      <p:ext uri="{BB962C8B-B14F-4D97-AF65-F5344CB8AC3E}">
        <p14:creationId xmlns:p14="http://schemas.microsoft.com/office/powerpoint/2010/main" val="31862479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4B8FB84-A4BA-4D0C-AB99-F5538FE611A7}"/>
              </a:ext>
            </a:extLst>
          </p:cNvPr>
          <p:cNvSpPr/>
          <p:nvPr/>
        </p:nvSpPr>
        <p:spPr>
          <a:xfrm>
            <a:off x="623441" y="346775"/>
            <a:ext cx="2459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cs typeface="Times New Roman" panose="02020603050405020304" pitchFamily="18" charset="0"/>
              </a:rPr>
              <a:t>IMPLEMENTASI SISTEM </a:t>
            </a:r>
            <a:endParaRPr lang="en-US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7369FFFA-68F6-4C2E-8E63-ECA96D97E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121" y="1841719"/>
            <a:ext cx="9305002" cy="371332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 startAt="3"/>
            </a:pPr>
            <a:r>
              <a:rPr lang="en-US" altLang="en-US" sz="2200" b="1" dirty="0">
                <a:cs typeface="Times New Roman" panose="02020603050405020304" pitchFamily="18" charset="0"/>
              </a:rPr>
              <a:t>Konversi bertahap.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200" dirty="0">
                <a:cs typeface="Times New Roman" panose="02020603050405020304" pitchFamily="18" charset="0"/>
              </a:rPr>
              <a:t>	Pendekatan atau strategi konversi bertahap (phasing conversion atau stepped conversion atau staged conversion atau phase-in conversion atau phased cut-over conversion) dilakukan dengan menerapkan masing-masing modul dari sistem secara bertahap dan urut. 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 startAt="4"/>
            </a:pPr>
            <a:r>
              <a:rPr lang="en-US" altLang="en-US" sz="2200" b="1" dirty="0">
                <a:cs typeface="Times New Roman" panose="02020603050405020304" pitchFamily="18" charset="0"/>
              </a:rPr>
              <a:t>Konversi langsung.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200" dirty="0">
                <a:cs typeface="Times New Roman" panose="02020603050405020304" pitchFamily="18" charset="0"/>
              </a:rPr>
              <a:t>	Pendekatan atau strategi konversi langsung (direct conversion atau direct cutover atau cold turkey conversion atau abrupt cutover) dilakukan dengan mengganti sistem yang lama langsung dengan sistem yang baru. </a:t>
            </a:r>
          </a:p>
        </p:txBody>
      </p:sp>
    </p:spTree>
    <p:extLst>
      <p:ext uri="{BB962C8B-B14F-4D97-AF65-F5344CB8AC3E}">
        <p14:creationId xmlns:p14="http://schemas.microsoft.com/office/powerpoint/2010/main" val="290440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80DB461-E920-40C5-B9E7-86A7BB7A2088}"/>
              </a:ext>
            </a:extLst>
          </p:cNvPr>
          <p:cNvSpPr/>
          <p:nvPr/>
        </p:nvSpPr>
        <p:spPr>
          <a:xfrm>
            <a:off x="623441" y="370556"/>
            <a:ext cx="3567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cs typeface="Times New Roman" panose="02020603050405020304" pitchFamily="18" charset="0"/>
              </a:rPr>
              <a:t>OPERASI DAN PERAWATAN SISTEM </a:t>
            </a:r>
            <a:endParaRPr lang="en-US" dirty="0"/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xmlns="" id="{506E8449-D22E-453B-844C-7E6EB4A4C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55" y="1524717"/>
            <a:ext cx="10627981" cy="41619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r>
              <a:rPr lang="en-US" altLang="en-US" sz="2200" dirty="0">
                <a:cs typeface="Times New Roman" panose="02020603050405020304" pitchFamily="18" charset="0"/>
              </a:rPr>
              <a:t>Setelah sistem diimplementasi dengan berhasil, sistem akan dioperasikan dan dirawat. Tahap ini disebut dengan </a:t>
            </a:r>
            <a:r>
              <a:rPr lang="en-US" altLang="en-US" sz="2200" b="1" i="1" dirty="0">
                <a:cs typeface="Times New Roman" panose="02020603050405020304" pitchFamily="18" charset="0"/>
              </a:rPr>
              <a:t>operasi dan perawatan sistem (system operation and maintenance)</a:t>
            </a:r>
            <a:r>
              <a:rPr lang="en-US" altLang="en-US" sz="2200" dirty="0"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endParaRPr lang="en-US" altLang="en-US" sz="2200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r>
              <a:rPr lang="en-US" altLang="en-US" sz="2200" dirty="0">
                <a:cs typeface="Times New Roman" panose="02020603050405020304" pitchFamily="18" charset="0"/>
              </a:rPr>
              <a:t>Sistem perlu dirawat karena :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Sistem mengandung kesalahan yang dulunya belum terdeteksi, sehingga kesalahan-kesalahan sistem perlu diperbaiki.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Sistem mengalami perubahan-perubahan karena permintaan baru dari pemakai sistem.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Sistem mengalami perubahan karena perubahan lingkungan luar.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Sistem perlu ditingkatkan.</a:t>
            </a:r>
          </a:p>
        </p:txBody>
      </p:sp>
    </p:spTree>
    <p:extLst>
      <p:ext uri="{BB962C8B-B14F-4D97-AF65-F5344CB8AC3E}">
        <p14:creationId xmlns:p14="http://schemas.microsoft.com/office/powerpoint/2010/main" val="9550257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" y="1206500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4B8FB84-A4BA-4D0C-AB99-F5538FE611A7}"/>
              </a:ext>
            </a:extLst>
          </p:cNvPr>
          <p:cNvSpPr/>
          <p:nvPr/>
        </p:nvSpPr>
        <p:spPr>
          <a:xfrm>
            <a:off x="623441" y="346775"/>
            <a:ext cx="2459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cs typeface="Times New Roman" panose="02020603050405020304" pitchFamily="18" charset="0"/>
              </a:rPr>
              <a:t>IMPLEMENTASI SISTEM </a:t>
            </a:r>
            <a:endParaRPr lang="en-US" dirty="0"/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xmlns="" id="{80B2ECFB-4334-4B08-97F6-A5DADF626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3410" y="5432425"/>
            <a:ext cx="5562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cs typeface="Times New Roman" panose="02020603050405020304" pitchFamily="18" charset="0"/>
              </a:rPr>
              <a:t>Gunung es biaya perawatan</a:t>
            </a:r>
            <a:r>
              <a:rPr lang="en-US" altLang="en-US" b="1" dirty="0"/>
              <a:t> </a:t>
            </a:r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xmlns="" id="{4F831605-809F-44F2-86DE-059E7EFEC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6223" y="1562100"/>
            <a:ext cx="3521075" cy="3733800"/>
          </a:xfrm>
          <a:prstGeom prst="flowChartExtra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14" name="Line 14">
            <a:extLst>
              <a:ext uri="{FF2B5EF4-FFF2-40B4-BE49-F238E27FC236}">
                <a16:creationId xmlns:a16="http://schemas.microsoft.com/office/drawing/2014/main" xmlns="" id="{C61D8C64-1F7F-4F13-B1EA-46E8CC04A89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7635" y="2884488"/>
            <a:ext cx="1250950" cy="3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5" name="Line 15">
            <a:extLst>
              <a:ext uri="{FF2B5EF4-FFF2-40B4-BE49-F238E27FC236}">
                <a16:creationId xmlns:a16="http://schemas.microsoft.com/office/drawing/2014/main" xmlns="" id="{0A7D85C9-83C5-464C-B73B-41C01F5AC568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5523" y="3670300"/>
            <a:ext cx="19954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6" name="Line 16">
            <a:extLst>
              <a:ext uri="{FF2B5EF4-FFF2-40B4-BE49-F238E27FC236}">
                <a16:creationId xmlns:a16="http://schemas.microsoft.com/office/drawing/2014/main" xmlns="" id="{818B6FED-7CB1-48A6-9EF6-2F31B3CEA2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5810" y="4349750"/>
            <a:ext cx="5041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xmlns="" id="{A23FACAE-EF6C-49EA-8FB0-8D2590B74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3385" y="2352675"/>
            <a:ext cx="7620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600"/>
              <a:t>Biaya</a:t>
            </a:r>
          </a:p>
          <a:p>
            <a:pPr algn="ctr"/>
            <a:r>
              <a:rPr lang="en-US" altLang="en-US" sz="1600"/>
              <a:t>analisis</a:t>
            </a: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xmlns="" id="{EA31F5DE-3A5B-4E1A-86B1-0142FBCEB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7635" y="3103563"/>
            <a:ext cx="12382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600" dirty="0"/>
              <a:t>Biaya</a:t>
            </a:r>
          </a:p>
          <a:p>
            <a:pPr algn="ctr"/>
            <a:r>
              <a:rPr lang="en-US" altLang="en-US" sz="1600" dirty="0"/>
              <a:t>perancangan</a:t>
            </a:r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xmlns="" id="{61C91668-0874-49D6-B8C8-F3F4E835B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973" y="3784600"/>
            <a:ext cx="1331912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600"/>
              <a:t>Biaya</a:t>
            </a:r>
          </a:p>
          <a:p>
            <a:pPr algn="ctr"/>
            <a:r>
              <a:rPr lang="en-US" altLang="en-US" sz="1600"/>
              <a:t>implementasi</a:t>
            </a:r>
          </a:p>
        </p:txBody>
      </p:sp>
      <p:sp>
        <p:nvSpPr>
          <p:cNvPr id="22" name="Text Box 20">
            <a:extLst>
              <a:ext uri="{FF2B5EF4-FFF2-40B4-BE49-F238E27FC236}">
                <a16:creationId xmlns:a16="http://schemas.microsoft.com/office/drawing/2014/main" xmlns="" id="{D42354DF-C287-4F70-BF5D-31D373E87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3448" y="4518025"/>
            <a:ext cx="2284412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600"/>
              <a:t>Biaya perawatan</a:t>
            </a:r>
          </a:p>
        </p:txBody>
      </p:sp>
      <p:sp>
        <p:nvSpPr>
          <p:cNvPr id="23" name="AutoShape 21">
            <a:extLst>
              <a:ext uri="{FF2B5EF4-FFF2-40B4-BE49-F238E27FC236}">
                <a16:creationId xmlns:a16="http://schemas.microsoft.com/office/drawing/2014/main" xmlns="" id="{48594BFF-2C2C-4F1C-AB1C-849308DE4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560" y="4122738"/>
            <a:ext cx="190500" cy="227012"/>
          </a:xfrm>
          <a:prstGeom prst="flowChartMerge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24" name="Freeform 22">
            <a:extLst>
              <a:ext uri="{FF2B5EF4-FFF2-40B4-BE49-F238E27FC236}">
                <a16:creationId xmlns:a16="http://schemas.microsoft.com/office/drawing/2014/main" xmlns="" id="{0DFAF3D3-8BBF-47F1-BD7D-FF39C21217C0}"/>
              </a:ext>
            </a:extLst>
          </p:cNvPr>
          <p:cNvSpPr>
            <a:spLocks/>
          </p:cNvSpPr>
          <p:nvPr/>
        </p:nvSpPr>
        <p:spPr bwMode="auto">
          <a:xfrm>
            <a:off x="3519973" y="4386263"/>
            <a:ext cx="395287" cy="246062"/>
          </a:xfrm>
          <a:custGeom>
            <a:avLst/>
            <a:gdLst>
              <a:gd name="T0" fmla="*/ 94793 w 417"/>
              <a:gd name="T1" fmla="*/ 19184 h 295"/>
              <a:gd name="T2" fmla="*/ 284379 w 417"/>
              <a:gd name="T3" fmla="*/ 19184 h 295"/>
              <a:gd name="T4" fmla="*/ 94793 w 417"/>
              <a:gd name="T5" fmla="*/ 132623 h 295"/>
              <a:gd name="T6" fmla="*/ 379172 w 417"/>
              <a:gd name="T7" fmla="*/ 132623 h 295"/>
              <a:gd name="T8" fmla="*/ 0 w 417"/>
              <a:gd name="T9" fmla="*/ 246062 h 2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7"/>
              <a:gd name="T16" fmla="*/ 0 h 295"/>
              <a:gd name="T17" fmla="*/ 417 w 417"/>
              <a:gd name="T18" fmla="*/ 295 h 2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7" h="295">
                <a:moveTo>
                  <a:pt x="100" y="23"/>
                </a:moveTo>
                <a:cubicBezTo>
                  <a:pt x="200" y="11"/>
                  <a:pt x="300" y="0"/>
                  <a:pt x="300" y="23"/>
                </a:cubicBezTo>
                <a:cubicBezTo>
                  <a:pt x="300" y="46"/>
                  <a:pt x="83" y="136"/>
                  <a:pt x="100" y="159"/>
                </a:cubicBezTo>
                <a:cubicBezTo>
                  <a:pt x="117" y="182"/>
                  <a:pt x="417" y="136"/>
                  <a:pt x="400" y="159"/>
                </a:cubicBezTo>
                <a:cubicBezTo>
                  <a:pt x="383" y="182"/>
                  <a:pt x="191" y="238"/>
                  <a:pt x="0" y="295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68812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24" y="2533770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4B8FB84-A4BA-4D0C-AB99-F5538FE611A7}"/>
              </a:ext>
            </a:extLst>
          </p:cNvPr>
          <p:cNvSpPr/>
          <p:nvPr/>
        </p:nvSpPr>
        <p:spPr>
          <a:xfrm>
            <a:off x="689317" y="346775"/>
            <a:ext cx="69635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/>
              <a:t>KELEBIHAN DAN KEKURANGAN METODE SDLC</a:t>
            </a:r>
            <a:endParaRPr lang="en-US" dirty="0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645945CB-83DB-4A8C-8C4C-B5C950CBF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070100"/>
            <a:ext cx="7315200" cy="28384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Char char="ü"/>
            </a:pPr>
            <a:r>
              <a:rPr lang="en-US" altLang="en-US" sz="2200" b="1" dirty="0"/>
              <a:t>Kelebihan-kelebihan dari metode ini adalah :</a:t>
            </a:r>
          </a:p>
          <a:p>
            <a:pPr lvl="1" algn="just" eaLnBrk="1" hangingPunct="1">
              <a:lnSpc>
                <a:spcPct val="12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/>
              <a:t>Menyediakan tahapan yang dapat digunakan sebagai pedoman mengembangkan sistem.</a:t>
            </a:r>
          </a:p>
          <a:p>
            <a:pPr lvl="1" algn="just" eaLnBrk="1" hangingPunct="1">
              <a:lnSpc>
                <a:spcPct val="12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/>
              <a:t>Akan memberikan hasil sistem yang lebih baik karena sistem dianalisis dan dirancang secara keseluruhan sebelum diimplementasikan </a:t>
            </a:r>
          </a:p>
        </p:txBody>
      </p:sp>
    </p:spTree>
    <p:extLst>
      <p:ext uri="{BB962C8B-B14F-4D97-AF65-F5344CB8AC3E}">
        <p14:creationId xmlns:p14="http://schemas.microsoft.com/office/powerpoint/2010/main" val="31695063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4B8FB84-A4BA-4D0C-AB99-F5538FE611A7}"/>
              </a:ext>
            </a:extLst>
          </p:cNvPr>
          <p:cNvSpPr/>
          <p:nvPr/>
        </p:nvSpPr>
        <p:spPr>
          <a:xfrm>
            <a:off x="623441" y="346775"/>
            <a:ext cx="2459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cs typeface="Times New Roman" panose="02020603050405020304" pitchFamily="18" charset="0"/>
              </a:rPr>
              <a:t>IMPLEMENTASI SISTEM </a:t>
            </a:r>
            <a:endParaRPr lang="en-US" dirty="0"/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xmlns="" id="{3277F8E1-0FD1-496D-9541-BFA67005E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733" y="1010040"/>
            <a:ext cx="9556652" cy="533838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r>
              <a:rPr lang="en-US" altLang="en-US" sz="2200" b="1" dirty="0"/>
              <a:t>Kekurangan-kekurangan dari metode ini adalah :</a:t>
            </a: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endParaRPr lang="en-US" altLang="en-US" sz="2200" b="1" dirty="0"/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dirty="0"/>
              <a:t>Hanya menyediakan tahapan-tahapan saja, tetapi tidak menyediakan metodologi (cara dan alat-alat).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dirty="0"/>
              <a:t>Hasil dari SDLC sangat tergantung dari hasil di tahap analisis, sehingga jika terdapat kesalahan analisis, akan terbawa terus dengan hasil sistem yang kurang memuaskan.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dirty="0"/>
              <a:t>Dibutuhkan waktu yang lama untuk mengembangkannya karena sistem harus dikembangkan sampai selesai semua terlebih dahulu.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dirty="0"/>
              <a:t>Dibutuhkan biaya yang </a:t>
            </a:r>
            <a:r>
              <a:rPr lang="en-US" altLang="en-US" sz="2200" dirty="0" err="1"/>
              <a:t>relatip</a:t>
            </a:r>
            <a:r>
              <a:rPr lang="en-US" altLang="en-US" sz="2200" dirty="0"/>
              <a:t> lebih besar dibandingkan dengan metode lainnya.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dirty="0"/>
              <a:t>Hasil dari sistem tidak luwes untuk dimodifikasi karena perlu dilakukan analisis kembali.</a:t>
            </a:r>
          </a:p>
        </p:txBody>
      </p:sp>
    </p:spTree>
    <p:extLst>
      <p:ext uri="{BB962C8B-B14F-4D97-AF65-F5344CB8AC3E}">
        <p14:creationId xmlns:p14="http://schemas.microsoft.com/office/powerpoint/2010/main" val="30858419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4B8FB84-A4BA-4D0C-AB99-F5538FE611A7}"/>
              </a:ext>
            </a:extLst>
          </p:cNvPr>
          <p:cNvSpPr/>
          <p:nvPr/>
        </p:nvSpPr>
        <p:spPr>
          <a:xfrm>
            <a:off x="623440" y="346775"/>
            <a:ext cx="6016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/>
              <a:t>METODOLOGI PENGEMBANGAN SISTEM TERSRUKTUR</a:t>
            </a:r>
            <a:endParaRPr lang="en-US" dirty="0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xmlns="" id="{D2AD6932-BED7-4A42-B431-46C74804F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152" y="1250284"/>
            <a:ext cx="8715163" cy="48613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b="1" i="1" dirty="0"/>
              <a:t>Metodologi pendekatan </a:t>
            </a:r>
            <a:r>
              <a:rPr lang="en-US" altLang="en-US" b="1" i="1" dirty="0" err="1"/>
              <a:t>tersruktur</a:t>
            </a:r>
            <a:r>
              <a:rPr lang="en-US" altLang="en-US" b="1" i="1" dirty="0"/>
              <a:t> (structured approach) </a:t>
            </a:r>
            <a:r>
              <a:rPr lang="en-US" altLang="en-US" dirty="0"/>
              <a:t>memberikan cara </a:t>
            </a:r>
            <a:r>
              <a:rPr lang="en-US" altLang="en-US" b="1" i="1" dirty="0">
                <a:hlinkClick r:id="" action="ppaction://noaction"/>
              </a:rPr>
              <a:t>top down</a:t>
            </a:r>
            <a:r>
              <a:rPr lang="en-US" altLang="en-US" dirty="0">
                <a:hlinkClick r:id="" action="ppaction://noaction"/>
              </a:rPr>
              <a:t> </a:t>
            </a:r>
            <a:r>
              <a:rPr lang="en-US" altLang="en-US" dirty="0"/>
              <a:t>dan </a:t>
            </a:r>
            <a:r>
              <a:rPr lang="en-US" altLang="en-US" dirty="0">
                <a:hlinkClick r:id="" action="ppaction://noaction"/>
              </a:rPr>
              <a:t>cara dekomposisi </a:t>
            </a:r>
            <a:r>
              <a:rPr lang="en-US" altLang="en-US" dirty="0"/>
              <a:t>dan beberapa alat pengembangan sistem.</a:t>
            </a:r>
          </a:p>
          <a:p>
            <a:pPr marL="0" indent="0" algn="just" eaLnBrk="1" hangingPunct="1">
              <a:lnSpc>
                <a:spcPct val="120000"/>
              </a:lnSpc>
              <a:buClr>
                <a:schemeClr val="hlink"/>
              </a:buClr>
            </a:pPr>
            <a:endParaRPr lang="en-US" altLang="en-US" dirty="0"/>
          </a:p>
          <a:p>
            <a:pPr marL="342900" indent="-342900"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Beberapa </a:t>
            </a:r>
            <a:r>
              <a:rPr lang="en-US" altLang="en-US" b="1" i="1" dirty="0"/>
              <a:t>alat (tools) </a:t>
            </a:r>
            <a:r>
              <a:rPr lang="en-US" altLang="en-US" dirty="0"/>
              <a:t>diperlukan untuk metodologi pengembangan sistem terstruktur. Alat-alat yang tersedia untuk pendekatan ini diantaranya adalah: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Bagan alir sistem </a:t>
            </a:r>
            <a:r>
              <a:rPr lang="en-US" altLang="en-US" b="1" dirty="0">
                <a:hlinkClick r:id="" action="ppaction://noaction"/>
              </a:rPr>
              <a:t>(system flow chart)</a:t>
            </a:r>
            <a:endParaRPr lang="en-US" altLang="en-US" b="1" dirty="0"/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Diagram arus data </a:t>
            </a:r>
            <a:r>
              <a:rPr lang="en-US" altLang="en-US" b="1" dirty="0">
                <a:hlinkClick r:id="" action="ppaction://noaction"/>
              </a:rPr>
              <a:t>(data flow diagram)</a:t>
            </a:r>
            <a:endParaRPr lang="en-US" altLang="en-US" b="1" dirty="0"/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Kamus data </a:t>
            </a:r>
            <a:r>
              <a:rPr lang="en-US" altLang="en-US" b="1" dirty="0">
                <a:hlinkClick r:id="" action="ppaction://noaction"/>
              </a:rPr>
              <a:t>(data dictionary)</a:t>
            </a:r>
            <a:endParaRPr lang="en-US" altLang="en-US" b="1" dirty="0"/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Bagan alir program </a:t>
            </a:r>
            <a:r>
              <a:rPr lang="en-US" altLang="en-US" b="1" dirty="0">
                <a:hlinkClick r:id="" action="ppaction://noaction"/>
              </a:rPr>
              <a:t>(program flow chart)</a:t>
            </a:r>
            <a:endParaRPr lang="en-US" altLang="en-US" b="1" dirty="0"/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Bagan terstruktur (</a:t>
            </a:r>
            <a:r>
              <a:rPr lang="en-US" altLang="en-US" b="1" dirty="0">
                <a:hlinkClick r:id="" action="ppaction://noaction"/>
              </a:rPr>
              <a:t>structured chart)</a:t>
            </a:r>
            <a:endParaRPr lang="en-US" altLang="en-US" b="1" dirty="0"/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Structured </a:t>
            </a:r>
            <a:r>
              <a:rPr lang="en-US" altLang="en-US" b="1" dirty="0" err="1"/>
              <a:t>english</a:t>
            </a:r>
            <a:endParaRPr lang="en-US" altLang="en-US" b="1" dirty="0"/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>
                <a:hlinkClick r:id="" action="ppaction://noaction"/>
              </a:rPr>
              <a:t>Pseudocode, </a:t>
            </a:r>
            <a:r>
              <a:rPr lang="en-US" altLang="en-US" b="1" dirty="0"/>
              <a:t>dan 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Tabel keputusan </a:t>
            </a:r>
            <a:r>
              <a:rPr lang="en-US" altLang="en-US" b="1" dirty="0">
                <a:hlinkClick r:id="" action="ppaction://noaction"/>
              </a:rPr>
              <a:t>(decision table)</a:t>
            </a:r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val="14025454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2CA6C71-310C-4D46-9549-8B499A561C5A}"/>
              </a:ext>
            </a:extLst>
          </p:cNvPr>
          <p:cNvSpPr txBox="1"/>
          <p:nvPr/>
        </p:nvSpPr>
        <p:spPr>
          <a:xfrm>
            <a:off x="532261" y="413049"/>
            <a:ext cx="675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PENDAHULUAN</a:t>
            </a:r>
          </a:p>
        </p:txBody>
      </p:sp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>
            <a:extLst>
              <a:ext uri="{FF2B5EF4-FFF2-40B4-BE49-F238E27FC236}">
                <a16:creationId xmlns:a16="http://schemas.microsoft.com/office/drawing/2014/main" xmlns="" id="{85EDB88C-01D3-4060-BF80-3147E2847CF2}"/>
              </a:ext>
            </a:extLst>
          </p:cNvPr>
          <p:cNvSpPr txBox="1">
            <a:spLocks noChangeArrowheads="1"/>
          </p:cNvSpPr>
          <p:nvPr/>
        </p:nvSpPr>
        <p:spPr>
          <a:xfrm>
            <a:off x="64460" y="1789577"/>
            <a:ext cx="10276763" cy="38686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 sistem teknologi informasi (STI) dapat dilakukan dengan beberapa cara.</a:t>
            </a:r>
          </a:p>
          <a:p>
            <a:pPr marL="533400" indent="-533400" algn="just">
              <a:lnSpc>
                <a:spcPct val="115000"/>
              </a:lnSpc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ü"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just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 STI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konvesional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menggunakan metode siklus hidup pengembangan sistem atau system development life cycle (SDLC). </a:t>
            </a:r>
          </a:p>
          <a:p>
            <a:pPr marL="914400" lvl="1" indent="-457200" algn="just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just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just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Metode-metode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alternatip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(alternative methods) yang tersedia untuk mengembangkan STI adalah :</a:t>
            </a:r>
          </a:p>
          <a:p>
            <a:pPr marL="1295400" lvl="2" indent="-381000" algn="just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 3" panose="05040102010807070707" pitchFamily="18" charset="2"/>
              <a:buAutoNum type="arabicPeriod"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Paket (package)</a:t>
            </a:r>
          </a:p>
          <a:p>
            <a:pPr marL="1295400" lvl="2" indent="-381000" algn="just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 3" panose="05040102010807070707" pitchFamily="18" charset="2"/>
              <a:buAutoNum type="arabicPeriod"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Pembuatan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prototip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(prototyping)</a:t>
            </a:r>
          </a:p>
          <a:p>
            <a:pPr marL="1295400" lvl="2" indent="-381000" algn="just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 3" panose="05040102010807070707" pitchFamily="18" charset="2"/>
              <a:buAutoNum type="arabicPeriod"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 oleh pemakai akhir (end user development atau end user computing) dan</a:t>
            </a:r>
          </a:p>
          <a:p>
            <a:pPr marL="1295400" lvl="2" indent="-381000" algn="just">
              <a:lnSpc>
                <a:spcPct val="115000"/>
              </a:lnSpc>
              <a:spcBef>
                <a:spcPct val="0"/>
              </a:spcBef>
              <a:buClr>
                <a:schemeClr val="tx1"/>
              </a:buClr>
              <a:buFont typeface="Wingdings 3" panose="05040102010807070707" pitchFamily="18" charset="2"/>
              <a:buAutoNum type="arabicPeriod"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outsourcing</a:t>
            </a:r>
          </a:p>
        </p:txBody>
      </p:sp>
    </p:spTree>
    <p:extLst>
      <p:ext uri="{BB962C8B-B14F-4D97-AF65-F5344CB8AC3E}">
        <p14:creationId xmlns:p14="http://schemas.microsoft.com/office/powerpoint/2010/main" val="39040717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15">
            <a:extLst>
              <a:ext uri="{FF2B5EF4-FFF2-40B4-BE49-F238E27FC236}">
                <a16:creationId xmlns:a16="http://schemas.microsoft.com/office/drawing/2014/main" xmlns="" id="{0B7E20C4-A2FB-4FAE-8239-9DB381128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359" y="5645488"/>
            <a:ext cx="701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/>
              <a:t>Proses pengembangan sistem, pihak yang terlibat dan alat-alatnya </a:t>
            </a:r>
          </a:p>
        </p:txBody>
      </p:sp>
      <p:grpSp>
        <p:nvGrpSpPr>
          <p:cNvPr id="14" name="Group 24">
            <a:extLst>
              <a:ext uri="{FF2B5EF4-FFF2-40B4-BE49-F238E27FC236}">
                <a16:creationId xmlns:a16="http://schemas.microsoft.com/office/drawing/2014/main" xmlns="" id="{3C242F7A-7C21-4186-92DF-E1AED573DC6C}"/>
              </a:ext>
            </a:extLst>
          </p:cNvPr>
          <p:cNvGrpSpPr>
            <a:grpSpLocks/>
          </p:cNvGrpSpPr>
          <p:nvPr/>
        </p:nvGrpSpPr>
        <p:grpSpPr bwMode="auto">
          <a:xfrm>
            <a:off x="2125394" y="1487382"/>
            <a:ext cx="6858000" cy="4419600"/>
            <a:chOff x="864" y="384"/>
            <a:chExt cx="4320" cy="2784"/>
          </a:xfrm>
        </p:grpSpPr>
        <p:grpSp>
          <p:nvGrpSpPr>
            <p:cNvPr id="15" name="Group 17">
              <a:extLst>
                <a:ext uri="{FF2B5EF4-FFF2-40B4-BE49-F238E27FC236}">
                  <a16:creationId xmlns:a16="http://schemas.microsoft.com/office/drawing/2014/main" xmlns="" id="{F47A2793-6F0D-4E08-B798-D227EEE39B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528"/>
              <a:ext cx="4128" cy="2640"/>
              <a:chOff x="960" y="528"/>
              <a:chExt cx="4128" cy="2640"/>
            </a:xfrm>
          </p:grpSpPr>
          <p:sp>
            <p:nvSpPr>
              <p:cNvPr id="23" name="Text Box 13">
                <a:extLst>
                  <a:ext uri="{FF2B5EF4-FFF2-40B4-BE49-F238E27FC236}">
                    <a16:creationId xmlns:a16="http://schemas.microsoft.com/office/drawing/2014/main" xmlns="" id="{707C211E-1EF6-40BA-B55E-FE84C27955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2" y="1486"/>
                <a:ext cx="1324" cy="1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1600"/>
                  <a:t>Alat Analisis :</a:t>
                </a:r>
              </a:p>
              <a:p>
                <a:pPr algn="l" eaLnBrk="1" hangingPunct="1"/>
                <a:r>
                  <a:rPr lang="en-US" altLang="en-US" sz="1600"/>
                  <a:t>- Bagan alir sistem</a:t>
                </a:r>
              </a:p>
              <a:p>
                <a:pPr algn="l" eaLnBrk="1" hangingPunct="1">
                  <a:buFontTx/>
                  <a:buChar char="-"/>
                </a:pPr>
                <a:r>
                  <a:rPr lang="en-US" altLang="en-US" sz="1600"/>
                  <a:t> Kamus Data</a:t>
                </a:r>
              </a:p>
              <a:p>
                <a:pPr algn="l" eaLnBrk="1" hangingPunct="1">
                  <a:buFontTx/>
                  <a:buChar char="-"/>
                </a:pPr>
                <a:r>
                  <a:rPr lang="en-US" altLang="en-US" sz="1600"/>
                  <a:t> Diagram arus data</a:t>
                </a:r>
              </a:p>
              <a:p>
                <a:pPr algn="l" eaLnBrk="1" hangingPunct="1"/>
                <a:endParaRPr lang="en-US" altLang="en-US" sz="1600"/>
              </a:p>
              <a:p>
                <a:pPr algn="l" eaLnBrk="1" hangingPunct="1"/>
                <a:endParaRPr lang="en-US" altLang="en-US" sz="1600"/>
              </a:p>
              <a:p>
                <a:pPr algn="l" eaLnBrk="1" hangingPunct="1"/>
                <a:endParaRPr lang="en-US" altLang="en-US" sz="1600"/>
              </a:p>
            </p:txBody>
          </p:sp>
          <p:grpSp>
            <p:nvGrpSpPr>
              <p:cNvPr id="24" name="Group 16">
                <a:extLst>
                  <a:ext uri="{FF2B5EF4-FFF2-40B4-BE49-F238E27FC236}">
                    <a16:creationId xmlns:a16="http://schemas.microsoft.com/office/drawing/2014/main" xmlns="" id="{04B880F3-6D93-4039-9BBC-968D99E3C2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528"/>
                <a:ext cx="4128" cy="2640"/>
                <a:chOff x="960" y="528"/>
                <a:chExt cx="4128" cy="2640"/>
              </a:xfrm>
            </p:grpSpPr>
            <p:sp>
              <p:nvSpPr>
                <p:cNvPr id="25" name="Text Box 5">
                  <a:extLst>
                    <a:ext uri="{FF2B5EF4-FFF2-40B4-BE49-F238E27FC236}">
                      <a16:creationId xmlns:a16="http://schemas.microsoft.com/office/drawing/2014/main" xmlns="" id="{FA971904-1394-4308-B798-E7DF7A2439E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29" y="764"/>
                  <a:ext cx="3859" cy="9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6000">
                      <a:sym typeface="Webdings" panose="05030102010509060703" pitchFamily="18" charset="2"/>
                    </a:rPr>
                    <a:t>  </a:t>
                  </a:r>
                  <a:r>
                    <a:rPr lang="en-US" altLang="en-US" sz="6000"/>
                    <a:t>      </a:t>
                  </a:r>
                  <a:r>
                    <a:rPr lang="en-US" altLang="en-US" sz="6000">
                      <a:sym typeface="Webdings" panose="05030102010509060703" pitchFamily="18" charset="2"/>
                    </a:rPr>
                    <a:t></a:t>
                  </a:r>
                  <a:r>
                    <a:rPr lang="en-US" altLang="en-US" sz="6000"/>
                    <a:t>         </a:t>
                  </a:r>
                  <a:r>
                    <a:rPr lang="en-US" altLang="en-US" sz="6000">
                      <a:sym typeface="Webdings" panose="05030102010509060703" pitchFamily="18" charset="2"/>
                    </a:rPr>
                    <a:t></a:t>
                  </a:r>
                  <a:endParaRPr lang="en-US" altLang="en-US" sz="6000"/>
                </a:p>
              </p:txBody>
            </p:sp>
            <p:sp>
              <p:nvSpPr>
                <p:cNvPr id="26" name="Line 6">
                  <a:extLst>
                    <a:ext uri="{FF2B5EF4-FFF2-40B4-BE49-F238E27FC236}">
                      <a16:creationId xmlns:a16="http://schemas.microsoft.com/office/drawing/2014/main" xmlns="" id="{8F644FB2-2709-42B3-B6D4-9BF44DC6FE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39" y="1212"/>
                  <a:ext cx="121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Line 7">
                  <a:extLst>
                    <a:ext uri="{FF2B5EF4-FFF2-40B4-BE49-F238E27FC236}">
                      <a16:creationId xmlns:a16="http://schemas.microsoft.com/office/drawing/2014/main" xmlns="" id="{FE406E48-DB1B-44A0-8FEF-F131EB06B4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757" y="1212"/>
                  <a:ext cx="1058" cy="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Text Box 8">
                  <a:extLst>
                    <a:ext uri="{FF2B5EF4-FFF2-40B4-BE49-F238E27FC236}">
                      <a16:creationId xmlns:a16="http://schemas.microsoft.com/office/drawing/2014/main" xmlns="" id="{9D669740-9D86-4276-9BD6-16AE45BBB12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14" y="930"/>
                  <a:ext cx="1037" cy="2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600"/>
                    <a:t>Tahap Analisis</a:t>
                  </a:r>
                </a:p>
              </p:txBody>
            </p:sp>
            <p:sp>
              <p:nvSpPr>
                <p:cNvPr id="32" name="Text Box 9">
                  <a:extLst>
                    <a:ext uri="{FF2B5EF4-FFF2-40B4-BE49-F238E27FC236}">
                      <a16:creationId xmlns:a16="http://schemas.microsoft.com/office/drawing/2014/main" xmlns="" id="{BD92A627-8B4E-4BBF-A9A0-734A5BE8E69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39" y="930"/>
                  <a:ext cx="1273" cy="2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600"/>
                    <a:t>Tahap Perancangan</a:t>
                  </a:r>
                </a:p>
              </p:txBody>
            </p:sp>
            <p:sp>
              <p:nvSpPr>
                <p:cNvPr id="33" name="Text Box 10">
                  <a:extLst>
                    <a:ext uri="{FF2B5EF4-FFF2-40B4-BE49-F238E27FC236}">
                      <a16:creationId xmlns:a16="http://schemas.microsoft.com/office/drawing/2014/main" xmlns="" id="{39D572FC-75EB-4F29-B3BC-D9E71E2278F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60" y="554"/>
                  <a:ext cx="1094" cy="2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600"/>
                    <a:t>Pemakai Sistem</a:t>
                  </a:r>
                </a:p>
              </p:txBody>
            </p:sp>
            <p:sp>
              <p:nvSpPr>
                <p:cNvPr id="34" name="Text Box 11">
                  <a:extLst>
                    <a:ext uri="{FF2B5EF4-FFF2-40B4-BE49-F238E27FC236}">
                      <a16:creationId xmlns:a16="http://schemas.microsoft.com/office/drawing/2014/main" xmlns="" id="{3F2669AF-FFDA-4C18-AFD0-0C628FDDC6F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48" y="528"/>
                  <a:ext cx="1094" cy="2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600"/>
                    <a:t>Analis Sistem</a:t>
                  </a:r>
                </a:p>
              </p:txBody>
            </p:sp>
            <p:sp>
              <p:nvSpPr>
                <p:cNvPr id="35" name="Text Box 12">
                  <a:extLst>
                    <a:ext uri="{FF2B5EF4-FFF2-40B4-BE49-F238E27FC236}">
                      <a16:creationId xmlns:a16="http://schemas.microsoft.com/office/drawing/2014/main" xmlns="" id="{2993FD4B-3590-40DD-AEE9-BFEDCCE419F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984" y="528"/>
                  <a:ext cx="1094" cy="2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600"/>
                    <a:t>Teknisi Sistem</a:t>
                  </a:r>
                </a:p>
              </p:txBody>
            </p:sp>
            <p:sp>
              <p:nvSpPr>
                <p:cNvPr id="36" name="Text Box 14">
                  <a:extLst>
                    <a:ext uri="{FF2B5EF4-FFF2-40B4-BE49-F238E27FC236}">
                      <a16:creationId xmlns:a16="http://schemas.microsoft.com/office/drawing/2014/main" xmlns="" id="{42BB2D07-9707-48D4-B537-5EE0856408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82" y="1486"/>
                  <a:ext cx="1425" cy="16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600"/>
                    <a:t>Alat Perancangan :</a:t>
                  </a:r>
                </a:p>
                <a:p>
                  <a:pPr algn="l" eaLnBrk="1" hangingPunct="1">
                    <a:buFontTx/>
                    <a:buChar char="-"/>
                  </a:pPr>
                  <a:r>
                    <a:rPr lang="en-US" altLang="en-US" sz="1600"/>
                    <a:t> DAD</a:t>
                  </a:r>
                </a:p>
                <a:p>
                  <a:pPr algn="l" eaLnBrk="1" hangingPunct="1">
                    <a:buFontTx/>
                    <a:buChar char="-"/>
                  </a:pPr>
                  <a:r>
                    <a:rPr lang="en-US" altLang="en-US" sz="1600"/>
                    <a:t> Kamus Data</a:t>
                  </a:r>
                </a:p>
                <a:p>
                  <a:pPr algn="l" eaLnBrk="1" hangingPunct="1">
                    <a:buFontTx/>
                    <a:buChar char="-"/>
                  </a:pPr>
                  <a:r>
                    <a:rPr lang="en-US" altLang="en-US" sz="1600"/>
                    <a:t> Bagan alir program</a:t>
                  </a:r>
                </a:p>
                <a:p>
                  <a:pPr algn="l" eaLnBrk="1" hangingPunct="1">
                    <a:buFontTx/>
                    <a:buChar char="-"/>
                  </a:pPr>
                  <a:r>
                    <a:rPr lang="en-US" altLang="en-US" sz="1600"/>
                    <a:t> Bagan terstruktur</a:t>
                  </a:r>
                </a:p>
                <a:p>
                  <a:pPr algn="l" eaLnBrk="1" hangingPunct="1">
                    <a:buFontTx/>
                    <a:buChar char="-"/>
                  </a:pPr>
                  <a:r>
                    <a:rPr lang="en-US" altLang="en-US" sz="1600"/>
                    <a:t> Tabel keputusan</a:t>
                  </a:r>
                </a:p>
                <a:p>
                  <a:pPr algn="l" eaLnBrk="1" hangingPunct="1">
                    <a:buFontTx/>
                    <a:buChar char="-"/>
                  </a:pPr>
                  <a:r>
                    <a:rPr lang="en-US" altLang="en-US" sz="1600"/>
                    <a:t> Structured English</a:t>
                  </a:r>
                </a:p>
                <a:p>
                  <a:pPr algn="l" eaLnBrk="1" hangingPunct="1">
                    <a:buFontTx/>
                    <a:buChar char="-"/>
                  </a:pPr>
                  <a:r>
                    <a:rPr lang="en-US" altLang="en-US" sz="1600"/>
                    <a:t> Pseudo Code</a:t>
                  </a:r>
                </a:p>
                <a:p>
                  <a:pPr algn="l" eaLnBrk="1" hangingPunct="1"/>
                  <a:endParaRPr lang="en-US" altLang="en-US" sz="1600"/>
                </a:p>
                <a:p>
                  <a:pPr algn="l" eaLnBrk="1" hangingPunct="1"/>
                  <a:endParaRPr lang="en-US" altLang="en-US" sz="1600"/>
                </a:p>
                <a:p>
                  <a:pPr algn="l" eaLnBrk="1" hangingPunct="1"/>
                  <a:endParaRPr lang="en-US" altLang="en-US" sz="1600"/>
                </a:p>
              </p:txBody>
            </p:sp>
          </p:grpSp>
        </p:grpSp>
        <p:grpSp>
          <p:nvGrpSpPr>
            <p:cNvPr id="16" name="Group 23">
              <a:extLst>
                <a:ext uri="{FF2B5EF4-FFF2-40B4-BE49-F238E27FC236}">
                  <a16:creationId xmlns:a16="http://schemas.microsoft.com/office/drawing/2014/main" xmlns="" id="{A0E41142-3AF0-4B6C-9D1F-2F229EB623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384"/>
              <a:ext cx="4320" cy="2592"/>
              <a:chOff x="912" y="384"/>
              <a:chExt cx="4320" cy="2592"/>
            </a:xfrm>
          </p:grpSpPr>
          <p:sp>
            <p:nvSpPr>
              <p:cNvPr id="18" name="Line 19">
                <a:extLst>
                  <a:ext uri="{FF2B5EF4-FFF2-40B4-BE49-F238E27FC236}">
                    <a16:creationId xmlns:a16="http://schemas.microsoft.com/office/drawing/2014/main" xmlns="" id="{60B773B1-3BB8-49F6-B330-FB101B3492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384"/>
                <a:ext cx="43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20">
                <a:extLst>
                  <a:ext uri="{FF2B5EF4-FFF2-40B4-BE49-F238E27FC236}">
                    <a16:creationId xmlns:a16="http://schemas.microsoft.com/office/drawing/2014/main" xmlns="" id="{3CED6A76-9E1E-47FC-86DD-C4EADD3089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2976"/>
                <a:ext cx="43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1">
                <a:extLst>
                  <a:ext uri="{FF2B5EF4-FFF2-40B4-BE49-F238E27FC236}">
                    <a16:creationId xmlns:a16="http://schemas.microsoft.com/office/drawing/2014/main" xmlns="" id="{0B871471-3CE9-42A2-9AB3-09604464F4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-384" y="1680"/>
                <a:ext cx="259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22">
                <a:extLst>
                  <a:ext uri="{FF2B5EF4-FFF2-40B4-BE49-F238E27FC236}">
                    <a16:creationId xmlns:a16="http://schemas.microsoft.com/office/drawing/2014/main" xmlns="" id="{3D285B1E-6758-4415-B6A1-F23612ED33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3936" y="1680"/>
                <a:ext cx="259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37004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052" y="2366962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E03FB15-9160-4A1B-A950-428106F7A77C}"/>
              </a:ext>
            </a:extLst>
          </p:cNvPr>
          <p:cNvSpPr/>
          <p:nvPr/>
        </p:nvSpPr>
        <p:spPr>
          <a:xfrm>
            <a:off x="675246" y="351691"/>
            <a:ext cx="1955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/>
              <a:t>TOP DOWN</a:t>
            </a:r>
            <a:endParaRPr lang="en-US" dirty="0"/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xmlns="" id="{6D5F78EA-3401-45FE-B986-C15343229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5234" y="1572338"/>
            <a:ext cx="7239000" cy="371332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Cara pertama yang disarankan oleh pendekatan terstruktur adalah cara atas turun.</a:t>
            </a: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endParaRPr lang="en-US" altLang="en-US" sz="2200" dirty="0"/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Cara atas turun (</a:t>
            </a:r>
            <a:r>
              <a:rPr lang="en-US" altLang="en-US" sz="2200" b="1" i="1" dirty="0"/>
              <a:t>top down</a:t>
            </a:r>
            <a:r>
              <a:rPr lang="en-US" altLang="en-US" sz="2200" dirty="0"/>
              <a:t>) berlawanan dengan cara bawah naik (</a:t>
            </a:r>
            <a:r>
              <a:rPr lang="en-US" altLang="en-US" sz="2200" b="1" i="1" dirty="0"/>
              <a:t>bottom up</a:t>
            </a:r>
            <a:r>
              <a:rPr lang="en-US" altLang="en-US" sz="2200" dirty="0"/>
              <a:t>).</a:t>
            </a: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endParaRPr lang="en-US" altLang="en-US" sz="2200" dirty="0"/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Cara atas turun (</a:t>
            </a:r>
            <a:r>
              <a:rPr lang="en-US" altLang="en-US" sz="2200" b="1" i="1" dirty="0"/>
              <a:t>top down</a:t>
            </a:r>
            <a:r>
              <a:rPr lang="en-US" altLang="en-US" sz="2200" dirty="0"/>
              <a:t>) dimulai dari atas yaitu kebutuhan informasi pemakai dan turun sampai ke data untuk memenuhi kebutuhan ini. </a:t>
            </a:r>
          </a:p>
        </p:txBody>
      </p:sp>
    </p:spTree>
    <p:extLst>
      <p:ext uri="{BB962C8B-B14F-4D97-AF65-F5344CB8AC3E}">
        <p14:creationId xmlns:p14="http://schemas.microsoft.com/office/powerpoint/2010/main" val="2183000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362" y="2837620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C828864-B632-4AD3-A1B0-351460E3B08F}"/>
              </a:ext>
            </a:extLst>
          </p:cNvPr>
          <p:cNvSpPr/>
          <p:nvPr/>
        </p:nvSpPr>
        <p:spPr>
          <a:xfrm>
            <a:off x="623441" y="367615"/>
            <a:ext cx="3010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/>
              <a:t>DECOMPOSITION APPROACH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CC2D587-8DC0-463C-9162-D38746059354}"/>
              </a:ext>
            </a:extLst>
          </p:cNvPr>
          <p:cNvSpPr/>
          <p:nvPr/>
        </p:nvSpPr>
        <p:spPr>
          <a:xfrm>
            <a:off x="304897" y="1068962"/>
            <a:ext cx="9247066" cy="5107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100" b="1" i="1" dirty="0"/>
              <a:t>Cara dekomposisi (decomposition approach)</a:t>
            </a:r>
            <a:r>
              <a:rPr lang="en-US" altLang="en-US" sz="2100" dirty="0"/>
              <a:t> disebut juga dengan </a:t>
            </a:r>
            <a:r>
              <a:rPr lang="en-US" altLang="en-US" sz="2100" b="1" i="1" dirty="0"/>
              <a:t>cara </a:t>
            </a:r>
            <a:r>
              <a:rPr lang="en-US" altLang="en-US" sz="2100" b="1" i="1" dirty="0" err="1"/>
              <a:t>moduler</a:t>
            </a:r>
            <a:r>
              <a:rPr lang="en-US" altLang="en-US" sz="2100" b="1" i="1" dirty="0"/>
              <a:t> (</a:t>
            </a:r>
            <a:r>
              <a:rPr lang="en-US" altLang="en-US" sz="2100" b="1" i="1" dirty="0" err="1"/>
              <a:t>modulair</a:t>
            </a:r>
            <a:r>
              <a:rPr lang="en-US" altLang="en-US" sz="2100" b="1" i="1" dirty="0"/>
              <a:t> approach)</a:t>
            </a:r>
            <a:r>
              <a:rPr lang="en-US" altLang="en-US" sz="2100" dirty="0"/>
              <a:t> memecah sistem yang rumit menjadi beberapa bagian sistem yang disebut dengan modul-modul yang lebih sederhana </a:t>
            </a:r>
          </a:p>
          <a:p>
            <a:pPr algn="just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endParaRPr lang="en-US" altLang="en-US" sz="2100" dirty="0"/>
          </a:p>
          <a:p>
            <a:pPr algn="just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100" dirty="0"/>
              <a:t>Kebaikan cara ini adalah :</a:t>
            </a:r>
          </a:p>
          <a:p>
            <a:pPr lvl="1"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arenR"/>
            </a:pPr>
            <a:r>
              <a:rPr lang="en-US" altLang="en-US" sz="2100" dirty="0"/>
              <a:t>Membuat sistem yang rumit menjadi mudah dipahami dalam bentuk-bentuk modul yang lebih sederhana,</a:t>
            </a:r>
          </a:p>
          <a:p>
            <a:pPr lvl="1"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arenR"/>
            </a:pPr>
            <a:r>
              <a:rPr lang="en-US" altLang="en-US" sz="2100" dirty="0"/>
              <a:t>Dapat dilakukan pembagian kerja mengembangkan sistem sesuai dengan modul-modulnya,</a:t>
            </a:r>
          </a:p>
          <a:p>
            <a:pPr lvl="1"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arenR"/>
            </a:pPr>
            <a:r>
              <a:rPr lang="en-US" altLang="en-US" sz="2100" dirty="0"/>
              <a:t>Sebagai dokumentasi yang baik untuk memahami sistem,</a:t>
            </a:r>
          </a:p>
          <a:p>
            <a:pPr lvl="1" algn="just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arenR"/>
            </a:pPr>
            <a:r>
              <a:rPr lang="en-US" altLang="en-US" sz="2100" dirty="0"/>
              <a:t>Menyediakan jejak audit (audit trail) dan proses menemukan kesalahan sistem (debugging) yang baik jika sistem mempunyai beberapa kesalahan yang akan diperbaiki.</a:t>
            </a:r>
          </a:p>
        </p:txBody>
      </p:sp>
    </p:spTree>
    <p:extLst>
      <p:ext uri="{BB962C8B-B14F-4D97-AF65-F5344CB8AC3E}">
        <p14:creationId xmlns:p14="http://schemas.microsoft.com/office/powerpoint/2010/main" val="4030634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24BDC0B-1CE9-4283-8E91-75A8D13A06B6}"/>
              </a:ext>
            </a:extLst>
          </p:cNvPr>
          <p:cNvSpPr/>
          <p:nvPr/>
        </p:nvSpPr>
        <p:spPr>
          <a:xfrm>
            <a:off x="623441" y="367615"/>
            <a:ext cx="2257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/>
              <a:t>SYSTEM FLOW CHART</a:t>
            </a:r>
            <a:endParaRPr lang="en-US" dirty="0"/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xmlns="" id="{CBF80040-F7BB-4555-A46F-5D98499F1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405" y="1868122"/>
            <a:ext cx="9221519" cy="18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400" dirty="0"/>
              <a:t>Bagan alir sistem juga menunjukkan arus dari dokumen-dokumen yang ada di organisasi, sehingga disebut juga dengan nama </a:t>
            </a:r>
            <a:r>
              <a:rPr lang="en-US" altLang="en-US" sz="2400" b="1" i="1" dirty="0"/>
              <a:t>bagan alir dokumen (document flow chart)</a:t>
            </a:r>
            <a:r>
              <a:rPr lang="en-US" altLang="en-US" sz="2400" dirty="0"/>
              <a:t>. Gambar berikut ini menunjukkan suatu bagan alir sistem.</a:t>
            </a:r>
          </a:p>
        </p:txBody>
      </p:sp>
    </p:spTree>
    <p:extLst>
      <p:ext uri="{BB962C8B-B14F-4D97-AF65-F5344CB8AC3E}">
        <p14:creationId xmlns:p14="http://schemas.microsoft.com/office/powerpoint/2010/main" val="42309585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414861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4">
            <a:extLst>
              <a:ext uri="{FF2B5EF4-FFF2-40B4-BE49-F238E27FC236}">
                <a16:creationId xmlns:a16="http://schemas.microsoft.com/office/drawing/2014/main" xmlns="" id="{F1F7F32A-AB5B-4EDF-A929-BEA433F81DD3}"/>
              </a:ext>
            </a:extLst>
          </p:cNvPr>
          <p:cNvGrpSpPr>
            <a:grpSpLocks/>
          </p:cNvGrpSpPr>
          <p:nvPr/>
        </p:nvGrpSpPr>
        <p:grpSpPr bwMode="auto">
          <a:xfrm>
            <a:off x="3556000" y="83016"/>
            <a:ext cx="5080000" cy="5881687"/>
            <a:chOff x="1872" y="3818"/>
            <a:chExt cx="8000" cy="9262"/>
          </a:xfrm>
        </p:grpSpPr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xmlns="" id="{51073A6B-FE2A-444D-970C-3161CB8B33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3818"/>
              <a:ext cx="8000" cy="4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1200"/>
                <a:t>Pelanggan                 Order Penjualan                            Bagian Kredit</a:t>
              </a:r>
              <a:endParaRPr lang="en-US" altLang="en-US" sz="2400"/>
            </a:p>
          </p:txBody>
        </p:sp>
        <p:sp>
          <p:nvSpPr>
            <p:cNvPr id="13" name="Line 6">
              <a:extLst>
                <a:ext uri="{FF2B5EF4-FFF2-40B4-BE49-F238E27FC236}">
                  <a16:creationId xmlns:a16="http://schemas.microsoft.com/office/drawing/2014/main" xmlns="" id="{859C8444-54A8-4F23-90AA-7B7A81084B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70" y="3818"/>
              <a:ext cx="2" cy="92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7">
              <a:extLst>
                <a:ext uri="{FF2B5EF4-FFF2-40B4-BE49-F238E27FC236}">
                  <a16:creationId xmlns:a16="http://schemas.microsoft.com/office/drawing/2014/main" xmlns="" id="{7BA865FF-FA0A-40A2-86E2-F9CA104CF2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72" y="4502"/>
              <a:ext cx="2300" cy="6388"/>
              <a:chOff x="7372" y="4502"/>
              <a:chExt cx="2300" cy="6388"/>
            </a:xfrm>
          </p:grpSpPr>
          <p:sp>
            <p:nvSpPr>
              <p:cNvPr id="71" name="AutoShape 8">
                <a:extLst>
                  <a:ext uri="{FF2B5EF4-FFF2-40B4-BE49-F238E27FC236}">
                    <a16:creationId xmlns:a16="http://schemas.microsoft.com/office/drawing/2014/main" xmlns="" id="{67CEC3A6-3DEB-40A0-9E9E-A268EC092EF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8809">
                <a:off x="8490" y="8232"/>
                <a:ext cx="147" cy="1384"/>
              </a:xfrm>
              <a:prstGeom prst="rightBrace">
                <a:avLst>
                  <a:gd name="adj1" fmla="val 78458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72" name="Group 9">
                <a:extLst>
                  <a:ext uri="{FF2B5EF4-FFF2-40B4-BE49-F238E27FC236}">
                    <a16:creationId xmlns:a16="http://schemas.microsoft.com/office/drawing/2014/main" xmlns="" id="{E54B60B6-1943-40E9-8845-75EEF9A8CC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72" y="7490"/>
                <a:ext cx="1900" cy="1224"/>
                <a:chOff x="4675" y="6479"/>
                <a:chExt cx="1900" cy="1224"/>
              </a:xfrm>
            </p:grpSpPr>
            <p:sp>
              <p:nvSpPr>
                <p:cNvPr id="85" name="AutoShape 10">
                  <a:extLst>
                    <a:ext uri="{FF2B5EF4-FFF2-40B4-BE49-F238E27FC236}">
                      <a16:creationId xmlns:a16="http://schemas.microsoft.com/office/drawing/2014/main" xmlns="" id="{580A7916-DB6A-4284-B473-1BE6BEAAA3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75" y="7023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Order          5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  <p:sp>
              <p:nvSpPr>
                <p:cNvPr id="86" name="AutoShape 11">
                  <a:extLst>
                    <a:ext uri="{FF2B5EF4-FFF2-40B4-BE49-F238E27FC236}">
                      <a16:creationId xmlns:a16="http://schemas.microsoft.com/office/drawing/2014/main" xmlns="" id="{E0401E21-4942-4436-AAE9-6CC5F6B1B8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5" y="6887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Order          4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  <p:sp>
              <p:nvSpPr>
                <p:cNvPr id="87" name="AutoShape 12">
                  <a:extLst>
                    <a:ext uri="{FF2B5EF4-FFF2-40B4-BE49-F238E27FC236}">
                      <a16:creationId xmlns:a16="http://schemas.microsoft.com/office/drawing/2014/main" xmlns="" id="{23745460-D950-4E03-BDA5-49BAF2D4F3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75" y="6751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Order          3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  <p:sp>
              <p:nvSpPr>
                <p:cNvPr id="88" name="AutoShape 13">
                  <a:extLst>
                    <a:ext uri="{FF2B5EF4-FFF2-40B4-BE49-F238E27FC236}">
                      <a16:creationId xmlns:a16="http://schemas.microsoft.com/office/drawing/2014/main" xmlns="" id="{B7F1217D-876D-41F4-B39F-F23FB87FEF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75" y="6615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Order          2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  <p:sp>
              <p:nvSpPr>
                <p:cNvPr id="89" name="AutoShape 14">
                  <a:extLst>
                    <a:ext uri="{FF2B5EF4-FFF2-40B4-BE49-F238E27FC236}">
                      <a16:creationId xmlns:a16="http://schemas.microsoft.com/office/drawing/2014/main" xmlns="" id="{FCB6EECB-C857-46D4-9BC4-74238B48E8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75" y="6479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     Order     1 </a:t>
                  </a:r>
                </a:p>
                <a:p>
                  <a:pPr algn="l" eaLnBrk="1" hangingPunct="1"/>
                  <a:r>
                    <a:rPr lang="en-US" altLang="en-US" sz="1000"/>
                    <a:t>  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</p:grpSp>
          <p:sp>
            <p:nvSpPr>
              <p:cNvPr id="73" name="AutoShape 15">
                <a:extLst>
                  <a:ext uri="{FF2B5EF4-FFF2-40B4-BE49-F238E27FC236}">
                    <a16:creationId xmlns:a16="http://schemas.microsoft.com/office/drawing/2014/main" xmlns="" id="{2FC025A1-196E-4E36-B2BA-9B2E65D67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2" y="6266"/>
                <a:ext cx="1900" cy="783"/>
              </a:xfrm>
              <a:prstGeom prst="flowChartManualOperation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1000"/>
                  <a:t>Mengevaluasi kredit</a:t>
                </a:r>
                <a:endParaRPr lang="en-US" altLang="en-US" sz="2400"/>
              </a:p>
            </p:txBody>
          </p:sp>
          <p:grpSp>
            <p:nvGrpSpPr>
              <p:cNvPr id="74" name="Group 16">
                <a:extLst>
                  <a:ext uri="{FF2B5EF4-FFF2-40B4-BE49-F238E27FC236}">
                    <a16:creationId xmlns:a16="http://schemas.microsoft.com/office/drawing/2014/main" xmlns="" id="{03404B01-D994-4227-BA3A-5E26AF1B57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72" y="4502"/>
                <a:ext cx="1900" cy="1224"/>
                <a:chOff x="4675" y="6479"/>
                <a:chExt cx="1900" cy="1224"/>
              </a:xfrm>
            </p:grpSpPr>
            <p:sp>
              <p:nvSpPr>
                <p:cNvPr id="80" name="AutoShape 17">
                  <a:extLst>
                    <a:ext uri="{FF2B5EF4-FFF2-40B4-BE49-F238E27FC236}">
                      <a16:creationId xmlns:a16="http://schemas.microsoft.com/office/drawing/2014/main" xmlns="" id="{10029827-97B8-43C4-9C09-B27B2F6728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75" y="7023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Order          5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  <p:sp>
              <p:nvSpPr>
                <p:cNvPr id="81" name="AutoShape 18">
                  <a:extLst>
                    <a:ext uri="{FF2B5EF4-FFF2-40B4-BE49-F238E27FC236}">
                      <a16:creationId xmlns:a16="http://schemas.microsoft.com/office/drawing/2014/main" xmlns="" id="{2DA41DC7-2501-4F3E-9919-9C1E64455E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5" y="6887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Order          4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  <p:sp>
              <p:nvSpPr>
                <p:cNvPr id="82" name="AutoShape 19">
                  <a:extLst>
                    <a:ext uri="{FF2B5EF4-FFF2-40B4-BE49-F238E27FC236}">
                      <a16:creationId xmlns:a16="http://schemas.microsoft.com/office/drawing/2014/main" xmlns="" id="{531B81C5-BA2E-40EC-ABF9-0EE47B4796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75" y="6751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Order          3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  <p:sp>
              <p:nvSpPr>
                <p:cNvPr id="83" name="AutoShape 20">
                  <a:extLst>
                    <a:ext uri="{FF2B5EF4-FFF2-40B4-BE49-F238E27FC236}">
                      <a16:creationId xmlns:a16="http://schemas.microsoft.com/office/drawing/2014/main" xmlns="" id="{746ABD84-49EB-4E4D-91CF-FDFC8107CE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75" y="6615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Order          2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  <p:sp>
              <p:nvSpPr>
                <p:cNvPr id="84" name="AutoShape 21">
                  <a:extLst>
                    <a:ext uri="{FF2B5EF4-FFF2-40B4-BE49-F238E27FC236}">
                      <a16:creationId xmlns:a16="http://schemas.microsoft.com/office/drawing/2014/main" xmlns="" id="{C4DB756F-0808-4BC9-B77B-541CE410E4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75" y="6479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    Order      1     </a:t>
                  </a:r>
                </a:p>
                <a:p>
                  <a:pPr algn="l" eaLnBrk="1" hangingPunct="1"/>
                  <a:r>
                    <a:rPr lang="en-US" altLang="en-US" sz="1000"/>
                    <a:t>   Penjualan</a:t>
                  </a:r>
                </a:p>
                <a:p>
                  <a:pPr algn="l" eaLnBrk="1" hangingPunct="1"/>
                  <a:endParaRPr lang="en-US" altLang="en-US" sz="2400"/>
                </a:p>
              </p:txBody>
            </p:sp>
          </p:grpSp>
          <p:sp>
            <p:nvSpPr>
              <p:cNvPr id="75" name="Line 22">
                <a:extLst>
                  <a:ext uri="{FF2B5EF4-FFF2-40B4-BE49-F238E27FC236}">
                    <a16:creationId xmlns:a16="http://schemas.microsoft.com/office/drawing/2014/main" xmlns="" id="{10B20C72-E830-462B-AD16-F6CE75283A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32" y="5722"/>
                <a:ext cx="0" cy="5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Line 23">
                <a:extLst>
                  <a:ext uri="{FF2B5EF4-FFF2-40B4-BE49-F238E27FC236}">
                    <a16:creationId xmlns:a16="http://schemas.microsoft.com/office/drawing/2014/main" xmlns="" id="{50B35178-C0C1-4C31-89EC-3B40DAE94A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02" y="7082"/>
                <a:ext cx="0" cy="4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AutoShape 24">
                <a:extLst>
                  <a:ext uri="{FF2B5EF4-FFF2-40B4-BE49-F238E27FC236}">
                    <a16:creationId xmlns:a16="http://schemas.microsoft.com/office/drawing/2014/main" xmlns="" id="{98DC3A96-8D2B-49BD-A329-6B895E2D7E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2" y="10074"/>
                <a:ext cx="800" cy="816"/>
              </a:xfrm>
              <a:prstGeom prst="flowChartMerg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en-US" altLang="en-US" sz="2400"/>
              </a:p>
            </p:txBody>
          </p:sp>
          <p:sp>
            <p:nvSpPr>
              <p:cNvPr id="78" name="Line 25">
                <a:extLst>
                  <a:ext uri="{FF2B5EF4-FFF2-40B4-BE49-F238E27FC236}">
                    <a16:creationId xmlns:a16="http://schemas.microsoft.com/office/drawing/2014/main" xmlns="" id="{41CB2C03-2892-4F2D-BD9B-230A1709C9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072" y="10482"/>
                <a:ext cx="4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Line 26">
                <a:extLst>
                  <a:ext uri="{FF2B5EF4-FFF2-40B4-BE49-F238E27FC236}">
                    <a16:creationId xmlns:a16="http://schemas.microsoft.com/office/drawing/2014/main" xmlns="" id="{5C550D93-845F-4299-B90A-126B084FD5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72" y="8578"/>
                <a:ext cx="0" cy="14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" name="Line 27">
              <a:extLst>
                <a:ext uri="{FF2B5EF4-FFF2-40B4-BE49-F238E27FC236}">
                  <a16:creationId xmlns:a16="http://schemas.microsoft.com/office/drawing/2014/main" xmlns="" id="{469F6C65-6157-424B-832B-FCF83808CC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2" y="3818"/>
              <a:ext cx="0" cy="92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28">
              <a:extLst>
                <a:ext uri="{FF2B5EF4-FFF2-40B4-BE49-F238E27FC236}">
                  <a16:creationId xmlns:a16="http://schemas.microsoft.com/office/drawing/2014/main" xmlns="" id="{7808B074-DD1F-4001-B742-4462E76DFB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4226"/>
              <a:ext cx="3" cy="88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9">
              <a:extLst>
                <a:ext uri="{FF2B5EF4-FFF2-40B4-BE49-F238E27FC236}">
                  <a16:creationId xmlns:a16="http://schemas.microsoft.com/office/drawing/2014/main" xmlns="" id="{5B53F8B9-1D02-495B-8AEB-B8301A41AD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70" y="4226"/>
              <a:ext cx="2" cy="88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0">
              <a:extLst>
                <a:ext uri="{FF2B5EF4-FFF2-40B4-BE49-F238E27FC236}">
                  <a16:creationId xmlns:a16="http://schemas.microsoft.com/office/drawing/2014/main" xmlns="" id="{8F0AC5ED-EC21-457D-BBAA-0DDF797A77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13070"/>
              <a:ext cx="8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1" name="Group 31">
              <a:extLst>
                <a:ext uri="{FF2B5EF4-FFF2-40B4-BE49-F238E27FC236}">
                  <a16:creationId xmlns:a16="http://schemas.microsoft.com/office/drawing/2014/main" xmlns="" id="{00E3F465-66D3-432D-8D56-3080AB9838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2" y="4366"/>
              <a:ext cx="6400" cy="8572"/>
              <a:chOff x="2072" y="4362"/>
              <a:chExt cx="6400" cy="8572"/>
            </a:xfrm>
          </p:grpSpPr>
          <p:sp>
            <p:nvSpPr>
              <p:cNvPr id="22" name="Line 32">
                <a:extLst>
                  <a:ext uri="{FF2B5EF4-FFF2-40B4-BE49-F238E27FC236}">
                    <a16:creationId xmlns:a16="http://schemas.microsoft.com/office/drawing/2014/main" xmlns="" id="{9103BADF-9453-49B8-9F9B-BA2817E201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2" y="12118"/>
                <a:ext cx="0" cy="27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3" name="Group 33">
                <a:extLst>
                  <a:ext uri="{FF2B5EF4-FFF2-40B4-BE49-F238E27FC236}">
                    <a16:creationId xmlns:a16="http://schemas.microsoft.com/office/drawing/2014/main" xmlns="" id="{D2A89A45-A040-4429-AB98-A532134D16C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72" y="4362"/>
                <a:ext cx="6400" cy="8572"/>
                <a:chOff x="2072" y="4362"/>
                <a:chExt cx="6400" cy="8572"/>
              </a:xfrm>
            </p:grpSpPr>
            <p:sp>
              <p:nvSpPr>
                <p:cNvPr id="24" name="AutoShape 34">
                  <a:extLst>
                    <a:ext uri="{FF2B5EF4-FFF2-40B4-BE49-F238E27FC236}">
                      <a16:creationId xmlns:a16="http://schemas.microsoft.com/office/drawing/2014/main" xmlns="" id="{3F53F4FE-9EDC-4FC4-9CC3-9974F5DC1D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72" y="4362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000"/>
                    <a:t>Order Pelanggan</a:t>
                  </a:r>
                  <a:endParaRPr lang="en-US" altLang="en-US" sz="2400"/>
                </a:p>
              </p:txBody>
            </p:sp>
            <p:sp>
              <p:nvSpPr>
                <p:cNvPr id="25" name="AutoShape 35">
                  <a:extLst>
                    <a:ext uri="{FF2B5EF4-FFF2-40B4-BE49-F238E27FC236}">
                      <a16:creationId xmlns:a16="http://schemas.microsoft.com/office/drawing/2014/main" xmlns="" id="{0BFDE179-44A8-48FC-ADE8-90353CB77B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72" y="4403"/>
                  <a:ext cx="1700" cy="783"/>
                </a:xfrm>
                <a:prstGeom prst="flowChartManualOperation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000"/>
                    <a:t>Menerima order Pelanggan</a:t>
                  </a:r>
                  <a:endParaRPr lang="en-US" altLang="en-US" sz="2400"/>
                </a:p>
              </p:txBody>
            </p:sp>
            <p:sp>
              <p:nvSpPr>
                <p:cNvPr id="26" name="AutoShape 36">
                  <a:extLst>
                    <a:ext uri="{FF2B5EF4-FFF2-40B4-BE49-F238E27FC236}">
                      <a16:creationId xmlns:a16="http://schemas.microsoft.com/office/drawing/2014/main" xmlns="" id="{39E66509-E389-4CDD-8ACF-DAA24BDA85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72" y="5586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000"/>
                    <a:t>Order Pelanggan</a:t>
                  </a:r>
                  <a:endParaRPr lang="en-US" altLang="en-US" sz="2400"/>
                </a:p>
              </p:txBody>
            </p:sp>
            <p:sp>
              <p:nvSpPr>
                <p:cNvPr id="30" name="AutoShape 37">
                  <a:extLst>
                    <a:ext uri="{FF2B5EF4-FFF2-40B4-BE49-F238E27FC236}">
                      <a16:creationId xmlns:a16="http://schemas.microsoft.com/office/drawing/2014/main" xmlns="" id="{22683E32-CB3C-43E8-99E5-0FAC864597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7" y="6711"/>
                  <a:ext cx="2200" cy="783"/>
                </a:xfrm>
                <a:prstGeom prst="flowChartManualOperation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000"/>
                    <a:t>Mempersiapkan order Penjualan</a:t>
                  </a:r>
                  <a:endParaRPr lang="en-US" altLang="en-US" sz="2400"/>
                </a:p>
              </p:txBody>
            </p:sp>
            <p:sp>
              <p:nvSpPr>
                <p:cNvPr id="31" name="AutoShape 38">
                  <a:extLst>
                    <a:ext uri="{FF2B5EF4-FFF2-40B4-BE49-F238E27FC236}">
                      <a16:creationId xmlns:a16="http://schemas.microsoft.com/office/drawing/2014/main" xmlns="" id="{05786F63-0F95-4B03-9BC1-84B5FF4FD7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72" y="7898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000"/>
                    <a:t>      Order    </a:t>
                  </a:r>
                </a:p>
                <a:p>
                  <a:pPr algn="l" eaLnBrk="1" hangingPunct="1"/>
                  <a:r>
                    <a:rPr lang="en-US" altLang="en-US" sz="1000"/>
                    <a:t>   Pelanggan</a:t>
                  </a:r>
                  <a:endParaRPr lang="en-US" altLang="en-US" sz="2400"/>
                </a:p>
              </p:txBody>
            </p:sp>
            <p:sp>
              <p:nvSpPr>
                <p:cNvPr id="32" name="AutoShape 39">
                  <a:extLst>
                    <a:ext uri="{FF2B5EF4-FFF2-40B4-BE49-F238E27FC236}">
                      <a16:creationId xmlns:a16="http://schemas.microsoft.com/office/drawing/2014/main" xmlns="" id="{4495C964-7DBA-4AB6-8DBD-D36AAE9F0A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2" y="10346"/>
                  <a:ext cx="1100" cy="680"/>
                </a:xfrm>
                <a:prstGeom prst="flowChartDocumen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000"/>
                    <a:t>Order Pelanggan</a:t>
                  </a:r>
                  <a:endParaRPr lang="en-US" altLang="en-US" sz="2400"/>
                </a:p>
              </p:txBody>
            </p:sp>
            <p:sp>
              <p:nvSpPr>
                <p:cNvPr id="33" name="AutoShape 40">
                  <a:extLst>
                    <a:ext uri="{FF2B5EF4-FFF2-40B4-BE49-F238E27FC236}">
                      <a16:creationId xmlns:a16="http://schemas.microsoft.com/office/drawing/2014/main" xmlns="" id="{0A22E34D-5EDB-4B3F-8870-BBD3F223DE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72" y="12390"/>
                  <a:ext cx="500" cy="544"/>
                </a:xfrm>
                <a:prstGeom prst="flowChartMerg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endParaRPr lang="en-US" altLang="en-US" sz="2400"/>
                </a:p>
              </p:txBody>
            </p:sp>
            <p:sp>
              <p:nvSpPr>
                <p:cNvPr id="34" name="Line 41">
                  <a:extLst>
                    <a:ext uri="{FF2B5EF4-FFF2-40B4-BE49-F238E27FC236}">
                      <a16:creationId xmlns:a16="http://schemas.microsoft.com/office/drawing/2014/main" xmlns="" id="{64E2C38A-6C4D-4E07-ADA2-FF3C73F7D4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72" y="12662"/>
                  <a:ext cx="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" name="AutoShape 42">
                  <a:extLst>
                    <a:ext uri="{FF2B5EF4-FFF2-40B4-BE49-F238E27FC236}">
                      <a16:creationId xmlns:a16="http://schemas.microsoft.com/office/drawing/2014/main" xmlns="" id="{F014838C-E5DF-43AB-ADFD-CC8ED29931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72" y="11570"/>
                  <a:ext cx="1000" cy="408"/>
                </a:xfrm>
                <a:prstGeom prst="flowChartAlternateProcess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000"/>
                    <a:t>Ke gudang</a:t>
                  </a:r>
                  <a:endParaRPr lang="en-US" altLang="en-US" sz="2400"/>
                </a:p>
              </p:txBody>
            </p:sp>
            <p:sp>
              <p:nvSpPr>
                <p:cNvPr id="36" name="Line 43">
                  <a:extLst>
                    <a:ext uri="{FF2B5EF4-FFF2-40B4-BE49-F238E27FC236}">
                      <a16:creationId xmlns:a16="http://schemas.microsoft.com/office/drawing/2014/main" xmlns="" id="{92C15C8C-2424-460B-9CAF-FA863B4BB9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272" y="10622"/>
                  <a:ext cx="0" cy="27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Line 44">
                  <a:extLst>
                    <a:ext uri="{FF2B5EF4-FFF2-40B4-BE49-F238E27FC236}">
                      <a16:creationId xmlns:a16="http://schemas.microsoft.com/office/drawing/2014/main" xmlns="" id="{D2B4E817-7DCD-4A0E-9EEE-29F3A25553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72" y="10622"/>
                  <a:ext cx="9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AutoShape 45">
                  <a:extLst>
                    <a:ext uri="{FF2B5EF4-FFF2-40B4-BE49-F238E27FC236}">
                      <a16:creationId xmlns:a16="http://schemas.microsoft.com/office/drawing/2014/main" xmlns="" id="{5A457AED-A955-40CA-AF47-D052070B42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2" y="10486"/>
                  <a:ext cx="900" cy="408"/>
                </a:xfrm>
                <a:prstGeom prst="flowChartAlternateProcess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sz="1000"/>
                    <a:t>Ke billing</a:t>
                  </a:r>
                  <a:endParaRPr lang="en-US" altLang="en-US" sz="2400"/>
                </a:p>
              </p:txBody>
            </p:sp>
            <p:sp>
              <p:nvSpPr>
                <p:cNvPr id="39" name="Line 46">
                  <a:extLst>
                    <a:ext uri="{FF2B5EF4-FFF2-40B4-BE49-F238E27FC236}">
                      <a16:creationId xmlns:a16="http://schemas.microsoft.com/office/drawing/2014/main" xmlns="" id="{D8833A35-0C66-4B31-9435-BC31DB7E6D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072" y="11030"/>
                  <a:ext cx="0" cy="8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Line 47">
                  <a:extLst>
                    <a:ext uri="{FF2B5EF4-FFF2-40B4-BE49-F238E27FC236}">
                      <a16:creationId xmlns:a16="http://schemas.microsoft.com/office/drawing/2014/main" xmlns="" id="{8771EF21-103C-494E-88EB-E0387082EE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072" y="11846"/>
                  <a:ext cx="4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Line 48">
                  <a:extLst>
                    <a:ext uri="{FF2B5EF4-FFF2-40B4-BE49-F238E27FC236}">
                      <a16:creationId xmlns:a16="http://schemas.microsoft.com/office/drawing/2014/main" xmlns="" id="{DE8949BE-988D-4995-8EBE-07E165FEB9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72" y="11846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" name="Line 49">
                  <a:extLst>
                    <a:ext uri="{FF2B5EF4-FFF2-40B4-BE49-F238E27FC236}">
                      <a16:creationId xmlns:a16="http://schemas.microsoft.com/office/drawing/2014/main" xmlns="" id="{94567BCE-8CA9-4081-A99B-08BBDE9727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72" y="9938"/>
                  <a:ext cx="0" cy="9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Line 50">
                  <a:extLst>
                    <a:ext uri="{FF2B5EF4-FFF2-40B4-BE49-F238E27FC236}">
                      <a16:creationId xmlns:a16="http://schemas.microsoft.com/office/drawing/2014/main" xmlns="" id="{D289C909-DE44-459C-9F92-630524CE3D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87" y="4634"/>
                  <a:ext cx="9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" name="Line 51">
                  <a:extLst>
                    <a:ext uri="{FF2B5EF4-FFF2-40B4-BE49-F238E27FC236}">
                      <a16:creationId xmlns:a16="http://schemas.microsoft.com/office/drawing/2014/main" xmlns="" id="{7F8559D2-BBD5-4FA9-8089-5941DDB5F9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12" y="5178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" name="Line 52">
                  <a:extLst>
                    <a:ext uri="{FF2B5EF4-FFF2-40B4-BE49-F238E27FC236}">
                      <a16:creationId xmlns:a16="http://schemas.microsoft.com/office/drawing/2014/main" xmlns="" id="{F7EADAC4-805F-45FE-947A-BAF912DEC9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27" y="6266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" name="Line 53">
                  <a:extLst>
                    <a:ext uri="{FF2B5EF4-FFF2-40B4-BE49-F238E27FC236}">
                      <a16:creationId xmlns:a16="http://schemas.microsoft.com/office/drawing/2014/main" xmlns="" id="{35FDCC8E-E96A-4463-B461-672EA7CCDE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72" y="7490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" name="Line 54">
                  <a:extLst>
                    <a:ext uri="{FF2B5EF4-FFF2-40B4-BE49-F238E27FC236}">
                      <a16:creationId xmlns:a16="http://schemas.microsoft.com/office/drawing/2014/main" xmlns="" id="{818CCA3A-B153-4B75-B329-DDCAE0651F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672" y="4770"/>
                  <a:ext cx="0" cy="43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" name="Line 55">
                  <a:extLst>
                    <a:ext uri="{FF2B5EF4-FFF2-40B4-BE49-F238E27FC236}">
                      <a16:creationId xmlns:a16="http://schemas.microsoft.com/office/drawing/2014/main" xmlns="" id="{92E32F52-A9A9-4FC8-81D0-796CEAE0B4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72" y="4770"/>
                  <a:ext cx="8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" name="Line 56">
                  <a:extLst>
                    <a:ext uri="{FF2B5EF4-FFF2-40B4-BE49-F238E27FC236}">
                      <a16:creationId xmlns:a16="http://schemas.microsoft.com/office/drawing/2014/main" xmlns="" id="{74CF7686-8F65-471D-8679-972592A916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72" y="9938"/>
                  <a:ext cx="34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" name="Line 57">
                  <a:extLst>
                    <a:ext uri="{FF2B5EF4-FFF2-40B4-BE49-F238E27FC236}">
                      <a16:creationId xmlns:a16="http://schemas.microsoft.com/office/drawing/2014/main" xmlns="" id="{DAE40DA9-D676-420D-9919-B672C7B308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72" y="9122"/>
                  <a:ext cx="0" cy="81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" name="Line 58">
                  <a:extLst>
                    <a:ext uri="{FF2B5EF4-FFF2-40B4-BE49-F238E27FC236}">
                      <a16:creationId xmlns:a16="http://schemas.microsoft.com/office/drawing/2014/main" xmlns="" id="{EF24E70B-28BB-4414-B318-FF1226F445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072" y="8578"/>
                  <a:ext cx="0" cy="176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52" name="Group 59">
                  <a:extLst>
                    <a:ext uri="{FF2B5EF4-FFF2-40B4-BE49-F238E27FC236}">
                      <a16:creationId xmlns:a16="http://schemas.microsoft.com/office/drawing/2014/main" xmlns="" id="{7863E4D0-16DB-4D0A-A2F2-968B855C2D1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72" y="8446"/>
                  <a:ext cx="2400" cy="1224"/>
                  <a:chOff x="4272" y="8442"/>
                  <a:chExt cx="2400" cy="1224"/>
                </a:xfrm>
              </p:grpSpPr>
              <p:sp>
                <p:nvSpPr>
                  <p:cNvPr id="61" name="AutoShape 60">
                    <a:extLst>
                      <a:ext uri="{FF2B5EF4-FFF2-40B4-BE49-F238E27FC236}">
                        <a16:creationId xmlns:a16="http://schemas.microsoft.com/office/drawing/2014/main" xmlns="" id="{FD235CF2-15D2-4B49-9AB2-F792879AF77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2" y="8986"/>
                    <a:ext cx="1100" cy="680"/>
                  </a:xfrm>
                  <a:prstGeom prst="flowChartDocumen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000"/>
                      <a:t>Order          5 Penjualan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62" name="AutoShape 61">
                    <a:extLst>
                      <a:ext uri="{FF2B5EF4-FFF2-40B4-BE49-F238E27FC236}">
                        <a16:creationId xmlns:a16="http://schemas.microsoft.com/office/drawing/2014/main" xmlns="" id="{008A8E7A-4CEE-4E10-A6C3-9A11B04A624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72" y="8850"/>
                    <a:ext cx="1100" cy="680"/>
                  </a:xfrm>
                  <a:prstGeom prst="flowChartDocumen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000"/>
                      <a:t>Order          4 Penjualan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63" name="AutoShape 62">
                    <a:extLst>
                      <a:ext uri="{FF2B5EF4-FFF2-40B4-BE49-F238E27FC236}">
                        <a16:creationId xmlns:a16="http://schemas.microsoft.com/office/drawing/2014/main" xmlns="" id="{4F9811B3-6EDC-4FCF-BD98-D7467E94B2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72" y="8714"/>
                    <a:ext cx="1100" cy="680"/>
                  </a:xfrm>
                  <a:prstGeom prst="flowChartDocumen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000"/>
                      <a:t>Order          3 Penjualan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64" name="AutoShape 63">
                    <a:extLst>
                      <a:ext uri="{FF2B5EF4-FFF2-40B4-BE49-F238E27FC236}">
                        <a16:creationId xmlns:a16="http://schemas.microsoft.com/office/drawing/2014/main" xmlns="" id="{D8B61889-7755-418C-BEC3-D00E3F7F62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2" y="8578"/>
                    <a:ext cx="1100" cy="680"/>
                  </a:xfrm>
                  <a:prstGeom prst="flowChartDocumen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000"/>
                      <a:t>Order          2 Penjualan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65" name="AutoShape 64">
                    <a:extLst>
                      <a:ext uri="{FF2B5EF4-FFF2-40B4-BE49-F238E27FC236}">
                        <a16:creationId xmlns:a16="http://schemas.microsoft.com/office/drawing/2014/main" xmlns="" id="{C4814307-98F4-4478-8AC9-D6DC9B5776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72" y="8442"/>
                    <a:ext cx="1100" cy="680"/>
                  </a:xfrm>
                  <a:prstGeom prst="flowChartDocumen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000"/>
                      <a:t>     Order     1 </a:t>
                    </a:r>
                  </a:p>
                  <a:p>
                    <a:pPr algn="l" eaLnBrk="1" hangingPunct="1"/>
                    <a:r>
                      <a:rPr lang="en-US" altLang="en-US" sz="1000"/>
                      <a:t>   Penjualan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66" name="Line 65">
                    <a:extLst>
                      <a:ext uri="{FF2B5EF4-FFF2-40B4-BE49-F238E27FC236}">
                        <a16:creationId xmlns:a16="http://schemas.microsoft.com/office/drawing/2014/main" xmlns="" id="{7A592607-50B2-4B92-A8CF-758E2F751E9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172" y="9122"/>
                    <a:ext cx="50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7" name="Line 66">
                    <a:extLst>
                      <a:ext uri="{FF2B5EF4-FFF2-40B4-BE49-F238E27FC236}">
                        <a16:creationId xmlns:a16="http://schemas.microsoft.com/office/drawing/2014/main" xmlns="" id="{55C4C98D-9440-473B-A5B0-920B3EEACBF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972" y="8914"/>
                    <a:ext cx="68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8" name="Line 67">
                    <a:extLst>
                      <a:ext uri="{FF2B5EF4-FFF2-40B4-BE49-F238E27FC236}">
                        <a16:creationId xmlns:a16="http://schemas.microsoft.com/office/drawing/2014/main" xmlns="" id="{77494808-CD92-46DB-8172-292F38C5716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572" y="8643"/>
                    <a:ext cx="110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" name="Line 68">
                    <a:extLst>
                      <a:ext uri="{FF2B5EF4-FFF2-40B4-BE49-F238E27FC236}">
                        <a16:creationId xmlns:a16="http://schemas.microsoft.com/office/drawing/2014/main" xmlns="" id="{5D6344EF-0C0A-46A5-A662-EE6579CB2A4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72" y="8778"/>
                    <a:ext cx="90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0" name="Line 69">
                    <a:extLst>
                      <a:ext uri="{FF2B5EF4-FFF2-40B4-BE49-F238E27FC236}">
                        <a16:creationId xmlns:a16="http://schemas.microsoft.com/office/drawing/2014/main" xmlns="" id="{AF15BC34-C359-4549-B267-D8625062A32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357" y="8491"/>
                    <a:ext cx="130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3" name="Group 70">
                  <a:extLst>
                    <a:ext uri="{FF2B5EF4-FFF2-40B4-BE49-F238E27FC236}">
                      <a16:creationId xmlns:a16="http://schemas.microsoft.com/office/drawing/2014/main" xmlns="" id="{8F77F36F-DF1A-435E-9D0B-914341FE77F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72" y="11030"/>
                  <a:ext cx="2205" cy="1088"/>
                  <a:chOff x="4272" y="10925"/>
                  <a:chExt cx="2205" cy="1088"/>
                </a:xfrm>
              </p:grpSpPr>
              <p:sp>
                <p:nvSpPr>
                  <p:cNvPr id="55" name="AutoShape 71">
                    <a:extLst>
                      <a:ext uri="{FF2B5EF4-FFF2-40B4-BE49-F238E27FC236}">
                        <a16:creationId xmlns:a16="http://schemas.microsoft.com/office/drawing/2014/main" xmlns="" id="{5A5AB972-CB7C-434E-950A-18380BD913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72" y="11333"/>
                    <a:ext cx="1100" cy="680"/>
                  </a:xfrm>
                  <a:prstGeom prst="flowChartDocumen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000"/>
                      <a:t>Order          4 Penjualan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56" name="AutoShape 72">
                    <a:extLst>
                      <a:ext uri="{FF2B5EF4-FFF2-40B4-BE49-F238E27FC236}">
                        <a16:creationId xmlns:a16="http://schemas.microsoft.com/office/drawing/2014/main" xmlns="" id="{95A431D8-71BD-408A-8392-42A099CBF35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72" y="11197"/>
                    <a:ext cx="1100" cy="680"/>
                  </a:xfrm>
                  <a:prstGeom prst="flowChartDocumen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000"/>
                      <a:t>Order          3 Penjualan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57" name="AutoShape 73">
                    <a:extLst>
                      <a:ext uri="{FF2B5EF4-FFF2-40B4-BE49-F238E27FC236}">
                        <a16:creationId xmlns:a16="http://schemas.microsoft.com/office/drawing/2014/main" xmlns="" id="{8B7F1EF1-235A-4865-BDFA-80E25A4B19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2" y="11061"/>
                    <a:ext cx="1100" cy="680"/>
                  </a:xfrm>
                  <a:prstGeom prst="flowChartDocumen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000"/>
                      <a:t>Order          2 Penjualan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58" name="AutoShape 74">
                    <a:extLst>
                      <a:ext uri="{FF2B5EF4-FFF2-40B4-BE49-F238E27FC236}">
                        <a16:creationId xmlns:a16="http://schemas.microsoft.com/office/drawing/2014/main" xmlns="" id="{AB6EE5EA-C96D-438B-A0E5-0AA2C20D13D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72" y="10925"/>
                    <a:ext cx="1100" cy="680"/>
                  </a:xfrm>
                  <a:prstGeom prst="flowChartDocumen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1000"/>
                      <a:t>     Order     1 Penjualan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59" name="Line 75">
                    <a:extLst>
                      <a:ext uri="{FF2B5EF4-FFF2-40B4-BE49-F238E27FC236}">
                        <a16:creationId xmlns:a16="http://schemas.microsoft.com/office/drawing/2014/main" xmlns="" id="{A94574F8-C310-4792-BA38-34CB21ED4B3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72" y="11271"/>
                    <a:ext cx="70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0" name="Line 76">
                    <a:extLst>
                      <a:ext uri="{FF2B5EF4-FFF2-40B4-BE49-F238E27FC236}">
                        <a16:creationId xmlns:a16="http://schemas.microsoft.com/office/drawing/2014/main" xmlns="" id="{706A203F-BB4E-47C0-9B1D-CEF3EE4B01D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572" y="11120"/>
                    <a:ext cx="90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4" name="Line 77">
                  <a:extLst>
                    <a:ext uri="{FF2B5EF4-FFF2-40B4-BE49-F238E27FC236}">
                      <a16:creationId xmlns:a16="http://schemas.microsoft.com/office/drawing/2014/main" xmlns="" id="{14831947-5BE3-4F86-ACA1-7B30E6EF7B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72" y="11226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90" name="Text Box 78">
            <a:extLst>
              <a:ext uri="{FF2B5EF4-FFF2-40B4-BE49-F238E27FC236}">
                <a16:creationId xmlns:a16="http://schemas.microsoft.com/office/drawing/2014/main" xmlns="" id="{49C88083-C0D3-46C4-B8C9-C47A223A6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550" y="5975123"/>
            <a:ext cx="4343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/>
              <a:t>Bagan alir dokumen order penjualan </a:t>
            </a:r>
          </a:p>
        </p:txBody>
      </p:sp>
    </p:spTree>
    <p:extLst>
      <p:ext uri="{BB962C8B-B14F-4D97-AF65-F5344CB8AC3E}">
        <p14:creationId xmlns:p14="http://schemas.microsoft.com/office/powerpoint/2010/main" val="14673875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DF88E2-526F-4F2C-A510-5A1805D55ED1}"/>
              </a:ext>
            </a:extLst>
          </p:cNvPr>
          <p:cNvSpPr txBox="1"/>
          <p:nvPr/>
        </p:nvSpPr>
        <p:spPr>
          <a:xfrm>
            <a:off x="745588" y="342420"/>
            <a:ext cx="3910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/>
              <a:t>DATA FLOW DIAGRAM</a:t>
            </a:r>
            <a:endParaRPr lang="en-US" dirty="0"/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xmlns="" id="{504D252A-009F-45AD-8636-20E80149B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760" y="1322106"/>
            <a:ext cx="9135356" cy="452585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b="1" i="1" dirty="0"/>
              <a:t>Diagram arus data (DAD)</a:t>
            </a:r>
            <a:r>
              <a:rPr lang="en-US" altLang="en-US" sz="2200" dirty="0"/>
              <a:t> atau </a:t>
            </a:r>
            <a:r>
              <a:rPr lang="en-US" altLang="en-US" sz="2200" b="1" i="1" dirty="0"/>
              <a:t>data flow diagram (DFD)</a:t>
            </a:r>
            <a:r>
              <a:rPr lang="en-US" altLang="en-US" sz="2200" dirty="0"/>
              <a:t> menunjukkan data yang mengalir dari satu </a:t>
            </a:r>
            <a:r>
              <a:rPr lang="en-US" altLang="en-US" sz="2200" dirty="0" err="1"/>
              <a:t>entiti</a:t>
            </a:r>
            <a:r>
              <a:rPr lang="en-US" altLang="en-US" sz="2200" dirty="0"/>
              <a:t> ke </a:t>
            </a:r>
            <a:r>
              <a:rPr lang="en-US" altLang="en-US" sz="2200" dirty="0" err="1"/>
              <a:t>entiti</a:t>
            </a:r>
            <a:r>
              <a:rPr lang="en-US" altLang="en-US" sz="2200" dirty="0"/>
              <a:t> yang lain.</a:t>
            </a: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Yang akan digambar pertama kali dalam DAD adalah </a:t>
            </a:r>
            <a:r>
              <a:rPr lang="en-US" altLang="en-US" sz="2200" b="1" i="1" dirty="0"/>
              <a:t>diagram level atas (top level diagram) </a:t>
            </a:r>
            <a:r>
              <a:rPr lang="en-US" altLang="en-US" sz="2200" dirty="0"/>
              <a:t>yang juga disebut dengan </a:t>
            </a:r>
            <a:r>
              <a:rPr lang="en-US" altLang="en-US" sz="2200" b="1" i="1" dirty="0"/>
              <a:t>diagram konteks (context diagram).</a:t>
            </a:r>
            <a:r>
              <a:rPr lang="en-US" altLang="en-US" sz="2200" dirty="0"/>
              <a:t> </a:t>
            </a: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Dari </a:t>
            </a:r>
            <a:r>
              <a:rPr lang="en-US" altLang="en-US" sz="2200" b="1" i="1" dirty="0"/>
              <a:t>context diagram </a:t>
            </a:r>
            <a:r>
              <a:rPr lang="en-US" altLang="en-US" sz="2200" dirty="0"/>
              <a:t>ini kemudian akan digambar menjadi lebih terinci lagi yang disebut dengan </a:t>
            </a:r>
            <a:r>
              <a:rPr lang="en-US" altLang="en-US" sz="2200" b="1" i="1" dirty="0"/>
              <a:t>overview diagram</a:t>
            </a:r>
            <a:r>
              <a:rPr lang="en-US" altLang="en-US" sz="2200" dirty="0"/>
              <a:t> atau </a:t>
            </a:r>
            <a:r>
              <a:rPr lang="en-US" altLang="en-US" sz="2200" b="1" i="1" dirty="0"/>
              <a:t>diagram level 0</a:t>
            </a:r>
            <a:r>
              <a:rPr lang="en-US" altLang="en-US" sz="2200" dirty="0"/>
              <a:t>. </a:t>
            </a: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Dari diagram level 0 ini dapat dipecah-pecah kembali menjadi diagram-diagram yang lebih terinci menjadi </a:t>
            </a:r>
            <a:r>
              <a:rPr lang="en-US" altLang="en-US" sz="2200" b="1" i="1" dirty="0"/>
              <a:t>diagram level 1</a:t>
            </a:r>
            <a:r>
              <a:rPr lang="en-US" altLang="en-US" sz="2200" dirty="0"/>
              <a:t>, </a:t>
            </a:r>
            <a:r>
              <a:rPr lang="en-US" altLang="en-US" sz="2200" b="1" i="1" dirty="0"/>
              <a:t>diagram level 2</a:t>
            </a:r>
            <a:r>
              <a:rPr lang="en-US" altLang="en-US" sz="2200" dirty="0"/>
              <a:t> dan seterusnya sampai dianggap sudah cukup rinci untuk tidak dipecah kembali. </a:t>
            </a:r>
          </a:p>
        </p:txBody>
      </p:sp>
    </p:spTree>
    <p:extLst>
      <p:ext uri="{BB962C8B-B14F-4D97-AF65-F5344CB8AC3E}">
        <p14:creationId xmlns:p14="http://schemas.microsoft.com/office/powerpoint/2010/main" val="15389493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69" y="285432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ine 6">
            <a:extLst>
              <a:ext uri="{FF2B5EF4-FFF2-40B4-BE49-F238E27FC236}">
                <a16:creationId xmlns:a16="http://schemas.microsoft.com/office/drawing/2014/main" xmlns="" id="{D6A6C867-B736-40C3-A121-C7F163CC6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0863" y="3052763"/>
            <a:ext cx="0" cy="863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AutoShape 8">
            <a:extLst>
              <a:ext uri="{FF2B5EF4-FFF2-40B4-BE49-F238E27FC236}">
                <a16:creationId xmlns:a16="http://schemas.microsoft.com/office/drawing/2014/main" xmlns="" id="{60E49742-5B2D-464B-A780-96654FB42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4348164"/>
            <a:ext cx="4814888" cy="1900237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3" name="Group 9">
            <a:extLst>
              <a:ext uri="{FF2B5EF4-FFF2-40B4-BE49-F238E27FC236}">
                <a16:creationId xmlns:a16="http://schemas.microsoft.com/office/drawing/2014/main" xmlns="" id="{EE7BAC9A-EB84-4EFC-9F51-728CA7F573CD}"/>
              </a:ext>
            </a:extLst>
          </p:cNvPr>
          <p:cNvGrpSpPr>
            <a:grpSpLocks/>
          </p:cNvGrpSpPr>
          <p:nvPr/>
        </p:nvGrpSpPr>
        <p:grpSpPr bwMode="auto">
          <a:xfrm>
            <a:off x="5599114" y="4694239"/>
            <a:ext cx="484187" cy="604837"/>
            <a:chOff x="5470" y="8803"/>
            <a:chExt cx="705" cy="952"/>
          </a:xfrm>
        </p:grpSpPr>
        <p:sp>
          <p:nvSpPr>
            <p:cNvPr id="14" name="AutoShape 10">
              <a:extLst>
                <a:ext uri="{FF2B5EF4-FFF2-40B4-BE49-F238E27FC236}">
                  <a16:creationId xmlns:a16="http://schemas.microsoft.com/office/drawing/2014/main" xmlns="" id="{54A984BE-48CB-403F-9158-CE6525063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5" y="8803"/>
              <a:ext cx="700" cy="952"/>
            </a:xfrm>
            <a:prstGeom prst="flowChartAlternate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2.1</a:t>
              </a:r>
              <a:endParaRPr lang="en-US" altLang="en-US" sz="2400"/>
            </a:p>
          </p:txBody>
        </p:sp>
        <p:sp>
          <p:nvSpPr>
            <p:cNvPr id="15" name="Line 11">
              <a:extLst>
                <a:ext uri="{FF2B5EF4-FFF2-40B4-BE49-F238E27FC236}">
                  <a16:creationId xmlns:a16="http://schemas.microsoft.com/office/drawing/2014/main" xmlns="" id="{92427600-0B06-4D65-89F2-D837F4FC56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70" y="9157"/>
              <a:ext cx="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2">
            <a:extLst>
              <a:ext uri="{FF2B5EF4-FFF2-40B4-BE49-F238E27FC236}">
                <a16:creationId xmlns:a16="http://schemas.microsoft.com/office/drawing/2014/main" xmlns="" id="{26BC6C2A-2819-4EBC-8466-49DAA2F66CDA}"/>
              </a:ext>
            </a:extLst>
          </p:cNvPr>
          <p:cNvGrpSpPr>
            <a:grpSpLocks/>
          </p:cNvGrpSpPr>
          <p:nvPr/>
        </p:nvGrpSpPr>
        <p:grpSpPr bwMode="auto">
          <a:xfrm>
            <a:off x="6699251" y="4694239"/>
            <a:ext cx="485775" cy="604837"/>
            <a:chOff x="5470" y="8803"/>
            <a:chExt cx="705" cy="952"/>
          </a:xfrm>
        </p:grpSpPr>
        <p:sp>
          <p:nvSpPr>
            <p:cNvPr id="18" name="AutoShape 13">
              <a:extLst>
                <a:ext uri="{FF2B5EF4-FFF2-40B4-BE49-F238E27FC236}">
                  <a16:creationId xmlns:a16="http://schemas.microsoft.com/office/drawing/2014/main" xmlns="" id="{53F0871F-6C6E-44C2-8CC0-0EDA69D35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5" y="8803"/>
              <a:ext cx="700" cy="952"/>
            </a:xfrm>
            <a:prstGeom prst="flowChartAlternate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2.2</a:t>
              </a:r>
              <a:endParaRPr lang="en-US" altLang="en-US" sz="2400"/>
            </a:p>
          </p:txBody>
        </p:sp>
        <p:sp>
          <p:nvSpPr>
            <p:cNvPr id="20" name="Line 14">
              <a:extLst>
                <a:ext uri="{FF2B5EF4-FFF2-40B4-BE49-F238E27FC236}">
                  <a16:creationId xmlns:a16="http://schemas.microsoft.com/office/drawing/2014/main" xmlns="" id="{06EF02D0-54DA-43F6-BF4D-EBA17E7876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70" y="9157"/>
              <a:ext cx="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15">
            <a:extLst>
              <a:ext uri="{FF2B5EF4-FFF2-40B4-BE49-F238E27FC236}">
                <a16:creationId xmlns:a16="http://schemas.microsoft.com/office/drawing/2014/main" xmlns="" id="{6D518CD7-F5D8-4031-9845-A335C6C7FD47}"/>
              </a:ext>
            </a:extLst>
          </p:cNvPr>
          <p:cNvGrpSpPr>
            <a:grpSpLocks/>
          </p:cNvGrpSpPr>
          <p:nvPr/>
        </p:nvGrpSpPr>
        <p:grpSpPr bwMode="auto">
          <a:xfrm>
            <a:off x="6688139" y="5592764"/>
            <a:ext cx="484187" cy="604837"/>
            <a:chOff x="5470" y="8803"/>
            <a:chExt cx="705" cy="952"/>
          </a:xfrm>
        </p:grpSpPr>
        <p:sp>
          <p:nvSpPr>
            <p:cNvPr id="22" name="AutoShape 16">
              <a:extLst>
                <a:ext uri="{FF2B5EF4-FFF2-40B4-BE49-F238E27FC236}">
                  <a16:creationId xmlns:a16="http://schemas.microsoft.com/office/drawing/2014/main" xmlns="" id="{2545424C-F448-4A26-BA9C-5B925A397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5" y="8803"/>
              <a:ext cx="700" cy="952"/>
            </a:xfrm>
            <a:prstGeom prst="flowChartAlternate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2.3</a:t>
              </a:r>
              <a:endParaRPr lang="en-US" altLang="en-US" sz="2400"/>
            </a:p>
          </p:txBody>
        </p:sp>
        <p:sp>
          <p:nvSpPr>
            <p:cNvPr id="23" name="Line 17">
              <a:extLst>
                <a:ext uri="{FF2B5EF4-FFF2-40B4-BE49-F238E27FC236}">
                  <a16:creationId xmlns:a16="http://schemas.microsoft.com/office/drawing/2014/main" xmlns="" id="{A062AD1A-DB8F-465C-A992-0E249CDD07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70" y="9157"/>
              <a:ext cx="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Rectangle 18">
            <a:extLst>
              <a:ext uri="{FF2B5EF4-FFF2-40B4-BE49-F238E27FC236}">
                <a16:creationId xmlns:a16="http://schemas.microsoft.com/office/drawing/2014/main" xmlns="" id="{02FFD1C0-18A6-4EA9-860E-5D1C4492B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9364" y="5737225"/>
            <a:ext cx="549275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20" t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200"/>
              <a:t>c</a:t>
            </a:r>
            <a:endParaRPr lang="en-US" altLang="en-US" sz="2400"/>
          </a:p>
        </p:txBody>
      </p:sp>
      <p:sp>
        <p:nvSpPr>
          <p:cNvPr id="25" name="Line 19">
            <a:extLst>
              <a:ext uri="{FF2B5EF4-FFF2-40B4-BE49-F238E27FC236}">
                <a16:creationId xmlns:a16="http://schemas.microsoft.com/office/drawing/2014/main" xmlns="" id="{EBFEF9C6-93BC-4D1C-BA1D-C7FBCF5889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1876" y="5038725"/>
            <a:ext cx="6191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20">
            <a:extLst>
              <a:ext uri="{FF2B5EF4-FFF2-40B4-BE49-F238E27FC236}">
                <a16:creationId xmlns:a16="http://schemas.microsoft.com/office/drawing/2014/main" xmlns="" id="{C8324950-3C58-4F82-8F9B-1FAF8973B2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80125" y="5038726"/>
            <a:ext cx="654050" cy="3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21">
            <a:extLst>
              <a:ext uri="{FF2B5EF4-FFF2-40B4-BE49-F238E27FC236}">
                <a16:creationId xmlns:a16="http://schemas.microsoft.com/office/drawing/2014/main" xmlns="" id="{DDF0255D-7CFB-473E-97ED-D9F3E753551F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5788" y="5310189"/>
            <a:ext cx="4762" cy="274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22">
            <a:extLst>
              <a:ext uri="{FF2B5EF4-FFF2-40B4-BE49-F238E27FC236}">
                <a16:creationId xmlns:a16="http://schemas.microsoft.com/office/drawing/2014/main" xmlns="" id="{C2249AD0-7F0A-4DC0-BEF1-A207E8FE9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8238" y="4867275"/>
            <a:ext cx="239712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P</a:t>
            </a:r>
            <a:endParaRPr lang="en-US" altLang="en-US" sz="2400"/>
          </a:p>
        </p:txBody>
      </p:sp>
      <p:sp>
        <p:nvSpPr>
          <p:cNvPr id="32" name="Text Box 23">
            <a:extLst>
              <a:ext uri="{FF2B5EF4-FFF2-40B4-BE49-F238E27FC236}">
                <a16:creationId xmlns:a16="http://schemas.microsoft.com/office/drawing/2014/main" xmlns="" id="{4ECC0474-019A-4D56-8267-94AC2DDD0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863" y="5730876"/>
            <a:ext cx="24130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Z</a:t>
            </a:r>
            <a:endParaRPr lang="en-US" altLang="en-US" sz="2400"/>
          </a:p>
        </p:txBody>
      </p:sp>
      <p:sp>
        <p:nvSpPr>
          <p:cNvPr id="33" name="Text Box 24">
            <a:extLst>
              <a:ext uri="{FF2B5EF4-FFF2-40B4-BE49-F238E27FC236}">
                <a16:creationId xmlns:a16="http://schemas.microsoft.com/office/drawing/2014/main" xmlns="" id="{88D19CC8-6870-40F5-AB9D-74C3CE39C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4867276"/>
            <a:ext cx="2413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Y</a:t>
            </a:r>
            <a:endParaRPr lang="en-US" altLang="en-US" sz="2400"/>
          </a:p>
        </p:txBody>
      </p:sp>
      <p:sp>
        <p:nvSpPr>
          <p:cNvPr id="34" name="Text Box 25">
            <a:extLst>
              <a:ext uri="{FF2B5EF4-FFF2-40B4-BE49-F238E27FC236}">
                <a16:creationId xmlns:a16="http://schemas.microsoft.com/office/drawing/2014/main" xmlns="" id="{9895FEA4-5CCB-4845-A44D-F4A7AC4A7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076" y="5719763"/>
            <a:ext cx="23971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Q</a:t>
            </a:r>
            <a:endParaRPr lang="en-US" altLang="en-US" sz="2400"/>
          </a:p>
        </p:txBody>
      </p:sp>
      <p:sp>
        <p:nvSpPr>
          <p:cNvPr id="35" name="Text Box 26">
            <a:extLst>
              <a:ext uri="{FF2B5EF4-FFF2-40B4-BE49-F238E27FC236}">
                <a16:creationId xmlns:a16="http://schemas.microsoft.com/office/drawing/2014/main" xmlns="" id="{00402810-4B00-4C62-AD8D-0C0F49671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5340351"/>
            <a:ext cx="24130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R</a:t>
            </a:r>
            <a:endParaRPr lang="en-US" altLang="en-US" sz="2400"/>
          </a:p>
        </p:txBody>
      </p:sp>
      <p:sp>
        <p:nvSpPr>
          <p:cNvPr id="36" name="Text Box 27">
            <a:extLst>
              <a:ext uri="{FF2B5EF4-FFF2-40B4-BE49-F238E27FC236}">
                <a16:creationId xmlns:a16="http://schemas.microsoft.com/office/drawing/2014/main" xmlns="" id="{56B6EF3A-F776-4834-B1AA-3DB807328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1" y="4521200"/>
            <a:ext cx="171926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400"/>
              <a:t>Diagram level 1</a:t>
            </a:r>
          </a:p>
        </p:txBody>
      </p:sp>
      <p:sp>
        <p:nvSpPr>
          <p:cNvPr id="37" name="Line 29">
            <a:extLst>
              <a:ext uri="{FF2B5EF4-FFF2-40B4-BE49-F238E27FC236}">
                <a16:creationId xmlns:a16="http://schemas.microsoft.com/office/drawing/2014/main" xmlns="" id="{DE46EA98-670B-4C65-8B90-14B534039F81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9238" y="376239"/>
            <a:ext cx="0" cy="1036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Text Box 30">
            <a:extLst>
              <a:ext uri="{FF2B5EF4-FFF2-40B4-BE49-F238E27FC236}">
                <a16:creationId xmlns:a16="http://schemas.microsoft.com/office/drawing/2014/main" xmlns="" id="{97040269-3C45-4D18-9D60-166BBD1C0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0" y="376238"/>
            <a:ext cx="11303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400"/>
              <a:t>dekomposisi atau pemecahan lebih terinci</a:t>
            </a:r>
          </a:p>
        </p:txBody>
      </p:sp>
      <p:grpSp>
        <p:nvGrpSpPr>
          <p:cNvPr id="39" name="Group 33">
            <a:extLst>
              <a:ext uri="{FF2B5EF4-FFF2-40B4-BE49-F238E27FC236}">
                <a16:creationId xmlns:a16="http://schemas.microsoft.com/office/drawing/2014/main" xmlns="" id="{1CE31C87-1BA5-4C95-978B-EE066EDE244B}"/>
              </a:ext>
            </a:extLst>
          </p:cNvPr>
          <p:cNvGrpSpPr>
            <a:grpSpLocks/>
          </p:cNvGrpSpPr>
          <p:nvPr/>
        </p:nvGrpSpPr>
        <p:grpSpPr bwMode="auto">
          <a:xfrm>
            <a:off x="4703764" y="2103438"/>
            <a:ext cx="3921125" cy="1985962"/>
            <a:chOff x="3575" y="5675"/>
            <a:chExt cx="6300" cy="3400"/>
          </a:xfrm>
        </p:grpSpPr>
        <p:sp>
          <p:nvSpPr>
            <p:cNvPr id="40" name="AutoShape 34">
              <a:extLst>
                <a:ext uri="{FF2B5EF4-FFF2-40B4-BE49-F238E27FC236}">
                  <a16:creationId xmlns:a16="http://schemas.microsoft.com/office/drawing/2014/main" xmlns="" id="{8CC48152-37BD-4946-BA8D-F9CCCC693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5" y="5675"/>
              <a:ext cx="6300" cy="3400"/>
            </a:xfrm>
            <a:prstGeom prst="foldedCorner">
              <a:avLst>
                <a:gd name="adj" fmla="val 1514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" name="Line 35">
              <a:extLst>
                <a:ext uri="{FF2B5EF4-FFF2-40B4-BE49-F238E27FC236}">
                  <a16:creationId xmlns:a16="http://schemas.microsoft.com/office/drawing/2014/main" xmlns="" id="{3BEFC989-9B74-42C3-9745-99F6CC8069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5" y="6491"/>
              <a:ext cx="1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36">
              <a:extLst>
                <a:ext uri="{FF2B5EF4-FFF2-40B4-BE49-F238E27FC236}">
                  <a16:creationId xmlns:a16="http://schemas.microsoft.com/office/drawing/2014/main" xmlns="" id="{33C4DFCD-03CE-4BE5-8AE7-B35A4EF0D1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5" y="6899"/>
              <a:ext cx="1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37">
              <a:extLst>
                <a:ext uri="{FF2B5EF4-FFF2-40B4-BE49-F238E27FC236}">
                  <a16:creationId xmlns:a16="http://schemas.microsoft.com/office/drawing/2014/main" xmlns="" id="{9272329F-497B-4BF4-A4A0-A69A38FEE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75" y="6491"/>
              <a:ext cx="0" cy="4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38">
              <a:extLst>
                <a:ext uri="{FF2B5EF4-FFF2-40B4-BE49-F238E27FC236}">
                  <a16:creationId xmlns:a16="http://schemas.microsoft.com/office/drawing/2014/main" xmlns="" id="{F2AA00B9-B25D-451C-A6A1-E62A33ECEE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5" y="6491"/>
              <a:ext cx="0" cy="4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" name="Rectangle 40">
            <a:extLst>
              <a:ext uri="{FF2B5EF4-FFF2-40B4-BE49-F238E27FC236}">
                <a16:creationId xmlns:a16="http://schemas.microsoft.com/office/drawing/2014/main" xmlns="" id="{456DE850-4270-419C-8D55-7E5D1216B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6663" y="2535238"/>
            <a:ext cx="508000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20" t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200"/>
              <a:t>a</a:t>
            </a:r>
            <a:endParaRPr lang="en-US" altLang="en-US" sz="2400"/>
          </a:p>
        </p:txBody>
      </p:sp>
      <p:sp>
        <p:nvSpPr>
          <p:cNvPr id="46" name="Rectangle 41">
            <a:extLst>
              <a:ext uri="{FF2B5EF4-FFF2-40B4-BE49-F238E27FC236}">
                <a16:creationId xmlns:a16="http://schemas.microsoft.com/office/drawing/2014/main" xmlns="" id="{CF52E1DB-8B44-4E5A-91AA-26565AA87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0575" y="3486150"/>
            <a:ext cx="508000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20" t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200"/>
              <a:t>b</a:t>
            </a:r>
            <a:endParaRPr lang="en-US" altLang="en-US" sz="2400"/>
          </a:p>
        </p:txBody>
      </p:sp>
      <p:sp>
        <p:nvSpPr>
          <p:cNvPr id="47" name="Rectangle 42">
            <a:extLst>
              <a:ext uri="{FF2B5EF4-FFF2-40B4-BE49-F238E27FC236}">
                <a16:creationId xmlns:a16="http://schemas.microsoft.com/office/drawing/2014/main" xmlns="" id="{BCE06CA7-A851-4E69-B21E-47387E5A0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3988" y="3486150"/>
            <a:ext cx="506412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20" t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200"/>
              <a:t>c</a:t>
            </a:r>
            <a:endParaRPr lang="en-US" altLang="en-US" sz="2400"/>
          </a:p>
        </p:txBody>
      </p:sp>
      <p:grpSp>
        <p:nvGrpSpPr>
          <p:cNvPr id="48" name="Group 43">
            <a:extLst>
              <a:ext uri="{FF2B5EF4-FFF2-40B4-BE49-F238E27FC236}">
                <a16:creationId xmlns:a16="http://schemas.microsoft.com/office/drawing/2014/main" xmlns="" id="{316A3806-B84B-49B6-B252-6B869C4B9BB2}"/>
              </a:ext>
            </a:extLst>
          </p:cNvPr>
          <p:cNvGrpSpPr>
            <a:grpSpLocks/>
          </p:cNvGrpSpPr>
          <p:nvPr/>
        </p:nvGrpSpPr>
        <p:grpSpPr bwMode="auto">
          <a:xfrm>
            <a:off x="5997576" y="2447925"/>
            <a:ext cx="447675" cy="604838"/>
            <a:chOff x="5470" y="8803"/>
            <a:chExt cx="705" cy="952"/>
          </a:xfrm>
        </p:grpSpPr>
        <p:sp>
          <p:nvSpPr>
            <p:cNvPr id="49" name="AutoShape 44">
              <a:extLst>
                <a:ext uri="{FF2B5EF4-FFF2-40B4-BE49-F238E27FC236}">
                  <a16:creationId xmlns:a16="http://schemas.microsoft.com/office/drawing/2014/main" xmlns="" id="{DD9D5A12-3DA5-4452-8BE8-596E492E5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5" y="8803"/>
              <a:ext cx="700" cy="952"/>
            </a:xfrm>
            <a:prstGeom prst="flowChartAlternate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0</a:t>
              </a:r>
              <a:endParaRPr lang="en-US" altLang="en-US" sz="2400"/>
            </a:p>
          </p:txBody>
        </p:sp>
        <p:sp>
          <p:nvSpPr>
            <p:cNvPr id="50" name="Line 45">
              <a:extLst>
                <a:ext uri="{FF2B5EF4-FFF2-40B4-BE49-F238E27FC236}">
                  <a16:creationId xmlns:a16="http://schemas.microsoft.com/office/drawing/2014/main" xmlns="" id="{513E32B0-13D6-43FB-B67C-32CD59FA97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70" y="9157"/>
              <a:ext cx="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" name="Group 46">
            <a:extLst>
              <a:ext uri="{FF2B5EF4-FFF2-40B4-BE49-F238E27FC236}">
                <a16:creationId xmlns:a16="http://schemas.microsoft.com/office/drawing/2014/main" xmlns="" id="{B51EA55A-BC1F-4C65-9A65-E351F9FC200C}"/>
              </a:ext>
            </a:extLst>
          </p:cNvPr>
          <p:cNvGrpSpPr>
            <a:grpSpLocks/>
          </p:cNvGrpSpPr>
          <p:nvPr/>
        </p:nvGrpSpPr>
        <p:grpSpPr bwMode="auto">
          <a:xfrm>
            <a:off x="6884989" y="2449514"/>
            <a:ext cx="447675" cy="604837"/>
            <a:chOff x="5470" y="8803"/>
            <a:chExt cx="705" cy="952"/>
          </a:xfrm>
        </p:grpSpPr>
        <p:sp>
          <p:nvSpPr>
            <p:cNvPr id="52" name="AutoShape 47">
              <a:extLst>
                <a:ext uri="{FF2B5EF4-FFF2-40B4-BE49-F238E27FC236}">
                  <a16:creationId xmlns:a16="http://schemas.microsoft.com/office/drawing/2014/main" xmlns="" id="{A240CF63-BCB7-4477-B0C9-7376FF33D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5" y="8803"/>
              <a:ext cx="700" cy="952"/>
            </a:xfrm>
            <a:prstGeom prst="flowChartAlternate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1</a:t>
              </a:r>
              <a:endParaRPr lang="en-US" altLang="en-US" sz="2400"/>
            </a:p>
          </p:txBody>
        </p:sp>
        <p:sp>
          <p:nvSpPr>
            <p:cNvPr id="53" name="Line 48">
              <a:extLst>
                <a:ext uri="{FF2B5EF4-FFF2-40B4-BE49-F238E27FC236}">
                  <a16:creationId xmlns:a16="http://schemas.microsoft.com/office/drawing/2014/main" xmlns="" id="{CDED08A2-DEE9-4D1B-AF25-CDD00D870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70" y="9157"/>
              <a:ext cx="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" name="Group 49">
            <a:extLst>
              <a:ext uri="{FF2B5EF4-FFF2-40B4-BE49-F238E27FC236}">
                <a16:creationId xmlns:a16="http://schemas.microsoft.com/office/drawing/2014/main" xmlns="" id="{829AEB3B-0D98-4824-9481-046ABC0792E8}"/>
              </a:ext>
            </a:extLst>
          </p:cNvPr>
          <p:cNvGrpSpPr>
            <a:grpSpLocks/>
          </p:cNvGrpSpPr>
          <p:nvPr/>
        </p:nvGrpSpPr>
        <p:grpSpPr bwMode="auto">
          <a:xfrm>
            <a:off x="6884989" y="3398839"/>
            <a:ext cx="447675" cy="604837"/>
            <a:chOff x="5470" y="8803"/>
            <a:chExt cx="705" cy="952"/>
          </a:xfrm>
        </p:grpSpPr>
        <p:sp>
          <p:nvSpPr>
            <p:cNvPr id="55" name="AutoShape 50">
              <a:extLst>
                <a:ext uri="{FF2B5EF4-FFF2-40B4-BE49-F238E27FC236}">
                  <a16:creationId xmlns:a16="http://schemas.microsoft.com/office/drawing/2014/main" xmlns="" id="{57ED2F62-6D1C-4A1C-AE43-9A8BA900E5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5" y="8803"/>
              <a:ext cx="700" cy="952"/>
            </a:xfrm>
            <a:prstGeom prst="flowChartAlternate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tIns="9144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2</a:t>
              </a:r>
              <a:endParaRPr lang="en-US" altLang="en-US" sz="2400"/>
            </a:p>
          </p:txBody>
        </p:sp>
        <p:sp>
          <p:nvSpPr>
            <p:cNvPr id="56" name="Line 51">
              <a:extLst>
                <a:ext uri="{FF2B5EF4-FFF2-40B4-BE49-F238E27FC236}">
                  <a16:creationId xmlns:a16="http://schemas.microsoft.com/office/drawing/2014/main" xmlns="" id="{4466301D-1D3D-412B-88C6-2AC20ADB37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70" y="9157"/>
              <a:ext cx="7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" name="Line 52">
            <a:extLst>
              <a:ext uri="{FF2B5EF4-FFF2-40B4-BE49-F238E27FC236}">
                <a16:creationId xmlns:a16="http://schemas.microsoft.com/office/drawing/2014/main" xmlns="" id="{02A43D64-2F4D-4565-BBAA-2191CC569A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3713" y="2754313"/>
            <a:ext cx="4429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" name="Line 53">
            <a:extLst>
              <a:ext uri="{FF2B5EF4-FFF2-40B4-BE49-F238E27FC236}">
                <a16:creationId xmlns:a16="http://schemas.microsoft.com/office/drawing/2014/main" xmlns="" id="{F6232C09-7B0F-4A4E-9BCB-E35E090281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32550" y="2773363"/>
            <a:ext cx="4778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Line 54">
            <a:extLst>
              <a:ext uri="{FF2B5EF4-FFF2-40B4-BE49-F238E27FC236}">
                <a16:creationId xmlns:a16="http://schemas.microsoft.com/office/drawing/2014/main" xmlns="" id="{D655E676-217B-4BEF-B7EE-365AA69FEAF0}"/>
              </a:ext>
            </a:extLst>
          </p:cNvPr>
          <p:cNvSpPr>
            <a:spLocks noChangeShapeType="1"/>
          </p:cNvSpPr>
          <p:nvPr/>
        </p:nvSpPr>
        <p:spPr bwMode="auto">
          <a:xfrm>
            <a:off x="7358063" y="2773363"/>
            <a:ext cx="342900" cy="4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" name="Line 55">
            <a:extLst>
              <a:ext uri="{FF2B5EF4-FFF2-40B4-BE49-F238E27FC236}">
                <a16:creationId xmlns:a16="http://schemas.microsoft.com/office/drawing/2014/main" xmlns="" id="{D913B479-3D40-4E63-9FE8-FD70C5EF9E00}"/>
              </a:ext>
            </a:extLst>
          </p:cNvPr>
          <p:cNvSpPr>
            <a:spLocks noChangeShapeType="1"/>
          </p:cNvSpPr>
          <p:nvPr/>
        </p:nvSpPr>
        <p:spPr bwMode="auto">
          <a:xfrm>
            <a:off x="7075488" y="3054350"/>
            <a:ext cx="0" cy="344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" name="Line 56">
            <a:extLst>
              <a:ext uri="{FF2B5EF4-FFF2-40B4-BE49-F238E27FC236}">
                <a16:creationId xmlns:a16="http://schemas.microsoft.com/office/drawing/2014/main" xmlns="" id="{EF5D6A12-A6E7-4DB2-963F-1C32CDF0C578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5400" y="3708400"/>
            <a:ext cx="503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" name="Line 57">
            <a:extLst>
              <a:ext uri="{FF2B5EF4-FFF2-40B4-BE49-F238E27FC236}">
                <a16:creationId xmlns:a16="http://schemas.microsoft.com/office/drawing/2014/main" xmlns="" id="{D0BD7769-FD4E-4388-94E4-56E2B4457E57}"/>
              </a:ext>
            </a:extLst>
          </p:cNvPr>
          <p:cNvSpPr>
            <a:spLocks noChangeShapeType="1"/>
          </p:cNvSpPr>
          <p:nvPr/>
        </p:nvSpPr>
        <p:spPr bwMode="auto">
          <a:xfrm>
            <a:off x="7332663" y="3708400"/>
            <a:ext cx="4429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" name="Line 58">
            <a:extLst>
              <a:ext uri="{FF2B5EF4-FFF2-40B4-BE49-F238E27FC236}">
                <a16:creationId xmlns:a16="http://schemas.microsoft.com/office/drawing/2014/main" xmlns="" id="{371939BB-ED74-43A9-93FE-FA0A96BE7066}"/>
              </a:ext>
            </a:extLst>
          </p:cNvPr>
          <p:cNvSpPr>
            <a:spLocks noChangeShapeType="1"/>
          </p:cNvSpPr>
          <p:nvPr/>
        </p:nvSpPr>
        <p:spPr bwMode="auto">
          <a:xfrm>
            <a:off x="8026400" y="2881313"/>
            <a:ext cx="0" cy="258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" name="Line 59">
            <a:extLst>
              <a:ext uri="{FF2B5EF4-FFF2-40B4-BE49-F238E27FC236}">
                <a16:creationId xmlns:a16="http://schemas.microsoft.com/office/drawing/2014/main" xmlns="" id="{21F63AA3-13B2-4C2D-956C-42DD661CDC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02488" y="3140075"/>
            <a:ext cx="8239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" name="Line 60">
            <a:extLst>
              <a:ext uri="{FF2B5EF4-FFF2-40B4-BE49-F238E27FC236}">
                <a16:creationId xmlns:a16="http://schemas.microsoft.com/office/drawing/2014/main" xmlns="" id="{72CC88E4-9602-4AE2-8F87-34FBB96EA0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02488" y="3140076"/>
            <a:ext cx="0" cy="258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" name="Text Box 61">
            <a:extLst>
              <a:ext uri="{FF2B5EF4-FFF2-40B4-BE49-F238E27FC236}">
                <a16:creationId xmlns:a16="http://schemas.microsoft.com/office/drawing/2014/main" xmlns="" id="{E5119300-9011-47A2-A94C-FB7B39D64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63" y="2582863"/>
            <a:ext cx="220662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X</a:t>
            </a:r>
            <a:endParaRPr lang="en-US" altLang="en-US" sz="2400"/>
          </a:p>
        </p:txBody>
      </p:sp>
      <p:sp>
        <p:nvSpPr>
          <p:cNvPr id="67" name="Text Box 62">
            <a:extLst>
              <a:ext uri="{FF2B5EF4-FFF2-40B4-BE49-F238E27FC236}">
                <a16:creationId xmlns:a16="http://schemas.microsoft.com/office/drawing/2014/main" xmlns="" id="{43AE337E-DC40-4A03-BFFB-9D1B05DC54BF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6569076" y="2563813"/>
            <a:ext cx="220663" cy="16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A</a:t>
            </a:r>
            <a:endParaRPr lang="en-US" altLang="en-US" sz="2400"/>
          </a:p>
        </p:txBody>
      </p:sp>
      <p:sp>
        <p:nvSpPr>
          <p:cNvPr id="68" name="Text Box 63">
            <a:extLst>
              <a:ext uri="{FF2B5EF4-FFF2-40B4-BE49-F238E27FC236}">
                <a16:creationId xmlns:a16="http://schemas.microsoft.com/office/drawing/2014/main" xmlns="" id="{BB4A5F23-BB2A-4D0C-9E1C-A7A74E62B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0175" y="3525838"/>
            <a:ext cx="222250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Y</a:t>
            </a:r>
            <a:endParaRPr lang="en-US" altLang="en-US" sz="2400"/>
          </a:p>
        </p:txBody>
      </p:sp>
      <p:sp>
        <p:nvSpPr>
          <p:cNvPr id="69" name="Text Box 64">
            <a:extLst>
              <a:ext uri="{FF2B5EF4-FFF2-40B4-BE49-F238E27FC236}">
                <a16:creationId xmlns:a16="http://schemas.microsoft.com/office/drawing/2014/main" xmlns="" id="{9BFB30BA-E7B3-41BB-A4C7-F64426876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7113" y="2581276"/>
            <a:ext cx="22225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B</a:t>
            </a:r>
            <a:endParaRPr lang="en-US" altLang="en-US" sz="2400"/>
          </a:p>
        </p:txBody>
      </p:sp>
      <p:sp>
        <p:nvSpPr>
          <p:cNvPr id="70" name="Text Box 65">
            <a:extLst>
              <a:ext uri="{FF2B5EF4-FFF2-40B4-BE49-F238E27FC236}">
                <a16:creationId xmlns:a16="http://schemas.microsoft.com/office/drawing/2014/main" xmlns="" id="{E5F0F086-C98B-4C9B-87ED-5E40608EA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7438" y="3503613"/>
            <a:ext cx="222250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Z</a:t>
            </a:r>
            <a:endParaRPr lang="en-US" altLang="en-US" sz="2400"/>
          </a:p>
        </p:txBody>
      </p:sp>
      <p:sp>
        <p:nvSpPr>
          <p:cNvPr id="71" name="Text Box 66">
            <a:extLst>
              <a:ext uri="{FF2B5EF4-FFF2-40B4-BE49-F238E27FC236}">
                <a16:creationId xmlns:a16="http://schemas.microsoft.com/office/drawing/2014/main" xmlns="" id="{2916B6BF-965B-4220-93EE-B8917D69A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0" y="2962276"/>
            <a:ext cx="22225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X</a:t>
            </a:r>
            <a:endParaRPr lang="en-US" altLang="en-US" sz="2400"/>
          </a:p>
        </p:txBody>
      </p:sp>
      <p:sp>
        <p:nvSpPr>
          <p:cNvPr id="72" name="Text Box 67">
            <a:extLst>
              <a:ext uri="{FF2B5EF4-FFF2-40B4-BE49-F238E27FC236}">
                <a16:creationId xmlns:a16="http://schemas.microsoft.com/office/drawing/2014/main" xmlns="" id="{F93D5E6B-B7E7-41FD-A632-CD152DC79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2664" y="2189164"/>
            <a:ext cx="2293937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400"/>
              <a:t>Overview diagram (level 0)</a:t>
            </a:r>
          </a:p>
        </p:txBody>
      </p:sp>
      <p:sp>
        <p:nvSpPr>
          <p:cNvPr id="73" name="AutoShape 69">
            <a:extLst>
              <a:ext uri="{FF2B5EF4-FFF2-40B4-BE49-F238E27FC236}">
                <a16:creationId xmlns:a16="http://schemas.microsoft.com/office/drawing/2014/main" xmlns="" id="{FFCD5EDD-547A-479E-8655-ADFDE2BDE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0" y="203201"/>
            <a:ext cx="3424238" cy="1554163"/>
          </a:xfrm>
          <a:prstGeom prst="foldedCorner">
            <a:avLst>
              <a:gd name="adj" fmla="val 15148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" name="Rectangle 70">
            <a:extLst>
              <a:ext uri="{FF2B5EF4-FFF2-40B4-BE49-F238E27FC236}">
                <a16:creationId xmlns:a16="http://schemas.microsoft.com/office/drawing/2014/main" xmlns="" id="{7FE55469-7C5A-4BCC-93A9-BA748B30C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1" y="549275"/>
            <a:ext cx="506413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20" t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200"/>
              <a:t>a</a:t>
            </a:r>
            <a:endParaRPr lang="en-US" altLang="en-US" sz="2400"/>
          </a:p>
        </p:txBody>
      </p:sp>
      <p:sp>
        <p:nvSpPr>
          <p:cNvPr id="75" name="AutoShape 71">
            <a:extLst>
              <a:ext uri="{FF2B5EF4-FFF2-40B4-BE49-F238E27FC236}">
                <a16:creationId xmlns:a16="http://schemas.microsoft.com/office/drawing/2014/main" xmlns="" id="{370B0F01-1B2B-450C-90F5-88257C2DF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1663" y="893764"/>
            <a:ext cx="442912" cy="604837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tIns="9144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200"/>
              <a:t>0</a:t>
            </a:r>
            <a:endParaRPr lang="en-US" altLang="en-US" sz="2400"/>
          </a:p>
        </p:txBody>
      </p:sp>
      <p:sp>
        <p:nvSpPr>
          <p:cNvPr id="76" name="Line 72">
            <a:extLst>
              <a:ext uri="{FF2B5EF4-FFF2-40B4-BE49-F238E27FC236}">
                <a16:creationId xmlns:a16="http://schemas.microsoft.com/office/drawing/2014/main" xmlns="" id="{DB7A8253-5AE1-4470-B53C-4AA958E83083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4363" y="1111250"/>
            <a:ext cx="4429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" name="Line 73">
            <a:extLst>
              <a:ext uri="{FF2B5EF4-FFF2-40B4-BE49-F238E27FC236}">
                <a16:creationId xmlns:a16="http://schemas.microsoft.com/office/drawing/2014/main" xmlns="" id="{20101F55-D4ED-4C91-9B31-C2167C19B80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3163" y="720725"/>
            <a:ext cx="9525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" name="Line 74">
            <a:extLst>
              <a:ext uri="{FF2B5EF4-FFF2-40B4-BE49-F238E27FC236}">
                <a16:creationId xmlns:a16="http://schemas.microsoft.com/office/drawing/2014/main" xmlns="" id="{2887CF5F-C6EB-4712-9A93-CA37F448F68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3163" y="1325563"/>
            <a:ext cx="6985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" name="Line 75">
            <a:extLst>
              <a:ext uri="{FF2B5EF4-FFF2-40B4-BE49-F238E27FC236}">
                <a16:creationId xmlns:a16="http://schemas.microsoft.com/office/drawing/2014/main" xmlns="" id="{9C0FA7FB-CC81-409A-BB40-C4F97566F016}"/>
              </a:ext>
            </a:extLst>
          </p:cNvPr>
          <p:cNvSpPr>
            <a:spLocks noChangeShapeType="1"/>
          </p:cNvSpPr>
          <p:nvPr/>
        </p:nvSpPr>
        <p:spPr bwMode="auto">
          <a:xfrm>
            <a:off x="6124575" y="1239838"/>
            <a:ext cx="508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" name="Rectangle 76">
            <a:extLst>
              <a:ext uri="{FF2B5EF4-FFF2-40B4-BE49-F238E27FC236}">
                <a16:creationId xmlns:a16="http://schemas.microsoft.com/office/drawing/2014/main" xmlns="" id="{095966F3-A27F-42A6-88BD-C98927C6D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1" y="1152525"/>
            <a:ext cx="506413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20" t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200"/>
              <a:t>b</a:t>
            </a:r>
            <a:endParaRPr lang="en-US" altLang="en-US" sz="2400"/>
          </a:p>
        </p:txBody>
      </p:sp>
      <p:sp>
        <p:nvSpPr>
          <p:cNvPr id="81" name="Rectangle 77">
            <a:extLst>
              <a:ext uri="{FF2B5EF4-FFF2-40B4-BE49-F238E27FC236}">
                <a16:creationId xmlns:a16="http://schemas.microsoft.com/office/drawing/2014/main" xmlns="" id="{3834493F-CE78-4299-8BC8-C03B53BC0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2576" y="981076"/>
            <a:ext cx="506413" cy="4302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20" t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200"/>
              <a:t>c</a:t>
            </a:r>
            <a:endParaRPr lang="en-US" altLang="en-US" sz="2400"/>
          </a:p>
        </p:txBody>
      </p:sp>
      <p:sp>
        <p:nvSpPr>
          <p:cNvPr id="82" name="Text Box 78">
            <a:extLst>
              <a:ext uri="{FF2B5EF4-FFF2-40B4-BE49-F238E27FC236}">
                <a16:creationId xmlns:a16="http://schemas.microsoft.com/office/drawing/2014/main" xmlns="" id="{DB708709-8230-4C1E-BAA5-90EC81CF4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76" y="239714"/>
            <a:ext cx="220662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400"/>
              <a:t>Context diagram (top level)</a:t>
            </a:r>
          </a:p>
        </p:txBody>
      </p:sp>
      <p:sp>
        <p:nvSpPr>
          <p:cNvPr id="83" name="Line 79">
            <a:extLst>
              <a:ext uri="{FF2B5EF4-FFF2-40B4-BE49-F238E27FC236}">
                <a16:creationId xmlns:a16="http://schemas.microsoft.com/office/drawing/2014/main" xmlns="" id="{5D4746A5-E664-4A5D-9AE6-7D31637B3D27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2013" y="720725"/>
            <a:ext cx="0" cy="173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" name="Text Box 80">
            <a:extLst>
              <a:ext uri="{FF2B5EF4-FFF2-40B4-BE49-F238E27FC236}">
                <a16:creationId xmlns:a16="http://schemas.microsoft.com/office/drawing/2014/main" xmlns="" id="{C885899B-FA94-4DE3-948E-00AFE66A8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889" y="549275"/>
            <a:ext cx="34448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X</a:t>
            </a:r>
            <a:endParaRPr lang="en-US" altLang="en-US" sz="2400"/>
          </a:p>
        </p:txBody>
      </p:sp>
      <p:sp>
        <p:nvSpPr>
          <p:cNvPr id="85" name="Text Box 81">
            <a:extLst>
              <a:ext uri="{FF2B5EF4-FFF2-40B4-BE49-F238E27FC236}">
                <a16:creationId xmlns:a16="http://schemas.microsoft.com/office/drawing/2014/main" xmlns="" id="{ED874F96-033B-4AB7-884E-67201DD6A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889" y="1152526"/>
            <a:ext cx="344487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Y</a:t>
            </a:r>
            <a:endParaRPr lang="en-US" altLang="en-US" sz="2400"/>
          </a:p>
        </p:txBody>
      </p:sp>
      <p:sp>
        <p:nvSpPr>
          <p:cNvPr id="86" name="Text Box 82">
            <a:extLst>
              <a:ext uri="{FF2B5EF4-FFF2-40B4-BE49-F238E27FC236}">
                <a16:creationId xmlns:a16="http://schemas.microsoft.com/office/drawing/2014/main" xmlns="" id="{8D9FBBF3-F788-41E5-96C9-992C4214B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76" y="1066801"/>
            <a:ext cx="182563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Z</a:t>
            </a:r>
            <a:endParaRPr lang="en-US" altLang="en-US" sz="2400"/>
          </a:p>
        </p:txBody>
      </p:sp>
      <p:sp>
        <p:nvSpPr>
          <p:cNvPr id="87" name="Line 83">
            <a:extLst>
              <a:ext uri="{FF2B5EF4-FFF2-40B4-BE49-F238E27FC236}">
                <a16:creationId xmlns:a16="http://schemas.microsoft.com/office/drawing/2014/main" xmlns="" id="{B7863D49-4E32-427C-A564-329B9C725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8389" y="893763"/>
            <a:ext cx="2408237" cy="1122362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" name="Text Box 84">
            <a:extLst>
              <a:ext uri="{FF2B5EF4-FFF2-40B4-BE49-F238E27FC236}">
                <a16:creationId xmlns:a16="http://schemas.microsoft.com/office/drawing/2014/main" xmlns="" id="{8809E1CE-1386-4D25-B010-1AE85F305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1" y="2967038"/>
            <a:ext cx="176213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C</a:t>
            </a:r>
            <a:endParaRPr lang="en-US" altLang="en-US" sz="2400"/>
          </a:p>
        </p:txBody>
      </p:sp>
      <p:sp>
        <p:nvSpPr>
          <p:cNvPr id="89" name="Text Box 85">
            <a:extLst>
              <a:ext uri="{FF2B5EF4-FFF2-40B4-BE49-F238E27FC236}">
                <a16:creationId xmlns:a16="http://schemas.microsoft.com/office/drawing/2014/main" xmlns="" id="{3FDB9096-7A91-459D-97FC-0D31379F7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776" y="3138488"/>
            <a:ext cx="176213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D</a:t>
            </a:r>
            <a:endParaRPr lang="en-US" altLang="en-US" sz="2400"/>
          </a:p>
        </p:txBody>
      </p:sp>
      <p:sp>
        <p:nvSpPr>
          <p:cNvPr id="90" name="Line 86">
            <a:extLst>
              <a:ext uri="{FF2B5EF4-FFF2-40B4-BE49-F238E27FC236}">
                <a16:creationId xmlns:a16="http://schemas.microsoft.com/office/drawing/2014/main" xmlns="" id="{CCA65AB8-BE26-4126-94BA-9D3621C271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03763" y="981075"/>
            <a:ext cx="963612" cy="103505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" name="Line 87">
            <a:extLst>
              <a:ext uri="{FF2B5EF4-FFF2-40B4-BE49-F238E27FC236}">
                <a16:creationId xmlns:a16="http://schemas.microsoft.com/office/drawing/2014/main" xmlns="" id="{F7DA333C-10FB-416B-A315-1E89015172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1" y="3414713"/>
            <a:ext cx="3114675" cy="93345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" name="Line 88">
            <a:extLst>
              <a:ext uri="{FF2B5EF4-FFF2-40B4-BE49-F238E27FC236}">
                <a16:creationId xmlns:a16="http://schemas.microsoft.com/office/drawing/2014/main" xmlns="" id="{00BFEC91-40D0-4175-ABE4-50887A343AE1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8375" y="3398839"/>
            <a:ext cx="1238250" cy="94932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" name="Text Box 89">
            <a:extLst>
              <a:ext uri="{FF2B5EF4-FFF2-40B4-BE49-F238E27FC236}">
                <a16:creationId xmlns:a16="http://schemas.microsoft.com/office/drawing/2014/main" xmlns="" id="{99E5D982-744A-4C31-B171-59428B350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513" y="2576513"/>
            <a:ext cx="241300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000"/>
              <a:t>D1</a:t>
            </a:r>
            <a:endParaRPr lang="en-US" altLang="en-US" sz="2400"/>
          </a:p>
        </p:txBody>
      </p:sp>
      <p:sp>
        <p:nvSpPr>
          <p:cNvPr id="94" name="Text Box 90">
            <a:extLst>
              <a:ext uri="{FF2B5EF4-FFF2-40B4-BE49-F238E27FC236}">
                <a16:creationId xmlns:a16="http://schemas.microsoft.com/office/drawing/2014/main" xmlns="" id="{DF6CEF50-7FF8-4B8C-AF93-8F6AC1C3D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225" y="5861051"/>
            <a:ext cx="241300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1100"/>
              <a:t>D2</a:t>
            </a:r>
            <a:endParaRPr lang="en-US" altLang="en-US" sz="2400"/>
          </a:p>
        </p:txBody>
      </p:sp>
      <p:sp>
        <p:nvSpPr>
          <p:cNvPr id="95" name="Line 91">
            <a:extLst>
              <a:ext uri="{FF2B5EF4-FFF2-40B4-BE49-F238E27FC236}">
                <a16:creationId xmlns:a16="http://schemas.microsoft.com/office/drawing/2014/main" xmlns="" id="{60FDBCEC-4BC4-4FEC-B22E-49AD1CE708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86501" y="5900739"/>
            <a:ext cx="428625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" name="Line 92">
            <a:extLst>
              <a:ext uri="{FF2B5EF4-FFF2-40B4-BE49-F238E27FC236}">
                <a16:creationId xmlns:a16="http://schemas.microsoft.com/office/drawing/2014/main" xmlns="" id="{F0C27970-1333-4D5E-922E-E835D24379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6363" y="6072189"/>
            <a:ext cx="919162" cy="3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" name="Line 93">
            <a:extLst>
              <a:ext uri="{FF2B5EF4-FFF2-40B4-BE49-F238E27FC236}">
                <a16:creationId xmlns:a16="http://schemas.microsoft.com/office/drawing/2014/main" xmlns="" id="{C284708D-AD58-4C34-A740-6EFD9288D75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0263" y="5902325"/>
            <a:ext cx="4127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" name="Line 94">
            <a:extLst>
              <a:ext uri="{FF2B5EF4-FFF2-40B4-BE49-F238E27FC236}">
                <a16:creationId xmlns:a16="http://schemas.microsoft.com/office/drawing/2014/main" xmlns="" id="{7DE1470D-F544-40C8-8561-D1F69A963D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6363" y="5816600"/>
            <a:ext cx="8937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" name="Line 95">
            <a:extLst>
              <a:ext uri="{FF2B5EF4-FFF2-40B4-BE49-F238E27FC236}">
                <a16:creationId xmlns:a16="http://schemas.microsoft.com/office/drawing/2014/main" xmlns="" id="{82C8462C-5611-4780-B050-B5686331C14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6363" y="5816601"/>
            <a:ext cx="0" cy="258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0" name="Line 96">
            <a:extLst>
              <a:ext uri="{FF2B5EF4-FFF2-40B4-BE49-F238E27FC236}">
                <a16:creationId xmlns:a16="http://schemas.microsoft.com/office/drawing/2014/main" xmlns="" id="{7DC5B69D-D64B-47E8-9A33-E0E30380557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1000" y="5816601"/>
            <a:ext cx="0" cy="258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" name="Text Box 97">
            <a:extLst>
              <a:ext uri="{FF2B5EF4-FFF2-40B4-BE49-F238E27FC236}">
                <a16:creationId xmlns:a16="http://schemas.microsoft.com/office/drawing/2014/main" xmlns="" id="{226A5992-1445-4E7D-9C57-866A8CFFC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4588" y="6322338"/>
            <a:ext cx="449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 dirty="0"/>
              <a:t>Dekomposisi diagram arus data </a:t>
            </a:r>
          </a:p>
        </p:txBody>
      </p:sp>
    </p:spTree>
    <p:extLst>
      <p:ext uri="{BB962C8B-B14F-4D97-AF65-F5344CB8AC3E}">
        <p14:creationId xmlns:p14="http://schemas.microsoft.com/office/powerpoint/2010/main" val="38439460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4">
            <a:extLst>
              <a:ext uri="{FF2B5EF4-FFF2-40B4-BE49-F238E27FC236}">
                <a16:creationId xmlns:a16="http://schemas.microsoft.com/office/drawing/2014/main" xmlns="" id="{543E3491-BE22-4AC1-A268-852B59769412}"/>
              </a:ext>
            </a:extLst>
          </p:cNvPr>
          <p:cNvGrpSpPr>
            <a:grpSpLocks/>
          </p:cNvGrpSpPr>
          <p:nvPr/>
        </p:nvGrpSpPr>
        <p:grpSpPr bwMode="auto">
          <a:xfrm>
            <a:off x="2249659" y="90486"/>
            <a:ext cx="6477000" cy="5943600"/>
            <a:chOff x="1672" y="4758"/>
            <a:chExt cx="8100" cy="7480"/>
          </a:xfrm>
        </p:grpSpPr>
        <p:sp>
          <p:nvSpPr>
            <p:cNvPr id="12" name="AutoShape 5">
              <a:extLst>
                <a:ext uri="{FF2B5EF4-FFF2-40B4-BE49-F238E27FC236}">
                  <a16:creationId xmlns:a16="http://schemas.microsoft.com/office/drawing/2014/main" xmlns="" id="{FC5E58F2-1D9F-4383-A898-B34B2CD52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2" y="4758"/>
              <a:ext cx="8100" cy="7480"/>
            </a:xfrm>
            <a:prstGeom prst="foldedCorner">
              <a:avLst>
                <a:gd name="adj" fmla="val 517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3" name="Group 6">
              <a:extLst>
                <a:ext uri="{FF2B5EF4-FFF2-40B4-BE49-F238E27FC236}">
                  <a16:creationId xmlns:a16="http://schemas.microsoft.com/office/drawing/2014/main" xmlns="" id="{2EE52EC7-F01A-4DA9-A035-C90CACCE08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2" y="4914"/>
              <a:ext cx="7900" cy="7219"/>
              <a:chOff x="1772" y="4914"/>
              <a:chExt cx="7900" cy="7219"/>
            </a:xfrm>
          </p:grpSpPr>
          <p:grpSp>
            <p:nvGrpSpPr>
              <p:cNvPr id="14" name="Group 7">
                <a:extLst>
                  <a:ext uri="{FF2B5EF4-FFF2-40B4-BE49-F238E27FC236}">
                    <a16:creationId xmlns:a16="http://schemas.microsoft.com/office/drawing/2014/main" xmlns="" id="{B3087B69-BFBC-40E8-9DA5-883BDE01AB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2" y="4914"/>
                <a:ext cx="7900" cy="4488"/>
                <a:chOff x="1772" y="4914"/>
                <a:chExt cx="7900" cy="4488"/>
              </a:xfrm>
            </p:grpSpPr>
            <p:grpSp>
              <p:nvGrpSpPr>
                <p:cNvPr id="88" name="Group 8">
                  <a:extLst>
                    <a:ext uri="{FF2B5EF4-FFF2-40B4-BE49-F238E27FC236}">
                      <a16:creationId xmlns:a16="http://schemas.microsoft.com/office/drawing/2014/main" xmlns="" id="{BC2EF479-7864-4B53-9FAD-0BE3C5BB24C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872" y="7770"/>
                  <a:ext cx="1800" cy="408"/>
                  <a:chOff x="2935" y="7781"/>
                  <a:chExt cx="1970" cy="419"/>
                </a:xfrm>
              </p:grpSpPr>
              <p:sp>
                <p:nvSpPr>
                  <p:cNvPr id="119" name="Line 9">
                    <a:extLst>
                      <a:ext uri="{FF2B5EF4-FFF2-40B4-BE49-F238E27FC236}">
                        <a16:creationId xmlns:a16="http://schemas.microsoft.com/office/drawing/2014/main" xmlns="" id="{AD3DF17E-C63B-4E61-B02C-F8991347536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35" y="7781"/>
                    <a:ext cx="1970" cy="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" name="Line 10">
                    <a:extLst>
                      <a:ext uri="{FF2B5EF4-FFF2-40B4-BE49-F238E27FC236}">
                        <a16:creationId xmlns:a16="http://schemas.microsoft.com/office/drawing/2014/main" xmlns="" id="{599032AB-7C4B-4467-AC98-7E618D5B3F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35" y="8183"/>
                    <a:ext cx="1930" cy="1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1" name="Line 11">
                    <a:extLst>
                      <a:ext uri="{FF2B5EF4-FFF2-40B4-BE49-F238E27FC236}">
                        <a16:creationId xmlns:a16="http://schemas.microsoft.com/office/drawing/2014/main" xmlns="" id="{6E8ED15C-E1F4-4E76-9557-BAF6E04D8EB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35" y="7789"/>
                    <a:ext cx="0" cy="39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2" name="Text Box 12">
                    <a:extLst>
                      <a:ext uri="{FF2B5EF4-FFF2-40B4-BE49-F238E27FC236}">
                        <a16:creationId xmlns:a16="http://schemas.microsoft.com/office/drawing/2014/main" xmlns="" id="{2A418B10-EF83-4D51-9332-0991C0179EC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95" y="7840"/>
                    <a:ext cx="320" cy="30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100"/>
                      <a:t>D1</a:t>
                    </a:r>
                    <a:endParaRPr lang="en-US" altLang="en-US" sz="2400"/>
                  </a:p>
                </p:txBody>
              </p:sp>
              <p:sp>
                <p:nvSpPr>
                  <p:cNvPr id="123" name="Line 13">
                    <a:extLst>
                      <a:ext uri="{FF2B5EF4-FFF2-40B4-BE49-F238E27FC236}">
                        <a16:creationId xmlns:a16="http://schemas.microsoft.com/office/drawing/2014/main" xmlns="" id="{52F037E4-49C4-4DDA-8230-8BE3EBC267F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30" y="7798"/>
                    <a:ext cx="5" cy="40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" name="Text Box 14">
                    <a:extLst>
                      <a:ext uri="{FF2B5EF4-FFF2-40B4-BE49-F238E27FC236}">
                        <a16:creationId xmlns:a16="http://schemas.microsoft.com/office/drawing/2014/main" xmlns="" id="{7857F76E-713E-48DD-B36F-90B0A129F86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75" y="7851"/>
                    <a:ext cx="1425" cy="25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100"/>
                      <a:t>Langganan</a:t>
                    </a:r>
                    <a:endParaRPr lang="en-US" altLang="en-US" sz="2400"/>
                  </a:p>
                </p:txBody>
              </p:sp>
            </p:grpSp>
            <p:sp>
              <p:nvSpPr>
                <p:cNvPr id="89" name="Rectangle 15">
                  <a:extLst>
                    <a:ext uri="{FF2B5EF4-FFF2-40B4-BE49-F238E27FC236}">
                      <a16:creationId xmlns:a16="http://schemas.microsoft.com/office/drawing/2014/main" xmlns="" id="{49711AD6-9D5C-4C53-816B-64DE6E5D71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2" y="7226"/>
                  <a:ext cx="1100" cy="111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45720" tIns="0" r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200"/>
                    <a:t>a</a:t>
                  </a:r>
                </a:p>
                <a:p>
                  <a:pPr algn="l" eaLnBrk="1" hangingPunct="1"/>
                  <a:endParaRPr lang="en-US" altLang="en-US" sz="1100"/>
                </a:p>
                <a:p>
                  <a:pPr eaLnBrk="1" hangingPunct="1"/>
                  <a:r>
                    <a:rPr lang="en-US" altLang="en-US" sz="1100"/>
                    <a:t>Pelanggan</a:t>
                  </a:r>
                  <a:endParaRPr lang="en-US" altLang="en-US" sz="2400"/>
                </a:p>
              </p:txBody>
            </p:sp>
            <p:grpSp>
              <p:nvGrpSpPr>
                <p:cNvPr id="90" name="Group 16">
                  <a:extLst>
                    <a:ext uri="{FF2B5EF4-FFF2-40B4-BE49-F238E27FC236}">
                      <a16:creationId xmlns:a16="http://schemas.microsoft.com/office/drawing/2014/main" xmlns="" id="{7EB962D0-D72D-429E-B928-B044D70FB24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72" y="7090"/>
                  <a:ext cx="1066" cy="1360"/>
                  <a:chOff x="5682" y="5299"/>
                  <a:chExt cx="1066" cy="1360"/>
                </a:xfrm>
              </p:grpSpPr>
              <p:sp>
                <p:nvSpPr>
                  <p:cNvPr id="117" name="AutoShape 17">
                    <a:extLst>
                      <a:ext uri="{FF2B5EF4-FFF2-40B4-BE49-F238E27FC236}">
                        <a16:creationId xmlns:a16="http://schemas.microsoft.com/office/drawing/2014/main" xmlns="" id="{9656520D-8CD2-46C1-B595-81F0789247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682" y="5299"/>
                    <a:ext cx="1043" cy="1360"/>
                  </a:xfrm>
                  <a:prstGeom prst="flowChartAlternateProcess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9144" r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1200"/>
                      <a:t>1</a:t>
                    </a:r>
                  </a:p>
                  <a:p>
                    <a:pPr eaLnBrk="1" hangingPunct="1"/>
                    <a:endParaRPr lang="en-US" altLang="en-US" sz="1200"/>
                  </a:p>
                  <a:p>
                    <a:pPr eaLnBrk="1" hangingPunct="1"/>
                    <a:r>
                      <a:rPr lang="en-US" altLang="en-US" sz="1100"/>
                      <a:t>Mempro-ses order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118" name="Line 18">
                    <a:extLst>
                      <a:ext uri="{FF2B5EF4-FFF2-40B4-BE49-F238E27FC236}">
                        <a16:creationId xmlns:a16="http://schemas.microsoft.com/office/drawing/2014/main" xmlns="" id="{DABD8375-3FB0-44F9-BE93-F6CE0F3224E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05" y="5730"/>
                    <a:ext cx="104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" name="Group 19">
                  <a:extLst>
                    <a:ext uri="{FF2B5EF4-FFF2-40B4-BE49-F238E27FC236}">
                      <a16:creationId xmlns:a16="http://schemas.microsoft.com/office/drawing/2014/main" xmlns="" id="{F470CFBA-E973-4899-BFC5-AF90956B37F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172" y="7090"/>
                  <a:ext cx="1066" cy="1360"/>
                  <a:chOff x="5682" y="5299"/>
                  <a:chExt cx="1066" cy="1360"/>
                </a:xfrm>
              </p:grpSpPr>
              <p:sp>
                <p:nvSpPr>
                  <p:cNvPr id="115" name="AutoShape 20">
                    <a:extLst>
                      <a:ext uri="{FF2B5EF4-FFF2-40B4-BE49-F238E27FC236}">
                        <a16:creationId xmlns:a16="http://schemas.microsoft.com/office/drawing/2014/main" xmlns="" id="{3954707E-4D81-456F-B249-7607293EF6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682" y="5299"/>
                    <a:ext cx="1043" cy="1360"/>
                  </a:xfrm>
                  <a:prstGeom prst="flowChartAlternateProcess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0" tIns="9144" r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1200"/>
                      <a:t>2</a:t>
                    </a:r>
                  </a:p>
                  <a:p>
                    <a:pPr eaLnBrk="1" hangingPunct="1"/>
                    <a:endParaRPr lang="en-US" altLang="en-US" sz="1200"/>
                  </a:p>
                  <a:p>
                    <a:pPr eaLnBrk="1" hangingPunct="1"/>
                    <a:r>
                      <a:rPr lang="en-US" altLang="en-US" sz="1100"/>
                      <a:t>Memverifikasi kredit</a:t>
                    </a:r>
                  </a:p>
                  <a:p>
                    <a:pPr algn="l" eaLnBrk="1" hangingPunct="1"/>
                    <a:endParaRPr lang="en-US" altLang="en-US" sz="2400"/>
                  </a:p>
                </p:txBody>
              </p:sp>
              <p:sp>
                <p:nvSpPr>
                  <p:cNvPr id="116" name="Line 21">
                    <a:extLst>
                      <a:ext uri="{FF2B5EF4-FFF2-40B4-BE49-F238E27FC236}">
                        <a16:creationId xmlns:a16="http://schemas.microsoft.com/office/drawing/2014/main" xmlns="" id="{4E86BB94-5613-4B23-8BF8-1F7988A1DB3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05" y="5730"/>
                    <a:ext cx="104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2" name="Line 22">
                  <a:extLst>
                    <a:ext uri="{FF2B5EF4-FFF2-40B4-BE49-F238E27FC236}">
                      <a16:creationId xmlns:a16="http://schemas.microsoft.com/office/drawing/2014/main" xmlns="" id="{671DFFA8-EA25-417B-868F-0BCBB8CC07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882" y="7770"/>
                  <a:ext cx="1190" cy="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" name="Text Box 23">
                  <a:extLst>
                    <a:ext uri="{FF2B5EF4-FFF2-40B4-BE49-F238E27FC236}">
                      <a16:creationId xmlns:a16="http://schemas.microsoft.com/office/drawing/2014/main" xmlns="" id="{26148FAC-0474-4DE0-A4B4-706091FF714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87" y="7199"/>
                  <a:ext cx="1000" cy="4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100"/>
                    <a:t>Order langganan</a:t>
                  </a:r>
                  <a:endParaRPr lang="en-US" altLang="en-US" sz="2400"/>
                </a:p>
              </p:txBody>
            </p:sp>
            <p:sp>
              <p:nvSpPr>
                <p:cNvPr id="94" name="Line 24">
                  <a:extLst>
                    <a:ext uri="{FF2B5EF4-FFF2-40B4-BE49-F238E27FC236}">
                      <a16:creationId xmlns:a16="http://schemas.microsoft.com/office/drawing/2014/main" xmlns="" id="{5A6B35B2-134F-4DA7-AB25-BB8C3218FE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72" y="7770"/>
                  <a:ext cx="10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" name="Text Box 25">
                  <a:extLst>
                    <a:ext uri="{FF2B5EF4-FFF2-40B4-BE49-F238E27FC236}">
                      <a16:creationId xmlns:a16="http://schemas.microsoft.com/office/drawing/2014/main" xmlns="" id="{57106E71-D685-4737-B188-419BB8C5A42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72" y="7226"/>
                  <a:ext cx="1000" cy="4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100"/>
                    <a:t>Order penjualan</a:t>
                  </a:r>
                  <a:endParaRPr lang="en-US" altLang="en-US" sz="2400"/>
                </a:p>
              </p:txBody>
            </p:sp>
            <p:sp>
              <p:nvSpPr>
                <p:cNvPr id="96" name="Line 26">
                  <a:extLst>
                    <a:ext uri="{FF2B5EF4-FFF2-40B4-BE49-F238E27FC236}">
                      <a16:creationId xmlns:a16="http://schemas.microsoft.com/office/drawing/2014/main" xmlns="" id="{AF2D931B-A69C-4051-8120-E1B8180F52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172" y="8042"/>
                  <a:ext cx="10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" name="Text Box 27">
                  <a:extLst>
                    <a:ext uri="{FF2B5EF4-FFF2-40B4-BE49-F238E27FC236}">
                      <a16:creationId xmlns:a16="http://schemas.microsoft.com/office/drawing/2014/main" xmlns="" id="{509566F1-B5AC-4B86-9B43-E29AEB06826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72" y="8178"/>
                  <a:ext cx="1000" cy="4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100"/>
                    <a:t>Order penjualan</a:t>
                  </a:r>
                  <a:endParaRPr lang="en-US" altLang="en-US" sz="2400"/>
                </a:p>
              </p:txBody>
            </p:sp>
            <p:grpSp>
              <p:nvGrpSpPr>
                <p:cNvPr id="98" name="Group 28">
                  <a:extLst>
                    <a:ext uri="{FF2B5EF4-FFF2-40B4-BE49-F238E27FC236}">
                      <a16:creationId xmlns:a16="http://schemas.microsoft.com/office/drawing/2014/main" xmlns="" id="{86FB0205-1974-4AC0-969E-CDA80184C4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72" y="4914"/>
                  <a:ext cx="4800" cy="2176"/>
                  <a:chOff x="4572" y="4914"/>
                  <a:chExt cx="4800" cy="2176"/>
                </a:xfrm>
              </p:grpSpPr>
              <p:sp>
                <p:nvSpPr>
                  <p:cNvPr id="108" name="Rectangle 29">
                    <a:extLst>
                      <a:ext uri="{FF2B5EF4-FFF2-40B4-BE49-F238E27FC236}">
                        <a16:creationId xmlns:a16="http://schemas.microsoft.com/office/drawing/2014/main" xmlns="" id="{3C319570-148A-4903-B501-932941A500D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272" y="4914"/>
                    <a:ext cx="1100" cy="1117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45720" tIns="0" r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200"/>
                      <a:t>c</a:t>
                    </a:r>
                  </a:p>
                  <a:p>
                    <a:pPr algn="l" eaLnBrk="1" hangingPunct="1"/>
                    <a:endParaRPr lang="en-US" altLang="en-US" sz="1100"/>
                  </a:p>
                  <a:p>
                    <a:pPr eaLnBrk="1" hangingPunct="1"/>
                    <a:r>
                      <a:rPr lang="en-US" altLang="en-US" sz="1100"/>
                      <a:t>Gudang</a:t>
                    </a:r>
                    <a:endParaRPr lang="en-US" altLang="en-US" sz="2400"/>
                  </a:p>
                </p:txBody>
              </p:sp>
              <p:sp>
                <p:nvSpPr>
                  <p:cNvPr id="109" name="Rectangle 30">
                    <a:extLst>
                      <a:ext uri="{FF2B5EF4-FFF2-40B4-BE49-F238E27FC236}">
                        <a16:creationId xmlns:a16="http://schemas.microsoft.com/office/drawing/2014/main" xmlns="" id="{DE5579EA-30E0-48E5-A996-720893932D4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072" y="4914"/>
                    <a:ext cx="1100" cy="1117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lIns="45720" tIns="0" r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200"/>
                      <a:t>b</a:t>
                    </a:r>
                  </a:p>
                  <a:p>
                    <a:pPr algn="l" eaLnBrk="1" hangingPunct="1"/>
                    <a:endParaRPr lang="en-US" altLang="en-US" sz="1100"/>
                  </a:p>
                  <a:p>
                    <a:pPr eaLnBrk="1" hangingPunct="1"/>
                    <a:r>
                      <a:rPr lang="en-US" altLang="en-US" sz="1100"/>
                      <a:t>Manajer kredit</a:t>
                    </a:r>
                    <a:endParaRPr lang="en-US" altLang="en-US" sz="2400"/>
                  </a:p>
                </p:txBody>
              </p:sp>
              <p:sp>
                <p:nvSpPr>
                  <p:cNvPr id="110" name="Line 31">
                    <a:extLst>
                      <a:ext uri="{FF2B5EF4-FFF2-40B4-BE49-F238E27FC236}">
                        <a16:creationId xmlns:a16="http://schemas.microsoft.com/office/drawing/2014/main" xmlns="" id="{28E065A3-CEA7-458D-A918-0FCEDE22764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672" y="6002"/>
                    <a:ext cx="0" cy="108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" name="Text Box 32">
                    <a:extLst>
                      <a:ext uri="{FF2B5EF4-FFF2-40B4-BE49-F238E27FC236}">
                        <a16:creationId xmlns:a16="http://schemas.microsoft.com/office/drawing/2014/main" xmlns="" id="{97C1FE2E-36DE-45B8-B845-CCF28F841B1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72" y="6138"/>
                    <a:ext cx="1500" cy="27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/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l" eaLnBrk="1" hangingPunct="1"/>
                    <a:r>
                      <a:rPr lang="en-US" altLang="en-US" sz="1100"/>
                      <a:t>Status langganan</a:t>
                    </a:r>
                    <a:endParaRPr lang="en-US" altLang="en-US" sz="2400"/>
                  </a:p>
                </p:txBody>
              </p:sp>
              <p:sp>
                <p:nvSpPr>
                  <p:cNvPr id="112" name="Line 33">
                    <a:extLst>
                      <a:ext uri="{FF2B5EF4-FFF2-40B4-BE49-F238E27FC236}">
                        <a16:creationId xmlns:a16="http://schemas.microsoft.com/office/drawing/2014/main" xmlns="" id="{2E5E355E-338F-4C64-832B-671BD0CABCB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572" y="6818"/>
                    <a:ext cx="0" cy="27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" name="Line 34">
                    <a:extLst>
                      <a:ext uri="{FF2B5EF4-FFF2-40B4-BE49-F238E27FC236}">
                        <a16:creationId xmlns:a16="http://schemas.microsoft.com/office/drawing/2014/main" xmlns="" id="{E2EE1DFA-FDDE-4C7F-A0EA-D28AA5560B8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72" y="6818"/>
                    <a:ext cx="420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4" name="Line 35">
                    <a:extLst>
                      <a:ext uri="{FF2B5EF4-FFF2-40B4-BE49-F238E27FC236}">
                        <a16:creationId xmlns:a16="http://schemas.microsoft.com/office/drawing/2014/main" xmlns="" id="{D4FF9AA5-EDAA-4AF1-87B2-B9D28BFCE03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772" y="6002"/>
                    <a:ext cx="0" cy="81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9" name="Text Box 36">
                  <a:extLst>
                    <a:ext uri="{FF2B5EF4-FFF2-40B4-BE49-F238E27FC236}">
                      <a16:creationId xmlns:a16="http://schemas.microsoft.com/office/drawing/2014/main" xmlns="" id="{F9EFC6D2-4067-414D-9F2B-7E3286001EB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72" y="6818"/>
                  <a:ext cx="1900" cy="5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100"/>
                    <a:t>Tembusan permintaan sediaan</a:t>
                  </a:r>
                  <a:endParaRPr lang="en-US" altLang="en-US" sz="2400"/>
                </a:p>
              </p:txBody>
            </p:sp>
            <p:sp>
              <p:nvSpPr>
                <p:cNvPr id="100" name="Line 37">
                  <a:extLst>
                    <a:ext uri="{FF2B5EF4-FFF2-40B4-BE49-F238E27FC236}">
                      <a16:creationId xmlns:a16="http://schemas.microsoft.com/office/drawing/2014/main" xmlns="" id="{AA892752-E505-4614-B83D-13E497D37C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72" y="8450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1" name="Line 38">
                  <a:extLst>
                    <a:ext uri="{FF2B5EF4-FFF2-40B4-BE49-F238E27FC236}">
                      <a16:creationId xmlns:a16="http://schemas.microsoft.com/office/drawing/2014/main" xmlns="" id="{A9D3B984-696C-42E5-8CFB-A78659A61F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72" y="8858"/>
                  <a:ext cx="41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" name="Line 39">
                  <a:extLst>
                    <a:ext uri="{FF2B5EF4-FFF2-40B4-BE49-F238E27FC236}">
                      <a16:creationId xmlns:a16="http://schemas.microsoft.com/office/drawing/2014/main" xmlns="" id="{F3A2B5AB-6341-4D82-9B16-1792A4E518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672" y="8858"/>
                  <a:ext cx="0" cy="28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" name="Text Box 40">
                  <a:extLst>
                    <a:ext uri="{FF2B5EF4-FFF2-40B4-BE49-F238E27FC236}">
                      <a16:creationId xmlns:a16="http://schemas.microsoft.com/office/drawing/2014/main" xmlns="" id="{A256E73A-F47A-41F7-AAE8-AAE47738C6E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757" y="8525"/>
                  <a:ext cx="1500" cy="2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100"/>
                    <a:t>Faktur</a:t>
                  </a:r>
                  <a:endParaRPr lang="en-US" altLang="en-US" sz="2400"/>
                </a:p>
              </p:txBody>
            </p:sp>
            <p:sp>
              <p:nvSpPr>
                <p:cNvPr id="104" name="Line 41">
                  <a:extLst>
                    <a:ext uri="{FF2B5EF4-FFF2-40B4-BE49-F238E27FC236}">
                      <a16:creationId xmlns:a16="http://schemas.microsoft.com/office/drawing/2014/main" xmlns="" id="{80754F2A-CC58-4A4D-952A-56C00D4591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72" y="8450"/>
                  <a:ext cx="0" cy="9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" name="Line 42">
                  <a:extLst>
                    <a:ext uri="{FF2B5EF4-FFF2-40B4-BE49-F238E27FC236}">
                      <a16:creationId xmlns:a16="http://schemas.microsoft.com/office/drawing/2014/main" xmlns="" id="{64637DEE-E6B1-4FF5-B905-475AFEC225B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7272" y="7906"/>
                  <a:ext cx="6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" name="Line 43">
                  <a:extLst>
                    <a:ext uri="{FF2B5EF4-FFF2-40B4-BE49-F238E27FC236}">
                      <a16:creationId xmlns:a16="http://schemas.microsoft.com/office/drawing/2014/main" xmlns="" id="{BB842762-EAAF-4E61-BCAA-D03C86B3CF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72" y="8450"/>
                  <a:ext cx="0" cy="68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" name="Text Box 44">
                  <a:extLst>
                    <a:ext uri="{FF2B5EF4-FFF2-40B4-BE49-F238E27FC236}">
                      <a16:creationId xmlns:a16="http://schemas.microsoft.com/office/drawing/2014/main" xmlns="" id="{4F1FFF4C-CEB3-444C-8705-A74FA05C9D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272" y="8450"/>
                  <a:ext cx="1000" cy="4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1100"/>
                    <a:t>Order langganan</a:t>
                  </a:r>
                  <a:endParaRPr lang="en-US" altLang="en-US" sz="2400"/>
                </a:p>
              </p:txBody>
            </p:sp>
          </p:grpSp>
          <p:grpSp>
            <p:nvGrpSpPr>
              <p:cNvPr id="15" name="Group 45">
                <a:extLst>
                  <a:ext uri="{FF2B5EF4-FFF2-40B4-BE49-F238E27FC236}">
                    <a16:creationId xmlns:a16="http://schemas.microsoft.com/office/drawing/2014/main" xmlns="" id="{73C85BCA-9D37-41B0-9629-15235A1FF4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72" y="8314"/>
                <a:ext cx="7415" cy="3819"/>
                <a:chOff x="2157" y="8314"/>
                <a:chExt cx="7415" cy="3819"/>
              </a:xfrm>
            </p:grpSpPr>
            <p:sp>
              <p:nvSpPr>
                <p:cNvPr id="16" name="Line 46">
                  <a:extLst>
                    <a:ext uri="{FF2B5EF4-FFF2-40B4-BE49-F238E27FC236}">
                      <a16:creationId xmlns:a16="http://schemas.microsoft.com/office/drawing/2014/main" xmlns="" id="{5EF96E72-AE8F-4BF3-AED9-8C6F439112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352" y="10837"/>
                  <a:ext cx="10" cy="34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8" name="Group 47">
                  <a:extLst>
                    <a:ext uri="{FF2B5EF4-FFF2-40B4-BE49-F238E27FC236}">
                      <a16:creationId xmlns:a16="http://schemas.microsoft.com/office/drawing/2014/main" xmlns="" id="{4BFAD525-C600-48D2-82AA-33766AC48BD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57" y="8314"/>
                  <a:ext cx="7415" cy="3819"/>
                  <a:chOff x="2207" y="8314"/>
                  <a:chExt cx="7415" cy="3819"/>
                </a:xfrm>
              </p:grpSpPr>
              <p:grpSp>
                <p:nvGrpSpPr>
                  <p:cNvPr id="20" name="Group 48">
                    <a:extLst>
                      <a:ext uri="{FF2B5EF4-FFF2-40B4-BE49-F238E27FC236}">
                        <a16:creationId xmlns:a16="http://schemas.microsoft.com/office/drawing/2014/main" xmlns="" id="{79D26839-75B0-4D54-8E76-6F8EB6DEBEF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7" y="9130"/>
                    <a:ext cx="2325" cy="2994"/>
                    <a:chOff x="2207" y="9130"/>
                    <a:chExt cx="2325" cy="2994"/>
                  </a:xfrm>
                </p:grpSpPr>
                <p:grpSp>
                  <p:nvGrpSpPr>
                    <p:cNvPr id="53" name="Group 49">
                      <a:extLst>
                        <a:ext uri="{FF2B5EF4-FFF2-40B4-BE49-F238E27FC236}">
                          <a16:creationId xmlns:a16="http://schemas.microsoft.com/office/drawing/2014/main" xmlns="" id="{A835D392-862B-4E8F-AE7E-C33292DF388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72" y="9130"/>
                      <a:ext cx="2200" cy="419"/>
                      <a:chOff x="2935" y="7781"/>
                      <a:chExt cx="1970" cy="419"/>
                    </a:xfrm>
                  </p:grpSpPr>
                  <p:sp>
                    <p:nvSpPr>
                      <p:cNvPr id="82" name="Line 50">
                        <a:extLst>
                          <a:ext uri="{FF2B5EF4-FFF2-40B4-BE49-F238E27FC236}">
                            <a16:creationId xmlns:a16="http://schemas.microsoft.com/office/drawing/2014/main" xmlns="" id="{2553371E-6F11-4F2A-B158-CA91BDFB917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35" y="7781"/>
                        <a:ext cx="1970" cy="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3" name="Line 51">
                        <a:extLst>
                          <a:ext uri="{FF2B5EF4-FFF2-40B4-BE49-F238E27FC236}">
                            <a16:creationId xmlns:a16="http://schemas.microsoft.com/office/drawing/2014/main" xmlns="" id="{6CE532A9-2BB0-4E4F-ACA5-2445453919A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8183"/>
                        <a:ext cx="1930" cy="1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4" name="Line 52">
                        <a:extLst>
                          <a:ext uri="{FF2B5EF4-FFF2-40B4-BE49-F238E27FC236}">
                            <a16:creationId xmlns:a16="http://schemas.microsoft.com/office/drawing/2014/main" xmlns="" id="{CB265664-48A6-45D9-8057-4084F9ABFF4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7789"/>
                        <a:ext cx="0" cy="39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5" name="Text Box 53">
                        <a:extLst>
                          <a:ext uri="{FF2B5EF4-FFF2-40B4-BE49-F238E27FC236}">
                            <a16:creationId xmlns:a16="http://schemas.microsoft.com/office/drawing/2014/main" xmlns="" id="{5E208991-82DB-466C-B794-6E1A2A3DD4BE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995" y="7840"/>
                        <a:ext cx="320" cy="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D2</a:t>
                        </a:r>
                        <a:endParaRPr lang="en-US" altLang="en-US" sz="2400"/>
                      </a:p>
                    </p:txBody>
                  </p:sp>
                  <p:sp>
                    <p:nvSpPr>
                      <p:cNvPr id="86" name="Line 54">
                        <a:extLst>
                          <a:ext uri="{FF2B5EF4-FFF2-40B4-BE49-F238E27FC236}">
                            <a16:creationId xmlns:a16="http://schemas.microsoft.com/office/drawing/2014/main" xmlns="" id="{90EC507D-3732-410A-9519-3A28906E1F4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30" y="7798"/>
                        <a:ext cx="5" cy="40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7" name="Text Box 55">
                        <a:extLst>
                          <a:ext uri="{FF2B5EF4-FFF2-40B4-BE49-F238E27FC236}">
                            <a16:creationId xmlns:a16="http://schemas.microsoft.com/office/drawing/2014/main" xmlns="" id="{528A2B66-E55B-44CF-B2B4-46D469111708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75" y="7851"/>
                        <a:ext cx="1425" cy="2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Order penjualan</a:t>
                        </a:r>
                        <a:endParaRPr lang="en-US" altLang="en-US" sz="2400"/>
                      </a:p>
                    </p:txBody>
                  </p:sp>
                </p:grpSp>
                <p:grpSp>
                  <p:nvGrpSpPr>
                    <p:cNvPr id="54" name="Group 56">
                      <a:extLst>
                        <a:ext uri="{FF2B5EF4-FFF2-40B4-BE49-F238E27FC236}">
                          <a16:creationId xmlns:a16="http://schemas.microsoft.com/office/drawing/2014/main" xmlns="" id="{BF344D58-C26B-47D5-ACAE-045703C3DFB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72" y="9809"/>
                      <a:ext cx="1970" cy="419"/>
                      <a:chOff x="2935" y="7781"/>
                      <a:chExt cx="1970" cy="419"/>
                    </a:xfrm>
                  </p:grpSpPr>
                  <p:sp>
                    <p:nvSpPr>
                      <p:cNvPr id="76" name="Line 57">
                        <a:extLst>
                          <a:ext uri="{FF2B5EF4-FFF2-40B4-BE49-F238E27FC236}">
                            <a16:creationId xmlns:a16="http://schemas.microsoft.com/office/drawing/2014/main" xmlns="" id="{38FD0521-D0FD-4138-B29E-754EF83A684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35" y="7781"/>
                        <a:ext cx="1970" cy="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7" name="Line 58">
                        <a:extLst>
                          <a:ext uri="{FF2B5EF4-FFF2-40B4-BE49-F238E27FC236}">
                            <a16:creationId xmlns:a16="http://schemas.microsoft.com/office/drawing/2014/main" xmlns="" id="{389899DC-2DC1-4549-BBFC-6EDD94B95CA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8183"/>
                        <a:ext cx="1930" cy="1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8" name="Line 59">
                        <a:extLst>
                          <a:ext uri="{FF2B5EF4-FFF2-40B4-BE49-F238E27FC236}">
                            <a16:creationId xmlns:a16="http://schemas.microsoft.com/office/drawing/2014/main" xmlns="" id="{C08EC394-A5E0-41C0-BE32-419C44CCA89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7789"/>
                        <a:ext cx="0" cy="39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9" name="Text Box 60">
                        <a:extLst>
                          <a:ext uri="{FF2B5EF4-FFF2-40B4-BE49-F238E27FC236}">
                            <a16:creationId xmlns:a16="http://schemas.microsoft.com/office/drawing/2014/main" xmlns="" id="{A5A37904-E7F5-4AC6-BB0F-95D32D2C932E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995" y="7840"/>
                        <a:ext cx="320" cy="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D3</a:t>
                        </a:r>
                        <a:endParaRPr lang="en-US" altLang="en-US" sz="2400"/>
                      </a:p>
                    </p:txBody>
                  </p:sp>
                  <p:sp>
                    <p:nvSpPr>
                      <p:cNvPr id="80" name="Line 61">
                        <a:extLst>
                          <a:ext uri="{FF2B5EF4-FFF2-40B4-BE49-F238E27FC236}">
                            <a16:creationId xmlns:a16="http://schemas.microsoft.com/office/drawing/2014/main" xmlns="" id="{FB1B87B5-45E2-4656-A4EC-24FDBB02C1A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30" y="7798"/>
                        <a:ext cx="5" cy="40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1" name="Text Box 62">
                        <a:extLst>
                          <a:ext uri="{FF2B5EF4-FFF2-40B4-BE49-F238E27FC236}">
                            <a16:creationId xmlns:a16="http://schemas.microsoft.com/office/drawing/2014/main" xmlns="" id="{6C8A6BB8-58C4-4239-BDBB-33009D5F6CAF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75" y="7851"/>
                        <a:ext cx="1425" cy="2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Penjualan</a:t>
                        </a:r>
                        <a:endParaRPr lang="en-US" altLang="en-US" sz="2400"/>
                      </a:p>
                    </p:txBody>
                  </p:sp>
                </p:grpSp>
                <p:grpSp>
                  <p:nvGrpSpPr>
                    <p:cNvPr id="55" name="Group 63">
                      <a:extLst>
                        <a:ext uri="{FF2B5EF4-FFF2-40B4-BE49-F238E27FC236}">
                          <a16:creationId xmlns:a16="http://schemas.microsoft.com/office/drawing/2014/main" xmlns="" id="{22954C7A-F9A0-4D83-97BB-2D86CADB62A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67" y="10432"/>
                      <a:ext cx="1970" cy="419"/>
                      <a:chOff x="2935" y="7781"/>
                      <a:chExt cx="1970" cy="419"/>
                    </a:xfrm>
                  </p:grpSpPr>
                  <p:sp>
                    <p:nvSpPr>
                      <p:cNvPr id="70" name="Line 64">
                        <a:extLst>
                          <a:ext uri="{FF2B5EF4-FFF2-40B4-BE49-F238E27FC236}">
                            <a16:creationId xmlns:a16="http://schemas.microsoft.com/office/drawing/2014/main" xmlns="" id="{EA6B40A6-37BF-41A4-87D4-58A8167BA11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35" y="7781"/>
                        <a:ext cx="1970" cy="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1" name="Line 65">
                        <a:extLst>
                          <a:ext uri="{FF2B5EF4-FFF2-40B4-BE49-F238E27FC236}">
                            <a16:creationId xmlns:a16="http://schemas.microsoft.com/office/drawing/2014/main" xmlns="" id="{A0DA6938-F3E2-422C-9A22-15DF9E61DDF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8183"/>
                        <a:ext cx="1930" cy="1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2" name="Line 66">
                        <a:extLst>
                          <a:ext uri="{FF2B5EF4-FFF2-40B4-BE49-F238E27FC236}">
                            <a16:creationId xmlns:a16="http://schemas.microsoft.com/office/drawing/2014/main" xmlns="" id="{358E18BB-D124-468E-85D5-A078AF13AE4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7789"/>
                        <a:ext cx="0" cy="39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3" name="Text Box 67">
                        <a:extLst>
                          <a:ext uri="{FF2B5EF4-FFF2-40B4-BE49-F238E27FC236}">
                            <a16:creationId xmlns:a16="http://schemas.microsoft.com/office/drawing/2014/main" xmlns="" id="{256056C7-E945-4977-A38A-92684B8E7C40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995" y="7840"/>
                        <a:ext cx="320" cy="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D4</a:t>
                        </a:r>
                        <a:endParaRPr lang="en-US" altLang="en-US" sz="2400"/>
                      </a:p>
                    </p:txBody>
                  </p:sp>
                  <p:sp>
                    <p:nvSpPr>
                      <p:cNvPr id="74" name="Line 68">
                        <a:extLst>
                          <a:ext uri="{FF2B5EF4-FFF2-40B4-BE49-F238E27FC236}">
                            <a16:creationId xmlns:a16="http://schemas.microsoft.com/office/drawing/2014/main" xmlns="" id="{C3A48F45-7FD1-4671-946D-5240657DBF1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30" y="7798"/>
                        <a:ext cx="5" cy="40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5" name="Text Box 69">
                        <a:extLst>
                          <a:ext uri="{FF2B5EF4-FFF2-40B4-BE49-F238E27FC236}">
                            <a16:creationId xmlns:a16="http://schemas.microsoft.com/office/drawing/2014/main" xmlns="" id="{A179C985-8C94-44C8-A786-47DD4674E1EF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75" y="7851"/>
                        <a:ext cx="1425" cy="2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Piutang dagang</a:t>
                        </a:r>
                        <a:endParaRPr lang="en-US" altLang="en-US" sz="2400"/>
                      </a:p>
                    </p:txBody>
                  </p:sp>
                </p:grpSp>
                <p:grpSp>
                  <p:nvGrpSpPr>
                    <p:cNvPr id="56" name="Group 70">
                      <a:extLst>
                        <a:ext uri="{FF2B5EF4-FFF2-40B4-BE49-F238E27FC236}">
                          <a16:creationId xmlns:a16="http://schemas.microsoft.com/office/drawing/2014/main" xmlns="" id="{D9EF80BD-EDBC-45CF-AEAA-37F2D546C6F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32" y="11032"/>
                      <a:ext cx="2300" cy="419"/>
                      <a:chOff x="2935" y="7781"/>
                      <a:chExt cx="1970" cy="419"/>
                    </a:xfrm>
                  </p:grpSpPr>
                  <p:sp>
                    <p:nvSpPr>
                      <p:cNvPr id="64" name="Line 71">
                        <a:extLst>
                          <a:ext uri="{FF2B5EF4-FFF2-40B4-BE49-F238E27FC236}">
                            <a16:creationId xmlns:a16="http://schemas.microsoft.com/office/drawing/2014/main" xmlns="" id="{41B464E5-B1BE-4273-A567-D98BF66B2D3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35" y="7781"/>
                        <a:ext cx="1970" cy="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5" name="Line 72">
                        <a:extLst>
                          <a:ext uri="{FF2B5EF4-FFF2-40B4-BE49-F238E27FC236}">
                            <a16:creationId xmlns:a16="http://schemas.microsoft.com/office/drawing/2014/main" xmlns="" id="{020B5020-3CA8-4E69-BAD9-37E32B2DF15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8183"/>
                        <a:ext cx="1930" cy="1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6" name="Line 73">
                        <a:extLst>
                          <a:ext uri="{FF2B5EF4-FFF2-40B4-BE49-F238E27FC236}">
                            <a16:creationId xmlns:a16="http://schemas.microsoft.com/office/drawing/2014/main" xmlns="" id="{3362C08F-93BE-4715-858C-59E379A1914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7789"/>
                        <a:ext cx="0" cy="39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" name="Text Box 74">
                        <a:extLst>
                          <a:ext uri="{FF2B5EF4-FFF2-40B4-BE49-F238E27FC236}">
                            <a16:creationId xmlns:a16="http://schemas.microsoft.com/office/drawing/2014/main" xmlns="" id="{B91689FC-9432-4269-9553-0D2166909A30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995" y="7840"/>
                        <a:ext cx="320" cy="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D5</a:t>
                        </a:r>
                        <a:endParaRPr lang="en-US" altLang="en-US" sz="2400"/>
                      </a:p>
                    </p:txBody>
                  </p:sp>
                  <p:sp>
                    <p:nvSpPr>
                      <p:cNvPr id="68" name="Line 75">
                        <a:extLst>
                          <a:ext uri="{FF2B5EF4-FFF2-40B4-BE49-F238E27FC236}">
                            <a16:creationId xmlns:a16="http://schemas.microsoft.com/office/drawing/2014/main" xmlns="" id="{DAB3AE75-CFB8-454F-BB99-F8BCAAF2AAA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30" y="7798"/>
                        <a:ext cx="5" cy="40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9" name="Text Box 76">
                        <a:extLst>
                          <a:ext uri="{FF2B5EF4-FFF2-40B4-BE49-F238E27FC236}">
                            <a16:creationId xmlns:a16="http://schemas.microsoft.com/office/drawing/2014/main" xmlns="" id="{E3646C7C-36A9-4348-B9F4-370A54881723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75" y="7851"/>
                        <a:ext cx="1425" cy="2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Transaksi barang</a:t>
                        </a:r>
                        <a:endParaRPr lang="en-US" altLang="en-US" sz="2400"/>
                      </a:p>
                    </p:txBody>
                  </p:sp>
                </p:grpSp>
                <p:grpSp>
                  <p:nvGrpSpPr>
                    <p:cNvPr id="57" name="Group 77">
                      <a:extLst>
                        <a:ext uri="{FF2B5EF4-FFF2-40B4-BE49-F238E27FC236}">
                          <a16:creationId xmlns:a16="http://schemas.microsoft.com/office/drawing/2014/main" xmlns="" id="{77E6A78E-C30F-40F4-AF0C-278910224B4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7" y="11705"/>
                      <a:ext cx="2300" cy="419"/>
                      <a:chOff x="2935" y="7781"/>
                      <a:chExt cx="1970" cy="419"/>
                    </a:xfrm>
                  </p:grpSpPr>
                  <p:sp>
                    <p:nvSpPr>
                      <p:cNvPr id="58" name="Line 78">
                        <a:extLst>
                          <a:ext uri="{FF2B5EF4-FFF2-40B4-BE49-F238E27FC236}">
                            <a16:creationId xmlns:a16="http://schemas.microsoft.com/office/drawing/2014/main" xmlns="" id="{6371B038-A22E-4017-833D-4F86D52EAF4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35" y="7781"/>
                        <a:ext cx="1970" cy="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Line 79">
                        <a:extLst>
                          <a:ext uri="{FF2B5EF4-FFF2-40B4-BE49-F238E27FC236}">
                            <a16:creationId xmlns:a16="http://schemas.microsoft.com/office/drawing/2014/main" xmlns="" id="{1F24FF87-5BBC-4467-A981-4C9ABC71A86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8183"/>
                        <a:ext cx="1930" cy="1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0" name="Line 80">
                        <a:extLst>
                          <a:ext uri="{FF2B5EF4-FFF2-40B4-BE49-F238E27FC236}">
                            <a16:creationId xmlns:a16="http://schemas.microsoft.com/office/drawing/2014/main" xmlns="" id="{005C5AA6-92EE-44F8-8985-41D1900F8C2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7789"/>
                        <a:ext cx="0" cy="39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" name="Text Box 81">
                        <a:extLst>
                          <a:ext uri="{FF2B5EF4-FFF2-40B4-BE49-F238E27FC236}">
                            <a16:creationId xmlns:a16="http://schemas.microsoft.com/office/drawing/2014/main" xmlns="" id="{879B971D-97E5-40E8-9387-CFCA175CBFEA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995" y="7840"/>
                        <a:ext cx="320" cy="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D6</a:t>
                        </a:r>
                        <a:endParaRPr lang="en-US" altLang="en-US" sz="2400"/>
                      </a:p>
                    </p:txBody>
                  </p:sp>
                  <p:sp>
                    <p:nvSpPr>
                      <p:cNvPr id="62" name="Line 82">
                        <a:extLst>
                          <a:ext uri="{FF2B5EF4-FFF2-40B4-BE49-F238E27FC236}">
                            <a16:creationId xmlns:a16="http://schemas.microsoft.com/office/drawing/2014/main" xmlns="" id="{259B9FCA-336B-4087-972A-9849A032B15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30" y="7798"/>
                        <a:ext cx="5" cy="40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3" name="Text Box 83">
                        <a:extLst>
                          <a:ext uri="{FF2B5EF4-FFF2-40B4-BE49-F238E27FC236}">
                            <a16:creationId xmlns:a16="http://schemas.microsoft.com/office/drawing/2014/main" xmlns="" id="{BCD4ED46-69ED-4361-8EB5-5292F9215048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75" y="7851"/>
                        <a:ext cx="1425" cy="2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Sediaan</a:t>
                        </a:r>
                        <a:endParaRPr lang="en-US" altLang="en-US" sz="2400"/>
                      </a:p>
                    </p:txBody>
                  </p:sp>
                </p:grpSp>
              </p:grpSp>
              <p:grpSp>
                <p:nvGrpSpPr>
                  <p:cNvPr id="21" name="Group 84">
                    <a:extLst>
                      <a:ext uri="{FF2B5EF4-FFF2-40B4-BE49-F238E27FC236}">
                        <a16:creationId xmlns:a16="http://schemas.microsoft.com/office/drawing/2014/main" xmlns="" id="{26DBFE0E-FE65-49EE-9774-FBBE1070737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72" y="8314"/>
                    <a:ext cx="5350" cy="3819"/>
                    <a:chOff x="4222" y="8314"/>
                    <a:chExt cx="5350" cy="3819"/>
                  </a:xfrm>
                </p:grpSpPr>
                <p:grpSp>
                  <p:nvGrpSpPr>
                    <p:cNvPr id="22" name="Group 85">
                      <a:extLst>
                        <a:ext uri="{FF2B5EF4-FFF2-40B4-BE49-F238E27FC236}">
                          <a16:creationId xmlns:a16="http://schemas.microsoft.com/office/drawing/2014/main" xmlns="" id="{E62FACE4-D64C-4EDF-98FB-FC8094315A1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172" y="9402"/>
                      <a:ext cx="1066" cy="1436"/>
                      <a:chOff x="5682" y="5299"/>
                      <a:chExt cx="1066" cy="1360"/>
                    </a:xfrm>
                  </p:grpSpPr>
                  <p:sp>
                    <p:nvSpPr>
                      <p:cNvPr id="51" name="AutoShape 86">
                        <a:extLst>
                          <a:ext uri="{FF2B5EF4-FFF2-40B4-BE49-F238E27FC236}">
                            <a16:creationId xmlns:a16="http://schemas.microsoft.com/office/drawing/2014/main" xmlns="" id="{327B2E05-0844-4AC0-9D40-DB1EEC7ADED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682" y="5299"/>
                        <a:ext cx="1043" cy="1360"/>
                      </a:xfrm>
                      <a:prstGeom prst="flowChartAlternateProcess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lIns="0" tIns="9144" r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en-US" altLang="en-US" sz="1200"/>
                          <a:t>3</a:t>
                        </a:r>
                      </a:p>
                      <a:p>
                        <a:pPr eaLnBrk="1" hangingPunct="1"/>
                        <a:endParaRPr lang="en-US" altLang="en-US" sz="1200"/>
                      </a:p>
                      <a:p>
                        <a:pPr eaLnBrk="1" hangingPunct="1"/>
                        <a:r>
                          <a:rPr lang="en-US" altLang="en-US" sz="1100"/>
                          <a:t>Merekamkan dan posting</a:t>
                        </a:r>
                      </a:p>
                      <a:p>
                        <a:pPr algn="l" eaLnBrk="1" hangingPunct="1"/>
                        <a:endParaRPr lang="en-US" altLang="en-US" sz="2400"/>
                      </a:p>
                    </p:txBody>
                  </p:sp>
                  <p:sp>
                    <p:nvSpPr>
                      <p:cNvPr id="52" name="Line 87">
                        <a:extLst>
                          <a:ext uri="{FF2B5EF4-FFF2-40B4-BE49-F238E27FC236}">
                            <a16:creationId xmlns:a16="http://schemas.microsoft.com/office/drawing/2014/main" xmlns="" id="{BD66ECC0-3331-4A69-8BFD-7F9768D9417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705" y="5730"/>
                        <a:ext cx="1043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lIns="0" rIns="0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3" name="Rectangle 88">
                      <a:extLst>
                        <a:ext uri="{FF2B5EF4-FFF2-40B4-BE49-F238E27FC236}">
                          <a16:creationId xmlns:a16="http://schemas.microsoft.com/office/drawing/2014/main" xmlns="" id="{0FB2BA2F-6FBB-49A4-85FD-15AA7A4BE45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187" y="9199"/>
                      <a:ext cx="1100" cy="111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lIns="45720" tIns="0" rIns="0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en-US" altLang="en-US" sz="1200"/>
                        <a:t>d</a:t>
                      </a:r>
                    </a:p>
                    <a:p>
                      <a:pPr algn="l" eaLnBrk="1" hangingPunct="1"/>
                      <a:endParaRPr lang="en-US" altLang="en-US" sz="1100"/>
                    </a:p>
                    <a:p>
                      <a:pPr eaLnBrk="1" hangingPunct="1"/>
                      <a:r>
                        <a:rPr lang="en-US" altLang="en-US" sz="1100"/>
                        <a:t>Bagian pengiriman</a:t>
                      </a:r>
                      <a:endParaRPr lang="en-US" altLang="en-US" sz="2400"/>
                    </a:p>
                  </p:txBody>
                </p:sp>
                <p:sp>
                  <p:nvSpPr>
                    <p:cNvPr id="24" name="Line 89">
                      <a:extLst>
                        <a:ext uri="{FF2B5EF4-FFF2-40B4-BE49-F238E27FC236}">
                          <a16:creationId xmlns:a16="http://schemas.microsoft.com/office/drawing/2014/main" xmlns="" id="{0D676927-6BFC-4A72-9BD7-0097A219F45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272" y="10490"/>
                      <a:ext cx="23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" name="Line 90">
                      <a:extLst>
                        <a:ext uri="{FF2B5EF4-FFF2-40B4-BE49-F238E27FC236}">
                          <a16:creationId xmlns:a16="http://schemas.microsoft.com/office/drawing/2014/main" xmlns="" id="{BB39BD9B-950E-4804-AA7D-406390C82CE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572" y="8314"/>
                      <a:ext cx="0" cy="2176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6" name="Group 91">
                      <a:extLst>
                        <a:ext uri="{FF2B5EF4-FFF2-40B4-BE49-F238E27FC236}">
                          <a16:creationId xmlns:a16="http://schemas.microsoft.com/office/drawing/2014/main" xmlns="" id="{F5CBF3ED-8DD8-4B0A-A222-D1A1F0B8E6E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72" y="11714"/>
                      <a:ext cx="1970" cy="419"/>
                      <a:chOff x="2935" y="7781"/>
                      <a:chExt cx="1970" cy="419"/>
                    </a:xfrm>
                  </p:grpSpPr>
                  <p:sp>
                    <p:nvSpPr>
                      <p:cNvPr id="45" name="Line 92">
                        <a:extLst>
                          <a:ext uri="{FF2B5EF4-FFF2-40B4-BE49-F238E27FC236}">
                            <a16:creationId xmlns:a16="http://schemas.microsoft.com/office/drawing/2014/main" xmlns="" id="{F588722C-4495-4395-89F6-817CC740A59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35" y="7781"/>
                        <a:ext cx="1970" cy="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Line 93">
                        <a:extLst>
                          <a:ext uri="{FF2B5EF4-FFF2-40B4-BE49-F238E27FC236}">
                            <a16:creationId xmlns:a16="http://schemas.microsoft.com/office/drawing/2014/main" xmlns="" id="{52853618-5769-4C3C-81D9-B2CF1282112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8183"/>
                        <a:ext cx="1930" cy="1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7" name="Line 94">
                        <a:extLst>
                          <a:ext uri="{FF2B5EF4-FFF2-40B4-BE49-F238E27FC236}">
                            <a16:creationId xmlns:a16="http://schemas.microsoft.com/office/drawing/2014/main" xmlns="" id="{D8BCB1D9-1E93-492F-9AB6-4EAD464C9D3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35" y="7789"/>
                        <a:ext cx="0" cy="39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Text Box 95">
                        <a:extLst>
                          <a:ext uri="{FF2B5EF4-FFF2-40B4-BE49-F238E27FC236}">
                            <a16:creationId xmlns:a16="http://schemas.microsoft.com/office/drawing/2014/main" xmlns="" id="{06D111C6-3FF5-49BE-9C9C-FD85782F61CD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995" y="7840"/>
                        <a:ext cx="320" cy="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D7</a:t>
                        </a:r>
                        <a:endParaRPr lang="en-US" altLang="en-US" sz="2400"/>
                      </a:p>
                    </p:txBody>
                  </p:sp>
                  <p:sp>
                    <p:nvSpPr>
                      <p:cNvPr id="49" name="Line 96">
                        <a:extLst>
                          <a:ext uri="{FF2B5EF4-FFF2-40B4-BE49-F238E27FC236}">
                            <a16:creationId xmlns:a16="http://schemas.microsoft.com/office/drawing/2014/main" xmlns="" id="{DA1FB5A8-5DD9-4FCD-A0FF-4C50B9B6C13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30" y="7798"/>
                        <a:ext cx="5" cy="40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0" name="Text Box 97">
                        <a:extLst>
                          <a:ext uri="{FF2B5EF4-FFF2-40B4-BE49-F238E27FC236}">
                            <a16:creationId xmlns:a16="http://schemas.microsoft.com/office/drawing/2014/main" xmlns="" id="{18ED5583-A851-45FD-9EF5-8FEED88785B1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75" y="7851"/>
                        <a:ext cx="1425" cy="2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lvl1pPr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1pPr>
                        <a:lvl2pPr marL="742950" indent="-28575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2pPr>
                        <a:lvl3pPr marL="11430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3pPr>
                        <a:lvl4pPr marL="16002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4pPr>
                        <a:lvl5pPr marL="2057400" indent="-228600" eaLnBrk="0" hangingPunct="0"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00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</a:defRPr>
                        </a:lvl9pPr>
                      </a:lstStyle>
                      <a:p>
                        <a:pPr algn="l" eaLnBrk="1" hangingPunct="1"/>
                        <a:r>
                          <a:rPr lang="en-US" altLang="en-US" sz="1100"/>
                          <a:t>Buku Besar</a:t>
                        </a:r>
                        <a:endParaRPr lang="en-US" altLang="en-US" sz="2400"/>
                      </a:p>
                    </p:txBody>
                  </p:sp>
                </p:grpSp>
                <p:sp>
                  <p:nvSpPr>
                    <p:cNvPr id="30" name="Text Box 98">
                      <a:extLst>
                        <a:ext uri="{FF2B5EF4-FFF2-40B4-BE49-F238E27FC236}">
                          <a16:creationId xmlns:a16="http://schemas.microsoft.com/office/drawing/2014/main" xmlns="" id="{67662EDB-DFFB-4E60-BF12-C1713E8FD5B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472" y="10534"/>
                      <a:ext cx="1500" cy="27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en-US" altLang="en-US" sz="1100"/>
                        <a:t>Piutang dagang</a:t>
                      </a:r>
                      <a:endParaRPr lang="en-US" altLang="en-US" sz="2400"/>
                    </a:p>
                  </p:txBody>
                </p:sp>
                <p:sp>
                  <p:nvSpPr>
                    <p:cNvPr id="31" name="Line 99">
                      <a:extLst>
                        <a:ext uri="{FF2B5EF4-FFF2-40B4-BE49-F238E27FC236}">
                          <a16:creationId xmlns:a16="http://schemas.microsoft.com/office/drawing/2014/main" xmlns="" id="{D9E405D7-BC75-49FC-81F3-6E80DF36FAA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672" y="10850"/>
                      <a:ext cx="15" cy="100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" name="Line 100">
                      <a:extLst>
                        <a:ext uri="{FF2B5EF4-FFF2-40B4-BE49-F238E27FC236}">
                          <a16:creationId xmlns:a16="http://schemas.microsoft.com/office/drawing/2014/main" xmlns="" id="{8B1135C4-D2AB-4A1F-822A-FC9F92BCDF4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72" y="9402"/>
                      <a:ext cx="15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" name="Line 101">
                      <a:extLst>
                        <a:ext uri="{FF2B5EF4-FFF2-40B4-BE49-F238E27FC236}">
                          <a16:creationId xmlns:a16="http://schemas.microsoft.com/office/drawing/2014/main" xmlns="" id="{789C294D-A81D-4DE6-8468-01FF796F687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22" y="10006"/>
                      <a:ext cx="1905" cy="5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 type="triangle" w="med" len="med"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Line 102">
                      <a:extLst>
                        <a:ext uri="{FF2B5EF4-FFF2-40B4-BE49-F238E27FC236}">
                          <a16:creationId xmlns:a16="http://schemas.microsoft.com/office/drawing/2014/main" xmlns="" id="{520D120F-958F-4CF2-932C-59D12795044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297" y="10626"/>
                      <a:ext cx="1775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Line 103">
                      <a:extLst>
                        <a:ext uri="{FF2B5EF4-FFF2-40B4-BE49-F238E27FC236}">
                          <a16:creationId xmlns:a16="http://schemas.microsoft.com/office/drawing/2014/main" xmlns="" id="{63430E62-6B74-47B4-B3DF-E51775DD368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637" y="11175"/>
                      <a:ext cx="1690" cy="19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 type="triangle" w="med" len="med"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" name="Line 104">
                      <a:extLst>
                        <a:ext uri="{FF2B5EF4-FFF2-40B4-BE49-F238E27FC236}">
                          <a16:creationId xmlns:a16="http://schemas.microsoft.com/office/drawing/2014/main" xmlns="" id="{7C8F8292-0296-451D-A727-BF6C84FFE2F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492" y="10858"/>
                      <a:ext cx="0" cy="1056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" name="Text Box 105">
                      <a:extLst>
                        <a:ext uri="{FF2B5EF4-FFF2-40B4-BE49-F238E27FC236}">
                          <a16:creationId xmlns:a16="http://schemas.microsoft.com/office/drawing/2014/main" xmlns="" id="{DBD0D2B3-269D-4131-A912-F315CB34023E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32" y="9075"/>
                      <a:ext cx="1500" cy="27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en-US" altLang="en-US" sz="1100"/>
                        <a:t>Order penjualan</a:t>
                      </a:r>
                      <a:endParaRPr lang="en-US" altLang="en-US" sz="2400"/>
                    </a:p>
                  </p:txBody>
                </p:sp>
                <p:sp>
                  <p:nvSpPr>
                    <p:cNvPr id="38" name="Text Box 106">
                      <a:extLst>
                        <a:ext uri="{FF2B5EF4-FFF2-40B4-BE49-F238E27FC236}">
                          <a16:creationId xmlns:a16="http://schemas.microsoft.com/office/drawing/2014/main" xmlns="" id="{AC64960E-7582-457C-918F-10FAF42674A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472" y="9716"/>
                      <a:ext cx="1750" cy="2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en-US" altLang="en-US" sz="1100"/>
                        <a:t>transaksi penjualan</a:t>
                      </a:r>
                      <a:endParaRPr lang="en-US" altLang="en-US" sz="2400"/>
                    </a:p>
                  </p:txBody>
                </p:sp>
                <p:sp>
                  <p:nvSpPr>
                    <p:cNvPr id="39" name="Text Box 107">
                      <a:extLst>
                        <a:ext uri="{FF2B5EF4-FFF2-40B4-BE49-F238E27FC236}">
                          <a16:creationId xmlns:a16="http://schemas.microsoft.com/office/drawing/2014/main" xmlns="" id="{C05646EA-B7EE-4FFE-8995-0064D0E921D6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62" y="10323"/>
                      <a:ext cx="1500" cy="27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en-US" altLang="en-US" sz="1100"/>
                        <a:t>Piutang dagang</a:t>
                      </a:r>
                      <a:endParaRPr lang="en-US" altLang="en-US" sz="2400"/>
                    </a:p>
                  </p:txBody>
                </p:sp>
                <p:sp>
                  <p:nvSpPr>
                    <p:cNvPr id="40" name="Text Box 108">
                      <a:extLst>
                        <a:ext uri="{FF2B5EF4-FFF2-40B4-BE49-F238E27FC236}">
                          <a16:creationId xmlns:a16="http://schemas.microsoft.com/office/drawing/2014/main" xmlns="" id="{E097BF60-9101-4454-A222-8B66087DF132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72" y="10898"/>
                      <a:ext cx="1750" cy="2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en-US" altLang="en-US" sz="1100"/>
                        <a:t>transaksi barang</a:t>
                      </a:r>
                      <a:endParaRPr lang="en-US" altLang="en-US" sz="2400"/>
                    </a:p>
                  </p:txBody>
                </p:sp>
                <p:sp>
                  <p:nvSpPr>
                    <p:cNvPr id="41" name="Text Box 109">
                      <a:extLst>
                        <a:ext uri="{FF2B5EF4-FFF2-40B4-BE49-F238E27FC236}">
                          <a16:creationId xmlns:a16="http://schemas.microsoft.com/office/drawing/2014/main" xmlns="" id="{A32D238A-9F4C-40EE-99FE-236EE4A528C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772" y="11399"/>
                      <a:ext cx="1975" cy="2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en-US" altLang="en-US" sz="1100"/>
                        <a:t>ringkasan penjualan</a:t>
                      </a:r>
                      <a:endParaRPr lang="en-US" altLang="en-US" sz="2400"/>
                    </a:p>
                  </p:txBody>
                </p:sp>
                <p:sp>
                  <p:nvSpPr>
                    <p:cNvPr id="42" name="Line 110">
                      <a:extLst>
                        <a:ext uri="{FF2B5EF4-FFF2-40B4-BE49-F238E27FC236}">
                          <a16:creationId xmlns:a16="http://schemas.microsoft.com/office/drawing/2014/main" xmlns="" id="{284F2B88-77FE-4676-AB0E-64AEFAF6DAB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672" y="11850"/>
                      <a:ext cx="5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3" name="Line 111">
                      <a:extLst>
                        <a:ext uri="{FF2B5EF4-FFF2-40B4-BE49-F238E27FC236}">
                          <a16:creationId xmlns:a16="http://schemas.microsoft.com/office/drawing/2014/main" xmlns="" id="{510F1D26-4544-4C33-9483-58BFA254887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537" y="11899"/>
                      <a:ext cx="1930" cy="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Text Box 112">
                      <a:extLst>
                        <a:ext uri="{FF2B5EF4-FFF2-40B4-BE49-F238E27FC236}">
                          <a16:creationId xmlns:a16="http://schemas.microsoft.com/office/drawing/2014/main" xmlns="" id="{3BEAF408-6DF6-4C10-B445-7C4DD4932EA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72" y="11578"/>
                      <a:ext cx="1750" cy="2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lvl1pPr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algn="l" eaLnBrk="1" hangingPunct="1"/>
                      <a:r>
                        <a:rPr lang="en-US" altLang="en-US" sz="1100"/>
                        <a:t>barang dijual</a:t>
                      </a:r>
                      <a:endParaRPr lang="en-US" altLang="en-US" sz="2400"/>
                    </a:p>
                  </p:txBody>
                </p:sp>
              </p:grpSp>
            </p:grpSp>
          </p:grpSp>
        </p:grpSp>
      </p:grpSp>
      <p:sp>
        <p:nvSpPr>
          <p:cNvPr id="125" name="Text Box 113">
            <a:extLst>
              <a:ext uri="{FF2B5EF4-FFF2-40B4-BE49-F238E27FC236}">
                <a16:creationId xmlns:a16="http://schemas.microsoft.com/office/drawing/2014/main" xmlns="" id="{936B32B1-EC16-4570-861D-1B3482011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8468" y="6008059"/>
            <a:ext cx="411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/>
              <a:t>Diagram level 0 sistem penjualan.</a:t>
            </a:r>
          </a:p>
        </p:txBody>
      </p:sp>
    </p:spTree>
    <p:extLst>
      <p:ext uri="{BB962C8B-B14F-4D97-AF65-F5344CB8AC3E}">
        <p14:creationId xmlns:p14="http://schemas.microsoft.com/office/powerpoint/2010/main" val="3647193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B6BF709-498E-4169-87F6-DED202938E4A}"/>
              </a:ext>
            </a:extLst>
          </p:cNvPr>
          <p:cNvSpPr/>
          <p:nvPr/>
        </p:nvSpPr>
        <p:spPr>
          <a:xfrm>
            <a:off x="623441" y="367615"/>
            <a:ext cx="1985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/>
              <a:t>DATA DICTIONARY</a:t>
            </a:r>
            <a:r>
              <a:rPr lang="en-US" altLang="en-US" dirty="0"/>
              <a:t> </a:t>
            </a:r>
            <a:endParaRPr lang="en-US" dirty="0"/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xmlns="" id="{76A7A9C9-ABC3-42D2-A963-4C2E57871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486" y="1886850"/>
            <a:ext cx="9157630" cy="249452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b="1" i="1" dirty="0"/>
              <a:t>Kamus data (KD)</a:t>
            </a:r>
            <a:r>
              <a:rPr lang="en-US" altLang="en-US" sz="2200" dirty="0"/>
              <a:t> atau </a:t>
            </a:r>
            <a:r>
              <a:rPr lang="en-US" altLang="en-US" sz="2200" b="1" i="1" dirty="0"/>
              <a:t>data dictionary (DD)</a:t>
            </a:r>
            <a:r>
              <a:rPr lang="en-US" altLang="en-US" sz="2200" dirty="0"/>
              <a:t> adalah katalog fakta tentang data yang mengalir di sistem.</a:t>
            </a:r>
          </a:p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Kamus data ini menjelaskan atribut dari data yaitu tentang nama dari arus data, </a:t>
            </a:r>
            <a:r>
              <a:rPr lang="en-US" altLang="en-US" sz="2200" dirty="0" err="1"/>
              <a:t>aliasnya</a:t>
            </a:r>
            <a:r>
              <a:rPr lang="en-US" altLang="en-US" sz="2200" dirty="0"/>
              <a:t>, bentuk media data (dokumen dasar atau laporan atau layar komputer, variabel, parameter), arusnya (dari mana ke mana), penjelasannya, periode waktunya, volume datanya dan struktur datanya. </a:t>
            </a:r>
          </a:p>
        </p:txBody>
      </p:sp>
    </p:spTree>
    <p:extLst>
      <p:ext uri="{BB962C8B-B14F-4D97-AF65-F5344CB8AC3E}">
        <p14:creationId xmlns:p14="http://schemas.microsoft.com/office/powerpoint/2010/main" val="41530069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F17285B-4297-4E43-B3D9-12C54AEBFE85}"/>
              </a:ext>
            </a:extLst>
          </p:cNvPr>
          <p:cNvSpPr/>
          <p:nvPr/>
        </p:nvSpPr>
        <p:spPr>
          <a:xfrm>
            <a:off x="623441" y="367615"/>
            <a:ext cx="2893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/>
              <a:t>DATA DICTIONARY</a:t>
            </a:r>
            <a:r>
              <a:rPr lang="en-US" altLang="en-US" dirty="0"/>
              <a:t> </a:t>
            </a:r>
            <a:endParaRPr lang="en-US" dirty="0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xmlns="" id="{0E723DEE-2BE8-4542-81DE-48C99B01C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61" y="1650610"/>
            <a:ext cx="3810000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b="1" i="1" dirty="0"/>
              <a:t>Bagan alir program (program flowchart) </a:t>
            </a:r>
            <a:r>
              <a:rPr lang="en-US" altLang="en-US" dirty="0"/>
              <a:t>adalah bagan alir yang menunjukkan logaritma dari proses program. Bagan alir program untuk modul utama HITUNG PENJUALAN akan tampak sebagai berikut</a:t>
            </a:r>
          </a:p>
        </p:txBody>
      </p:sp>
      <p:grpSp>
        <p:nvGrpSpPr>
          <p:cNvPr id="15" name="Group 5">
            <a:extLst>
              <a:ext uri="{FF2B5EF4-FFF2-40B4-BE49-F238E27FC236}">
                <a16:creationId xmlns:a16="http://schemas.microsoft.com/office/drawing/2014/main" xmlns="" id="{AE11ACA0-7D29-4CF5-AE1D-51EF6EF61909}"/>
              </a:ext>
            </a:extLst>
          </p:cNvPr>
          <p:cNvGrpSpPr>
            <a:grpSpLocks/>
          </p:cNvGrpSpPr>
          <p:nvPr/>
        </p:nvGrpSpPr>
        <p:grpSpPr bwMode="auto">
          <a:xfrm>
            <a:off x="6473679" y="1125658"/>
            <a:ext cx="3365500" cy="3797300"/>
            <a:chOff x="3672" y="7586"/>
            <a:chExt cx="5300" cy="5980"/>
          </a:xfrm>
        </p:grpSpPr>
        <p:sp>
          <p:nvSpPr>
            <p:cNvPr id="16" name="Line 6">
              <a:extLst>
                <a:ext uri="{FF2B5EF4-FFF2-40B4-BE49-F238E27FC236}">
                  <a16:creationId xmlns:a16="http://schemas.microsoft.com/office/drawing/2014/main" xmlns="" id="{303DFC00-E96C-432A-AB2C-64DDB4BD0B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" y="9893"/>
              <a:ext cx="0" cy="4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xmlns="" id="{50093BE4-A3DD-45DE-9BD0-328E3E0D8C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72" y="7586"/>
              <a:ext cx="5300" cy="5980"/>
              <a:chOff x="3672" y="7586"/>
              <a:chExt cx="5300" cy="5980"/>
            </a:xfrm>
          </p:grpSpPr>
          <p:sp>
            <p:nvSpPr>
              <p:cNvPr id="21" name="AutoShape 8">
                <a:extLst>
                  <a:ext uri="{FF2B5EF4-FFF2-40B4-BE49-F238E27FC236}">
                    <a16:creationId xmlns:a16="http://schemas.microsoft.com/office/drawing/2014/main" xmlns="" id="{E51CA7F4-B313-400F-B599-FE85540E3F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2" y="7586"/>
                <a:ext cx="1200" cy="408"/>
              </a:xfrm>
              <a:prstGeom prst="flowChartAlternateProcess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1200"/>
                  <a:t>Mulai</a:t>
                </a:r>
              </a:p>
            </p:txBody>
          </p:sp>
          <p:sp>
            <p:nvSpPr>
              <p:cNvPr id="22" name="AutoShape 9">
                <a:extLst>
                  <a:ext uri="{FF2B5EF4-FFF2-40B4-BE49-F238E27FC236}">
                    <a16:creationId xmlns:a16="http://schemas.microsoft.com/office/drawing/2014/main" xmlns="" id="{5E583A0E-19F7-4890-B895-CEE7F673A6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2" y="8262"/>
                <a:ext cx="2600" cy="1632"/>
              </a:xfrm>
              <a:prstGeom prst="flowChartDecision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>
                  <a:lnSpc>
                    <a:spcPct val="80000"/>
                  </a:lnSpc>
                </a:pPr>
                <a:endParaRPr lang="en-US" altLang="en-US" sz="1200"/>
              </a:p>
              <a:p>
                <a:pPr algn="l" eaLnBrk="1" hangingPunct="1">
                  <a:lnSpc>
                    <a:spcPct val="80000"/>
                  </a:lnSpc>
                </a:pPr>
                <a:r>
                  <a:rPr lang="en-US" altLang="en-US" sz="1200"/>
                  <a:t>Langganan =</a:t>
                </a:r>
              </a:p>
              <a:p>
                <a:pPr eaLnBrk="1" hangingPunct="1"/>
                <a:r>
                  <a:rPr lang="en-US" altLang="en-US" sz="1200"/>
                  <a:t>”Dealer”?</a:t>
                </a:r>
              </a:p>
              <a:p>
                <a:pPr algn="l" eaLnBrk="1" hangingPunct="1"/>
                <a:endParaRPr lang="en-US" altLang="en-US" sz="1200"/>
              </a:p>
            </p:txBody>
          </p:sp>
          <p:sp>
            <p:nvSpPr>
              <p:cNvPr id="23" name="AutoShape 10">
                <a:extLst>
                  <a:ext uri="{FF2B5EF4-FFF2-40B4-BE49-F238E27FC236}">
                    <a16:creationId xmlns:a16="http://schemas.microsoft.com/office/drawing/2014/main" xmlns="" id="{28F6974E-6EC9-4E82-82AA-00671C1FD7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72" y="8670"/>
                <a:ext cx="1800" cy="952"/>
              </a:xfrm>
              <a:prstGeom prst="flowChartPredefinedProcess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lnSpc>
                    <a:spcPct val="72000"/>
                  </a:lnSpc>
                </a:pPr>
                <a:endParaRPr lang="en-US" altLang="en-US" sz="1200" dirty="0"/>
              </a:p>
              <a:p>
                <a:pPr eaLnBrk="1" hangingPunct="1">
                  <a:lnSpc>
                    <a:spcPct val="72000"/>
                  </a:lnSpc>
                </a:pPr>
                <a:r>
                  <a:rPr lang="en-US" altLang="en-US" sz="1200" dirty="0"/>
                  <a:t>Potongan Untuk Pengecer</a:t>
                </a:r>
              </a:p>
              <a:p>
                <a:pPr algn="l" eaLnBrk="1" hangingPunct="1"/>
                <a:endParaRPr lang="en-US" altLang="en-US" sz="1200" dirty="0"/>
              </a:p>
            </p:txBody>
          </p:sp>
          <p:sp>
            <p:nvSpPr>
              <p:cNvPr id="24" name="AutoShape 11">
                <a:extLst>
                  <a:ext uri="{FF2B5EF4-FFF2-40B4-BE49-F238E27FC236}">
                    <a16:creationId xmlns:a16="http://schemas.microsoft.com/office/drawing/2014/main" xmlns="" id="{7A32A16E-3CC3-4A8D-A3DE-AFCADE6DAF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2" y="10301"/>
                <a:ext cx="1800" cy="952"/>
              </a:xfrm>
              <a:prstGeom prst="flowChartPredefinedProcess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lnSpc>
                    <a:spcPct val="80000"/>
                  </a:lnSpc>
                </a:pPr>
                <a:endParaRPr lang="en-US" altLang="en-US" sz="1200"/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en-US" sz="1200"/>
                  <a:t>Potongan Untuk Dealer</a:t>
                </a:r>
              </a:p>
              <a:p>
                <a:pPr algn="l" eaLnBrk="1" hangingPunct="1"/>
                <a:endParaRPr lang="en-US" altLang="en-US" sz="1200"/>
              </a:p>
            </p:txBody>
          </p:sp>
          <p:sp>
            <p:nvSpPr>
              <p:cNvPr id="25" name="AutoShape 12">
                <a:extLst>
                  <a:ext uri="{FF2B5EF4-FFF2-40B4-BE49-F238E27FC236}">
                    <a16:creationId xmlns:a16="http://schemas.microsoft.com/office/drawing/2014/main" xmlns="" id="{90C4E95A-46E9-426C-B9FC-11E70848E7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2" y="12069"/>
                <a:ext cx="1800" cy="952"/>
              </a:xfrm>
              <a:prstGeom prst="flowChartPredefinedProcess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lnSpc>
                    <a:spcPct val="80000"/>
                  </a:lnSpc>
                </a:pPr>
                <a:endParaRPr lang="en-US" altLang="en-US" sz="1200"/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en-US" sz="1200"/>
                  <a:t>Hitung Penjualan Bersih</a:t>
                </a:r>
              </a:p>
              <a:p>
                <a:pPr algn="l" eaLnBrk="1" hangingPunct="1"/>
                <a:endParaRPr lang="en-US" altLang="en-US" sz="1200"/>
              </a:p>
            </p:txBody>
          </p:sp>
          <p:sp>
            <p:nvSpPr>
              <p:cNvPr id="26" name="Line 13">
                <a:extLst>
                  <a:ext uri="{FF2B5EF4-FFF2-40B4-BE49-F238E27FC236}">
                    <a16:creationId xmlns:a16="http://schemas.microsoft.com/office/drawing/2014/main" xmlns="" id="{82F84B0E-172B-406E-BF0A-1F8951774A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72" y="9078"/>
                <a:ext cx="9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14">
                <a:extLst>
                  <a:ext uri="{FF2B5EF4-FFF2-40B4-BE49-F238E27FC236}">
                    <a16:creationId xmlns:a16="http://schemas.microsoft.com/office/drawing/2014/main" xmlns="" id="{BF10DF98-5489-438D-B49C-03CF022A03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2" y="8038"/>
                <a:ext cx="0" cy="2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15">
                <a:extLst>
                  <a:ext uri="{FF2B5EF4-FFF2-40B4-BE49-F238E27FC236}">
                    <a16:creationId xmlns:a16="http://schemas.microsoft.com/office/drawing/2014/main" xmlns="" id="{F3A3A950-4998-4B1B-ACD0-7CD63938A2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2" y="11253"/>
                <a:ext cx="0" cy="81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16">
                <a:extLst>
                  <a:ext uri="{FF2B5EF4-FFF2-40B4-BE49-F238E27FC236}">
                    <a16:creationId xmlns:a16="http://schemas.microsoft.com/office/drawing/2014/main" xmlns="" id="{4F5F8DB9-327D-4BA3-870D-89EBBF769B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72" y="9622"/>
                <a:ext cx="0" cy="20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17">
                <a:extLst>
                  <a:ext uri="{FF2B5EF4-FFF2-40B4-BE49-F238E27FC236}">
                    <a16:creationId xmlns:a16="http://schemas.microsoft.com/office/drawing/2014/main" xmlns="" id="{C9CE45FC-C6A8-447E-9768-425214DB10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72" y="11661"/>
                <a:ext cx="31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18">
                <a:extLst>
                  <a:ext uri="{FF2B5EF4-FFF2-40B4-BE49-F238E27FC236}">
                    <a16:creationId xmlns:a16="http://schemas.microsoft.com/office/drawing/2014/main" xmlns="" id="{F9CDFC03-7A42-45A5-BE1E-B4B6FA47D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2" y="13022"/>
                <a:ext cx="0" cy="5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 Box 19">
                <a:extLst>
                  <a:ext uri="{FF2B5EF4-FFF2-40B4-BE49-F238E27FC236}">
                    <a16:creationId xmlns:a16="http://schemas.microsoft.com/office/drawing/2014/main" xmlns="" id="{78E36E4D-A95B-4BE4-B05B-D6A9929FDB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72" y="8670"/>
                <a:ext cx="600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1200"/>
                  <a:t>tidak</a:t>
                </a:r>
              </a:p>
            </p:txBody>
          </p:sp>
        </p:grpSp>
        <p:sp>
          <p:nvSpPr>
            <p:cNvPr id="20" name="Text Box 20">
              <a:extLst>
                <a:ext uri="{FF2B5EF4-FFF2-40B4-BE49-F238E27FC236}">
                  <a16:creationId xmlns:a16="http://schemas.microsoft.com/office/drawing/2014/main" xmlns="" id="{52BAF9F3-1681-43E0-8099-A08673C5AE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" y="9893"/>
              <a:ext cx="600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/>
              <a:r>
                <a:rPr lang="en-US" altLang="en-US" sz="1200"/>
                <a:t>ya</a:t>
              </a:r>
            </a:p>
          </p:txBody>
        </p:sp>
      </p:grpSp>
      <p:grpSp>
        <p:nvGrpSpPr>
          <p:cNvPr id="36" name="Group 21">
            <a:extLst>
              <a:ext uri="{FF2B5EF4-FFF2-40B4-BE49-F238E27FC236}">
                <a16:creationId xmlns:a16="http://schemas.microsoft.com/office/drawing/2014/main" xmlns="" id="{5F5EB4CD-E1A5-48C7-987B-F636909B39B4}"/>
              </a:ext>
            </a:extLst>
          </p:cNvPr>
          <p:cNvGrpSpPr>
            <a:grpSpLocks/>
          </p:cNvGrpSpPr>
          <p:nvPr/>
        </p:nvGrpSpPr>
        <p:grpSpPr bwMode="auto">
          <a:xfrm>
            <a:off x="6613379" y="4943596"/>
            <a:ext cx="1397000" cy="1122362"/>
            <a:chOff x="3872" y="3719"/>
            <a:chExt cx="2200" cy="1768"/>
          </a:xfrm>
        </p:grpSpPr>
        <p:sp>
          <p:nvSpPr>
            <p:cNvPr id="37" name="AutoShape 22">
              <a:extLst>
                <a:ext uri="{FF2B5EF4-FFF2-40B4-BE49-F238E27FC236}">
                  <a16:creationId xmlns:a16="http://schemas.microsoft.com/office/drawing/2014/main" xmlns="" id="{ABDC6E57-4EF7-4A3A-A192-5CAFB148B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2" y="3719"/>
              <a:ext cx="2200" cy="952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1200"/>
                <a:t>Tampilkan </a:t>
              </a:r>
            </a:p>
            <a:p>
              <a:pPr algn="l" eaLnBrk="1" hangingPunct="1"/>
              <a:r>
                <a:rPr lang="en-US" altLang="en-US" sz="1200"/>
                <a:t>Penjualan Bersih</a:t>
              </a:r>
            </a:p>
            <a:p>
              <a:pPr algn="l" eaLnBrk="1" hangingPunct="1"/>
              <a:endParaRPr lang="en-US" altLang="en-US" sz="1200"/>
            </a:p>
          </p:txBody>
        </p:sp>
        <p:sp>
          <p:nvSpPr>
            <p:cNvPr id="38" name="AutoShape 23">
              <a:extLst>
                <a:ext uri="{FF2B5EF4-FFF2-40B4-BE49-F238E27FC236}">
                  <a16:creationId xmlns:a16="http://schemas.microsoft.com/office/drawing/2014/main" xmlns="" id="{6025A00E-627B-4B97-9890-6F9CDBAB3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" y="5079"/>
              <a:ext cx="1200" cy="408"/>
            </a:xfrm>
            <a:prstGeom prst="flowChartAlternate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1200"/>
                <a:t>Mulai</a:t>
              </a:r>
            </a:p>
          </p:txBody>
        </p:sp>
        <p:sp>
          <p:nvSpPr>
            <p:cNvPr id="39" name="Line 24">
              <a:extLst>
                <a:ext uri="{FF2B5EF4-FFF2-40B4-BE49-F238E27FC236}">
                  <a16:creationId xmlns:a16="http://schemas.microsoft.com/office/drawing/2014/main" xmlns="" id="{AE86CD39-74A7-446B-B3C7-E9B2EB896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2" y="4671"/>
              <a:ext cx="0" cy="4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4243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" y="99909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B3C20DA-52B6-4F7D-81A3-7B2E5ED59654}"/>
              </a:ext>
            </a:extLst>
          </p:cNvPr>
          <p:cNvSpPr txBox="1"/>
          <p:nvPr/>
        </p:nvSpPr>
        <p:spPr>
          <a:xfrm>
            <a:off x="633046" y="370556"/>
            <a:ext cx="6471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SIKLUS HIDUP PENGEMBANGAN SISTEM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xmlns="" id="{21E1BF66-8DD4-4C9B-939F-EEB605A75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774" y="1366841"/>
            <a:ext cx="8253489" cy="486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dirty="0">
                <a:cs typeface="Times New Roman" panose="02020603050405020304" pitchFamily="18" charset="0"/>
              </a:rPr>
              <a:t>Tahapan-tahapan dalam metode SDLC adalah :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>
                <a:cs typeface="Times New Roman" panose="02020603050405020304" pitchFamily="18" charset="0"/>
              </a:rPr>
              <a:t>Analisis sistem (system analysis)</a:t>
            </a:r>
          </a:p>
          <a:p>
            <a:pPr lvl="2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b="1" dirty="0">
                <a:cs typeface="Times New Roman" panose="02020603050405020304" pitchFamily="18" charset="0"/>
              </a:rPr>
              <a:t>Studi pendahuluan</a:t>
            </a:r>
          </a:p>
          <a:p>
            <a:pPr lvl="2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b="1" dirty="0">
                <a:cs typeface="Times New Roman" panose="02020603050405020304" pitchFamily="18" charset="0"/>
              </a:rPr>
              <a:t>Studi kelayakan</a:t>
            </a:r>
          </a:p>
          <a:p>
            <a:pPr lvl="2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b="1" dirty="0">
                <a:cs typeface="Times New Roman" panose="02020603050405020304" pitchFamily="18" charset="0"/>
              </a:rPr>
              <a:t>Mengidentifikasi permasalahan dan kebutuhan pemakai</a:t>
            </a:r>
          </a:p>
          <a:p>
            <a:pPr lvl="2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b="1" dirty="0">
                <a:cs typeface="Times New Roman" panose="02020603050405020304" pitchFamily="18" charset="0"/>
              </a:rPr>
              <a:t>Memahami sistem yang ada</a:t>
            </a:r>
          </a:p>
          <a:p>
            <a:pPr lvl="2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b="1" dirty="0">
                <a:cs typeface="Times New Roman" panose="02020603050405020304" pitchFamily="18" charset="0"/>
              </a:rPr>
              <a:t>Menganalisis hasil penelitian.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>
                <a:cs typeface="Times New Roman" panose="02020603050405020304" pitchFamily="18" charset="0"/>
              </a:rPr>
              <a:t>Perancangan sistem (system design)</a:t>
            </a:r>
          </a:p>
          <a:p>
            <a:pPr lvl="2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b="1" dirty="0">
                <a:cs typeface="Times New Roman" panose="02020603050405020304" pitchFamily="18" charset="0"/>
              </a:rPr>
              <a:t>Perancangan awal</a:t>
            </a:r>
          </a:p>
          <a:p>
            <a:pPr lvl="2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lphaLcPeriod"/>
            </a:pPr>
            <a:r>
              <a:rPr lang="en-US" altLang="en-US" b="1" dirty="0">
                <a:cs typeface="Times New Roman" panose="02020603050405020304" pitchFamily="18" charset="0"/>
              </a:rPr>
              <a:t>Perancangan rinci.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>
                <a:cs typeface="Times New Roman" panose="02020603050405020304" pitchFamily="18" charset="0"/>
              </a:rPr>
              <a:t>Implementasi sistem (system implementation)</a:t>
            </a:r>
          </a:p>
          <a:p>
            <a:pPr lvl="1" algn="just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b="1" dirty="0">
                <a:cs typeface="Times New Roman" panose="02020603050405020304" pitchFamily="18" charset="0"/>
              </a:rPr>
              <a:t>Operasi dan perawatan sistem (system operation and maintenance).</a:t>
            </a:r>
            <a:r>
              <a:rPr lang="en-US" altLang="en-US" b="1" dirty="0">
                <a:ea typeface="MS Mincho" panose="02020609040205080304" pitchFamily="49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77147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CC19382-4124-49BD-8AD1-66D195ADC95F}"/>
              </a:ext>
            </a:extLst>
          </p:cNvPr>
          <p:cNvSpPr/>
          <p:nvPr/>
        </p:nvSpPr>
        <p:spPr>
          <a:xfrm>
            <a:off x="796214" y="300216"/>
            <a:ext cx="2208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/>
              <a:t>STRUCTURED CHART</a:t>
            </a:r>
            <a:r>
              <a:rPr lang="en-US" altLang="en-US" dirty="0"/>
              <a:t> </a:t>
            </a:r>
            <a:endParaRPr lang="en-US" dirty="0"/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xmlns="" id="{50B5ADA2-4739-44F9-A4D7-4549C2506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97" y="954381"/>
            <a:ext cx="11622060" cy="112575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5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b="1" i="1" dirty="0"/>
              <a:t>Bagan </a:t>
            </a:r>
            <a:r>
              <a:rPr lang="en-US" altLang="en-US" b="1" i="1" dirty="0" err="1"/>
              <a:t>tersruktur</a:t>
            </a:r>
            <a:r>
              <a:rPr lang="en-US" altLang="en-US" b="1" i="1" dirty="0"/>
              <a:t> (structured chart)</a:t>
            </a:r>
            <a:r>
              <a:rPr lang="en-US" altLang="en-US" dirty="0"/>
              <a:t> digunakan untuk mendefinisikan dan mengilustrasikan hubungan elemen data dan elemen kontrol antar modul-modul sistem secara berjenjang. Contoh berikut ini menunjukkan bagan </a:t>
            </a:r>
            <a:r>
              <a:rPr lang="en-US" altLang="en-US" dirty="0" err="1"/>
              <a:t>tersruktur</a:t>
            </a:r>
            <a:r>
              <a:rPr lang="en-US" altLang="en-US" dirty="0"/>
              <a:t> untuk menghitung nilai penjualan.</a:t>
            </a:r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xmlns="" id="{53B70F1C-28BB-4AC4-A55E-38626F29C06F}"/>
              </a:ext>
            </a:extLst>
          </p:cNvPr>
          <p:cNvGrpSpPr>
            <a:grpSpLocks/>
          </p:cNvGrpSpPr>
          <p:nvPr/>
        </p:nvGrpSpPr>
        <p:grpSpPr bwMode="auto">
          <a:xfrm>
            <a:off x="3004639" y="2709571"/>
            <a:ext cx="6096000" cy="2947987"/>
            <a:chOff x="1672" y="9014"/>
            <a:chExt cx="7000" cy="3563"/>
          </a:xfrm>
        </p:grpSpPr>
        <p:sp>
          <p:nvSpPr>
            <p:cNvPr id="14" name="Line 6">
              <a:extLst>
                <a:ext uri="{FF2B5EF4-FFF2-40B4-BE49-F238E27FC236}">
                  <a16:creationId xmlns:a16="http://schemas.microsoft.com/office/drawing/2014/main" xmlns="" id="{A1B442C0-8747-4867-A17B-F60727E629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72" y="10237"/>
              <a:ext cx="1700" cy="12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xmlns="" id="{68722076-45A5-46E5-AF7E-ECD215A8B4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2" y="10373"/>
              <a:ext cx="900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1400"/>
                <a:t>Potongan</a:t>
              </a:r>
            </a:p>
          </p:txBody>
        </p:sp>
        <p:grpSp>
          <p:nvGrpSpPr>
            <p:cNvPr id="16" name="Group 8">
              <a:extLst>
                <a:ext uri="{FF2B5EF4-FFF2-40B4-BE49-F238E27FC236}">
                  <a16:creationId xmlns:a16="http://schemas.microsoft.com/office/drawing/2014/main" xmlns="" id="{F7AB363E-32B3-4359-A293-3E82C51286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2" y="9014"/>
              <a:ext cx="7000" cy="3563"/>
              <a:chOff x="2772" y="7902"/>
              <a:chExt cx="7000" cy="3563"/>
            </a:xfrm>
          </p:grpSpPr>
          <p:sp>
            <p:nvSpPr>
              <p:cNvPr id="18" name="Rectangle 9">
                <a:extLst>
                  <a:ext uri="{FF2B5EF4-FFF2-40B4-BE49-F238E27FC236}">
                    <a16:creationId xmlns:a16="http://schemas.microsoft.com/office/drawing/2014/main" xmlns="" id="{C10BB2B2-03E2-4C69-9046-6A441CE1A7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2" y="7902"/>
                <a:ext cx="1600" cy="10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 sz="1400"/>
              </a:p>
              <a:p>
                <a:pPr eaLnBrk="1" hangingPunct="1"/>
                <a:r>
                  <a:rPr lang="en-US" altLang="en-US" sz="1400"/>
                  <a:t>Hitung</a:t>
                </a:r>
              </a:p>
              <a:p>
                <a:pPr eaLnBrk="1" hangingPunct="1"/>
                <a:r>
                  <a:rPr lang="en-US" altLang="en-US" sz="1400"/>
                  <a:t>Penjualan</a:t>
                </a:r>
              </a:p>
            </p:txBody>
          </p:sp>
          <p:sp>
            <p:nvSpPr>
              <p:cNvPr id="20" name="AutoShape 10">
                <a:extLst>
                  <a:ext uri="{FF2B5EF4-FFF2-40B4-BE49-F238E27FC236}">
                    <a16:creationId xmlns:a16="http://schemas.microsoft.com/office/drawing/2014/main" xmlns="" id="{91DCC604-14F9-4A6E-80FE-C2C3BDAD59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2" y="8854"/>
                <a:ext cx="400" cy="272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1" name="Rectangle 11">
                <a:extLst>
                  <a:ext uri="{FF2B5EF4-FFF2-40B4-BE49-F238E27FC236}">
                    <a16:creationId xmlns:a16="http://schemas.microsoft.com/office/drawing/2014/main" xmlns="" id="{D42F4184-33D1-46AF-AEF4-CB756DCB8B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2" y="10377"/>
                <a:ext cx="1600" cy="10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>
                  <a:lnSpc>
                    <a:spcPct val="80000"/>
                  </a:lnSpc>
                </a:pPr>
                <a:endParaRPr lang="en-US" altLang="en-US" sz="1400"/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en-US" sz="1400"/>
                  <a:t>Potongan</a:t>
                </a:r>
              </a:p>
              <a:p>
                <a:pPr eaLnBrk="1" hangingPunct="1"/>
                <a:r>
                  <a:rPr lang="en-US" altLang="en-US" sz="1400"/>
                  <a:t>Untuk Dealer</a:t>
                </a:r>
              </a:p>
            </p:txBody>
          </p:sp>
          <p:sp>
            <p:nvSpPr>
              <p:cNvPr id="22" name="Rectangle 12">
                <a:extLst>
                  <a:ext uri="{FF2B5EF4-FFF2-40B4-BE49-F238E27FC236}">
                    <a16:creationId xmlns:a16="http://schemas.microsoft.com/office/drawing/2014/main" xmlns="" id="{4DCBC691-2B26-4612-86CD-79C85304F4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72" y="10377"/>
                <a:ext cx="1500" cy="10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1400"/>
                  <a:t>Potongan</a:t>
                </a:r>
              </a:p>
              <a:p>
                <a:pPr eaLnBrk="1" hangingPunct="1"/>
                <a:r>
                  <a:rPr lang="en-US" altLang="en-US" sz="1400"/>
                  <a:t>Untuk</a:t>
                </a:r>
              </a:p>
              <a:p>
                <a:pPr eaLnBrk="1" hangingPunct="1"/>
                <a:r>
                  <a:rPr lang="en-US" altLang="en-US" sz="1400"/>
                  <a:t>Pengecer</a:t>
                </a:r>
              </a:p>
            </p:txBody>
          </p:sp>
          <p:sp>
            <p:nvSpPr>
              <p:cNvPr id="23" name="Rectangle 13">
                <a:extLst>
                  <a:ext uri="{FF2B5EF4-FFF2-40B4-BE49-F238E27FC236}">
                    <a16:creationId xmlns:a16="http://schemas.microsoft.com/office/drawing/2014/main" xmlns="" id="{CEB2AB74-C539-4169-A0D7-78BC57EA0F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2" y="10365"/>
                <a:ext cx="1600" cy="10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en-US" altLang="en-US" sz="1400"/>
                  <a:t>Hitung</a:t>
                </a:r>
              </a:p>
              <a:p>
                <a:pPr eaLnBrk="1" hangingPunct="1"/>
                <a:r>
                  <a:rPr lang="en-US" altLang="en-US" sz="1400"/>
                  <a:t>Penjualan</a:t>
                </a:r>
              </a:p>
              <a:p>
                <a:pPr eaLnBrk="1" hangingPunct="1"/>
                <a:r>
                  <a:rPr lang="en-US" altLang="en-US" sz="1400"/>
                  <a:t>Bersih</a:t>
                </a:r>
              </a:p>
            </p:txBody>
          </p:sp>
          <p:sp>
            <p:nvSpPr>
              <p:cNvPr id="24" name="Line 14">
                <a:extLst>
                  <a:ext uri="{FF2B5EF4-FFF2-40B4-BE49-F238E27FC236}">
                    <a16:creationId xmlns:a16="http://schemas.microsoft.com/office/drawing/2014/main" xmlns="" id="{B5F4ABE2-BE81-4232-A5FB-5EBE32914C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72" y="9154"/>
                <a:ext cx="1500" cy="12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5">
                <a:extLst>
                  <a:ext uri="{FF2B5EF4-FFF2-40B4-BE49-F238E27FC236}">
                    <a16:creationId xmlns:a16="http://schemas.microsoft.com/office/drawing/2014/main" xmlns="" id="{ED2B3EF3-2263-4EFA-AA33-AC882C14CB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72" y="9018"/>
                <a:ext cx="2900" cy="1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16">
                <a:extLst>
                  <a:ext uri="{FF2B5EF4-FFF2-40B4-BE49-F238E27FC236}">
                    <a16:creationId xmlns:a16="http://schemas.microsoft.com/office/drawing/2014/main" xmlns="" id="{E47B39D4-0CA3-4B8C-BB30-70051C0E6F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2" y="9426"/>
                <a:ext cx="600" cy="5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Oval 17">
                <a:extLst>
                  <a:ext uri="{FF2B5EF4-FFF2-40B4-BE49-F238E27FC236}">
                    <a16:creationId xmlns:a16="http://schemas.microsoft.com/office/drawing/2014/main" xmlns="" id="{DA840EA6-BEE9-471A-8479-014FA096B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2" y="9290"/>
                <a:ext cx="100" cy="1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1" name="Line 18">
                <a:extLst>
                  <a:ext uri="{FF2B5EF4-FFF2-40B4-BE49-F238E27FC236}">
                    <a16:creationId xmlns:a16="http://schemas.microsoft.com/office/drawing/2014/main" xmlns="" id="{4A26E74D-0BF7-4F32-A0E6-592B64ABB3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72" y="9777"/>
                <a:ext cx="425" cy="32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Oval 19">
                <a:extLst>
                  <a:ext uri="{FF2B5EF4-FFF2-40B4-BE49-F238E27FC236}">
                    <a16:creationId xmlns:a16="http://schemas.microsoft.com/office/drawing/2014/main" xmlns="" id="{DF806285-ED72-4A53-A892-F7516A2E35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2" y="10105"/>
                <a:ext cx="100" cy="1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3" name="Text Box 20">
                <a:extLst>
                  <a:ext uri="{FF2B5EF4-FFF2-40B4-BE49-F238E27FC236}">
                    <a16:creationId xmlns:a16="http://schemas.microsoft.com/office/drawing/2014/main" xmlns="" id="{5818F9B3-5748-4790-91F7-27BA6AAAF7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2" y="9562"/>
                <a:ext cx="900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1400"/>
                  <a:t>Potongan</a:t>
                </a:r>
              </a:p>
            </p:txBody>
          </p:sp>
          <p:sp>
            <p:nvSpPr>
              <p:cNvPr id="34" name="Line 21">
                <a:extLst>
                  <a:ext uri="{FF2B5EF4-FFF2-40B4-BE49-F238E27FC236}">
                    <a16:creationId xmlns:a16="http://schemas.microsoft.com/office/drawing/2014/main" xmlns="" id="{E21AC628-51D7-466C-A82B-4891E922A8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72" y="9833"/>
                <a:ext cx="600" cy="4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Oval 22">
                <a:extLst>
                  <a:ext uri="{FF2B5EF4-FFF2-40B4-BE49-F238E27FC236}">
                    <a16:creationId xmlns:a16="http://schemas.microsoft.com/office/drawing/2014/main" xmlns="" id="{BA9C3510-6EE8-45B8-BB48-8CEC086B5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2" y="9698"/>
                <a:ext cx="100" cy="1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6" name="Line 23">
                <a:extLst>
                  <a:ext uri="{FF2B5EF4-FFF2-40B4-BE49-F238E27FC236}">
                    <a16:creationId xmlns:a16="http://schemas.microsoft.com/office/drawing/2014/main" xmlns="" id="{9DC73237-016B-4E5A-BB33-CAD91D9D07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772" y="9562"/>
                <a:ext cx="600" cy="4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Oval 24">
                <a:extLst>
                  <a:ext uri="{FF2B5EF4-FFF2-40B4-BE49-F238E27FC236}">
                    <a16:creationId xmlns:a16="http://schemas.microsoft.com/office/drawing/2014/main" xmlns="" id="{A95944DB-FCB2-4397-BC72-5823B7AB54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72" y="9969"/>
                <a:ext cx="100" cy="1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8" name="Text Box 25">
                <a:extLst>
                  <a:ext uri="{FF2B5EF4-FFF2-40B4-BE49-F238E27FC236}">
                    <a16:creationId xmlns:a16="http://schemas.microsoft.com/office/drawing/2014/main" xmlns="" id="{48F36B29-2E6D-4543-AE83-DF991ABAE7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72" y="9426"/>
                <a:ext cx="900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1400"/>
                  <a:t>Penjualan</a:t>
                </a:r>
              </a:p>
            </p:txBody>
          </p:sp>
          <p:sp>
            <p:nvSpPr>
              <p:cNvPr id="39" name="Text Box 26">
                <a:extLst>
                  <a:ext uri="{FF2B5EF4-FFF2-40B4-BE49-F238E27FC236}">
                    <a16:creationId xmlns:a16="http://schemas.microsoft.com/office/drawing/2014/main" xmlns="" id="{D5DF00C6-9247-4B98-BCB9-A544FF77AB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" y="10046"/>
                <a:ext cx="900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1400"/>
                  <a:t>Penjualan</a:t>
                </a:r>
              </a:p>
            </p:txBody>
          </p:sp>
          <p:sp>
            <p:nvSpPr>
              <p:cNvPr id="40" name="Line 27">
                <a:extLst>
                  <a:ext uri="{FF2B5EF4-FFF2-40B4-BE49-F238E27FC236}">
                    <a16:creationId xmlns:a16="http://schemas.microsoft.com/office/drawing/2014/main" xmlns="" id="{0B6EE2CC-4830-4C0C-822F-9167747960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72" y="9833"/>
                <a:ext cx="480" cy="1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Oval 28">
                <a:extLst>
                  <a:ext uri="{FF2B5EF4-FFF2-40B4-BE49-F238E27FC236}">
                    <a16:creationId xmlns:a16="http://schemas.microsoft.com/office/drawing/2014/main" xmlns="" id="{DE604AF3-0D96-4114-8453-A727C0983E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72" y="9698"/>
                <a:ext cx="100" cy="1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2" name="Text Box 29">
                <a:extLst>
                  <a:ext uri="{FF2B5EF4-FFF2-40B4-BE49-F238E27FC236}">
                    <a16:creationId xmlns:a16="http://schemas.microsoft.com/office/drawing/2014/main" xmlns="" id="{E25C64C0-CE51-4D44-B00D-A46E0A9E2B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02" y="10041"/>
                <a:ext cx="900" cy="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1400"/>
                  <a:t>Penjualan   Potongan</a:t>
                </a:r>
              </a:p>
            </p:txBody>
          </p:sp>
          <p:sp>
            <p:nvSpPr>
              <p:cNvPr id="43" name="Line 30">
                <a:extLst>
                  <a:ext uri="{FF2B5EF4-FFF2-40B4-BE49-F238E27FC236}">
                    <a16:creationId xmlns:a16="http://schemas.microsoft.com/office/drawing/2014/main" xmlns="" id="{0D54B658-D884-4435-AA54-EF9C6153E2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97" y="9433"/>
                <a:ext cx="875" cy="4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Oval 31">
                <a:extLst>
                  <a:ext uri="{FF2B5EF4-FFF2-40B4-BE49-F238E27FC236}">
                    <a16:creationId xmlns:a16="http://schemas.microsoft.com/office/drawing/2014/main" xmlns="" id="{901EA806-2121-4795-BD93-AADF58A8EC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7" y="9791"/>
                <a:ext cx="100" cy="1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5" name="Text Box 32">
                <a:extLst>
                  <a:ext uri="{FF2B5EF4-FFF2-40B4-BE49-F238E27FC236}">
                    <a16:creationId xmlns:a16="http://schemas.microsoft.com/office/drawing/2014/main" xmlns="" id="{AEAB3DBF-FE2E-47D9-B8AF-341ABAC986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72" y="9290"/>
                <a:ext cx="900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1400"/>
                  <a:t>Dibayar</a:t>
                </a:r>
              </a:p>
            </p:txBody>
          </p:sp>
        </p:grpSp>
      </p:grpSp>
      <p:sp>
        <p:nvSpPr>
          <p:cNvPr id="46" name="Text Box 33">
            <a:extLst>
              <a:ext uri="{FF2B5EF4-FFF2-40B4-BE49-F238E27FC236}">
                <a16:creationId xmlns:a16="http://schemas.microsoft.com/office/drawing/2014/main" xmlns="" id="{60B9536F-0D69-47D2-A726-CD7DF266C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439" y="5748045"/>
            <a:ext cx="5029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1800" b="1" dirty="0"/>
              <a:t>Bagan </a:t>
            </a:r>
            <a:r>
              <a:rPr lang="en-US" altLang="en-US" sz="1800" b="1" dirty="0" err="1"/>
              <a:t>tersruktur</a:t>
            </a:r>
            <a:r>
              <a:rPr lang="en-US" altLang="en-US" sz="1800" b="1" dirty="0"/>
              <a:t> menghitung nilai penjualan </a:t>
            </a:r>
          </a:p>
        </p:txBody>
      </p:sp>
    </p:spTree>
    <p:extLst>
      <p:ext uri="{BB962C8B-B14F-4D97-AF65-F5344CB8AC3E}">
        <p14:creationId xmlns:p14="http://schemas.microsoft.com/office/powerpoint/2010/main" val="11847424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3741B87-2AA7-4133-89A8-1F7A5E3A8E8A}"/>
              </a:ext>
            </a:extLst>
          </p:cNvPr>
          <p:cNvSpPr/>
          <p:nvPr/>
        </p:nvSpPr>
        <p:spPr>
          <a:xfrm>
            <a:off x="659501" y="367615"/>
            <a:ext cx="1567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/>
              <a:t>PSEUDO CODE</a:t>
            </a:r>
            <a:endParaRPr lang="en-US" dirty="0"/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xmlns="" id="{1C7DBB09-30EF-475C-A20A-299710CD2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95" y="1253880"/>
            <a:ext cx="10451875" cy="466012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b="1" i="1" dirty="0"/>
              <a:t>Pseudo </a:t>
            </a:r>
            <a:r>
              <a:rPr lang="en-US" altLang="en-US" sz="2200" dirty="0"/>
              <a:t>berarti imitasi atau mirip dan </a:t>
            </a:r>
            <a:r>
              <a:rPr lang="en-US" altLang="en-US" sz="2200" b="1" i="1" dirty="0"/>
              <a:t>code </a:t>
            </a:r>
            <a:r>
              <a:rPr lang="en-US" altLang="en-US" sz="2200" dirty="0"/>
              <a:t>berarti kode program, sehingga </a:t>
            </a:r>
            <a:r>
              <a:rPr lang="en-US" altLang="en-US" sz="2200" b="1" i="1" dirty="0"/>
              <a:t>pseudo code</a:t>
            </a:r>
            <a:r>
              <a:rPr lang="en-US" altLang="en-US" sz="2200" dirty="0"/>
              <a:t> dapat diartikan sebagai kode yang mirip dengan instruksi kode program komputer. </a:t>
            </a: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Variasi lain dari </a:t>
            </a:r>
            <a:r>
              <a:rPr lang="en-US" altLang="en-US" sz="2200" b="1" i="1" dirty="0"/>
              <a:t>pseudo code</a:t>
            </a:r>
            <a:r>
              <a:rPr lang="en-US" altLang="en-US" sz="2200" dirty="0"/>
              <a:t> adalah </a:t>
            </a:r>
            <a:r>
              <a:rPr lang="en-US" altLang="en-US" sz="2200" b="1" i="1" dirty="0"/>
              <a:t>structured </a:t>
            </a:r>
            <a:r>
              <a:rPr lang="en-US" altLang="en-US" sz="2200" b="1" i="1" dirty="0" err="1"/>
              <a:t>english</a:t>
            </a:r>
            <a:r>
              <a:rPr lang="en-US" altLang="en-US" sz="2200" dirty="0"/>
              <a:t>. Perbedaannya adalah jika </a:t>
            </a:r>
            <a:r>
              <a:rPr lang="en-US" altLang="en-US" sz="2200" b="1" i="1" dirty="0"/>
              <a:t>pseudo code</a:t>
            </a:r>
            <a:r>
              <a:rPr lang="en-US" altLang="en-US" sz="2200" dirty="0"/>
              <a:t> berbasis pada statemen kode program, </a:t>
            </a:r>
            <a:r>
              <a:rPr lang="en-US" altLang="en-US" sz="2200" b="1" i="1" dirty="0"/>
              <a:t>structured </a:t>
            </a:r>
            <a:r>
              <a:rPr lang="en-US" altLang="en-US" sz="2200" b="1" i="1" dirty="0" err="1"/>
              <a:t>english</a:t>
            </a:r>
            <a:r>
              <a:rPr lang="en-US" altLang="en-US" sz="2200" dirty="0"/>
              <a:t> berbasis pada bahasa Inggris. </a:t>
            </a: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en-US" altLang="en-US" sz="2200" dirty="0"/>
              <a:t>Berikut ini contoh </a:t>
            </a:r>
            <a:r>
              <a:rPr lang="en-US" altLang="en-US" sz="2200" b="1" i="1" dirty="0"/>
              <a:t>pseudo code</a:t>
            </a:r>
            <a:r>
              <a:rPr lang="en-US" altLang="en-US" sz="2200" dirty="0"/>
              <a:t> untuk modul utama di aplikasi menghitung nilai penjualan. </a:t>
            </a:r>
          </a:p>
          <a:p>
            <a:pPr algn="l" eaLnBrk="1" hangingPunct="1">
              <a:lnSpc>
                <a:spcPct val="110000"/>
              </a:lnSpc>
            </a:pPr>
            <a:r>
              <a:rPr lang="en-US" altLang="en-US" sz="2100" b="1" i="1" dirty="0"/>
              <a:t>		</a:t>
            </a:r>
            <a:r>
              <a:rPr lang="en-US" altLang="en-US" sz="1600" b="1" i="1" dirty="0"/>
              <a:t>if</a:t>
            </a:r>
            <a:r>
              <a:rPr lang="en-US" altLang="en-US" sz="1600" dirty="0"/>
              <a:t>  langganan adalah dealer </a:t>
            </a:r>
            <a:r>
              <a:rPr lang="en-US" altLang="en-US" sz="1600" b="1" i="1" dirty="0"/>
              <a:t>then</a:t>
            </a:r>
            <a:endParaRPr lang="en-US" altLang="en-US" sz="1600" dirty="0"/>
          </a:p>
          <a:p>
            <a:pPr algn="l" eaLnBrk="1" hangingPunct="1">
              <a:lnSpc>
                <a:spcPct val="110000"/>
              </a:lnSpc>
            </a:pPr>
            <a:r>
              <a:rPr lang="en-US" altLang="en-US" sz="1600" dirty="0"/>
              <a:t>     		     </a:t>
            </a:r>
            <a:r>
              <a:rPr lang="en-US" altLang="en-US" sz="1600" dirty="0" err="1"/>
              <a:t>PotonganUntukDealer</a:t>
            </a:r>
            <a:r>
              <a:rPr lang="en-US" altLang="en-US" sz="1600" dirty="0"/>
              <a:t>(Penjualan, Potongan)</a:t>
            </a:r>
            <a:endParaRPr lang="en-US" altLang="en-US" sz="1600" b="1" i="1" dirty="0"/>
          </a:p>
          <a:p>
            <a:pPr algn="l" eaLnBrk="1" hangingPunct="1">
              <a:lnSpc>
                <a:spcPct val="110000"/>
              </a:lnSpc>
            </a:pPr>
            <a:r>
              <a:rPr lang="en-US" altLang="en-US" sz="1600" b="1" i="1" dirty="0"/>
              <a:t>		else</a:t>
            </a:r>
            <a:endParaRPr lang="en-US" altLang="en-US" sz="1600" dirty="0"/>
          </a:p>
          <a:p>
            <a:pPr algn="l" eaLnBrk="1" hangingPunct="1">
              <a:lnSpc>
                <a:spcPct val="110000"/>
              </a:lnSpc>
            </a:pPr>
            <a:r>
              <a:rPr lang="en-US" altLang="en-US" sz="1600" dirty="0"/>
              <a:t>     		     </a:t>
            </a:r>
            <a:r>
              <a:rPr lang="en-US" altLang="en-US" sz="1600" dirty="0" err="1"/>
              <a:t>PotonganUntukPengecer</a:t>
            </a:r>
            <a:r>
              <a:rPr lang="en-US" altLang="en-US" sz="1600" dirty="0"/>
              <a:t>(Penjualan, Potongan);</a:t>
            </a:r>
          </a:p>
          <a:p>
            <a:pPr algn="l" eaLnBrk="1" hangingPunct="1">
              <a:lnSpc>
                <a:spcPct val="110000"/>
              </a:lnSpc>
            </a:pPr>
            <a:endParaRPr lang="en-US" altLang="en-US" sz="1600" dirty="0"/>
          </a:p>
          <a:p>
            <a:pPr algn="l" eaLnBrk="1" hangingPunct="1">
              <a:lnSpc>
                <a:spcPct val="110000"/>
              </a:lnSpc>
            </a:pPr>
            <a:r>
              <a:rPr lang="en-US" altLang="en-US" sz="1600" dirty="0"/>
              <a:t>		</a:t>
            </a:r>
            <a:r>
              <a:rPr lang="en-US" altLang="en-US" sz="1600" dirty="0" err="1"/>
              <a:t>HitungPenjualanBersih</a:t>
            </a:r>
            <a:r>
              <a:rPr lang="en-US" altLang="en-US" sz="1600" dirty="0"/>
              <a:t> (Penjualan, Potongan, Dibayar);</a:t>
            </a:r>
            <a:endParaRPr lang="en-US" altLang="en-US" sz="1600" b="1" i="1" dirty="0"/>
          </a:p>
          <a:p>
            <a:pPr algn="l" eaLnBrk="1" hangingPunct="1">
              <a:lnSpc>
                <a:spcPct val="110000"/>
              </a:lnSpc>
            </a:pPr>
            <a:r>
              <a:rPr lang="en-US" altLang="en-US" sz="1600" b="1" i="1" dirty="0"/>
              <a:t>		Write</a:t>
            </a:r>
            <a:r>
              <a:rPr lang="en-US" altLang="en-US" sz="1600" dirty="0"/>
              <a:t> (‘Penjualan Bersih = ‘, Dibayar);</a:t>
            </a:r>
          </a:p>
        </p:txBody>
      </p:sp>
    </p:spTree>
    <p:extLst>
      <p:ext uri="{BB962C8B-B14F-4D97-AF65-F5344CB8AC3E}">
        <p14:creationId xmlns:p14="http://schemas.microsoft.com/office/powerpoint/2010/main" val="19572052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994E645-93CA-4D4A-865C-EFEB0A8C09A2}"/>
              </a:ext>
            </a:extLst>
          </p:cNvPr>
          <p:cNvSpPr/>
          <p:nvPr/>
        </p:nvSpPr>
        <p:spPr>
          <a:xfrm>
            <a:off x="735329" y="367615"/>
            <a:ext cx="17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/>
              <a:t>DECISION TABLE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A62F053-A03C-4F1E-BA60-833B41AC1ABB}"/>
              </a:ext>
            </a:extLst>
          </p:cNvPr>
          <p:cNvSpPr/>
          <p:nvPr/>
        </p:nvSpPr>
        <p:spPr>
          <a:xfrm>
            <a:off x="304897" y="1153548"/>
            <a:ext cx="11258746" cy="7349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r>
              <a:rPr lang="en-US" altLang="en-US" b="1" i="1" dirty="0"/>
              <a:t>Tabel keputusan (decision table)</a:t>
            </a:r>
            <a:r>
              <a:rPr lang="en-US" altLang="en-US" dirty="0"/>
              <a:t> : tabel yang digunakan sebagai alat bantu menyelesaikan logika penyeleksian kondisi di dalam program. Contoh dari tabel keputusan adalah sebagai berikut </a:t>
            </a:r>
          </a:p>
        </p:txBody>
      </p:sp>
      <p:graphicFrame>
        <p:nvGraphicFramePr>
          <p:cNvPr id="13" name="Group 578">
            <a:extLst>
              <a:ext uri="{FF2B5EF4-FFF2-40B4-BE49-F238E27FC236}">
                <a16:creationId xmlns:a16="http://schemas.microsoft.com/office/drawing/2014/main" xmlns="" id="{DB44C665-504C-40DA-854E-D6CC7C922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573065"/>
              </p:ext>
            </p:extLst>
          </p:nvPr>
        </p:nvGraphicFramePr>
        <p:xfrm>
          <a:off x="2462981" y="2206097"/>
          <a:ext cx="7391400" cy="3840480"/>
        </p:xfrm>
        <a:graphic>
          <a:graphicData uri="http://schemas.openxmlformats.org/drawingml/2006/table">
            <a:tbl>
              <a:tblPr/>
              <a:tblGrid>
                <a:gridCol w="3165475">
                  <a:extLst>
                    <a:ext uri="{9D8B030D-6E8A-4147-A177-3AD203B41FA5}">
                      <a16:colId xmlns:a16="http://schemas.microsoft.com/office/drawing/2014/main" xmlns="" val="183419649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xmlns="" val="990507544"/>
                    </a:ext>
                  </a:extLst>
                </a:gridCol>
                <a:gridCol w="357188">
                  <a:extLst>
                    <a:ext uri="{9D8B030D-6E8A-4147-A177-3AD203B41FA5}">
                      <a16:colId xmlns:a16="http://schemas.microsoft.com/office/drawing/2014/main" xmlns="" val="717989352"/>
                    </a:ext>
                  </a:extLst>
                </a:gridCol>
                <a:gridCol w="328612">
                  <a:extLst>
                    <a:ext uri="{9D8B030D-6E8A-4147-A177-3AD203B41FA5}">
                      <a16:colId xmlns:a16="http://schemas.microsoft.com/office/drawing/2014/main" xmlns="" val="2639771837"/>
                    </a:ext>
                  </a:extLst>
                </a:gridCol>
                <a:gridCol w="341313">
                  <a:extLst>
                    <a:ext uri="{9D8B030D-6E8A-4147-A177-3AD203B41FA5}">
                      <a16:colId xmlns:a16="http://schemas.microsoft.com/office/drawing/2014/main" xmlns="" val="61877919"/>
                    </a:ext>
                  </a:extLst>
                </a:gridCol>
                <a:gridCol w="323850">
                  <a:extLst>
                    <a:ext uri="{9D8B030D-6E8A-4147-A177-3AD203B41FA5}">
                      <a16:colId xmlns:a16="http://schemas.microsoft.com/office/drawing/2014/main" xmlns="" val="383430407"/>
                    </a:ext>
                  </a:extLst>
                </a:gridCol>
                <a:gridCol w="330200">
                  <a:extLst>
                    <a:ext uri="{9D8B030D-6E8A-4147-A177-3AD203B41FA5}">
                      <a16:colId xmlns:a16="http://schemas.microsoft.com/office/drawing/2014/main" xmlns="" val="2727361572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xmlns="" val="417660848"/>
                    </a:ext>
                  </a:extLst>
                </a:gridCol>
                <a:gridCol w="327025">
                  <a:extLst>
                    <a:ext uri="{9D8B030D-6E8A-4147-A177-3AD203B41FA5}">
                      <a16:colId xmlns:a16="http://schemas.microsoft.com/office/drawing/2014/main" xmlns="" val="3039697181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xmlns="" val="324389355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xmlns="" val="623051299"/>
                    </a:ext>
                  </a:extLst>
                </a:gridCol>
                <a:gridCol w="349250">
                  <a:extLst>
                    <a:ext uri="{9D8B030D-6E8A-4147-A177-3AD203B41FA5}">
                      <a16:colId xmlns:a16="http://schemas.microsoft.com/office/drawing/2014/main" xmlns="" val="1553411811"/>
                    </a:ext>
                  </a:extLst>
                </a:gridCol>
                <a:gridCol w="328612">
                  <a:extLst>
                    <a:ext uri="{9D8B030D-6E8A-4147-A177-3AD203B41FA5}">
                      <a16:colId xmlns:a16="http://schemas.microsoft.com/office/drawing/2014/main" xmlns="" val="1755562129"/>
                    </a:ext>
                  </a:extLst>
                </a:gridCol>
              </a:tblGrid>
              <a:tr h="249238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Aturan-aturan (rules)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3977208"/>
                  </a:ext>
                </a:extLst>
              </a:tr>
              <a:tr h="244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78608202"/>
                  </a:ext>
                </a:extLst>
              </a:tr>
              <a:tr h="108267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Kondisi-kondisi: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Apakah perusahaan mampu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membayar utang-utangnya?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Apakah perusahaan telah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meminjam terlalu banyak?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Bagaimana kemampuan laba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perusahaan?</a:t>
                      </a:r>
                      <a:endParaRPr kumimoji="0" lang="en-US" altLang="en-US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7803154"/>
                  </a:ext>
                </a:extLst>
              </a:tr>
              <a:tr h="4270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Tindakan-tindakan: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Sangat sehat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92539588"/>
                  </a:ext>
                </a:extLst>
              </a:tr>
              <a:tr h="29368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Sehat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593514"/>
                  </a:ext>
                </a:extLst>
              </a:tr>
              <a:tr h="287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Cukup sehat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8196005"/>
                  </a:ext>
                </a:extLst>
              </a:tr>
              <a:tr h="24447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Kurang sehat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kumimoji="0" lang="en-US" altLang="en-US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78162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0245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33" y="300801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xmlns="" id="{B7296A92-A76B-4E31-ACEE-CBC692776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914" y="1600737"/>
            <a:ext cx="3208337" cy="549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800">
                <a:hlinkClick r:id="" action="ppaction://noaction"/>
              </a:rPr>
              <a:t>Analisis Sistem</a:t>
            </a:r>
            <a:endParaRPr lang="en-US" altLang="en-US" sz="1800"/>
          </a:p>
        </p:txBody>
      </p:sp>
      <p:sp>
        <p:nvSpPr>
          <p:cNvPr id="31" name="Text Box 4">
            <a:extLst>
              <a:ext uri="{FF2B5EF4-FFF2-40B4-BE49-F238E27FC236}">
                <a16:creationId xmlns:a16="http://schemas.microsoft.com/office/drawing/2014/main" xmlns="" id="{1A393339-1F93-4030-AB0E-184EC8ACB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914" y="2561174"/>
            <a:ext cx="3208337" cy="549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800" dirty="0">
                <a:hlinkClick r:id="" action="ppaction://noaction"/>
              </a:rPr>
              <a:t>Perancangan Sistem</a:t>
            </a:r>
            <a:endParaRPr lang="en-US" altLang="en-US" sz="1800" dirty="0"/>
          </a:p>
        </p:txBody>
      </p:sp>
      <p:sp>
        <p:nvSpPr>
          <p:cNvPr id="32" name="Text Box 5">
            <a:extLst>
              <a:ext uri="{FF2B5EF4-FFF2-40B4-BE49-F238E27FC236}">
                <a16:creationId xmlns:a16="http://schemas.microsoft.com/office/drawing/2014/main" xmlns="" id="{29848636-7B7A-4983-83F9-7485EAFAF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914" y="3658137"/>
            <a:ext cx="3208337" cy="549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800">
                <a:hlinkClick r:id="" action="ppaction://noaction"/>
              </a:rPr>
              <a:t>Implementasi Sistem</a:t>
            </a:r>
            <a:endParaRPr lang="en-US" altLang="en-US" sz="1800"/>
          </a:p>
        </p:txBody>
      </p:sp>
      <p:sp>
        <p:nvSpPr>
          <p:cNvPr id="33" name="Text Box 6">
            <a:extLst>
              <a:ext uri="{FF2B5EF4-FFF2-40B4-BE49-F238E27FC236}">
                <a16:creationId xmlns:a16="http://schemas.microsoft.com/office/drawing/2014/main" xmlns="" id="{DE746412-6700-4570-AB21-BB40A2485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914" y="4755099"/>
            <a:ext cx="3208337" cy="8239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800">
                <a:hlinkClick r:id="" action="ppaction://noaction"/>
              </a:rPr>
              <a:t>Operasi dan Perawatan Sistem</a:t>
            </a:r>
            <a:endParaRPr lang="en-US" altLang="en-US" sz="1800"/>
          </a:p>
        </p:txBody>
      </p:sp>
      <p:sp>
        <p:nvSpPr>
          <p:cNvPr id="34" name="Line 7">
            <a:extLst>
              <a:ext uri="{FF2B5EF4-FFF2-40B4-BE49-F238E27FC236}">
                <a16:creationId xmlns:a16="http://schemas.microsoft.com/office/drawing/2014/main" xmlns="" id="{437F9E4C-CF45-4818-9EA0-4F4BE5A6AC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79289" y="5988587"/>
            <a:ext cx="24066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5" name="Line 8">
            <a:extLst>
              <a:ext uri="{FF2B5EF4-FFF2-40B4-BE49-F238E27FC236}">
                <a16:creationId xmlns:a16="http://schemas.microsoft.com/office/drawing/2014/main" xmlns="" id="{687B14EA-E2C3-41BC-8F4D-AA909A42DE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9289" y="1189574"/>
            <a:ext cx="0" cy="4800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6" name="Line 9">
            <a:extLst>
              <a:ext uri="{FF2B5EF4-FFF2-40B4-BE49-F238E27FC236}">
                <a16:creationId xmlns:a16="http://schemas.microsoft.com/office/drawing/2014/main" xmlns="" id="{4300A9CF-7538-450D-A7C6-A2D943E06F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9289" y="1189574"/>
            <a:ext cx="24066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7" name="Line 10">
            <a:extLst>
              <a:ext uri="{FF2B5EF4-FFF2-40B4-BE49-F238E27FC236}">
                <a16:creationId xmlns:a16="http://schemas.microsoft.com/office/drawing/2014/main" xmlns="" id="{206475BC-1935-4F5E-BAFD-8FA73B17AB6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5939" y="1189574"/>
            <a:ext cx="0" cy="4111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8" name="Line 11">
            <a:extLst>
              <a:ext uri="{FF2B5EF4-FFF2-40B4-BE49-F238E27FC236}">
                <a16:creationId xmlns:a16="http://schemas.microsoft.com/office/drawing/2014/main" xmlns="" id="{D67F1D91-2763-4EF3-AFE5-361630BB74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5939" y="2150012"/>
            <a:ext cx="0" cy="4111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9" name="Line 12">
            <a:extLst>
              <a:ext uri="{FF2B5EF4-FFF2-40B4-BE49-F238E27FC236}">
                <a16:creationId xmlns:a16="http://schemas.microsoft.com/office/drawing/2014/main" xmlns="" id="{FEDA46F4-D332-43F9-80BD-35AD6B770CA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5939" y="3110449"/>
            <a:ext cx="0" cy="5476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0" name="Line 13">
            <a:extLst>
              <a:ext uri="{FF2B5EF4-FFF2-40B4-BE49-F238E27FC236}">
                <a16:creationId xmlns:a16="http://schemas.microsoft.com/office/drawing/2014/main" xmlns="" id="{9751D07E-43CF-4E38-A986-B857D8B28979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5939" y="4207412"/>
            <a:ext cx="0" cy="5476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1" name="Line 14">
            <a:extLst>
              <a:ext uri="{FF2B5EF4-FFF2-40B4-BE49-F238E27FC236}">
                <a16:creationId xmlns:a16="http://schemas.microsoft.com/office/drawing/2014/main" xmlns="" id="{53EE52AE-B078-45DE-9786-BDFFAA22417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5939" y="5579012"/>
            <a:ext cx="0" cy="4111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2" name="Line 15">
            <a:extLst>
              <a:ext uri="{FF2B5EF4-FFF2-40B4-BE49-F238E27FC236}">
                <a16:creationId xmlns:a16="http://schemas.microsoft.com/office/drawing/2014/main" xmlns="" id="{6A7C582D-04AA-4C60-8318-D2FAC8CB7C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79289" y="3796249"/>
            <a:ext cx="0" cy="273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E913126-5C1E-4837-8799-85C25D05CCF9}"/>
              </a:ext>
            </a:extLst>
          </p:cNvPr>
          <p:cNvSpPr txBox="1"/>
          <p:nvPr/>
        </p:nvSpPr>
        <p:spPr>
          <a:xfrm>
            <a:off x="675249" y="365050"/>
            <a:ext cx="4540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SIKLUS HIDUP PENGEMBANGAN SISTEM</a:t>
            </a:r>
          </a:p>
        </p:txBody>
      </p:sp>
    </p:spTree>
    <p:extLst>
      <p:ext uri="{BB962C8B-B14F-4D97-AF65-F5344CB8AC3E}">
        <p14:creationId xmlns:p14="http://schemas.microsoft.com/office/powerpoint/2010/main" val="11812674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AC62BDD-0BF6-4ACF-BB91-031B3CC338A6}"/>
              </a:ext>
            </a:extLst>
          </p:cNvPr>
          <p:cNvSpPr txBox="1"/>
          <p:nvPr/>
        </p:nvSpPr>
        <p:spPr>
          <a:xfrm>
            <a:off x="532261" y="328352"/>
            <a:ext cx="6332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cs typeface="Times New Roman" panose="02020603050405020304" pitchFamily="18" charset="0"/>
              </a:rPr>
              <a:t>ANALISIS SISTEM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endParaRPr lang="en-US" sz="2400" dirty="0"/>
          </a:p>
        </p:txBody>
      </p:sp>
      <p:pic>
        <p:nvPicPr>
          <p:cNvPr id="9218" name="Picture 2" descr="AI Artificial intelligence Technology robot cartoon 001 - Download ...">
            <a:extLst>
              <a:ext uri="{FF2B5EF4-FFF2-40B4-BE49-F238E27FC236}">
                <a16:creationId xmlns:a16="http://schemas.microsoft.com/office/drawing/2014/main" xmlns="" id="{31E78511-BFC6-4D57-BD8C-BAC1FE563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715" y="4414424"/>
            <a:ext cx="2563522" cy="200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3">
            <a:extLst>
              <a:ext uri="{FF2B5EF4-FFF2-40B4-BE49-F238E27FC236}">
                <a16:creationId xmlns:a16="http://schemas.microsoft.com/office/drawing/2014/main" xmlns="" id="{472F785B-AE13-4AB4-997D-396092C07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468" y="994630"/>
            <a:ext cx="7239000" cy="453431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 eaLnBrk="1" hangingPunct="1">
              <a:lnSpc>
                <a:spcPct val="110000"/>
              </a:lnSpc>
              <a:buClr>
                <a:schemeClr val="hlink"/>
              </a:buClr>
            </a:pPr>
            <a:r>
              <a:rPr lang="en-US" altLang="en-US" sz="2200" b="1" dirty="0">
                <a:cs typeface="Times New Roman" panose="02020603050405020304" pitchFamily="18" charset="0"/>
              </a:rPr>
              <a:t>Analis sistem </a:t>
            </a:r>
            <a:r>
              <a:rPr lang="en-US" altLang="en-US" sz="2200" b="1" i="1" dirty="0">
                <a:cs typeface="Times New Roman" panose="02020603050405020304" pitchFamily="18" charset="0"/>
              </a:rPr>
              <a:t>(system analyst)</a:t>
            </a:r>
            <a:r>
              <a:rPr lang="en-US" altLang="en-US" sz="2200" dirty="0">
                <a:cs typeface="Times New Roman" panose="02020603050405020304" pitchFamily="18" charset="0"/>
              </a:rPr>
              <a:t> adalah orang yang dididik khusus untuk mengembangkan sistem secara profesional. </a:t>
            </a:r>
          </a:p>
          <a:p>
            <a:pPr marL="0" indent="0" algn="just" eaLnBrk="1" hangingPunct="1">
              <a:lnSpc>
                <a:spcPct val="110000"/>
              </a:lnSpc>
              <a:buClr>
                <a:schemeClr val="hlink"/>
              </a:buClr>
            </a:pPr>
            <a:endParaRPr lang="en-US" altLang="en-US" sz="2200" b="1" i="1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dirty="0">
                <a:cs typeface="Times New Roman" panose="02020603050405020304" pitchFamily="18" charset="0"/>
              </a:rPr>
              <a:t>Tahap di analisis sistem terdiri dari kegiatan-kegiatan sebagai berikut :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Studi pendahuluan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  <a:hlinkClick r:id="" action="ppaction://noaction"/>
              </a:rPr>
              <a:t>Studi kelayakan</a:t>
            </a:r>
            <a:endParaRPr lang="en-US" altLang="en-US" sz="2200" b="1" dirty="0"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Mengidentifikasi permasalahan dan kebutuhan informasi pemakai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Memahami sistem yang ada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Menganalisis hasil penelitian.</a:t>
            </a: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endParaRPr lang="en-US" altLang="en-US" sz="2200" b="1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107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023" y="4271548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DDEF623-EC0F-4A17-B5C2-B7309F312729}"/>
              </a:ext>
            </a:extLst>
          </p:cNvPr>
          <p:cNvSpPr txBox="1"/>
          <p:nvPr/>
        </p:nvSpPr>
        <p:spPr>
          <a:xfrm>
            <a:off x="731520" y="300216"/>
            <a:ext cx="5725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STUDI KELAYAKAN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4137945F-DDA5-4329-97E2-4891AD39C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61" y="1600200"/>
            <a:ext cx="10482741" cy="378949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dirty="0">
                <a:cs typeface="Times New Roman" panose="02020603050405020304" pitchFamily="18" charset="0"/>
              </a:rPr>
              <a:t>Studi kelayakan (</a:t>
            </a:r>
            <a:r>
              <a:rPr lang="en-US" altLang="en-US" sz="2200" b="1" i="1" dirty="0">
                <a:cs typeface="Times New Roman" panose="02020603050405020304" pitchFamily="18" charset="0"/>
              </a:rPr>
              <a:t>feasibility study</a:t>
            </a:r>
            <a:r>
              <a:rPr lang="en-US" altLang="en-US" sz="2200" dirty="0">
                <a:cs typeface="Times New Roman" panose="02020603050405020304" pitchFamily="18" charset="0"/>
              </a:rPr>
              <a:t>) terdiri dari lima macam kelayakan yang disebut dengan </a:t>
            </a:r>
            <a:r>
              <a:rPr lang="en-US" altLang="en-US" sz="2200" b="1" i="1" dirty="0">
                <a:cs typeface="Times New Roman" panose="02020603050405020304" pitchFamily="18" charset="0"/>
              </a:rPr>
              <a:t>TELOS</a:t>
            </a:r>
            <a:r>
              <a:rPr lang="en-US" altLang="en-US" sz="2200" dirty="0">
                <a:cs typeface="Times New Roman" panose="02020603050405020304" pitchFamily="18" charset="0"/>
              </a:rPr>
              <a:t>, yaitu :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Studi kelayakan Teknologi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Studi kelayakan Ekonomis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Studi kelayakan Legal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Studi kelayakan Operasi, dan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Studi kelayakan Sosial 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endParaRPr lang="en-US" altLang="en-US" sz="2200" b="1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b="1" dirty="0">
                <a:cs typeface="Times New Roman" panose="02020603050405020304" pitchFamily="18" charset="0"/>
              </a:rPr>
              <a:t>Kelayakan ekonomis diperoleh jika manfaat dari STI lebih besar dari biaya-biayanya dan dana yang dibutuhkan tersedia. </a:t>
            </a:r>
          </a:p>
        </p:txBody>
      </p:sp>
    </p:spTree>
    <p:extLst>
      <p:ext uri="{BB962C8B-B14F-4D97-AF65-F5344CB8AC3E}">
        <p14:creationId xmlns:p14="http://schemas.microsoft.com/office/powerpoint/2010/main" val="16119946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F381181-F5B8-4EB6-90C4-4C32B0E7BE49}"/>
              </a:ext>
            </a:extLst>
          </p:cNvPr>
          <p:cNvSpPr txBox="1"/>
          <p:nvPr/>
        </p:nvSpPr>
        <p:spPr>
          <a:xfrm>
            <a:off x="661182" y="300216"/>
            <a:ext cx="5434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MANFAAT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41DA345-D596-46D5-8824-D6525E285942}"/>
              </a:ext>
            </a:extLst>
          </p:cNvPr>
          <p:cNvSpPr/>
          <p:nvPr/>
        </p:nvSpPr>
        <p:spPr>
          <a:xfrm>
            <a:off x="661182" y="1420837"/>
            <a:ext cx="9270609" cy="41359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dirty="0">
                <a:cs typeface="Times New Roman" panose="02020603050405020304" pitchFamily="18" charset="0"/>
              </a:rPr>
              <a:t>Manfaat yang diperoleh dari STI dapat berbentuk :</a:t>
            </a:r>
          </a:p>
          <a:p>
            <a:pPr algn="just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ü"/>
            </a:pPr>
            <a:endParaRPr lang="en-US" altLang="en-US" dirty="0">
              <a:cs typeface="Times New Roman" panose="02020603050405020304" pitchFamily="18" charset="0"/>
            </a:endParaRPr>
          </a:p>
          <a:p>
            <a:pPr lvl="1" algn="just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b="1" i="1" dirty="0">
                <a:cs typeface="Times New Roman" panose="02020603050405020304" pitchFamily="18" charset="0"/>
              </a:rPr>
              <a:t>Manfaat-manfaat berujud (tangible benefits), </a:t>
            </a:r>
            <a:r>
              <a:rPr lang="en-US" altLang="en-US" dirty="0">
                <a:cs typeface="Times New Roman" panose="02020603050405020304" pitchFamily="18" charset="0"/>
              </a:rPr>
              <a:t>merupakan manfaat-manfaat yang langsung dapat diukur dengan nilai uang.</a:t>
            </a:r>
          </a:p>
          <a:p>
            <a:pPr lvl="1" algn="just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b="1" i="1" dirty="0">
                <a:cs typeface="Times New Roman" panose="02020603050405020304" pitchFamily="18" charset="0"/>
              </a:rPr>
              <a:t>Manfaat-manfaat tidak berujud (intangible benefits) </a:t>
            </a:r>
            <a:r>
              <a:rPr lang="en-US" altLang="en-US" dirty="0">
                <a:cs typeface="Times New Roman" panose="02020603050405020304" pitchFamily="18" charset="0"/>
              </a:rPr>
              <a:t>merupakan manfaat-manfaat yang tidak langsung dapat  diukur dengan nilai uang. </a:t>
            </a:r>
          </a:p>
        </p:txBody>
      </p:sp>
    </p:spTree>
    <p:extLst>
      <p:ext uri="{BB962C8B-B14F-4D97-AF65-F5344CB8AC3E}">
        <p14:creationId xmlns:p14="http://schemas.microsoft.com/office/powerpoint/2010/main" val="31832868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" y="3633773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2">
            <a:extLst>
              <a:ext uri="{FF2B5EF4-FFF2-40B4-BE49-F238E27FC236}">
                <a16:creationId xmlns:a16="http://schemas.microsoft.com/office/drawing/2014/main" xmlns="" id="{D32A2D5C-21FA-48E4-9EFF-A3721207B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836" y="2051320"/>
            <a:ext cx="11366681" cy="11826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dirty="0">
                <a:cs typeface="Times New Roman" panose="02020603050405020304" pitchFamily="18" charset="0"/>
              </a:rPr>
              <a:t>Metode</a:t>
            </a:r>
            <a:r>
              <a:rPr lang="en-US" altLang="en-US" sz="2200" b="1" i="1" dirty="0">
                <a:cs typeface="Times New Roman" panose="02020603050405020304" pitchFamily="18" charset="0"/>
              </a:rPr>
              <a:t> nilai </a:t>
            </a:r>
            <a:r>
              <a:rPr lang="en-US" altLang="en-US" sz="2200" b="1" i="1" dirty="0" err="1">
                <a:cs typeface="Times New Roman" panose="02020603050405020304" pitchFamily="18" charset="0"/>
              </a:rPr>
              <a:t>ekspektasi</a:t>
            </a:r>
            <a:r>
              <a:rPr lang="en-US" altLang="en-US" sz="2200" b="1" i="1" dirty="0">
                <a:cs typeface="Times New Roman" panose="02020603050405020304" pitchFamily="18" charset="0"/>
              </a:rPr>
              <a:t> (expected value)</a:t>
            </a:r>
            <a:r>
              <a:rPr lang="en-US" altLang="en-US" sz="2200" dirty="0">
                <a:cs typeface="Times New Roman" panose="02020603050405020304" pitchFamily="18" charset="0"/>
              </a:rPr>
              <a:t> dilakukan dengan mengidentifikasi </a:t>
            </a:r>
            <a:r>
              <a:rPr lang="en-US" altLang="en-US" sz="2200" b="1" i="1" dirty="0">
                <a:cs typeface="Times New Roman" panose="02020603050405020304" pitchFamily="18" charset="0"/>
              </a:rPr>
              <a:t>kejadian-kejadian (outcomes) </a:t>
            </a:r>
            <a:r>
              <a:rPr lang="en-US" altLang="en-US" sz="2200" dirty="0">
                <a:cs typeface="Times New Roman" panose="02020603050405020304" pitchFamily="18" charset="0"/>
              </a:rPr>
              <a:t>yang akan terjadi akibat dari manfaat tidak berujud dikalikan dengan probabilitas kemungkinan terjadinya.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05BD371-7E9C-413F-91C7-E422F96F835A}"/>
              </a:ext>
            </a:extLst>
          </p:cNvPr>
          <p:cNvSpPr txBox="1"/>
          <p:nvPr/>
        </p:nvSpPr>
        <p:spPr>
          <a:xfrm>
            <a:off x="829994" y="407963"/>
            <a:ext cx="5795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METODE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xmlns="" id="{5D5D70CD-1C3D-4FEA-9E98-F7F146162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4715" y="3864562"/>
            <a:ext cx="9485167" cy="127573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b="1" i="1" dirty="0">
                <a:cs typeface="Times New Roman" panose="02020603050405020304" pitchFamily="18" charset="0"/>
              </a:rPr>
              <a:t>Metode skor </a:t>
            </a:r>
            <a:r>
              <a:rPr lang="en-US" altLang="en-US" sz="2200" dirty="0">
                <a:cs typeface="Times New Roman" panose="02020603050405020304" pitchFamily="18" charset="0"/>
              </a:rPr>
              <a:t>dilakukan dengan memberikan </a:t>
            </a:r>
            <a:r>
              <a:rPr lang="en-US" altLang="en-US" sz="2200" b="1" i="1" dirty="0">
                <a:cs typeface="Times New Roman" panose="02020603050405020304" pitchFamily="18" charset="0"/>
              </a:rPr>
              <a:t>skor (score)</a:t>
            </a:r>
            <a:r>
              <a:rPr lang="en-US" altLang="en-US" sz="2200" dirty="0">
                <a:cs typeface="Times New Roman" panose="02020603050405020304" pitchFamily="18" charset="0"/>
              </a:rPr>
              <a:t> dengan melihat pada dampak dari manfaat-manfaat tidak berujud yang diberikan oleh STI yang dikembangkan. </a:t>
            </a:r>
            <a:endParaRPr lang="en-US" altLang="en-US" sz="2200" b="1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148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3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226362" y="6395624"/>
              <a:ext cx="2563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info@darmajaya.ac.id</a:t>
              </a:r>
              <a:endParaRPr lang="en-US" b="1" dirty="0"/>
            </a:p>
          </p:txBody>
        </p:sp>
      </p:grpSp>
      <p:pic>
        <p:nvPicPr>
          <p:cNvPr id="27" name="Picture 26" descr="D:\desain ppt\desain ppt corel\kun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3647" y="300218"/>
            <a:ext cx="10276763" cy="515998"/>
          </a:xfrm>
          <a:prstGeom prst="rect">
            <a:avLst/>
          </a:prstGeom>
          <a:noFill/>
        </p:spPr>
      </p:pic>
      <p:sp>
        <p:nvSpPr>
          <p:cNvPr id="28" name="Slide Number Placeholder 7"/>
          <p:cNvSpPr txBox="1">
            <a:spLocks/>
          </p:cNvSpPr>
          <p:nvPr/>
        </p:nvSpPr>
        <p:spPr>
          <a:xfrm>
            <a:off x="77533" y="300216"/>
            <a:ext cx="454728" cy="5041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16" y="268619"/>
            <a:ext cx="2230841" cy="567325"/>
          </a:xfrm>
          <a:prstGeom prst="rect">
            <a:avLst/>
          </a:prstGeom>
        </p:spPr>
      </p:pic>
      <p:pic>
        <p:nvPicPr>
          <p:cNvPr id="1026" name="Picture 2" descr="AI Artificial intelligence Technology robot cartoon holding bulb ...">
            <a:extLst>
              <a:ext uri="{FF2B5EF4-FFF2-40B4-BE49-F238E27FC236}">
                <a16:creationId xmlns:a16="http://schemas.microsoft.com/office/drawing/2014/main" xmlns="" id="{FA6B040E-4FA3-4DF6-8DC0-BB313B388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925" y="3723885"/>
            <a:ext cx="212407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6F3B4FB-A48A-4986-8534-D538D04FB1DD}"/>
              </a:ext>
            </a:extLst>
          </p:cNvPr>
          <p:cNvSpPr txBox="1"/>
          <p:nvPr/>
        </p:nvSpPr>
        <p:spPr>
          <a:xfrm>
            <a:off x="661182" y="300216"/>
            <a:ext cx="6569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PERANCANGAN SISTEM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F2F19AFA-C322-467B-86F6-6FD15E4CA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45" y="1363385"/>
            <a:ext cx="10410091" cy="378949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dirty="0">
                <a:cs typeface="Times New Roman" panose="02020603050405020304" pitchFamily="18" charset="0"/>
              </a:rPr>
              <a:t>Tahap perancangan sistem mempunyai dua tujuan utama :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Memberikan gambaran secara umum tentang kebutuhan informasi kepada pemakai sistem secara logika.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Memberikan gambaran yang jelas dan rancang bangun yang lengkap kepada pemrogram komputer dan ahli-ahli teknik lainnya. 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endParaRPr lang="en-US" altLang="en-US" sz="2200" b="1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Clr>
                <a:schemeClr val="hlink"/>
              </a:buClr>
              <a:buFont typeface="Wingdings" panose="05000000000000000000" pitchFamily="2" charset="2"/>
              <a:buChar char="q"/>
            </a:pPr>
            <a:r>
              <a:rPr lang="en-US" altLang="en-US" sz="2200" b="1" dirty="0">
                <a:cs typeface="Times New Roman" panose="02020603050405020304" pitchFamily="18" charset="0"/>
              </a:rPr>
              <a:t>Tujuan perancangan sistem :</a:t>
            </a: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Perancangan sistem secara logika (logical system design) atau perancangan sistem secara umum </a:t>
            </a:r>
            <a:r>
              <a:rPr lang="en-US" altLang="en-US" sz="2200" b="1" dirty="0">
                <a:cs typeface="Times New Roman" panose="02020603050405020304" pitchFamily="18" charset="0"/>
                <a:hlinkClick r:id="" action="ppaction://noaction"/>
              </a:rPr>
              <a:t>(general system design)</a:t>
            </a:r>
            <a:endParaRPr lang="en-US" altLang="en-US" sz="2200" b="1" dirty="0"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2200" b="1" dirty="0">
                <a:cs typeface="Times New Roman" panose="02020603050405020304" pitchFamily="18" charset="0"/>
              </a:rPr>
              <a:t>Perancangan sistem secara terinci </a:t>
            </a:r>
            <a:r>
              <a:rPr lang="en-US" altLang="en-US" sz="2200" b="1" dirty="0">
                <a:cs typeface="Times New Roman" panose="02020603050405020304" pitchFamily="18" charset="0"/>
                <a:hlinkClick r:id="" action="ppaction://noaction"/>
              </a:rPr>
              <a:t>(detail system design) </a:t>
            </a:r>
            <a:endParaRPr lang="en-US" altLang="en-US" sz="22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9366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1971</Words>
  <Application>Microsoft Office PowerPoint</Application>
  <PresentationFormat>Custom</PresentationFormat>
  <Paragraphs>529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ulfah.tika.s</dc:creator>
  <cp:lastModifiedBy>ASUS</cp:lastModifiedBy>
  <cp:revision>10</cp:revision>
  <dcterms:created xsi:type="dcterms:W3CDTF">2020-07-04T23:37:17Z</dcterms:created>
  <dcterms:modified xsi:type="dcterms:W3CDTF">2020-07-16T00:37:50Z</dcterms:modified>
</cp:coreProperties>
</file>