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81" r:id="rId2"/>
    <p:sldId id="451" r:id="rId3"/>
    <p:sldId id="454" r:id="rId4"/>
    <p:sldId id="452" r:id="rId5"/>
    <p:sldId id="458" r:id="rId6"/>
    <p:sldId id="457" r:id="rId7"/>
    <p:sldId id="455" r:id="rId8"/>
    <p:sldId id="453" r:id="rId9"/>
    <p:sldId id="350" r:id="rId10"/>
    <p:sldId id="441" r:id="rId11"/>
    <p:sldId id="459" r:id="rId12"/>
    <p:sldId id="438" r:id="rId13"/>
    <p:sldId id="442" r:id="rId14"/>
    <p:sldId id="460" r:id="rId15"/>
    <p:sldId id="439" r:id="rId16"/>
    <p:sldId id="449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45" r:id="rId26"/>
    <p:sldId id="446" r:id="rId27"/>
    <p:sldId id="443" r:id="rId28"/>
    <p:sldId id="444" r:id="rId29"/>
    <p:sldId id="456" r:id="rId30"/>
    <p:sldId id="447" r:id="rId31"/>
    <p:sldId id="448" r:id="rId32"/>
    <p:sldId id="450" r:id="rId33"/>
    <p:sldId id="434" r:id="rId34"/>
    <p:sldId id="4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51"/>
  </p:normalViewPr>
  <p:slideViewPr>
    <p:cSldViewPr>
      <p:cViewPr varScale="1">
        <p:scale>
          <a:sx n="101" d="100"/>
          <a:sy n="101" d="100"/>
        </p:scale>
        <p:origin x="12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7929-9AD3-4243-B5E9-1F39EDB5490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1B11-C849-4023-A747-4AB71B2C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Grafis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Informasi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Infografis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BE734A3-DB6A-18A3-3D85-C34F070368C6}"/>
              </a:ext>
            </a:extLst>
          </p:cNvPr>
          <p:cNvSpPr txBox="1">
            <a:spLocks/>
          </p:cNvSpPr>
          <p:nvPr/>
        </p:nvSpPr>
        <p:spPr>
          <a:xfrm>
            <a:off x="6096000" y="4495800"/>
            <a:ext cx="6400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sz="1400" dirty="0" err="1">
                <a:solidFill>
                  <a:schemeClr val="tx1"/>
                </a:solidFill>
              </a:rPr>
              <a:t>Sumber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Wantoro</a:t>
            </a:r>
            <a:r>
              <a:rPr lang="en-US" sz="1400" b="1" dirty="0">
                <a:solidFill>
                  <a:schemeClr val="tx1"/>
                </a:solidFill>
              </a:rPr>
              <a:t>, M.Ds</a:t>
            </a:r>
          </a:p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Arif</a:t>
            </a:r>
            <a:r>
              <a:rPr lang="en-US" sz="1400" b="1" dirty="0">
                <a:solidFill>
                  <a:schemeClr val="tx1"/>
                </a:solidFill>
              </a:rPr>
              <a:t> Try </a:t>
            </a:r>
            <a:r>
              <a:rPr lang="en-US" sz="1400" b="1" dirty="0" err="1">
                <a:solidFill>
                  <a:schemeClr val="tx1"/>
                </a:solidFill>
              </a:rPr>
              <a:t>Cahyadi</a:t>
            </a:r>
            <a:r>
              <a:rPr lang="en-US" sz="1400" b="1" dirty="0">
                <a:solidFill>
                  <a:schemeClr val="tx1"/>
                </a:solidFill>
              </a:rPr>
              <a:t>, M.Ds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7467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/</a:t>
            </a:r>
            <a:r>
              <a:rPr lang="en-US" sz="2000" i="1" dirty="0" err="1"/>
              <a:t>Infographic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Inggris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b="1" i="1" dirty="0"/>
              <a:t>Information</a:t>
            </a:r>
            <a:r>
              <a:rPr lang="en-US" sz="2000" i="1" dirty="0"/>
              <a:t> + </a:t>
            </a:r>
            <a:r>
              <a:rPr lang="en-US" sz="2000" b="1" i="1" dirty="0"/>
              <a:t>Graphic</a:t>
            </a:r>
            <a:r>
              <a:rPr lang="en-US" sz="2000" i="1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penyajian</a:t>
            </a:r>
            <a:r>
              <a:rPr lang="en-US" sz="2000" dirty="0"/>
              <a:t> data/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grafis</a:t>
            </a:r>
            <a:r>
              <a:rPr lang="en-US" sz="2000" dirty="0"/>
              <a:t> (visual) yang </a:t>
            </a:r>
            <a:r>
              <a:rPr lang="en-US" sz="2000" dirty="0" err="1"/>
              <a:t>didalamnya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/</a:t>
            </a:r>
            <a:r>
              <a:rPr lang="en-US" sz="2000" dirty="0" err="1"/>
              <a:t>tipografi</a:t>
            </a:r>
            <a:r>
              <a:rPr lang="en-US" sz="2000" dirty="0"/>
              <a:t>, </a:t>
            </a:r>
            <a:r>
              <a:rPr lang="en-US" sz="2000" dirty="0" err="1"/>
              <a:t>warna</a:t>
            </a:r>
            <a:r>
              <a:rPr lang="en-US" sz="2000" dirty="0"/>
              <a:t>, </a:t>
            </a:r>
            <a:r>
              <a:rPr lang="en-US" sz="2000" dirty="0" err="1"/>
              <a:t>ilustrasi</a:t>
            </a:r>
            <a:r>
              <a:rPr lang="en-US" sz="2000" dirty="0"/>
              <a:t>, </a:t>
            </a:r>
            <a:r>
              <a:rPr lang="en-US" sz="2000" dirty="0" err="1"/>
              <a:t>ikon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sebagainya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grafis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data </a:t>
            </a:r>
            <a:r>
              <a:rPr lang="en-US" sz="2000" dirty="0" err="1"/>
              <a:t>teks</a:t>
            </a:r>
            <a:r>
              <a:rPr lang="en-US" sz="2000" dirty="0"/>
              <a:t> yang </a:t>
            </a:r>
            <a:r>
              <a:rPr lang="en-US" sz="2000" dirty="0" err="1"/>
              <a:t>kompleks</a:t>
            </a:r>
            <a:r>
              <a:rPr lang="en-US" sz="2000" dirty="0"/>
              <a:t>/</a:t>
            </a:r>
            <a:r>
              <a:rPr lang="en-US" sz="2000" dirty="0" err="1"/>
              <a:t>rumit</a:t>
            </a:r>
            <a:r>
              <a:rPr lang="en-US" sz="2000" dirty="0"/>
              <a:t>,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tereduksi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*</a:t>
            </a: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itu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sendiri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JELAS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jernih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mengurangi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makna</a:t>
            </a:r>
            <a:r>
              <a:rPr lang="en-US" sz="2000" dirty="0">
                <a:latin typeface="+mj-lt"/>
              </a:rPr>
              <a:t> data), </a:t>
            </a:r>
            <a:r>
              <a:rPr lang="en-US" sz="2000" b="1" dirty="0">
                <a:latin typeface="+mj-lt"/>
              </a:rPr>
              <a:t>PRESISI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menimbulkan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keambiguan</a:t>
            </a:r>
            <a:r>
              <a:rPr lang="en-US" sz="2000" dirty="0">
                <a:latin typeface="+mj-lt"/>
              </a:rPr>
              <a:t>),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EFISIEN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ringkas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cepat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dipahami</a:t>
            </a:r>
            <a:r>
              <a:rPr lang="en-US" sz="2000" dirty="0">
                <a:latin typeface="+mj-lt"/>
              </a:rPr>
              <a:t>)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: Edward R.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Tufte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– The New York Time.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9370" t="39583" r="6296" b="27083"/>
          <a:stretch>
            <a:fillRect/>
          </a:stretch>
        </p:blipFill>
        <p:spPr bwMode="auto">
          <a:xfrm>
            <a:off x="304802" y="2514600"/>
            <a:ext cx="857249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295400" y="1676400"/>
            <a:ext cx="1905000" cy="457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91200" y="1676400"/>
            <a:ext cx="1905000" cy="457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Infografis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14800" y="3200400"/>
            <a:ext cx="685800" cy="457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Fungsi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7467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fungsi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yaitu</a:t>
            </a:r>
            <a:r>
              <a:rPr lang="en-US" sz="2000" dirty="0">
                <a:latin typeface="+mj-lt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latin typeface="+mj-lt"/>
              </a:rPr>
              <a:t>Membuat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informasi</a:t>
            </a:r>
            <a:r>
              <a:rPr lang="en-US" sz="2000" dirty="0">
                <a:latin typeface="+mj-lt"/>
              </a:rPr>
              <a:t>/data yang </a:t>
            </a:r>
            <a:r>
              <a:rPr lang="en-US" sz="2000" dirty="0" err="1">
                <a:latin typeface="+mj-lt"/>
              </a:rPr>
              <a:t>dibagikan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menjadi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lebih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mudah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dipahami</a:t>
            </a:r>
            <a:r>
              <a:rPr lang="en-US" sz="2000" dirty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/data yang </a:t>
            </a:r>
            <a:r>
              <a:rPr lang="en-US" sz="2000" dirty="0" err="1"/>
              <a:t>dibagikan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/data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i="1" dirty="0"/>
              <a:t>shareable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dibagikan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dibagikan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tersebar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menginspirasi</a:t>
            </a:r>
            <a:r>
              <a:rPr lang="en-US" sz="2000" dirty="0"/>
              <a:t>/</a:t>
            </a:r>
            <a:r>
              <a:rPr lang="en-US" sz="2000" dirty="0" err="1"/>
              <a:t>mempersuasi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r>
              <a:rPr lang="en-US" sz="2000" dirty="0"/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UNIKOM\Semester Genap 2014-2015\SDKV 2\Infografis\Visual\southern-right-whales-inf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73573" cy="4953000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990600" y="5791200"/>
            <a:ext cx="7010400" cy="45719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/>
              <a:t>Bayangkan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,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rumit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kompleksnya</a:t>
            </a:r>
            <a:r>
              <a:rPr lang="en-US" sz="2000" dirty="0"/>
              <a:t> data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ikan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?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Jenis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3886200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Informasi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tinjauan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/</a:t>
            </a:r>
            <a:r>
              <a:rPr lang="en-US" sz="2000" dirty="0" err="1"/>
              <a:t>obyek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populer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Contoh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Infografis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informasi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tentang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penyakit</a:t>
            </a:r>
            <a:r>
              <a:rPr lang="en-US" sz="2000" dirty="0">
                <a:solidFill>
                  <a:srgbClr val="FF0000"/>
                </a:solidFill>
              </a:rPr>
              <a:t> Bronchitis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What is bronch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155" y="579437"/>
            <a:ext cx="3184914" cy="589756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Statistik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 yang </a:t>
            </a:r>
            <a:r>
              <a:rPr lang="en-US" sz="2000" dirty="0" err="1"/>
              <a:t>menyajikan</a:t>
            </a:r>
            <a:r>
              <a:rPr lang="en-US" sz="2000" dirty="0"/>
              <a:t> data </a:t>
            </a:r>
            <a:r>
              <a:rPr lang="en-US" sz="2000" dirty="0" err="1"/>
              <a:t>statistik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,  </a:t>
            </a:r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statistik</a:t>
            </a:r>
            <a:r>
              <a:rPr lang="en-US" sz="2000" dirty="0"/>
              <a:t>, data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cadangan</a:t>
            </a:r>
            <a:r>
              <a:rPr lang="en-US" sz="2000" dirty="0"/>
              <a:t> </a:t>
            </a:r>
            <a:r>
              <a:rPr lang="en-US" sz="2000" dirty="0" err="1"/>
              <a:t>argumen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ilustrasi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mencakup</a:t>
            </a:r>
            <a:r>
              <a:rPr lang="en-US" sz="2000" dirty="0"/>
              <a:t> </a:t>
            </a:r>
            <a:r>
              <a:rPr lang="en-US" sz="2000" i="1" dirty="0"/>
              <a:t>charts</a:t>
            </a:r>
            <a:r>
              <a:rPr lang="en-US" sz="2000" dirty="0"/>
              <a:t>, </a:t>
            </a:r>
            <a:r>
              <a:rPr lang="en-US" sz="2000" i="1" dirty="0"/>
              <a:t>icons</a:t>
            </a:r>
            <a:r>
              <a:rPr lang="en-US" sz="2000" dirty="0"/>
              <a:t>, </a:t>
            </a:r>
            <a:r>
              <a:rPr lang="en-US" sz="2000" dirty="0" err="1"/>
              <a:t>gambar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i="1" dirty="0"/>
              <a:t>font</a:t>
            </a:r>
            <a:r>
              <a:rPr lang="en-US" sz="2000" dirty="0"/>
              <a:t> yang </a:t>
            </a:r>
            <a:r>
              <a:rPr lang="en-US" sz="2000" dirty="0" err="1"/>
              <a:t>menarik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statistik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Kobe Bryant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selama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bermain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basket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19 ideas for design infographic statistics  #graphicdesign #design #art #graphic...#art #design #graphic #graphicdesign #ideas #infographic #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33400"/>
            <a:ext cx="2380278" cy="59055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Proses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tentang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Creative Design Process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6" name="Picture 8" descr="Construct a visual design process with this Creative Design Process Infographic Template. Edit more process infographic templates on Venngage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90600"/>
            <a:ext cx="335525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Timeline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</a:t>
            </a:r>
            <a:r>
              <a:rPr lang="en-US" sz="2000" i="1" dirty="0"/>
              <a:t>timeline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memvisualisasikan</a:t>
            </a:r>
            <a:r>
              <a:rPr lang="en-US" sz="2000" dirty="0"/>
              <a:t> </a:t>
            </a:r>
            <a:r>
              <a:rPr lang="en-US" sz="2000" dirty="0" err="1"/>
              <a:t>sejarah</a:t>
            </a:r>
            <a:r>
              <a:rPr lang="en-US" sz="2000" dirty="0"/>
              <a:t>/</a:t>
            </a:r>
            <a:r>
              <a:rPr lang="en-US" sz="2000" dirty="0" err="1"/>
              <a:t>waktu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</a:t>
            </a:r>
            <a:r>
              <a:rPr lang="en-US" sz="2000" dirty="0"/>
              <a:t>-</a:t>
            </a:r>
            <a:r>
              <a:rPr lang="en-US" sz="2000" i="1" dirty="0"/>
              <a:t>highlight </a:t>
            </a:r>
            <a:r>
              <a:rPr lang="en-US" sz="2000" dirty="0" err="1"/>
              <a:t>tanggal-tanggal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timeline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Evolusi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Internet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Teknologi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infografik 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09600"/>
            <a:ext cx="2286000" cy="576256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Introduksi</a:t>
            </a:r>
            <a:endParaRPr kumimoji="0" lang="en-US" sz="48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Geografis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</a:t>
            </a:r>
            <a:r>
              <a:rPr lang="en-US" sz="2000" dirty="0" err="1"/>
              <a:t>geografis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memvisualisasikan</a:t>
            </a:r>
            <a:r>
              <a:rPr lang="en-US" sz="2000" dirty="0"/>
              <a:t> data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, data </a:t>
            </a:r>
            <a:r>
              <a:rPr lang="en-US" sz="2000" dirty="0" err="1"/>
              <a:t>demografis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data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 </a:t>
            </a:r>
            <a:r>
              <a:rPr lang="en-US" sz="2000" dirty="0" err="1"/>
              <a:t>Infografis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peta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visual.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geografis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Simply the Best 6 States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infografik geograf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0"/>
            <a:ext cx="3029382" cy="556800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Komparasi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</a:t>
            </a:r>
            <a:r>
              <a:rPr lang="en-US" sz="2000" dirty="0" err="1"/>
              <a:t>komparasi</a:t>
            </a:r>
            <a:r>
              <a:rPr lang="en-US" sz="2000" dirty="0"/>
              <a:t>/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komparasi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London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Paris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Infographic #Layout: #Design #a #Comparison #Infographic,  #comparison #DESIGN #infographic #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09600"/>
            <a:ext cx="2971800" cy="563798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Hierarkis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</a:t>
            </a:r>
            <a:r>
              <a:rPr lang="en-US" sz="2000" dirty="0" err="1"/>
              <a:t>hierarkis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level yang </a:t>
            </a:r>
            <a:r>
              <a:rPr lang="en-US" sz="2000" dirty="0" err="1"/>
              <a:t>tertinggi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yang </a:t>
            </a:r>
            <a:r>
              <a:rPr lang="en-US" sz="2000" dirty="0" err="1"/>
              <a:t>terendah</a:t>
            </a:r>
            <a:r>
              <a:rPr lang="en-US" sz="2000" dirty="0"/>
              <a:t> (</a:t>
            </a:r>
            <a:r>
              <a:rPr lang="en-US" sz="2000" dirty="0" err="1"/>
              <a:t>sebaliknya</a:t>
            </a:r>
            <a:r>
              <a:rPr lang="en-US" sz="2000" dirty="0"/>
              <a:t>).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, level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hierarkis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Maslow’s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8" name="Picture 4" descr="Maslow's hierarchy of needs meets Social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0"/>
            <a:ext cx="3124200" cy="549364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Daftar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tips </a:t>
            </a:r>
            <a:r>
              <a:rPr lang="en-US" sz="2000" dirty="0" err="1"/>
              <a:t>trik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daftar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5 Cool Android &amp;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Iphone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Apps</a:t>
            </a: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infografik daf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057400" cy="579893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41910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Infografis</a:t>
            </a:r>
            <a:r>
              <a:rPr lang="en-US" b="1" dirty="0">
                <a:solidFill>
                  <a:srgbClr val="FF0000"/>
                </a:solidFill>
              </a:rPr>
              <a:t> Resume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Infografis</a:t>
            </a:r>
            <a:r>
              <a:rPr lang="en-US" sz="2000" dirty="0"/>
              <a:t> resume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, CV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Contoh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Infografis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resume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Matteo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Innominato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98" name="AutoShape 2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tatistics info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50 Simple &amp; Creative Resume (CV) Design Ideas / Examples For 2017 &amp; Bey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0"/>
            <a:ext cx="3530705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Elemen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1"/>
            <a:ext cx="7467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elemen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yaitu</a:t>
            </a:r>
            <a:r>
              <a:rPr lang="en-US" sz="2000" dirty="0">
                <a:latin typeface="+mj-lt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457200" indent="-457200"/>
            <a:r>
              <a:rPr lang="en-US" sz="2000" b="1" dirty="0" err="1">
                <a:latin typeface="+mj-lt"/>
              </a:rPr>
              <a:t>Judul</a:t>
            </a:r>
            <a:r>
              <a:rPr lang="en-US" sz="2000" b="1" dirty="0">
                <a:latin typeface="+mj-lt"/>
              </a:rPr>
              <a:t>/Headline</a:t>
            </a:r>
          </a:p>
          <a:p>
            <a:pPr marL="457200" indent="-457200"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err="1">
                <a:latin typeface="+mj-lt"/>
              </a:rPr>
              <a:t>Tema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besar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mengenai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informasi</a:t>
            </a:r>
            <a:r>
              <a:rPr lang="en-US" sz="2000" dirty="0">
                <a:latin typeface="+mj-lt"/>
              </a:rPr>
              <a:t>/data.</a:t>
            </a:r>
          </a:p>
          <a:p>
            <a:pPr marL="457200" indent="-457200"/>
            <a:r>
              <a:rPr lang="en-US" sz="2000" b="1" dirty="0" err="1"/>
              <a:t>Pengantar</a:t>
            </a:r>
            <a:r>
              <a:rPr lang="en-US" sz="2000" b="1" dirty="0"/>
              <a:t> </a:t>
            </a:r>
            <a:r>
              <a:rPr lang="en-US" sz="2000" b="1" dirty="0" err="1"/>
              <a:t>Infografis</a:t>
            </a:r>
            <a:endParaRPr lang="en-US" sz="2000" b="1" dirty="0"/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r>
              <a:rPr lang="en-US" sz="2000" dirty="0"/>
              <a:t>.</a:t>
            </a:r>
          </a:p>
          <a:p>
            <a:pPr marL="457200" indent="-457200"/>
            <a:r>
              <a:rPr lang="en-US" sz="2000" b="1" dirty="0" err="1"/>
              <a:t>Isi</a:t>
            </a:r>
            <a:r>
              <a:rPr lang="en-US" sz="2000" b="1" dirty="0"/>
              <a:t>/</a:t>
            </a:r>
            <a:r>
              <a:rPr lang="en-US" sz="2000" b="1" dirty="0" err="1"/>
              <a:t>Konten</a:t>
            </a:r>
            <a:r>
              <a:rPr lang="en-US" sz="2000" b="1" dirty="0"/>
              <a:t> (</a:t>
            </a:r>
            <a:r>
              <a:rPr lang="en-US" sz="2000" b="1" i="1" dirty="0"/>
              <a:t>Story</a:t>
            </a:r>
            <a:r>
              <a:rPr lang="en-US" sz="2000" b="1" dirty="0"/>
              <a:t>) </a:t>
            </a:r>
            <a:r>
              <a:rPr lang="en-US" sz="2000" b="1" dirty="0" err="1"/>
              <a:t>Infografis</a:t>
            </a:r>
            <a:endParaRPr lang="en-US" sz="2000" b="1" dirty="0"/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 (</a:t>
            </a:r>
            <a:r>
              <a:rPr lang="en-US" sz="2000" dirty="0" err="1"/>
              <a:t>konten</a:t>
            </a:r>
            <a:r>
              <a:rPr lang="en-US" sz="2000" dirty="0"/>
              <a:t>)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disampaikan</a:t>
            </a:r>
            <a:r>
              <a:rPr lang="en-US" sz="2000" dirty="0"/>
              <a:t>.</a:t>
            </a:r>
          </a:p>
          <a:p>
            <a:pPr marL="457200" indent="-457200"/>
            <a:r>
              <a:rPr lang="en-US" sz="2000" b="1" dirty="0" err="1">
                <a:latin typeface="+mj-lt"/>
              </a:rPr>
              <a:t>Sumber</a:t>
            </a:r>
            <a:endParaRPr lang="en-US" sz="2000" b="1" dirty="0">
              <a:latin typeface="+mj-lt"/>
            </a:endParaRPr>
          </a:p>
          <a:p>
            <a:pPr marL="457200" indent="-457200"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err="1">
                <a:latin typeface="+mj-lt"/>
              </a:rPr>
              <a:t>Asal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muasal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informasi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tsb</a:t>
            </a:r>
            <a:r>
              <a:rPr lang="en-US" sz="2000" dirty="0">
                <a:latin typeface="+mj-lt"/>
              </a:rPr>
              <a:t>.</a:t>
            </a:r>
          </a:p>
          <a:p>
            <a:pPr marL="457200" indent="-457200">
              <a:buNone/>
            </a:pPr>
            <a:endParaRPr lang="en-US" sz="2000" dirty="0">
              <a:latin typeface="+mj-lt"/>
            </a:endParaRPr>
          </a:p>
          <a:p>
            <a:pPr marL="457200" indent="-457200">
              <a:buNone/>
            </a:pPr>
            <a:r>
              <a:rPr lang="en-US" sz="1600" dirty="0" err="1">
                <a:solidFill>
                  <a:srgbClr val="FF0000"/>
                </a:solidFill>
              </a:rPr>
              <a:t>Sumber</a:t>
            </a:r>
            <a:r>
              <a:rPr lang="en-US" sz="1600" dirty="0">
                <a:solidFill>
                  <a:srgbClr val="FF0000"/>
                </a:solidFill>
              </a:rPr>
              <a:t> : </a:t>
            </a:r>
            <a:r>
              <a:rPr lang="en-US" sz="1600" dirty="0" err="1">
                <a:solidFill>
                  <a:srgbClr val="FF0000"/>
                </a:solidFill>
              </a:rPr>
              <a:t>dgipul</a:t>
            </a:r>
            <a:endParaRPr lang="en-US" sz="1600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Merancang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295400"/>
            <a:ext cx="6248400" cy="4876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infografis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desainer</a:t>
            </a:r>
            <a:r>
              <a:rPr lang="en-US" dirty="0"/>
              <a:t>) </a:t>
            </a:r>
            <a:r>
              <a:rPr lang="en-US" dirty="0" err="1"/>
              <a:t>menceritakan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visual/</a:t>
            </a:r>
            <a:r>
              <a:rPr lang="en-US" dirty="0" err="1"/>
              <a:t>grafis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5800" b="1" dirty="0">
                <a:solidFill>
                  <a:srgbClr val="FF0000"/>
                </a:solidFill>
              </a:rPr>
              <a:t>PENTING!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dirty="0" err="1">
                <a:latin typeface="+mj-lt"/>
              </a:rPr>
              <a:t>Kemampuan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memahami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pemilihan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huruf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penggunaan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ikon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ilustrasi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tepat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mutlak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dimiliki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desainer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infografis</a:t>
            </a:r>
            <a:r>
              <a:rPr lang="en-US" dirty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err="1">
                <a:latin typeface="+mj-lt"/>
              </a:rPr>
              <a:t>Sebelum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itu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desainer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juga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dituntut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membaca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memahami</a:t>
            </a:r>
            <a:r>
              <a:rPr lang="en-US" dirty="0">
                <a:latin typeface="+mj-lt"/>
              </a:rPr>
              <a:t> data </a:t>
            </a:r>
            <a:r>
              <a:rPr lang="en-US" dirty="0" err="1">
                <a:latin typeface="+mj-lt"/>
              </a:rPr>
              <a:t>serta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profil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audience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baik</a:t>
            </a:r>
            <a:r>
              <a:rPr lang="en-US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tahapan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merancang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yaitu</a:t>
            </a:r>
            <a:r>
              <a:rPr lang="en-US" sz="2000" dirty="0">
                <a:latin typeface="+mj-lt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457200" indent="-457200"/>
            <a:r>
              <a:rPr lang="en-US" sz="2000" b="1" dirty="0" err="1">
                <a:latin typeface="+mj-lt"/>
              </a:rPr>
              <a:t>Menentukan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Topik</a:t>
            </a:r>
            <a:r>
              <a:rPr lang="en-US" sz="2000" b="1" dirty="0">
                <a:latin typeface="+mj-lt"/>
              </a:rPr>
              <a:t>/</a:t>
            </a:r>
            <a:r>
              <a:rPr lang="en-US" sz="2000" b="1" dirty="0" err="1">
                <a:latin typeface="+mj-lt"/>
              </a:rPr>
              <a:t>Tema</a:t>
            </a:r>
            <a:endParaRPr lang="en-US" sz="2000" b="1" dirty="0">
              <a:latin typeface="+mj-lt"/>
            </a:endParaRPr>
          </a:p>
          <a:p>
            <a:pPr marL="457200" indent="-457200"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err="1">
                <a:latin typeface="+mj-lt"/>
              </a:rPr>
              <a:t>Tentukan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topik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menarik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sedang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dibutuhkan</a:t>
            </a:r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audience</a:t>
            </a:r>
          </a:p>
          <a:p>
            <a:pPr marL="457200" indent="-457200"/>
            <a:r>
              <a:rPr lang="en-US" sz="2000" b="1" dirty="0" err="1"/>
              <a:t>Mencari</a:t>
            </a:r>
            <a:r>
              <a:rPr lang="en-US" sz="2000" b="1" dirty="0"/>
              <a:t> Data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Pencarian</a:t>
            </a:r>
            <a:r>
              <a:rPr lang="en-US" sz="2000" dirty="0"/>
              <a:t> data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r>
              <a:rPr lang="en-US" sz="2000" dirty="0"/>
              <a:t>, </a:t>
            </a:r>
            <a:r>
              <a:rPr lang="en-US" sz="2000" dirty="0" err="1"/>
              <a:t>literatur</a:t>
            </a:r>
            <a:r>
              <a:rPr lang="en-US" sz="2000" dirty="0"/>
              <a:t>, </a:t>
            </a:r>
            <a:r>
              <a:rPr lang="en-US" sz="2000" dirty="0" err="1"/>
              <a:t>wawancara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endParaRPr lang="en-US" sz="2000" dirty="0"/>
          </a:p>
          <a:p>
            <a:pPr marL="457200" indent="-457200"/>
            <a:r>
              <a:rPr lang="en-US" sz="2000" b="1" dirty="0" err="1"/>
              <a:t>Mengidentifikasi</a:t>
            </a:r>
            <a:r>
              <a:rPr lang="en-US" sz="2000" b="1" dirty="0"/>
              <a:t> </a:t>
            </a:r>
            <a:r>
              <a:rPr lang="en-US" sz="2000" b="1" i="1" dirty="0"/>
              <a:t>Audience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Pahami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demografis</a:t>
            </a:r>
            <a:r>
              <a:rPr lang="en-US" sz="2000" dirty="0"/>
              <a:t>,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dirty="0" err="1"/>
              <a:t>psikografis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a</a:t>
            </a:r>
            <a:r>
              <a:rPr lang="en-US" sz="2000" i="1" dirty="0"/>
              <a:t>udience</a:t>
            </a:r>
          </a:p>
          <a:p>
            <a:pPr marL="457200" indent="-457200"/>
            <a:r>
              <a:rPr lang="en-US" sz="2000" b="1" dirty="0" err="1">
                <a:latin typeface="+mj-lt"/>
              </a:rPr>
              <a:t>Menentukan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Pesan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Utama</a:t>
            </a:r>
            <a:r>
              <a:rPr lang="en-US" sz="2000" b="1" dirty="0">
                <a:latin typeface="+mj-lt"/>
              </a:rPr>
              <a:t>/</a:t>
            </a:r>
            <a:r>
              <a:rPr lang="en-US" sz="2000" b="1" i="1" dirty="0">
                <a:latin typeface="+mj-lt"/>
              </a:rPr>
              <a:t>Story</a:t>
            </a:r>
          </a:p>
          <a:p>
            <a:pPr marL="457200" indent="-457200">
              <a:buNone/>
            </a:pPr>
            <a:r>
              <a:rPr lang="en-US" sz="2000" dirty="0">
                <a:latin typeface="+mj-lt"/>
              </a:rPr>
              <a:t>	Dari data, </a:t>
            </a:r>
            <a:r>
              <a:rPr lang="en-US" sz="2000" dirty="0" err="1">
                <a:latin typeface="+mj-lt"/>
              </a:rPr>
              <a:t>tandai</a:t>
            </a:r>
            <a:r>
              <a:rPr lang="en-US" sz="2000" dirty="0">
                <a:latin typeface="+mj-lt"/>
              </a:rPr>
              <a:t> hal2 </a:t>
            </a:r>
            <a:r>
              <a:rPr lang="en-US" sz="2000" dirty="0" err="1">
                <a:latin typeface="+mj-lt"/>
              </a:rPr>
              <a:t>penting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diinformasikan</a:t>
            </a:r>
            <a:endParaRPr lang="en-US" sz="2000" dirty="0">
              <a:latin typeface="+mj-lt"/>
            </a:endParaRPr>
          </a:p>
          <a:p>
            <a:pPr marL="457200" indent="-457200"/>
            <a:r>
              <a:rPr lang="en-US" sz="2000" b="1" dirty="0" err="1"/>
              <a:t>Merancang</a:t>
            </a:r>
            <a:r>
              <a:rPr lang="en-US" sz="2000" b="1" dirty="0"/>
              <a:t> </a:t>
            </a:r>
            <a:r>
              <a:rPr lang="en-US" sz="2000" b="1" dirty="0" err="1"/>
              <a:t>Desain</a:t>
            </a:r>
            <a:r>
              <a:rPr lang="en-US" sz="2000" b="1" dirty="0"/>
              <a:t> </a:t>
            </a:r>
            <a:r>
              <a:rPr lang="en-US" sz="2000" b="1" dirty="0" err="1"/>
              <a:t>Infografis</a:t>
            </a:r>
            <a:endParaRPr lang="en-US" sz="2000" b="1" dirty="0"/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sketsa</a:t>
            </a:r>
            <a:r>
              <a:rPr lang="en-US" sz="2000" dirty="0"/>
              <a:t>, </a:t>
            </a:r>
            <a:r>
              <a:rPr lang="en-US" sz="2000" i="1" dirty="0"/>
              <a:t>software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elemen2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tepat</a:t>
            </a:r>
            <a:endParaRPr lang="en-US" sz="2000" dirty="0"/>
          </a:p>
          <a:p>
            <a:pPr marL="457200" indent="-457200"/>
            <a:r>
              <a:rPr lang="en-US" sz="2000" b="1" dirty="0" err="1"/>
              <a:t>Mempublikasikan</a:t>
            </a:r>
            <a:r>
              <a:rPr lang="en-US" sz="2000" b="1" dirty="0"/>
              <a:t> </a:t>
            </a:r>
            <a:r>
              <a:rPr lang="en-US" sz="2000" b="1" dirty="0" err="1"/>
              <a:t>Infografis</a:t>
            </a:r>
            <a:endParaRPr lang="en-US" sz="2000" b="1" dirty="0"/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Pilih</a:t>
            </a:r>
            <a:r>
              <a:rPr lang="en-US" sz="2000" dirty="0"/>
              <a:t> media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publikasi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endParaRPr lang="en-US" sz="2000" dirty="0"/>
          </a:p>
          <a:p>
            <a:pPr marL="457200" indent="-457200">
              <a:buNone/>
            </a:pPr>
            <a:endParaRPr lang="en-US" sz="2000" dirty="0">
              <a:latin typeface="+mj-lt"/>
            </a:endParaRPr>
          </a:p>
          <a:p>
            <a:pPr marL="457200" indent="-457200">
              <a:buNone/>
            </a:pPr>
            <a:r>
              <a:rPr lang="en-US" sz="1600" dirty="0" err="1">
                <a:solidFill>
                  <a:srgbClr val="FF0000"/>
                </a:solidFill>
              </a:rPr>
              <a:t>Sumber</a:t>
            </a:r>
            <a:r>
              <a:rPr lang="en-US" sz="1600" dirty="0">
                <a:solidFill>
                  <a:srgbClr val="FF0000"/>
                </a:solidFill>
              </a:rPr>
              <a:t> : </a:t>
            </a:r>
            <a:r>
              <a:rPr lang="en-US" sz="1600" dirty="0" err="1">
                <a:solidFill>
                  <a:srgbClr val="FF0000"/>
                </a:solidFill>
              </a:rPr>
              <a:t>dbrandcom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dengan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perubahan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447800"/>
            <a:ext cx="6781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…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yang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OVERLOAD DATA!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n-US" sz="2800" dirty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err="1">
                <a:latin typeface="+mj-lt"/>
              </a:rPr>
              <a:t>Setiap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hari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melalui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perangkat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>
                <a:latin typeface="+mj-lt"/>
              </a:rPr>
              <a:t>gadget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televisi</a:t>
            </a:r>
            <a:r>
              <a:rPr lang="en-US" sz="2800" dirty="0">
                <a:latin typeface="+mj-lt"/>
              </a:rPr>
              <a:t>, media </a:t>
            </a:r>
            <a:r>
              <a:rPr lang="en-US" sz="2800" dirty="0" err="1">
                <a:latin typeface="+mj-lt"/>
              </a:rPr>
              <a:t>cetak</a:t>
            </a:r>
            <a:r>
              <a:rPr lang="en-US" sz="2800" dirty="0">
                <a:latin typeface="+mj-lt"/>
              </a:rPr>
              <a:t>, radio </a:t>
            </a:r>
            <a:r>
              <a:rPr lang="en-US" sz="2800" dirty="0" err="1">
                <a:latin typeface="+mj-lt"/>
              </a:rPr>
              <a:t>dan</a:t>
            </a:r>
            <a:r>
              <a:rPr lang="en-US" sz="2800" dirty="0">
                <a:latin typeface="+mj-lt"/>
              </a:rPr>
              <a:t> lain-lain </a:t>
            </a:r>
            <a:r>
              <a:rPr lang="en-US" sz="2800" dirty="0" err="1">
                <a:latin typeface="+mj-lt"/>
              </a:rPr>
              <a:t>kita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dibombardir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dengan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berbagai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informasi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membuat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kita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overdosis</a:t>
            </a:r>
            <a:r>
              <a:rPr lang="en-US" sz="2800" dirty="0">
                <a:latin typeface="+mj-lt"/>
              </a:rPr>
              <a:t>” </a:t>
            </a:r>
            <a:r>
              <a:rPr lang="en-US" sz="2800" dirty="0" err="1">
                <a:latin typeface="+mj-lt"/>
              </a:rPr>
              <a:t>informasi</a:t>
            </a:r>
            <a:r>
              <a:rPr lang="en-US" sz="28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5532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Perangkat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Perancangan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467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b="1" i="1" dirty="0"/>
              <a:t>Software </a:t>
            </a:r>
            <a:r>
              <a:rPr lang="en-US" sz="2000" dirty="0"/>
              <a:t>(</a:t>
            </a:r>
            <a:r>
              <a:rPr lang="en-US" sz="2000" dirty="0" err="1"/>
              <a:t>Komputer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>
                <a:latin typeface="+mj-lt"/>
              </a:rPr>
              <a:t>Adobe (Illustrator, Photoshop)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+mj-lt"/>
              </a:rPr>
              <a:t>CorelDraw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+mj-lt"/>
              </a:rPr>
              <a:t>Sketchup</a:t>
            </a: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+mj-lt"/>
              </a:rPr>
              <a:t>3dMax, </a:t>
            </a:r>
            <a:r>
              <a:rPr lang="en-US" sz="2000" dirty="0" err="1">
                <a:latin typeface="+mj-lt"/>
              </a:rPr>
              <a:t>dll</a:t>
            </a: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b="1" i="1" dirty="0"/>
              <a:t>Website/Apps</a:t>
            </a:r>
            <a:r>
              <a:rPr lang="en-US" sz="2000" i="1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Infografis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Canva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Pictochart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Venngage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Visme.co</a:t>
            </a:r>
          </a:p>
          <a:p>
            <a:pPr marL="457200" indent="-457200">
              <a:buAutoNum type="arabicPeriod"/>
            </a:pPr>
            <a:r>
              <a:rPr lang="en-US" sz="2000" dirty="0"/>
              <a:t>Easel.ly, </a:t>
            </a:r>
            <a:r>
              <a:rPr lang="en-US" sz="2000" dirty="0" err="1"/>
              <a:t>dll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Tugas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7162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 </a:t>
            </a:r>
            <a:r>
              <a:rPr lang="en-US" sz="2400" b="1" dirty="0" err="1"/>
              <a:t>Minggu</a:t>
            </a:r>
            <a:r>
              <a:rPr lang="en-US" sz="2400" b="1" dirty="0"/>
              <a:t> </a:t>
            </a:r>
            <a:r>
              <a:rPr lang="en-US" sz="2400" b="1" dirty="0" err="1"/>
              <a:t>Depan</a:t>
            </a:r>
            <a:endParaRPr lang="en-US" sz="24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Setelah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r>
              <a:rPr lang="en-US" sz="2000" dirty="0"/>
              <a:t> (</a:t>
            </a:r>
            <a:r>
              <a:rPr lang="en-US" sz="2000" dirty="0" err="1"/>
              <a:t>Wisata</a:t>
            </a:r>
            <a:r>
              <a:rPr lang="en-US" sz="2000" dirty="0"/>
              <a:t>),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Lengkapi</a:t>
            </a:r>
            <a:r>
              <a:rPr lang="en-US" sz="2000" dirty="0"/>
              <a:t> data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dirasa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(</a:t>
            </a:r>
            <a:r>
              <a:rPr lang="en-US" sz="2000" dirty="0" err="1"/>
              <a:t>Observasi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,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literatur</a:t>
            </a:r>
            <a:r>
              <a:rPr lang="en-US" sz="2000" dirty="0"/>
              <a:t>/internet,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 marL="457200" indent="-457200">
              <a:buAutoNum type="arabicPeriod"/>
            </a:pPr>
            <a:r>
              <a:rPr lang="en-US" sz="2000" dirty="0"/>
              <a:t>Baca data, </a:t>
            </a:r>
            <a:r>
              <a:rPr lang="en-US" sz="2000" dirty="0" err="1"/>
              <a:t>tandai</a:t>
            </a:r>
            <a:r>
              <a:rPr lang="en-US" sz="2000" dirty="0"/>
              <a:t> </a:t>
            </a:r>
            <a:r>
              <a:rPr lang="en-US" sz="2000" dirty="0" err="1"/>
              <a:t>hal-hal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sampaikan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 </a:t>
            </a:r>
            <a:r>
              <a:rPr lang="en-US" sz="2000" dirty="0" err="1"/>
              <a:t>tsb</a:t>
            </a:r>
            <a:r>
              <a:rPr lang="en-US" sz="2000" dirty="0"/>
              <a:t>.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+mj-lt"/>
              </a:rPr>
              <a:t>Baca </a:t>
            </a:r>
            <a:r>
              <a:rPr lang="en-US" sz="2000" dirty="0" err="1">
                <a:latin typeface="+mj-lt"/>
              </a:rPr>
              <a:t>referensi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mengenai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Slideshare</a:t>
            </a:r>
            <a:r>
              <a:rPr lang="en-US" sz="2000" dirty="0">
                <a:latin typeface="+mj-lt"/>
              </a:rPr>
              <a:t>, Buku2,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sebagainya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ORIAL INFO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1452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6248400"/>
            <a:ext cx="171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 : </a:t>
            </a:r>
            <a:r>
              <a:rPr lang="en-US" sz="1400" dirty="0" err="1">
                <a:solidFill>
                  <a:srgbClr val="FF0000"/>
                </a:solidFill>
              </a:rPr>
              <a:t>dbrandcom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UTORIAL INFO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1452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6248400"/>
            <a:ext cx="171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 : </a:t>
            </a:r>
            <a:r>
              <a:rPr lang="en-US" sz="1400" dirty="0" err="1">
                <a:solidFill>
                  <a:srgbClr val="FF0000"/>
                </a:solidFill>
              </a:rPr>
              <a:t>dbrandcom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TORIAL INFO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1452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6248400"/>
            <a:ext cx="171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 : </a:t>
            </a:r>
            <a:r>
              <a:rPr lang="en-US" sz="1400" dirty="0" err="1">
                <a:solidFill>
                  <a:srgbClr val="FF0000"/>
                </a:solidFill>
              </a:rPr>
              <a:t>dbrandcom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447800"/>
            <a:ext cx="6629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begitu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cepatnya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,</a:t>
            </a:r>
            <a:r>
              <a:rPr lang="en-US" sz="2800" i="1" dirty="0"/>
              <a:t> audience </a:t>
            </a:r>
            <a:r>
              <a:rPr lang="en-US" sz="2800" dirty="0" err="1"/>
              <a:t>memerlukan</a:t>
            </a:r>
            <a:r>
              <a:rPr lang="en-US" sz="2800" dirty="0"/>
              <a:t> medium </a:t>
            </a:r>
            <a:r>
              <a:rPr lang="en-US" sz="2800" dirty="0" err="1"/>
              <a:t>bantuan</a:t>
            </a:r>
            <a:r>
              <a:rPr lang="en-US" sz="2800" dirty="0"/>
              <a:t> agar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dicerna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n-US" sz="2800" dirty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err="1">
                <a:latin typeface="+mj-lt"/>
              </a:rPr>
              <a:t>Salah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satu</a:t>
            </a:r>
            <a:r>
              <a:rPr lang="en-US" sz="2800" dirty="0">
                <a:latin typeface="+mj-lt"/>
              </a:rPr>
              <a:t> medium </a:t>
            </a:r>
            <a:r>
              <a:rPr lang="en-US" sz="2800" dirty="0" err="1">
                <a:latin typeface="+mj-lt"/>
              </a:rPr>
              <a:t>adalah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melalui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VISUAL </a:t>
            </a:r>
            <a:r>
              <a:rPr lang="en-US" sz="2800" dirty="0">
                <a:latin typeface="+mj-lt"/>
              </a:rPr>
              <a:t>(</a:t>
            </a:r>
            <a:r>
              <a:rPr lang="en-US" sz="2800" dirty="0" err="1">
                <a:latin typeface="+mj-lt"/>
              </a:rPr>
              <a:t>grafis</a:t>
            </a:r>
            <a:r>
              <a:rPr lang="en-US" sz="2800" dirty="0">
                <a:latin typeface="+mj-lt"/>
              </a:rPr>
              <a:t>). </a:t>
            </a:r>
            <a:r>
              <a:rPr lang="en-US" sz="2800" dirty="0" err="1">
                <a:latin typeface="+mj-lt"/>
              </a:rPr>
              <a:t>Desainer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grafis</a:t>
            </a:r>
            <a:r>
              <a:rPr lang="en-US" sz="2800" dirty="0">
                <a:latin typeface="+mj-lt"/>
              </a:rPr>
              <a:t>/</a:t>
            </a:r>
            <a:r>
              <a:rPr lang="en-US" sz="2800" dirty="0" err="1">
                <a:latin typeface="+mj-lt"/>
              </a:rPr>
              <a:t>komunikasi</a:t>
            </a:r>
            <a:r>
              <a:rPr lang="en-US" sz="2800" dirty="0">
                <a:latin typeface="+mj-lt"/>
              </a:rPr>
              <a:t> visual </a:t>
            </a:r>
            <a:r>
              <a:rPr lang="en-US" sz="2800" dirty="0" err="1">
                <a:latin typeface="+mj-lt"/>
              </a:rPr>
              <a:t>memiliki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kemampuan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membantu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/>
              <a:t>audience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914400"/>
            <a:ext cx="67818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KENAPA VISUAL?</a:t>
            </a:r>
            <a:endParaRPr lang="en-US" sz="2800" dirty="0">
              <a:latin typeface="+mj-lt"/>
            </a:endParaRPr>
          </a:p>
          <a:p>
            <a:pPr marL="0" indent="0" algn="ctr">
              <a:buNone/>
            </a:pPr>
            <a:r>
              <a:rPr lang="en-US" sz="2000" dirty="0" err="1">
                <a:latin typeface="+mj-lt"/>
              </a:rPr>
              <a:t>Kemampuan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mengingat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sesuatu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72 jam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66800" y="4572000"/>
            <a:ext cx="6781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    35%     65%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Tulisan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Gambar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Teks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&amp;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Gambar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4818" name="Picture 2" descr="Image result for guitar"/>
          <p:cNvPicPr>
            <a:picLocks noChangeAspect="1" noChangeArrowheads="1"/>
          </p:cNvPicPr>
          <p:nvPr/>
        </p:nvPicPr>
        <p:blipFill>
          <a:blip r:embed="rId2" cstate="print"/>
          <a:srcRect l="27097" r="31613"/>
          <a:stretch>
            <a:fillRect/>
          </a:stretch>
        </p:blipFill>
        <p:spPr bwMode="auto">
          <a:xfrm>
            <a:off x="3962400" y="2667000"/>
            <a:ext cx="707923" cy="1714501"/>
          </a:xfrm>
          <a:prstGeom prst="rect">
            <a:avLst/>
          </a:prstGeom>
          <a:noFill/>
        </p:spPr>
      </p:pic>
      <p:pic>
        <p:nvPicPr>
          <p:cNvPr id="5" name="Picture 2" descr="Image result for guitar"/>
          <p:cNvPicPr>
            <a:picLocks noChangeAspect="1" noChangeArrowheads="1"/>
          </p:cNvPicPr>
          <p:nvPr/>
        </p:nvPicPr>
        <p:blipFill>
          <a:blip r:embed="rId2" cstate="print"/>
          <a:srcRect l="27097" r="31613"/>
          <a:stretch>
            <a:fillRect/>
          </a:stretch>
        </p:blipFill>
        <p:spPr bwMode="auto">
          <a:xfrm>
            <a:off x="6172200" y="2667000"/>
            <a:ext cx="707923" cy="1714501"/>
          </a:xfrm>
          <a:prstGeom prst="rect">
            <a:avLst/>
          </a:prstGeom>
          <a:noFill/>
        </p:spPr>
      </p:pic>
      <p:sp>
        <p:nvSpPr>
          <p:cNvPr id="7" name="Rectangular Callout 6"/>
          <p:cNvSpPr/>
          <p:nvPr/>
        </p:nvSpPr>
        <p:spPr>
          <a:xfrm>
            <a:off x="1905000" y="2895600"/>
            <a:ext cx="914400" cy="612648"/>
          </a:xfrm>
          <a:prstGeom prst="wedgeRectCallout">
            <a:avLst>
              <a:gd name="adj1" fmla="val -50341"/>
              <a:gd name="adj2" fmla="val 104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Gitar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934200" y="2819400"/>
            <a:ext cx="914400" cy="612648"/>
          </a:xfrm>
          <a:prstGeom prst="wedgeRectCallout">
            <a:avLst>
              <a:gd name="adj1" fmla="val -50341"/>
              <a:gd name="adj2" fmla="val 104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Gitar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6019800" cy="11430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/>
              <a:t>Definisi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Infografis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943</Words>
  <Application>Microsoft Macintosh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Definisi Infografis</vt:lpstr>
      <vt:lpstr>PowerPoint Presentation</vt:lpstr>
      <vt:lpstr>PowerPoint Presentation</vt:lpstr>
      <vt:lpstr> Fungsi Infografis</vt:lpstr>
      <vt:lpstr>PowerPoint Presentation</vt:lpstr>
      <vt:lpstr>PowerPoint Presentation</vt:lpstr>
      <vt:lpstr> Jenis Infografis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Elemen Infografis</vt:lpstr>
      <vt:lpstr>PowerPoint Presentation</vt:lpstr>
      <vt:lpstr> Merancang Infografis</vt:lpstr>
      <vt:lpstr>PowerPoint Presentation</vt:lpstr>
      <vt:lpstr>PowerPoint Presentation</vt:lpstr>
      <vt:lpstr> Perangkat Perancangan</vt:lpstr>
      <vt:lpstr>PowerPoint Presentation</vt:lpstr>
      <vt:lpstr> Tugas Infografis</vt:lpstr>
      <vt:lpstr>PowerPoint Presentation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Redintan Justin</cp:lastModifiedBy>
  <cp:revision>429</cp:revision>
  <dcterms:created xsi:type="dcterms:W3CDTF">2010-02-03T03:34:03Z</dcterms:created>
  <dcterms:modified xsi:type="dcterms:W3CDTF">2025-03-11T06:00:22Z</dcterms:modified>
</cp:coreProperties>
</file>