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81" r:id="rId2"/>
    <p:sldId id="451" r:id="rId3"/>
    <p:sldId id="454" r:id="rId4"/>
    <p:sldId id="452" r:id="rId5"/>
    <p:sldId id="458" r:id="rId6"/>
    <p:sldId id="457" r:id="rId7"/>
    <p:sldId id="455" r:id="rId8"/>
    <p:sldId id="453" r:id="rId9"/>
    <p:sldId id="350" r:id="rId10"/>
    <p:sldId id="441" r:id="rId11"/>
    <p:sldId id="459" r:id="rId12"/>
    <p:sldId id="438" r:id="rId13"/>
    <p:sldId id="442" r:id="rId14"/>
    <p:sldId id="460" r:id="rId15"/>
    <p:sldId id="439" r:id="rId16"/>
    <p:sldId id="449" r:id="rId17"/>
    <p:sldId id="461" r:id="rId18"/>
    <p:sldId id="462" r:id="rId19"/>
    <p:sldId id="463" r:id="rId20"/>
    <p:sldId id="464" r:id="rId21"/>
    <p:sldId id="465" r:id="rId22"/>
    <p:sldId id="466" r:id="rId23"/>
    <p:sldId id="467" r:id="rId24"/>
    <p:sldId id="468" r:id="rId25"/>
    <p:sldId id="445" r:id="rId26"/>
    <p:sldId id="446" r:id="rId27"/>
    <p:sldId id="443" r:id="rId28"/>
    <p:sldId id="444" r:id="rId29"/>
    <p:sldId id="456" r:id="rId30"/>
    <p:sldId id="447" r:id="rId31"/>
    <p:sldId id="448" r:id="rId32"/>
    <p:sldId id="450" r:id="rId33"/>
    <p:sldId id="434" r:id="rId34"/>
    <p:sldId id="40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00"/>
    <a:srgbClr val="9900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9" autoAdjust="0"/>
    <p:restoredTop sz="94651"/>
  </p:normalViewPr>
  <p:slideViewPr>
    <p:cSldViewPr>
      <p:cViewPr varScale="1">
        <p:scale>
          <a:sx n="101" d="100"/>
          <a:sy n="101" d="100"/>
        </p:scale>
        <p:origin x="1224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B7929-9AD3-4243-B5E9-1F39EDB5490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B1B11-C849-4023-A747-4AB71B2C14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Grafis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Informasi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5146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Infografis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BE734A3-DB6A-18A3-3D85-C34F070368C6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400800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sz="1400" dirty="0" err="1">
                <a:solidFill>
                  <a:schemeClr val="tx1"/>
                </a:solidFill>
              </a:rPr>
              <a:t>Sumber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Wantoro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  <a:p>
            <a:pPr algn="l"/>
            <a:r>
              <a:rPr lang="en-US" sz="1400" b="1" dirty="0" err="1">
                <a:solidFill>
                  <a:schemeClr val="tx1"/>
                </a:solidFill>
              </a:rPr>
              <a:t>Arif</a:t>
            </a:r>
            <a:r>
              <a:rPr lang="en-US" sz="1400" b="1" dirty="0">
                <a:solidFill>
                  <a:schemeClr val="tx1"/>
                </a:solidFill>
              </a:rPr>
              <a:t> Try </a:t>
            </a:r>
            <a:r>
              <a:rPr lang="en-US" sz="1400" b="1" dirty="0" err="1">
                <a:solidFill>
                  <a:schemeClr val="tx1"/>
                </a:solidFill>
              </a:rPr>
              <a:t>Cahyadi</a:t>
            </a:r>
            <a:r>
              <a:rPr lang="en-US" sz="1400" b="1" dirty="0">
                <a:solidFill>
                  <a:schemeClr val="tx1"/>
                </a:solidFill>
              </a:rPr>
              <a:t>, M.Ds</a:t>
            </a: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7467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/</a:t>
            </a:r>
            <a:r>
              <a:rPr lang="en-US" sz="2000" i="1" dirty="0" err="1"/>
              <a:t>Infographic</a:t>
            </a:r>
            <a:r>
              <a:rPr lang="en-US" sz="2000" dirty="0"/>
              <a:t> </a:t>
            </a:r>
            <a:r>
              <a:rPr lang="en-US" sz="2000" dirty="0" err="1"/>
              <a:t>berasal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err="1"/>
              <a:t>Inggris</a:t>
            </a:r>
            <a:r>
              <a:rPr lang="en-US" sz="2000" dirty="0"/>
              <a:t>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b="1" i="1" dirty="0"/>
              <a:t>Information</a:t>
            </a:r>
            <a:r>
              <a:rPr lang="en-US" sz="2000" i="1" dirty="0"/>
              <a:t> + </a:t>
            </a:r>
            <a:r>
              <a:rPr lang="en-US" sz="2000" b="1" i="1" dirty="0"/>
              <a:t>Graphic</a:t>
            </a:r>
            <a:r>
              <a:rPr lang="en-US" sz="2000" i="1" dirty="0"/>
              <a:t>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penyajian</a:t>
            </a:r>
            <a:r>
              <a:rPr lang="en-US" sz="2000" dirty="0"/>
              <a:t> data/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grafis</a:t>
            </a:r>
            <a:r>
              <a:rPr lang="en-US" sz="2000" dirty="0"/>
              <a:t> (visual) yang </a:t>
            </a:r>
            <a:r>
              <a:rPr lang="en-US" sz="2000" dirty="0" err="1"/>
              <a:t>didalamnya</a:t>
            </a:r>
            <a:r>
              <a:rPr lang="en-US" sz="2000" dirty="0"/>
              <a:t> </a:t>
            </a:r>
            <a:r>
              <a:rPr lang="en-US" sz="2000" dirty="0" err="1"/>
              <a:t>terdiri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huruf</a:t>
            </a:r>
            <a:r>
              <a:rPr lang="en-US" sz="2000" dirty="0"/>
              <a:t>/</a:t>
            </a:r>
            <a:r>
              <a:rPr lang="en-US" sz="2000" dirty="0" err="1"/>
              <a:t>tipografi</a:t>
            </a:r>
            <a:r>
              <a:rPr lang="en-US" sz="2000" dirty="0"/>
              <a:t>, </a:t>
            </a:r>
            <a:r>
              <a:rPr lang="en-US" sz="2000" dirty="0" err="1"/>
              <a:t>warna</a:t>
            </a:r>
            <a:r>
              <a:rPr lang="en-US" sz="2000" dirty="0"/>
              <a:t>, </a:t>
            </a:r>
            <a:r>
              <a:rPr lang="en-US" sz="2000" dirty="0" err="1"/>
              <a:t>ilustrasi</a:t>
            </a:r>
            <a:r>
              <a:rPr lang="en-US" sz="2000" dirty="0"/>
              <a:t>, </a:t>
            </a:r>
            <a:r>
              <a:rPr lang="en-US" sz="2000" dirty="0" err="1"/>
              <a:t>ikon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sebagainya</a:t>
            </a:r>
            <a:r>
              <a:rPr lang="en-US" sz="2000" dirty="0"/>
              <a:t>.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grafis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data </a:t>
            </a:r>
            <a:r>
              <a:rPr lang="en-US" sz="2000" dirty="0" err="1"/>
              <a:t>teks</a:t>
            </a:r>
            <a:r>
              <a:rPr lang="en-US" sz="2000" dirty="0"/>
              <a:t> yang </a:t>
            </a:r>
            <a:r>
              <a:rPr lang="en-US" sz="2000" dirty="0" err="1"/>
              <a:t>kompleks</a:t>
            </a:r>
            <a:r>
              <a:rPr lang="en-US" sz="2000" dirty="0"/>
              <a:t>/</a:t>
            </a:r>
            <a:r>
              <a:rPr lang="en-US" sz="2000" dirty="0" err="1"/>
              <a:t>rumit</a:t>
            </a:r>
            <a:r>
              <a:rPr lang="en-US" sz="2000" dirty="0"/>
              <a:t>,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tereduksi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*</a:t>
            </a:r>
            <a:r>
              <a:rPr lang="en-US" sz="2000" dirty="0" err="1">
                <a:latin typeface="+mj-lt"/>
              </a:rPr>
              <a:t>Untuk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itu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maka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sendiri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JELAS </a:t>
            </a:r>
            <a:r>
              <a:rPr lang="en-US" sz="2000" dirty="0">
                <a:latin typeface="+mj-lt"/>
              </a:rPr>
              <a:t>(</a:t>
            </a:r>
            <a:r>
              <a:rPr lang="en-US" sz="2000" dirty="0" err="1">
                <a:latin typeface="+mj-lt"/>
              </a:rPr>
              <a:t>jernih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mengurangi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makna</a:t>
            </a:r>
            <a:r>
              <a:rPr lang="en-US" sz="2000" dirty="0">
                <a:latin typeface="+mj-lt"/>
              </a:rPr>
              <a:t> data), </a:t>
            </a:r>
            <a:r>
              <a:rPr lang="en-US" sz="2000" b="1" dirty="0">
                <a:latin typeface="+mj-lt"/>
              </a:rPr>
              <a:t>PRESISI </a:t>
            </a:r>
            <a:r>
              <a:rPr lang="en-US" sz="2000" dirty="0">
                <a:latin typeface="+mj-lt"/>
              </a:rPr>
              <a:t>(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menimbulkan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keambiguan</a:t>
            </a:r>
            <a:r>
              <a:rPr lang="en-US" sz="2000" dirty="0">
                <a:latin typeface="+mj-lt"/>
              </a:rPr>
              <a:t>),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EFISIEN </a:t>
            </a:r>
            <a:r>
              <a:rPr lang="en-US" sz="2000" dirty="0">
                <a:latin typeface="+mj-lt"/>
              </a:rPr>
              <a:t>(</a:t>
            </a:r>
            <a:r>
              <a:rPr lang="en-US" sz="2000" dirty="0" err="1">
                <a:latin typeface="+mj-lt"/>
              </a:rPr>
              <a:t>ringkas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cepat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dipahami</a:t>
            </a:r>
            <a:r>
              <a:rPr lang="en-US" sz="2000" dirty="0">
                <a:latin typeface="+mj-lt"/>
              </a:rPr>
              <a:t>)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FF0000"/>
                </a:solidFill>
                <a:latin typeface="+mj-lt"/>
              </a:rPr>
              <a:t>*</a:t>
            </a:r>
            <a:r>
              <a:rPr lang="en-US" sz="1600" dirty="0" err="1">
                <a:solidFill>
                  <a:srgbClr val="FF0000"/>
                </a:solidFill>
                <a:latin typeface="+mj-lt"/>
              </a:rPr>
              <a:t>Sumber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 : Edward R. </a:t>
            </a:r>
            <a:r>
              <a:rPr lang="en-US" sz="1600" dirty="0" err="1">
                <a:solidFill>
                  <a:srgbClr val="FF0000"/>
                </a:solidFill>
                <a:latin typeface="+mj-lt"/>
              </a:rPr>
              <a:t>Tufte</a:t>
            </a:r>
            <a:r>
              <a:rPr lang="en-US" sz="1600" dirty="0">
                <a:solidFill>
                  <a:srgbClr val="FF0000"/>
                </a:solidFill>
                <a:latin typeface="+mj-lt"/>
              </a:rPr>
              <a:t> – The New York Time.</a:t>
            </a:r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 l="9370" t="39583" r="6296" b="27083"/>
          <a:stretch>
            <a:fillRect/>
          </a:stretch>
        </p:blipFill>
        <p:spPr bwMode="auto">
          <a:xfrm>
            <a:off x="304802" y="2514600"/>
            <a:ext cx="857249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1295400" y="1676400"/>
            <a:ext cx="1905000" cy="4571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5791200" y="1676400"/>
            <a:ext cx="1905000" cy="4571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Infografis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114800" y="3200400"/>
            <a:ext cx="685800" cy="4571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Fungsi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Infografis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7467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Beberapa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fungsi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yaitu</a:t>
            </a:r>
            <a:r>
              <a:rPr lang="en-US" sz="2000" dirty="0">
                <a:latin typeface="+mj-lt"/>
              </a:rPr>
              <a:t> :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dirty="0" err="1">
                <a:latin typeface="+mj-lt"/>
              </a:rPr>
              <a:t>Membuat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informasi</a:t>
            </a:r>
            <a:r>
              <a:rPr lang="en-US" sz="2000" dirty="0">
                <a:latin typeface="+mj-lt"/>
              </a:rPr>
              <a:t>/data yang </a:t>
            </a:r>
            <a:r>
              <a:rPr lang="en-US" sz="2000" dirty="0" err="1">
                <a:latin typeface="+mj-lt"/>
              </a:rPr>
              <a:t>dibagikan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menjadi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lebih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mudah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dipahami</a:t>
            </a:r>
            <a:r>
              <a:rPr lang="en-US" sz="2000" dirty="0">
                <a:latin typeface="+mj-lt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/data yang </a:t>
            </a:r>
            <a:r>
              <a:rPr lang="en-US" sz="2000" dirty="0" err="1"/>
              <a:t>dibagikan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.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/data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i="1" dirty="0"/>
              <a:t>shareable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dibagikan</a:t>
            </a:r>
            <a:r>
              <a:rPr lang="en-US" sz="2000" dirty="0"/>
              <a:t>.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dibagikan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semakin</a:t>
            </a:r>
            <a:r>
              <a:rPr lang="en-US" sz="2000" dirty="0"/>
              <a:t> </a:t>
            </a:r>
            <a:r>
              <a:rPr lang="en-US" sz="2000" dirty="0" err="1"/>
              <a:t>tersebar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menginspirasi</a:t>
            </a:r>
            <a:r>
              <a:rPr lang="en-US" sz="2000" dirty="0"/>
              <a:t>/</a:t>
            </a:r>
            <a:r>
              <a:rPr lang="en-US" sz="2000" dirty="0" err="1"/>
              <a:t>mempersuasi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orang</a:t>
            </a:r>
            <a:r>
              <a:rPr lang="en-US" sz="2000" dirty="0"/>
              <a:t>.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E:\UNIKOM\Semester Genap 2014-2015\SDKV 2\Infografis\Visual\southern-right-whales-infograph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09600"/>
            <a:ext cx="7273573" cy="4953000"/>
          </a:xfrm>
          <a:prstGeom prst="rect">
            <a:avLst/>
          </a:prstGeom>
          <a:noFill/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990600" y="5791200"/>
            <a:ext cx="7010400" cy="457199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dirty="0" err="1"/>
              <a:t>Bayangkan</a:t>
            </a:r>
            <a:r>
              <a:rPr lang="en-US" sz="2000" dirty="0"/>
              <a:t>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,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rumit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kompleksnya</a:t>
            </a:r>
            <a:r>
              <a:rPr lang="en-US" sz="2000" dirty="0"/>
              <a:t> data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ikan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.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paham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?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Jenis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Infografis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3886200" cy="4571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Informasi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umum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tema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tinjauan</a:t>
            </a:r>
            <a:r>
              <a:rPr lang="en-US" sz="2000" dirty="0"/>
              <a:t> </a:t>
            </a:r>
            <a:r>
              <a:rPr lang="en-US" sz="2000" dirty="0" err="1"/>
              <a:t>khusus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konsep</a:t>
            </a:r>
            <a:r>
              <a:rPr lang="en-US" sz="2000" dirty="0"/>
              <a:t>/</a:t>
            </a:r>
            <a:r>
              <a:rPr lang="en-US" sz="2000" dirty="0" err="1"/>
              <a:t>obyek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yang </a:t>
            </a:r>
            <a:r>
              <a:rPr lang="en-US" sz="2000" dirty="0" err="1"/>
              <a:t>cukup</a:t>
            </a:r>
            <a:r>
              <a:rPr lang="en-US" sz="2000" dirty="0"/>
              <a:t> </a:t>
            </a:r>
            <a:r>
              <a:rPr lang="en-US" sz="2000" dirty="0" err="1"/>
              <a:t>populer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</a:rPr>
              <a:t>Contoh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: </a:t>
            </a:r>
            <a:r>
              <a:rPr lang="en-US" sz="2000" dirty="0" err="1">
                <a:solidFill>
                  <a:srgbClr val="FF0000"/>
                </a:solidFill>
              </a:rPr>
              <a:t>Infografis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informasi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tentang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penyakit</a:t>
            </a:r>
            <a:r>
              <a:rPr lang="en-US" sz="2000" dirty="0">
                <a:solidFill>
                  <a:srgbClr val="FF0000"/>
                </a:solidFill>
              </a:rPr>
              <a:t> Bronchitis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10" name="Picture 14" descr="What is bronchit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1155" y="579437"/>
            <a:ext cx="3184914" cy="5897563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Statistik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 yang </a:t>
            </a:r>
            <a:r>
              <a:rPr lang="en-US" sz="2000" dirty="0" err="1"/>
              <a:t>menyajikan</a:t>
            </a:r>
            <a:r>
              <a:rPr lang="en-US" sz="2000" dirty="0"/>
              <a:t> data </a:t>
            </a:r>
            <a:r>
              <a:rPr lang="en-US" sz="2000" dirty="0" err="1"/>
              <a:t>statistik</a:t>
            </a:r>
            <a:r>
              <a:rPr lang="en-US" sz="2000" dirty="0"/>
              <a:t>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survei</a:t>
            </a:r>
            <a:r>
              <a:rPr lang="en-US" sz="2000" dirty="0"/>
              <a:t>,  </a:t>
            </a:r>
            <a:r>
              <a:rPr lang="en-US" sz="2000" dirty="0" err="1"/>
              <a:t>angka</a:t>
            </a:r>
            <a:r>
              <a:rPr lang="en-US" sz="2000" dirty="0"/>
              <a:t> </a:t>
            </a:r>
            <a:r>
              <a:rPr lang="en-US" sz="2000" dirty="0" err="1"/>
              <a:t>statistik</a:t>
            </a:r>
            <a:r>
              <a:rPr lang="en-US" sz="2000" dirty="0"/>
              <a:t>, data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membuat</a:t>
            </a:r>
            <a:r>
              <a:rPr lang="en-US" sz="2000" dirty="0"/>
              <a:t> </a:t>
            </a:r>
            <a:r>
              <a:rPr lang="en-US" sz="2000" dirty="0" err="1"/>
              <a:t>cadangan</a:t>
            </a:r>
            <a:r>
              <a:rPr lang="en-US" sz="2000" dirty="0"/>
              <a:t> </a:t>
            </a:r>
            <a:r>
              <a:rPr lang="en-US" sz="2000" dirty="0" err="1"/>
              <a:t>argumen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dirty="0" err="1"/>
              <a:t>Perangkat</a:t>
            </a:r>
            <a:r>
              <a:rPr lang="en-US" sz="2000" dirty="0"/>
              <a:t> </a:t>
            </a:r>
            <a:r>
              <a:rPr lang="en-US" sz="2000" dirty="0" err="1"/>
              <a:t>ilustrasi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mencakup</a:t>
            </a:r>
            <a:r>
              <a:rPr lang="en-US" sz="2000" dirty="0"/>
              <a:t> </a:t>
            </a:r>
            <a:r>
              <a:rPr lang="en-US" sz="2000" i="1" dirty="0"/>
              <a:t>charts</a:t>
            </a:r>
            <a:r>
              <a:rPr lang="en-US" sz="2000" dirty="0"/>
              <a:t>, </a:t>
            </a:r>
            <a:r>
              <a:rPr lang="en-US" sz="2000" i="1" dirty="0"/>
              <a:t>icons</a:t>
            </a:r>
            <a:r>
              <a:rPr lang="en-US" sz="2000" dirty="0"/>
              <a:t>, </a:t>
            </a:r>
            <a:r>
              <a:rPr lang="en-US" sz="2000" dirty="0" err="1"/>
              <a:t>gambar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 </a:t>
            </a:r>
            <a:r>
              <a:rPr lang="en-US" sz="2000" i="1" dirty="0"/>
              <a:t>font</a:t>
            </a:r>
            <a:r>
              <a:rPr lang="en-US" sz="2000" dirty="0"/>
              <a:t> yang </a:t>
            </a:r>
            <a:r>
              <a:rPr lang="en-US" sz="2000" dirty="0" err="1"/>
              <a:t>menarik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statistik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Kobe Bryant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selama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bermain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basket</a:t>
            </a: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4" name="Picture 8" descr="19 ideas for design infographic statistics  #graphicdesign #design #art #graphic...#art #design #graphic #graphicdesign #ideas #infographic #statist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533400"/>
            <a:ext cx="2380278" cy="59055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Proses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ringkasan</a:t>
            </a:r>
            <a:r>
              <a:rPr lang="en-US" sz="2000" dirty="0"/>
              <a:t> </a:t>
            </a:r>
            <a:r>
              <a:rPr lang="en-US" sz="2000" dirty="0" err="1"/>
              <a:t>langkah-langkah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proses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tentang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Creative Design Process</a:t>
            </a: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6" name="Picture 8" descr="Construct a visual design process with this Creative Design Process Infographic Template. Edit more process infographic templates on Venngage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990600"/>
            <a:ext cx="3355250" cy="51816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Timeline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 </a:t>
            </a:r>
            <a:r>
              <a:rPr lang="en-US" sz="2000" i="1" dirty="0"/>
              <a:t>timeline</a:t>
            </a:r>
            <a:r>
              <a:rPr lang="en-US" sz="2000" dirty="0"/>
              <a:t> 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 </a:t>
            </a:r>
            <a:r>
              <a:rPr lang="en-US" sz="2000" dirty="0" err="1"/>
              <a:t>garis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memvisualisasikan</a:t>
            </a:r>
            <a:r>
              <a:rPr lang="en-US" sz="2000" dirty="0"/>
              <a:t> </a:t>
            </a:r>
            <a:r>
              <a:rPr lang="en-US" sz="2000" dirty="0" err="1"/>
              <a:t>sejarah</a:t>
            </a:r>
            <a:r>
              <a:rPr lang="en-US" sz="2000" dirty="0"/>
              <a:t>/</a:t>
            </a:r>
            <a:r>
              <a:rPr lang="en-US" sz="2000" dirty="0" err="1"/>
              <a:t>waktu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meng</a:t>
            </a:r>
            <a:r>
              <a:rPr lang="en-US" sz="2000" dirty="0"/>
              <a:t>-</a:t>
            </a:r>
            <a:r>
              <a:rPr lang="en-US" sz="2000" i="1" dirty="0"/>
              <a:t>highlight </a:t>
            </a:r>
            <a:r>
              <a:rPr lang="en-US" sz="2000" dirty="0" err="1"/>
              <a:t>tanggal-tanggal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gambaran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peristiwa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i="1" dirty="0">
                <a:solidFill>
                  <a:srgbClr val="FF0000"/>
                </a:solidFill>
                <a:latin typeface="+mj-lt"/>
              </a:rPr>
              <a:t>timeline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Evolusi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Internet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dan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Teknologi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4" name="Picture 6" descr="infografik time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609600"/>
            <a:ext cx="2286000" cy="5762565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Introduksi</a:t>
            </a:r>
            <a:endParaRPr kumimoji="0" lang="en-US" sz="480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Geografis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 </a:t>
            </a:r>
            <a:r>
              <a:rPr lang="en-US" sz="2000" dirty="0" err="1"/>
              <a:t>geografis</a:t>
            </a:r>
            <a:r>
              <a:rPr lang="en-US" sz="2000" dirty="0"/>
              <a:t> 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memvisualisasikan</a:t>
            </a:r>
            <a:r>
              <a:rPr lang="en-US" sz="2000" dirty="0"/>
              <a:t> data </a:t>
            </a:r>
            <a:r>
              <a:rPr lang="en-US" sz="2000" dirty="0" err="1"/>
              <a:t>berbasis</a:t>
            </a:r>
            <a:r>
              <a:rPr lang="en-US" sz="2000" dirty="0"/>
              <a:t> </a:t>
            </a:r>
            <a:r>
              <a:rPr lang="en-US" sz="2000" dirty="0" err="1"/>
              <a:t>lokasi</a:t>
            </a:r>
            <a:r>
              <a:rPr lang="en-US" sz="2000" dirty="0"/>
              <a:t>, data </a:t>
            </a:r>
            <a:r>
              <a:rPr lang="en-US" sz="2000" dirty="0" err="1"/>
              <a:t>demografis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data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besar</a:t>
            </a:r>
            <a:r>
              <a:rPr lang="en-US" sz="2000" dirty="0"/>
              <a:t>. </a:t>
            </a:r>
            <a:r>
              <a:rPr lang="en-US" sz="2000" dirty="0" err="1"/>
              <a:t>Infografis</a:t>
            </a:r>
            <a:r>
              <a:rPr lang="en-US" sz="2000" dirty="0"/>
              <a:t> </a:t>
            </a:r>
            <a:r>
              <a:rPr lang="en-US" sz="2000" dirty="0" err="1"/>
              <a:t>geografis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bagan</a:t>
            </a:r>
            <a:r>
              <a:rPr lang="en-US" sz="2000" dirty="0"/>
              <a:t> </a:t>
            </a:r>
            <a:r>
              <a:rPr lang="en-US" sz="2000" dirty="0" err="1"/>
              <a:t>peta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fokus</a:t>
            </a:r>
            <a:r>
              <a:rPr lang="en-US" sz="2000" dirty="0"/>
              <a:t> visual.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geografis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Simply the Best 6 States</a:t>
            </a: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5058" name="Picture 2" descr="infografik geograf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762000"/>
            <a:ext cx="3029382" cy="556800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Komparasi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 </a:t>
            </a:r>
            <a:r>
              <a:rPr lang="en-US" sz="2000" dirty="0" err="1"/>
              <a:t>komparasi</a:t>
            </a:r>
            <a:r>
              <a:rPr lang="en-US" sz="2000" dirty="0"/>
              <a:t>/</a:t>
            </a:r>
            <a:r>
              <a:rPr lang="en-US" sz="2000" dirty="0" err="1"/>
              <a:t>perbandingan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 yang </a:t>
            </a:r>
            <a:r>
              <a:rPr lang="en-US" sz="2000" dirty="0" err="1"/>
              <a:t>berisi</a:t>
            </a:r>
            <a:r>
              <a:rPr lang="en-US" sz="2000" dirty="0"/>
              <a:t> </a:t>
            </a:r>
            <a:r>
              <a:rPr lang="en-US" sz="2000" dirty="0" err="1"/>
              <a:t>perbandingan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hal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komparasi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London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dan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Paris</a:t>
            </a: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82" name="Picture 2" descr="Infographic #Layout: #Design #a #Comparison #Infographic,  #comparison #DESIGN #infographic #layo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609600"/>
            <a:ext cx="2971800" cy="5637989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Hierarkis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 </a:t>
            </a:r>
            <a:r>
              <a:rPr lang="en-US" sz="2000" dirty="0" err="1"/>
              <a:t>hierarkis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level yang </a:t>
            </a:r>
            <a:r>
              <a:rPr lang="en-US" sz="2000" dirty="0" err="1"/>
              <a:t>tertinggi</a:t>
            </a:r>
            <a:r>
              <a:rPr lang="en-US" sz="2000" dirty="0"/>
              <a:t> </a:t>
            </a:r>
            <a:r>
              <a:rPr lang="en-US" sz="2000" dirty="0" err="1"/>
              <a:t>hingga</a:t>
            </a:r>
            <a:r>
              <a:rPr lang="en-US" sz="2000" dirty="0"/>
              <a:t> yang </a:t>
            </a:r>
            <a:r>
              <a:rPr lang="en-US" sz="2000" dirty="0" err="1"/>
              <a:t>terendah</a:t>
            </a:r>
            <a:r>
              <a:rPr lang="en-US" sz="2000" dirty="0"/>
              <a:t> (</a:t>
            </a:r>
            <a:r>
              <a:rPr lang="en-US" sz="2000" dirty="0" err="1"/>
              <a:t>sebaliknya</a:t>
            </a:r>
            <a:r>
              <a:rPr lang="en-US" sz="2000" dirty="0"/>
              <a:t>).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utk</a:t>
            </a:r>
            <a:r>
              <a:rPr lang="en-US" sz="2000" dirty="0"/>
              <a:t> </a:t>
            </a:r>
            <a:r>
              <a:rPr lang="en-US" sz="2000" dirty="0" err="1"/>
              <a:t>menggambarkan</a:t>
            </a:r>
            <a:r>
              <a:rPr lang="en-US" sz="2000" dirty="0"/>
              <a:t> </a:t>
            </a:r>
            <a:r>
              <a:rPr lang="en-US" sz="2000" dirty="0" err="1"/>
              <a:t>struktur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, level </a:t>
            </a:r>
            <a:r>
              <a:rPr lang="en-US" sz="2000" dirty="0" err="1"/>
              <a:t>dll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hierarkis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Maslow’s</a:t>
            </a: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108" name="Picture 4" descr="Maslow's hierarchy of needs meets Social M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762000"/>
            <a:ext cx="3124200" cy="549364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Daftar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 </a:t>
            </a:r>
            <a:r>
              <a:rPr lang="en-US" sz="2000" dirty="0" err="1"/>
              <a:t>daftar</a:t>
            </a:r>
            <a:r>
              <a:rPr lang="en-US" sz="2000" dirty="0"/>
              <a:t>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kumpulan</a:t>
            </a:r>
            <a:r>
              <a:rPr lang="en-US" sz="2000" dirty="0"/>
              <a:t> tips </a:t>
            </a:r>
            <a:r>
              <a:rPr lang="en-US" sz="2000" dirty="0" err="1"/>
              <a:t>trik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daftar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daftar</a:t>
            </a:r>
            <a:r>
              <a:rPr lang="en-US" sz="2000" dirty="0"/>
              <a:t> </a:t>
            </a:r>
            <a:r>
              <a:rPr lang="en-US" sz="2000" dirty="0" err="1"/>
              <a:t>contoh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daftar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5 Cool Android &amp;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Iphone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Apps</a:t>
            </a: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8130" name="Picture 2" descr="infografik daf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609600"/>
            <a:ext cx="2057400" cy="5798931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4191000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Infografis</a:t>
            </a:r>
            <a:r>
              <a:rPr lang="en-US" b="1" dirty="0">
                <a:solidFill>
                  <a:srgbClr val="FF0000"/>
                </a:solidFill>
              </a:rPr>
              <a:t> Resume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Infografis</a:t>
            </a:r>
            <a:r>
              <a:rPr lang="en-US" sz="2000" dirty="0"/>
              <a:t> resume </a:t>
            </a:r>
            <a:r>
              <a:rPr lang="en-US" sz="2000" dirty="0" err="1"/>
              <a:t>biasanya</a:t>
            </a:r>
            <a:r>
              <a:rPr lang="en-US" sz="2000" dirty="0"/>
              <a:t> </a:t>
            </a:r>
            <a:r>
              <a:rPr lang="en-US" sz="2000" dirty="0" err="1"/>
              <a:t>berisi</a:t>
            </a:r>
            <a:r>
              <a:rPr lang="en-US" sz="2000" dirty="0"/>
              <a:t> </a:t>
            </a:r>
            <a:r>
              <a:rPr lang="en-US" sz="2000" dirty="0" err="1"/>
              <a:t>daftar</a:t>
            </a:r>
            <a:r>
              <a:rPr lang="en-US" sz="2000" dirty="0"/>
              <a:t> </a:t>
            </a:r>
            <a:r>
              <a:rPr lang="en-US" sz="2000" dirty="0" err="1"/>
              <a:t>riwayat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, CV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sebagainya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keperluan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+mj-lt"/>
              </a:rPr>
              <a:t>Contoh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Infografis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resume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Matteo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j-lt"/>
              </a:rPr>
              <a:t>Innominato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98" name="AutoShape 2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Image result for statistics info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9154" name="Picture 2" descr="50 Simple &amp; Creative Resume (CV) Design Ideas / Examples For 2017 &amp; Beyo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143000"/>
            <a:ext cx="3530705" cy="5105400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Elemen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Infografis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524001"/>
            <a:ext cx="7467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Beberapa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elemen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yaitu</a:t>
            </a:r>
            <a:r>
              <a:rPr lang="en-US" sz="2000" dirty="0">
                <a:latin typeface="+mj-lt"/>
              </a:rPr>
              <a:t> :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457200" indent="-457200"/>
            <a:r>
              <a:rPr lang="en-US" sz="2000" b="1" dirty="0" err="1">
                <a:latin typeface="+mj-lt"/>
              </a:rPr>
              <a:t>Judul</a:t>
            </a:r>
            <a:r>
              <a:rPr lang="en-US" sz="2000" b="1" dirty="0">
                <a:latin typeface="+mj-lt"/>
              </a:rPr>
              <a:t>/Headline</a:t>
            </a:r>
          </a:p>
          <a:p>
            <a:pPr marL="457200" indent="-457200">
              <a:buNone/>
            </a:pPr>
            <a:r>
              <a:rPr lang="en-US" sz="2000" dirty="0">
                <a:latin typeface="+mj-lt"/>
              </a:rPr>
              <a:t>	</a:t>
            </a:r>
            <a:r>
              <a:rPr lang="en-US" sz="2000" dirty="0" err="1">
                <a:latin typeface="+mj-lt"/>
              </a:rPr>
              <a:t>Tema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besar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mengenai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informasi</a:t>
            </a:r>
            <a:r>
              <a:rPr lang="en-US" sz="2000" dirty="0">
                <a:latin typeface="+mj-lt"/>
              </a:rPr>
              <a:t>/data.</a:t>
            </a:r>
          </a:p>
          <a:p>
            <a:pPr marL="457200" indent="-457200"/>
            <a:r>
              <a:rPr lang="en-US" sz="2000" b="1" dirty="0" err="1"/>
              <a:t>Pengantar</a:t>
            </a:r>
            <a:r>
              <a:rPr lang="en-US" sz="2000" b="1" dirty="0"/>
              <a:t> </a:t>
            </a:r>
            <a:r>
              <a:rPr lang="en-US" sz="2000" b="1" dirty="0" err="1"/>
              <a:t>Infografis</a:t>
            </a:r>
            <a:endParaRPr lang="en-US" sz="2000" b="1" dirty="0"/>
          </a:p>
          <a:p>
            <a:pPr marL="457200" indent="-457200">
              <a:buNone/>
            </a:pPr>
            <a:r>
              <a:rPr lang="en-US" sz="2000" dirty="0"/>
              <a:t>	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singkat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isi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r>
              <a:rPr lang="en-US" sz="2000" dirty="0"/>
              <a:t>.</a:t>
            </a:r>
          </a:p>
          <a:p>
            <a:pPr marL="457200" indent="-457200"/>
            <a:r>
              <a:rPr lang="en-US" sz="2000" b="1" dirty="0" err="1"/>
              <a:t>Isi</a:t>
            </a:r>
            <a:r>
              <a:rPr lang="en-US" sz="2000" b="1" dirty="0"/>
              <a:t>/</a:t>
            </a:r>
            <a:r>
              <a:rPr lang="en-US" sz="2000" b="1" dirty="0" err="1"/>
              <a:t>Konten</a:t>
            </a:r>
            <a:r>
              <a:rPr lang="en-US" sz="2000" b="1" dirty="0"/>
              <a:t> (</a:t>
            </a:r>
            <a:r>
              <a:rPr lang="en-US" sz="2000" b="1" i="1" dirty="0"/>
              <a:t>Story</a:t>
            </a:r>
            <a:r>
              <a:rPr lang="en-US" sz="2000" b="1" dirty="0"/>
              <a:t>) </a:t>
            </a:r>
            <a:r>
              <a:rPr lang="en-US" sz="2000" b="1" dirty="0" err="1"/>
              <a:t>Infografis</a:t>
            </a:r>
            <a:endParaRPr lang="en-US" sz="2000" b="1" dirty="0"/>
          </a:p>
          <a:p>
            <a:pPr marL="457200" indent="-457200">
              <a:buNone/>
            </a:pPr>
            <a:r>
              <a:rPr lang="en-US" sz="2000" dirty="0"/>
              <a:t>	</a:t>
            </a:r>
            <a:r>
              <a:rPr lang="en-US" sz="2000" dirty="0" err="1"/>
              <a:t>Semua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 (</a:t>
            </a:r>
            <a:r>
              <a:rPr lang="en-US" sz="2000" dirty="0" err="1"/>
              <a:t>konten</a:t>
            </a:r>
            <a:r>
              <a:rPr lang="en-US" sz="2000" dirty="0"/>
              <a:t>)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disampaikan</a:t>
            </a:r>
            <a:r>
              <a:rPr lang="en-US" sz="2000" dirty="0"/>
              <a:t>.</a:t>
            </a:r>
          </a:p>
          <a:p>
            <a:pPr marL="457200" indent="-457200"/>
            <a:r>
              <a:rPr lang="en-US" sz="2000" b="1" dirty="0" err="1">
                <a:latin typeface="+mj-lt"/>
              </a:rPr>
              <a:t>Sumber</a:t>
            </a:r>
            <a:endParaRPr lang="en-US" sz="2000" b="1" dirty="0">
              <a:latin typeface="+mj-lt"/>
            </a:endParaRPr>
          </a:p>
          <a:p>
            <a:pPr marL="457200" indent="-457200">
              <a:buNone/>
            </a:pPr>
            <a:r>
              <a:rPr lang="en-US" sz="2000" dirty="0">
                <a:latin typeface="+mj-lt"/>
              </a:rPr>
              <a:t>	</a:t>
            </a:r>
            <a:r>
              <a:rPr lang="en-US" sz="2000" dirty="0" err="1">
                <a:latin typeface="+mj-lt"/>
              </a:rPr>
              <a:t>Asal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muasal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informasi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ada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dalam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tsb</a:t>
            </a:r>
            <a:r>
              <a:rPr lang="en-US" sz="2000" dirty="0">
                <a:latin typeface="+mj-lt"/>
              </a:rPr>
              <a:t>.</a:t>
            </a:r>
          </a:p>
          <a:p>
            <a:pPr marL="457200" indent="-457200">
              <a:buNone/>
            </a:pPr>
            <a:endParaRPr lang="en-US" sz="2000" dirty="0">
              <a:latin typeface="+mj-lt"/>
            </a:endParaRPr>
          </a:p>
          <a:p>
            <a:pPr marL="457200" indent="-457200">
              <a:buNone/>
            </a:pP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: </a:t>
            </a:r>
            <a:r>
              <a:rPr lang="en-US" sz="1600" dirty="0" err="1">
                <a:solidFill>
                  <a:srgbClr val="FF0000"/>
                </a:solidFill>
              </a:rPr>
              <a:t>dgipul</a:t>
            </a:r>
            <a:endParaRPr lang="en-US" sz="1600" dirty="0">
              <a:solidFill>
                <a:srgbClr val="FF0000"/>
              </a:solidFill>
            </a:endParaRPr>
          </a:p>
          <a:p>
            <a:pPr marL="457200" indent="-45720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Merancang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Infografis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47800" y="1295400"/>
            <a:ext cx="6248400" cy="48768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infografis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persoalan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(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desainer</a:t>
            </a:r>
            <a:r>
              <a:rPr lang="en-US" dirty="0"/>
              <a:t>) </a:t>
            </a:r>
            <a:r>
              <a:rPr lang="en-US" dirty="0" err="1"/>
              <a:t>menceritakan</a:t>
            </a:r>
            <a:r>
              <a:rPr lang="en-US" dirty="0"/>
              <a:t> data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visual/</a:t>
            </a:r>
            <a:r>
              <a:rPr lang="en-US" dirty="0" err="1"/>
              <a:t>grafis</a:t>
            </a:r>
            <a:r>
              <a:rPr lang="en-US" dirty="0"/>
              <a:t>.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5800" b="1" dirty="0">
                <a:solidFill>
                  <a:srgbClr val="FF0000"/>
                </a:solidFill>
              </a:rPr>
              <a:t>PENTING!</a:t>
            </a:r>
          </a:p>
          <a:p>
            <a:pPr marL="0" indent="0" algn="ctr">
              <a:buNone/>
            </a:pPr>
            <a:endParaRPr lang="en-US" sz="3600" dirty="0">
              <a:latin typeface="+mj-lt"/>
            </a:endParaRPr>
          </a:p>
          <a:p>
            <a:pPr marL="0" indent="0" algn="ctr">
              <a:buNone/>
            </a:pPr>
            <a:r>
              <a:rPr lang="en-US" dirty="0" err="1">
                <a:latin typeface="+mj-lt"/>
              </a:rPr>
              <a:t>Kemampuan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memahami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warna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pemilihan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huruf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penggunaan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ikon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atau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ilustrasi</a:t>
            </a:r>
            <a:r>
              <a:rPr lang="en-US" dirty="0">
                <a:latin typeface="+mj-lt"/>
              </a:rPr>
              <a:t> yang </a:t>
            </a:r>
            <a:r>
              <a:rPr lang="en-US" dirty="0" err="1">
                <a:latin typeface="+mj-lt"/>
              </a:rPr>
              <a:t>tepat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adalah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hal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mutlak</a:t>
            </a:r>
            <a:r>
              <a:rPr lang="en-US" dirty="0">
                <a:latin typeface="+mj-lt"/>
              </a:rPr>
              <a:t> yang </a:t>
            </a:r>
            <a:r>
              <a:rPr lang="en-US" dirty="0" err="1">
                <a:latin typeface="+mj-lt"/>
              </a:rPr>
              <a:t>harus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dimiliki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desainer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infografis</a:t>
            </a:r>
            <a:r>
              <a:rPr lang="en-US" dirty="0">
                <a:latin typeface="+mj-lt"/>
              </a:rPr>
              <a:t>.</a:t>
            </a: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  <a:p>
            <a:pPr marL="0" indent="0" algn="ctr">
              <a:buNone/>
            </a:pPr>
            <a:r>
              <a:rPr lang="en-US" dirty="0" err="1">
                <a:latin typeface="+mj-lt"/>
              </a:rPr>
              <a:t>Sebelum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itu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desainer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juga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dituntut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untuk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membaca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memahami</a:t>
            </a:r>
            <a:r>
              <a:rPr lang="en-US" dirty="0">
                <a:latin typeface="+mj-lt"/>
              </a:rPr>
              <a:t> data </a:t>
            </a:r>
            <a:r>
              <a:rPr lang="en-US" dirty="0" err="1">
                <a:latin typeface="+mj-lt"/>
              </a:rPr>
              <a:t>serta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profil</a:t>
            </a:r>
            <a:r>
              <a:rPr lang="en-US" dirty="0">
                <a:latin typeface="+mj-lt"/>
              </a:rPr>
              <a:t> </a:t>
            </a:r>
            <a:r>
              <a:rPr lang="en-US" i="1" dirty="0">
                <a:latin typeface="+mj-lt"/>
              </a:rPr>
              <a:t>audience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dengan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baik</a:t>
            </a:r>
            <a:r>
              <a:rPr lang="en-US" dirty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990600"/>
            <a:ext cx="7467600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Beberapa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tahapan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dalam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merancang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yaitu</a:t>
            </a:r>
            <a:r>
              <a:rPr lang="en-US" sz="2000" dirty="0">
                <a:latin typeface="+mj-lt"/>
              </a:rPr>
              <a:t> :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457200" indent="-457200"/>
            <a:r>
              <a:rPr lang="en-US" sz="2000" b="1" dirty="0" err="1">
                <a:latin typeface="+mj-lt"/>
              </a:rPr>
              <a:t>Menentukan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Topik</a:t>
            </a:r>
            <a:r>
              <a:rPr lang="en-US" sz="2000" b="1" dirty="0">
                <a:latin typeface="+mj-lt"/>
              </a:rPr>
              <a:t>/</a:t>
            </a:r>
            <a:r>
              <a:rPr lang="en-US" sz="2000" b="1" dirty="0" err="1">
                <a:latin typeface="+mj-lt"/>
              </a:rPr>
              <a:t>Tema</a:t>
            </a:r>
            <a:endParaRPr lang="en-US" sz="2000" b="1" dirty="0">
              <a:latin typeface="+mj-lt"/>
            </a:endParaRPr>
          </a:p>
          <a:p>
            <a:pPr marL="457200" indent="-457200">
              <a:buNone/>
            </a:pPr>
            <a:r>
              <a:rPr lang="en-US" sz="2000" dirty="0">
                <a:latin typeface="+mj-lt"/>
              </a:rPr>
              <a:t>	</a:t>
            </a:r>
            <a:r>
              <a:rPr lang="en-US" sz="2000" dirty="0" err="1">
                <a:latin typeface="+mj-lt"/>
              </a:rPr>
              <a:t>Tentukan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topik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menarik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sedang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tren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dibutuhkan</a:t>
            </a:r>
            <a:r>
              <a:rPr lang="en-US" sz="2000" dirty="0">
                <a:latin typeface="+mj-lt"/>
              </a:rPr>
              <a:t> </a:t>
            </a:r>
            <a:r>
              <a:rPr lang="en-US" sz="2000" i="1" dirty="0">
                <a:latin typeface="+mj-lt"/>
              </a:rPr>
              <a:t>audience</a:t>
            </a:r>
          </a:p>
          <a:p>
            <a:pPr marL="457200" indent="-457200"/>
            <a:r>
              <a:rPr lang="en-US" sz="2000" b="1" dirty="0" err="1"/>
              <a:t>Mencari</a:t>
            </a:r>
            <a:r>
              <a:rPr lang="en-US" sz="2000" b="1" dirty="0"/>
              <a:t> Data</a:t>
            </a:r>
          </a:p>
          <a:p>
            <a:pPr marL="457200" indent="-457200">
              <a:buNone/>
            </a:pPr>
            <a:r>
              <a:rPr lang="en-US" sz="2000" dirty="0"/>
              <a:t>	</a:t>
            </a:r>
            <a:r>
              <a:rPr lang="en-US" sz="2000" dirty="0" err="1"/>
              <a:t>Pencarian</a:t>
            </a:r>
            <a:r>
              <a:rPr lang="en-US" sz="2000" dirty="0"/>
              <a:t> data </a:t>
            </a:r>
            <a:r>
              <a:rPr lang="en-US" sz="2000" dirty="0" err="1"/>
              <a:t>dpt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</a:t>
            </a:r>
            <a:r>
              <a:rPr lang="en-US" sz="2000" dirty="0" err="1"/>
              <a:t>observasi</a:t>
            </a:r>
            <a:r>
              <a:rPr lang="en-US" sz="2000" dirty="0"/>
              <a:t>, </a:t>
            </a:r>
            <a:r>
              <a:rPr lang="en-US" sz="2000" dirty="0" err="1"/>
              <a:t>literatur</a:t>
            </a:r>
            <a:r>
              <a:rPr lang="en-US" sz="2000" dirty="0"/>
              <a:t>, </a:t>
            </a:r>
            <a:r>
              <a:rPr lang="en-US" sz="2000" dirty="0" err="1"/>
              <a:t>wawancara</a:t>
            </a:r>
            <a:r>
              <a:rPr lang="en-US" sz="2000" dirty="0"/>
              <a:t> </a:t>
            </a:r>
            <a:r>
              <a:rPr lang="en-US" sz="2000" dirty="0" err="1"/>
              <a:t>dll</a:t>
            </a:r>
            <a:endParaRPr lang="en-US" sz="2000" dirty="0"/>
          </a:p>
          <a:p>
            <a:pPr marL="457200" indent="-457200"/>
            <a:r>
              <a:rPr lang="en-US" sz="2000" b="1" dirty="0" err="1"/>
              <a:t>Mengidentifikasi</a:t>
            </a:r>
            <a:r>
              <a:rPr lang="en-US" sz="2000" b="1" dirty="0"/>
              <a:t> </a:t>
            </a:r>
            <a:r>
              <a:rPr lang="en-US" sz="2000" b="1" i="1" dirty="0"/>
              <a:t>Audience</a:t>
            </a:r>
          </a:p>
          <a:p>
            <a:pPr marL="457200" indent="-457200">
              <a:buNone/>
            </a:pPr>
            <a:r>
              <a:rPr lang="en-US" sz="2000" dirty="0"/>
              <a:t>	</a:t>
            </a:r>
            <a:r>
              <a:rPr lang="en-US" sz="2000" dirty="0" err="1"/>
              <a:t>Pahami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demografis</a:t>
            </a:r>
            <a:r>
              <a:rPr lang="en-US" sz="2000" dirty="0"/>
              <a:t>, </a:t>
            </a:r>
            <a:r>
              <a:rPr lang="en-US" sz="2000" dirty="0" err="1"/>
              <a:t>geografis</a:t>
            </a:r>
            <a:r>
              <a:rPr lang="en-US" sz="2000" dirty="0"/>
              <a:t>, </a:t>
            </a:r>
            <a:r>
              <a:rPr lang="en-US" sz="2000" dirty="0" err="1"/>
              <a:t>psikografis</a:t>
            </a:r>
            <a:r>
              <a:rPr lang="en-US" sz="2000" dirty="0"/>
              <a:t> </a:t>
            </a:r>
            <a:r>
              <a:rPr lang="en-US" sz="2000" dirty="0" err="1"/>
              <a:t>calon</a:t>
            </a:r>
            <a:r>
              <a:rPr lang="en-US" sz="2000" dirty="0"/>
              <a:t> a</a:t>
            </a:r>
            <a:r>
              <a:rPr lang="en-US" sz="2000" i="1" dirty="0"/>
              <a:t>udience</a:t>
            </a:r>
          </a:p>
          <a:p>
            <a:pPr marL="457200" indent="-457200"/>
            <a:r>
              <a:rPr lang="en-US" sz="2000" b="1" dirty="0" err="1">
                <a:latin typeface="+mj-lt"/>
              </a:rPr>
              <a:t>Menentukan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Pesan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Utama</a:t>
            </a:r>
            <a:r>
              <a:rPr lang="en-US" sz="2000" b="1" dirty="0">
                <a:latin typeface="+mj-lt"/>
              </a:rPr>
              <a:t>/</a:t>
            </a:r>
            <a:r>
              <a:rPr lang="en-US" sz="2000" b="1" i="1" dirty="0">
                <a:latin typeface="+mj-lt"/>
              </a:rPr>
              <a:t>Story</a:t>
            </a:r>
          </a:p>
          <a:p>
            <a:pPr marL="457200" indent="-457200">
              <a:buNone/>
            </a:pPr>
            <a:r>
              <a:rPr lang="en-US" sz="2000" dirty="0">
                <a:latin typeface="+mj-lt"/>
              </a:rPr>
              <a:t>	Dari data, </a:t>
            </a:r>
            <a:r>
              <a:rPr lang="en-US" sz="2000" dirty="0" err="1">
                <a:latin typeface="+mj-lt"/>
              </a:rPr>
              <a:t>tandai</a:t>
            </a:r>
            <a:r>
              <a:rPr lang="en-US" sz="2000" dirty="0">
                <a:latin typeface="+mj-lt"/>
              </a:rPr>
              <a:t> hal2 </a:t>
            </a:r>
            <a:r>
              <a:rPr lang="en-US" sz="2000" dirty="0" err="1">
                <a:latin typeface="+mj-lt"/>
              </a:rPr>
              <a:t>penting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akan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diinformasikan</a:t>
            </a:r>
            <a:endParaRPr lang="en-US" sz="2000" dirty="0">
              <a:latin typeface="+mj-lt"/>
            </a:endParaRPr>
          </a:p>
          <a:p>
            <a:pPr marL="457200" indent="-457200"/>
            <a:r>
              <a:rPr lang="en-US" sz="2000" b="1" dirty="0" err="1"/>
              <a:t>Merancang</a:t>
            </a:r>
            <a:r>
              <a:rPr lang="en-US" sz="2000" b="1" dirty="0"/>
              <a:t> </a:t>
            </a:r>
            <a:r>
              <a:rPr lang="en-US" sz="2000" b="1" dirty="0" err="1"/>
              <a:t>Desain</a:t>
            </a:r>
            <a:r>
              <a:rPr lang="en-US" sz="2000" b="1" dirty="0"/>
              <a:t> </a:t>
            </a:r>
            <a:r>
              <a:rPr lang="en-US" sz="2000" b="1" dirty="0" err="1"/>
              <a:t>Infografis</a:t>
            </a:r>
            <a:endParaRPr lang="en-US" sz="2000" b="1" dirty="0"/>
          </a:p>
          <a:p>
            <a:pPr marL="457200" indent="-457200">
              <a:buNone/>
            </a:pPr>
            <a:r>
              <a:rPr lang="en-US" sz="2000" dirty="0"/>
              <a:t>	</a:t>
            </a:r>
            <a:r>
              <a:rPr lang="en-US" sz="2000" dirty="0" err="1"/>
              <a:t>Gunakan</a:t>
            </a:r>
            <a:r>
              <a:rPr lang="en-US" sz="2000" dirty="0"/>
              <a:t> </a:t>
            </a:r>
            <a:r>
              <a:rPr lang="en-US" sz="2000" dirty="0" err="1"/>
              <a:t>sketsa</a:t>
            </a:r>
            <a:r>
              <a:rPr lang="en-US" sz="2000" dirty="0"/>
              <a:t>, </a:t>
            </a:r>
            <a:r>
              <a:rPr lang="en-US" sz="2000" i="1" dirty="0"/>
              <a:t>software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perangkat</a:t>
            </a:r>
            <a:r>
              <a:rPr lang="en-US" sz="2000" dirty="0"/>
              <a:t>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pilih</a:t>
            </a:r>
            <a:r>
              <a:rPr lang="en-US" sz="2000" dirty="0"/>
              <a:t> elemen2 </a:t>
            </a:r>
            <a:r>
              <a:rPr lang="en-US" sz="2000" dirty="0" err="1"/>
              <a:t>desain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tepat</a:t>
            </a:r>
            <a:endParaRPr lang="en-US" sz="2000" dirty="0"/>
          </a:p>
          <a:p>
            <a:pPr marL="457200" indent="-457200"/>
            <a:r>
              <a:rPr lang="en-US" sz="2000" b="1" dirty="0" err="1"/>
              <a:t>Mempublikasikan</a:t>
            </a:r>
            <a:r>
              <a:rPr lang="en-US" sz="2000" b="1" dirty="0"/>
              <a:t> </a:t>
            </a:r>
            <a:r>
              <a:rPr lang="en-US" sz="2000" b="1" dirty="0" err="1"/>
              <a:t>Infografis</a:t>
            </a:r>
            <a:endParaRPr lang="en-US" sz="2000" b="1" dirty="0"/>
          </a:p>
          <a:p>
            <a:pPr marL="457200" indent="-457200">
              <a:buNone/>
            </a:pPr>
            <a:r>
              <a:rPr lang="en-US" sz="2000" dirty="0"/>
              <a:t>	</a:t>
            </a:r>
            <a:r>
              <a:rPr lang="en-US" sz="2000" dirty="0" err="1"/>
              <a:t>Pilih</a:t>
            </a:r>
            <a:r>
              <a:rPr lang="en-US" sz="2000" dirty="0"/>
              <a:t> media yang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publikasi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endParaRPr lang="en-US" sz="2000" dirty="0"/>
          </a:p>
          <a:p>
            <a:pPr marL="457200" indent="-457200">
              <a:buNone/>
            </a:pPr>
            <a:endParaRPr lang="en-US" sz="2000" dirty="0">
              <a:latin typeface="+mj-lt"/>
            </a:endParaRPr>
          </a:p>
          <a:p>
            <a:pPr marL="457200" indent="-457200">
              <a:buNone/>
            </a:pP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: </a:t>
            </a:r>
            <a:r>
              <a:rPr lang="en-US" sz="1600" dirty="0" err="1">
                <a:solidFill>
                  <a:srgbClr val="FF0000"/>
                </a:solidFill>
              </a:rPr>
              <a:t>dbrandcom</a:t>
            </a:r>
            <a:r>
              <a:rPr lang="en-US" sz="1600" dirty="0">
                <a:solidFill>
                  <a:srgbClr val="FF0000"/>
                </a:solidFill>
              </a:rPr>
              <a:t> (</a:t>
            </a:r>
            <a:r>
              <a:rPr lang="en-US" sz="1600" dirty="0" err="1">
                <a:solidFill>
                  <a:srgbClr val="FF0000"/>
                </a:solidFill>
              </a:rPr>
              <a:t>dengan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perubahan</a:t>
            </a:r>
            <a:r>
              <a:rPr lang="en-US" sz="1600" dirty="0">
                <a:solidFill>
                  <a:srgbClr val="FF0000"/>
                </a:solidFill>
              </a:rPr>
              <a:t>)</a:t>
            </a:r>
          </a:p>
          <a:p>
            <a:pPr marL="457200" indent="-457200">
              <a:buNone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3000" y="1447800"/>
            <a:ext cx="6781800" cy="48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/>
              <a:t>Dunia</a:t>
            </a:r>
            <a:r>
              <a:rPr lang="en-US" sz="2800" dirty="0"/>
              <a:t> </a:t>
            </a:r>
            <a:r>
              <a:rPr lang="en-US" sz="2800" dirty="0" err="1"/>
              <a:t>hari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…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dunia</a:t>
            </a:r>
            <a:r>
              <a:rPr lang="en-US" sz="2800" dirty="0"/>
              <a:t> yang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6000" b="1" dirty="0">
                <a:solidFill>
                  <a:srgbClr val="FF0000"/>
                </a:solidFill>
              </a:rPr>
              <a:t>OVERLOAD DATA!</a:t>
            </a:r>
            <a:endParaRPr lang="en-US" sz="6000" b="1" dirty="0">
              <a:solidFill>
                <a:srgbClr val="FF0000"/>
              </a:solidFill>
              <a:latin typeface="+mj-lt"/>
            </a:endParaRPr>
          </a:p>
          <a:p>
            <a:pPr marL="0" indent="0" algn="ctr">
              <a:buNone/>
            </a:pPr>
            <a:endParaRPr lang="en-US" sz="2800" dirty="0">
              <a:latin typeface="+mj-lt"/>
            </a:endParaRPr>
          </a:p>
          <a:p>
            <a:pPr marL="0" indent="0" algn="ctr">
              <a:buNone/>
            </a:pPr>
            <a:r>
              <a:rPr lang="en-US" sz="2800" dirty="0" err="1">
                <a:latin typeface="+mj-lt"/>
              </a:rPr>
              <a:t>Setiap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hari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melalui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perangkat</a:t>
            </a:r>
            <a:r>
              <a:rPr lang="en-US" sz="2800" dirty="0">
                <a:latin typeface="+mj-lt"/>
              </a:rPr>
              <a:t> </a:t>
            </a:r>
            <a:r>
              <a:rPr lang="en-US" sz="2800" i="1" dirty="0">
                <a:latin typeface="+mj-lt"/>
              </a:rPr>
              <a:t>gadget</a:t>
            </a:r>
            <a:r>
              <a:rPr lang="en-US" sz="2800" dirty="0">
                <a:latin typeface="+mj-lt"/>
              </a:rPr>
              <a:t>, </a:t>
            </a:r>
            <a:r>
              <a:rPr lang="en-US" sz="2800" dirty="0" err="1">
                <a:latin typeface="+mj-lt"/>
              </a:rPr>
              <a:t>televisi</a:t>
            </a:r>
            <a:r>
              <a:rPr lang="en-US" sz="2800" dirty="0">
                <a:latin typeface="+mj-lt"/>
              </a:rPr>
              <a:t>, media </a:t>
            </a:r>
            <a:r>
              <a:rPr lang="en-US" sz="2800" dirty="0" err="1">
                <a:latin typeface="+mj-lt"/>
              </a:rPr>
              <a:t>cetak</a:t>
            </a:r>
            <a:r>
              <a:rPr lang="en-US" sz="2800" dirty="0">
                <a:latin typeface="+mj-lt"/>
              </a:rPr>
              <a:t>, radio </a:t>
            </a:r>
            <a:r>
              <a:rPr lang="en-US" sz="2800" dirty="0" err="1">
                <a:latin typeface="+mj-lt"/>
              </a:rPr>
              <a:t>dan</a:t>
            </a:r>
            <a:r>
              <a:rPr lang="en-US" sz="2800" dirty="0">
                <a:latin typeface="+mj-lt"/>
              </a:rPr>
              <a:t> lain-lain </a:t>
            </a:r>
            <a:r>
              <a:rPr lang="en-US" sz="2800" dirty="0" err="1">
                <a:latin typeface="+mj-lt"/>
              </a:rPr>
              <a:t>kita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dibombardir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dengan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berbagai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informasi</a:t>
            </a:r>
            <a:r>
              <a:rPr lang="en-US" sz="2800" dirty="0">
                <a:latin typeface="+mj-lt"/>
              </a:rPr>
              <a:t> yang </a:t>
            </a:r>
            <a:r>
              <a:rPr lang="en-US" sz="2800" dirty="0" err="1">
                <a:latin typeface="+mj-lt"/>
              </a:rPr>
              <a:t>membuat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kita</a:t>
            </a:r>
            <a:r>
              <a:rPr lang="en-US" sz="2800" dirty="0">
                <a:latin typeface="+mj-lt"/>
              </a:rPr>
              <a:t> “</a:t>
            </a:r>
            <a:r>
              <a:rPr lang="en-US" sz="2800" dirty="0" err="1">
                <a:latin typeface="+mj-lt"/>
              </a:rPr>
              <a:t>overdosis</a:t>
            </a:r>
            <a:r>
              <a:rPr lang="en-US" sz="2800" dirty="0">
                <a:latin typeface="+mj-lt"/>
              </a:rPr>
              <a:t>” </a:t>
            </a:r>
            <a:r>
              <a:rPr lang="en-US" sz="2800" dirty="0" err="1">
                <a:latin typeface="+mj-lt"/>
              </a:rPr>
              <a:t>informasi</a:t>
            </a:r>
            <a:r>
              <a:rPr lang="en-US" sz="2800" dirty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5532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Perangkat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Perancangan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371600"/>
            <a:ext cx="7467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Daftar</a:t>
            </a:r>
            <a:r>
              <a:rPr lang="en-US" sz="2000" dirty="0"/>
              <a:t> </a:t>
            </a:r>
            <a:r>
              <a:rPr lang="en-US" sz="2000" b="1" i="1" dirty="0"/>
              <a:t>Software </a:t>
            </a:r>
            <a:r>
              <a:rPr lang="en-US" sz="2000" dirty="0"/>
              <a:t>(</a:t>
            </a:r>
            <a:r>
              <a:rPr lang="en-US" sz="2000" dirty="0" err="1"/>
              <a:t>Komputer</a:t>
            </a:r>
            <a:r>
              <a:rPr lang="en-US" sz="2000" dirty="0"/>
              <a:t>)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Perancangan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>
                <a:latin typeface="+mj-lt"/>
              </a:rPr>
              <a:t>Adobe (Illustrator, Photoshop)</a:t>
            </a:r>
          </a:p>
          <a:p>
            <a:pPr marL="457200" indent="-457200">
              <a:buAutoNum type="arabicPeriod"/>
            </a:pPr>
            <a:r>
              <a:rPr lang="en-US" sz="2000" dirty="0">
                <a:latin typeface="+mj-lt"/>
              </a:rPr>
              <a:t>CorelDraw</a:t>
            </a:r>
          </a:p>
          <a:p>
            <a:pPr marL="457200" indent="-457200">
              <a:buAutoNum type="arabicPeriod"/>
            </a:pPr>
            <a:r>
              <a:rPr lang="en-US" sz="2000" dirty="0" err="1">
                <a:latin typeface="+mj-lt"/>
              </a:rPr>
              <a:t>Sketchup</a:t>
            </a:r>
            <a:endParaRPr lang="en-US" sz="2000" dirty="0">
              <a:latin typeface="+mj-lt"/>
            </a:endParaRPr>
          </a:p>
          <a:p>
            <a:pPr marL="457200" indent="-457200">
              <a:buAutoNum type="arabicPeriod"/>
            </a:pPr>
            <a:r>
              <a:rPr lang="en-US" sz="2000" dirty="0">
                <a:latin typeface="+mj-lt"/>
              </a:rPr>
              <a:t>3dMax, </a:t>
            </a:r>
            <a:r>
              <a:rPr lang="en-US" sz="2000" dirty="0" err="1">
                <a:latin typeface="+mj-lt"/>
              </a:rPr>
              <a:t>dll</a:t>
            </a:r>
            <a:endParaRPr lang="en-US" sz="2000" dirty="0">
              <a:latin typeface="+mj-lt"/>
            </a:endParaRPr>
          </a:p>
          <a:p>
            <a:pPr marL="457200" indent="-457200">
              <a:buAutoNum type="arabicPeriod"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/>
              <a:t>Daftar</a:t>
            </a:r>
            <a:r>
              <a:rPr lang="en-US" sz="2000" dirty="0"/>
              <a:t> </a:t>
            </a:r>
            <a:r>
              <a:rPr lang="en-US" sz="2000" b="1" i="1" dirty="0"/>
              <a:t>Website/Apps</a:t>
            </a:r>
            <a:r>
              <a:rPr lang="en-US" sz="2000" i="1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Perancangan</a:t>
            </a:r>
            <a:r>
              <a:rPr lang="en-US" sz="2000" dirty="0"/>
              <a:t> </a:t>
            </a:r>
            <a:r>
              <a:rPr lang="en-US" sz="2000" dirty="0" err="1"/>
              <a:t>Infografis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Canva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Pictochart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Venngage</a:t>
            </a: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/>
              <a:t>Visme.co</a:t>
            </a:r>
          </a:p>
          <a:p>
            <a:pPr marL="457200" indent="-457200">
              <a:buAutoNum type="arabicPeriod"/>
            </a:pPr>
            <a:r>
              <a:rPr lang="en-US" sz="2000" dirty="0"/>
              <a:t>Easel.ly, </a:t>
            </a:r>
            <a:r>
              <a:rPr lang="en-US" sz="2000" dirty="0" err="1"/>
              <a:t>dll</a:t>
            </a:r>
            <a:endParaRPr lang="en-US" sz="2000" dirty="0"/>
          </a:p>
          <a:p>
            <a:pPr marL="457200" indent="-457200">
              <a:buAutoNum type="arabicPeriod"/>
            </a:pP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Tugas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Infografis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914400" y="1143000"/>
            <a:ext cx="71628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PR </a:t>
            </a:r>
            <a:r>
              <a:rPr lang="en-US" sz="2400" b="1" dirty="0" err="1"/>
              <a:t>Minggu</a:t>
            </a:r>
            <a:r>
              <a:rPr lang="en-US" sz="2400" b="1" dirty="0"/>
              <a:t> </a:t>
            </a:r>
            <a:r>
              <a:rPr lang="en-US" sz="2400" b="1" dirty="0" err="1"/>
              <a:t>Depan</a:t>
            </a:r>
            <a:endParaRPr lang="en-US" sz="2400" b="1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Setelah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tema</a:t>
            </a:r>
            <a:r>
              <a:rPr lang="en-US" sz="2000" dirty="0"/>
              <a:t> (</a:t>
            </a:r>
            <a:r>
              <a:rPr lang="en-US" sz="2000" dirty="0" err="1"/>
              <a:t>Wisata</a:t>
            </a:r>
            <a:r>
              <a:rPr lang="en-US" sz="2000" dirty="0"/>
              <a:t>),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langkah</a:t>
            </a:r>
            <a:r>
              <a:rPr lang="en-US" sz="2000" dirty="0"/>
              <a:t> </a:t>
            </a:r>
            <a:r>
              <a:rPr lang="en-US" sz="2000" dirty="0" err="1"/>
              <a:t>selanjutnya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: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rabicPeriod"/>
            </a:pPr>
            <a:r>
              <a:rPr lang="en-US" sz="2000" dirty="0" err="1"/>
              <a:t>Lengkapi</a:t>
            </a:r>
            <a:r>
              <a:rPr lang="en-US" sz="2000" dirty="0"/>
              <a:t> data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dirasa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kurang</a:t>
            </a:r>
            <a:r>
              <a:rPr lang="en-US" sz="2000" dirty="0"/>
              <a:t> (</a:t>
            </a:r>
            <a:r>
              <a:rPr lang="en-US" sz="2000" dirty="0" err="1"/>
              <a:t>Observasi</a:t>
            </a:r>
            <a:r>
              <a:rPr lang="en-US" sz="2000" dirty="0"/>
              <a:t>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memungkinkan</a:t>
            </a:r>
            <a:r>
              <a:rPr lang="en-US" sz="2000" dirty="0"/>
              <a:t>, </a:t>
            </a:r>
            <a:r>
              <a:rPr lang="en-US" sz="2000" dirty="0" err="1"/>
              <a:t>Studi</a:t>
            </a:r>
            <a:r>
              <a:rPr lang="en-US" sz="2000" dirty="0"/>
              <a:t> </a:t>
            </a:r>
            <a:r>
              <a:rPr lang="en-US" sz="2000" dirty="0" err="1"/>
              <a:t>literatur</a:t>
            </a:r>
            <a:r>
              <a:rPr lang="en-US" sz="2000" dirty="0"/>
              <a:t>/internet, </a:t>
            </a:r>
            <a:r>
              <a:rPr lang="en-US" sz="2000" dirty="0" err="1"/>
              <a:t>dll</a:t>
            </a:r>
            <a:r>
              <a:rPr lang="en-US" sz="2000" dirty="0"/>
              <a:t>)</a:t>
            </a:r>
          </a:p>
          <a:p>
            <a:pPr marL="457200" indent="-457200">
              <a:buAutoNum type="arabicPeriod"/>
            </a:pPr>
            <a:r>
              <a:rPr lang="en-US" sz="2000" dirty="0"/>
              <a:t>Baca data, </a:t>
            </a:r>
            <a:r>
              <a:rPr lang="en-US" sz="2000" dirty="0" err="1"/>
              <a:t>tandai</a:t>
            </a:r>
            <a:r>
              <a:rPr lang="en-US" sz="2000" dirty="0"/>
              <a:t> </a:t>
            </a:r>
            <a:r>
              <a:rPr lang="en-US" sz="2000" dirty="0" err="1"/>
              <a:t>hal-hal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tentukan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anda</a:t>
            </a:r>
            <a:r>
              <a:rPr lang="en-US" sz="2000" dirty="0"/>
              <a:t> </a:t>
            </a:r>
            <a:r>
              <a:rPr lang="en-US" sz="2000" dirty="0" err="1"/>
              <a:t>sampaikan</a:t>
            </a:r>
            <a:r>
              <a:rPr lang="en-US" sz="2000" dirty="0"/>
              <a:t> </a:t>
            </a: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pasar</a:t>
            </a:r>
            <a:r>
              <a:rPr lang="en-US" sz="2000" dirty="0"/>
              <a:t> </a:t>
            </a:r>
            <a:r>
              <a:rPr lang="en-US" sz="2000" dirty="0" err="1"/>
              <a:t>tradisional</a:t>
            </a:r>
            <a:r>
              <a:rPr lang="en-US" sz="2000" dirty="0"/>
              <a:t> </a:t>
            </a:r>
            <a:r>
              <a:rPr lang="en-US" sz="2000" dirty="0" err="1"/>
              <a:t>tsb</a:t>
            </a:r>
            <a:r>
              <a:rPr lang="en-US" sz="2000" dirty="0"/>
              <a:t>. </a:t>
            </a:r>
          </a:p>
          <a:p>
            <a:pPr marL="457200" indent="-457200">
              <a:buAutoNum type="arabicPeriod"/>
            </a:pPr>
            <a:r>
              <a:rPr lang="en-US" sz="2000" dirty="0">
                <a:latin typeface="+mj-lt"/>
              </a:rPr>
              <a:t>Baca </a:t>
            </a:r>
            <a:r>
              <a:rPr lang="en-US" sz="2000" dirty="0" err="1">
                <a:latin typeface="+mj-lt"/>
              </a:rPr>
              <a:t>referensi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mengenai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infografis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Slideshare</a:t>
            </a:r>
            <a:r>
              <a:rPr lang="en-US" sz="2000" dirty="0">
                <a:latin typeface="+mj-lt"/>
              </a:rPr>
              <a:t>, Buku2, </a:t>
            </a:r>
            <a:r>
              <a:rPr lang="en-US" sz="2000" dirty="0" err="1">
                <a:latin typeface="+mj-lt"/>
              </a:rPr>
              <a:t>dan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sebagainya</a:t>
            </a:r>
            <a:r>
              <a:rPr lang="en-US" sz="2000" dirty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TORIAL INFOGRAF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514529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914400" y="6248400"/>
            <a:ext cx="171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Sumber</a:t>
            </a:r>
            <a:r>
              <a:rPr lang="en-US" sz="1400" dirty="0">
                <a:solidFill>
                  <a:srgbClr val="FF0000"/>
                </a:solidFill>
              </a:rPr>
              <a:t> : </a:t>
            </a:r>
            <a:r>
              <a:rPr lang="en-US" sz="1400" dirty="0" err="1">
                <a:solidFill>
                  <a:srgbClr val="FF0000"/>
                </a:solidFill>
              </a:rPr>
              <a:t>dbrandcom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TUTORIAL INFOGRAF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514529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914400" y="6248400"/>
            <a:ext cx="171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Sumber</a:t>
            </a:r>
            <a:r>
              <a:rPr lang="en-US" sz="1400" dirty="0">
                <a:solidFill>
                  <a:srgbClr val="FF0000"/>
                </a:solidFill>
              </a:rPr>
              <a:t> : </a:t>
            </a:r>
            <a:r>
              <a:rPr lang="en-US" sz="1400" dirty="0" err="1">
                <a:solidFill>
                  <a:srgbClr val="FF0000"/>
                </a:solidFill>
              </a:rPr>
              <a:t>dbrandcom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TUTORIAL INFOGRAF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514529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914400" y="6248400"/>
            <a:ext cx="171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Sumber</a:t>
            </a:r>
            <a:r>
              <a:rPr lang="en-US" sz="1400" dirty="0">
                <a:solidFill>
                  <a:srgbClr val="FF0000"/>
                </a:solidFill>
              </a:rPr>
              <a:t> : </a:t>
            </a:r>
            <a:r>
              <a:rPr lang="en-US" sz="1400" dirty="0" err="1">
                <a:solidFill>
                  <a:srgbClr val="FF0000"/>
                </a:solidFill>
              </a:rPr>
              <a:t>dbrandcom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3000" y="1447800"/>
            <a:ext cx="6629400" cy="48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memahami</a:t>
            </a:r>
            <a:r>
              <a:rPr lang="en-US" sz="2800" dirty="0"/>
              <a:t> </a:t>
            </a:r>
            <a:r>
              <a:rPr lang="en-US" sz="2800" dirty="0" err="1"/>
              <a:t>begitu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cepatnya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yang </a:t>
            </a:r>
            <a:r>
              <a:rPr lang="en-US" sz="2800" dirty="0" err="1"/>
              <a:t>ada</a:t>
            </a:r>
            <a:r>
              <a:rPr lang="en-US" sz="2800" dirty="0"/>
              <a:t>,</a:t>
            </a:r>
            <a:r>
              <a:rPr lang="en-US" sz="2800" i="1" dirty="0"/>
              <a:t> audience </a:t>
            </a:r>
            <a:r>
              <a:rPr lang="en-US" sz="2800" dirty="0" err="1"/>
              <a:t>memerlukan</a:t>
            </a:r>
            <a:r>
              <a:rPr lang="en-US" sz="2800" dirty="0"/>
              <a:t> medium </a:t>
            </a:r>
            <a:r>
              <a:rPr lang="en-US" sz="2800" dirty="0" err="1"/>
              <a:t>bantuan</a:t>
            </a:r>
            <a:r>
              <a:rPr lang="en-US" sz="2800" dirty="0"/>
              <a:t> agar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dicerna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.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  <a:p>
            <a:pPr marL="0" indent="0" algn="ctr">
              <a:buNone/>
            </a:pPr>
            <a:endParaRPr lang="en-US" sz="2800" dirty="0">
              <a:latin typeface="+mj-lt"/>
            </a:endParaRPr>
          </a:p>
          <a:p>
            <a:pPr marL="0" indent="0" algn="ctr">
              <a:buNone/>
            </a:pPr>
            <a:r>
              <a:rPr lang="en-US" sz="2800" dirty="0" err="1">
                <a:latin typeface="+mj-lt"/>
              </a:rPr>
              <a:t>Salah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satu</a:t>
            </a:r>
            <a:r>
              <a:rPr lang="en-US" sz="2800" dirty="0">
                <a:latin typeface="+mj-lt"/>
              </a:rPr>
              <a:t> medium </a:t>
            </a:r>
            <a:r>
              <a:rPr lang="en-US" sz="2800" dirty="0" err="1">
                <a:latin typeface="+mj-lt"/>
              </a:rPr>
              <a:t>adalah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melalui</a:t>
            </a:r>
            <a:r>
              <a:rPr lang="en-US" sz="2800" dirty="0">
                <a:latin typeface="+mj-lt"/>
              </a:rPr>
              <a:t> </a:t>
            </a:r>
            <a:r>
              <a:rPr lang="en-US" sz="2800" b="1" dirty="0">
                <a:latin typeface="+mj-lt"/>
              </a:rPr>
              <a:t>VISUAL </a:t>
            </a:r>
            <a:r>
              <a:rPr lang="en-US" sz="2800" dirty="0">
                <a:latin typeface="+mj-lt"/>
              </a:rPr>
              <a:t>(</a:t>
            </a:r>
            <a:r>
              <a:rPr lang="en-US" sz="2800" dirty="0" err="1">
                <a:latin typeface="+mj-lt"/>
              </a:rPr>
              <a:t>grafis</a:t>
            </a:r>
            <a:r>
              <a:rPr lang="en-US" sz="2800" dirty="0">
                <a:latin typeface="+mj-lt"/>
              </a:rPr>
              <a:t>). </a:t>
            </a:r>
            <a:r>
              <a:rPr lang="en-US" sz="2800" dirty="0" err="1">
                <a:latin typeface="+mj-lt"/>
              </a:rPr>
              <a:t>Desainer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grafis</a:t>
            </a:r>
            <a:r>
              <a:rPr lang="en-US" sz="2800" dirty="0">
                <a:latin typeface="+mj-lt"/>
              </a:rPr>
              <a:t>/</a:t>
            </a:r>
            <a:r>
              <a:rPr lang="en-US" sz="2800" dirty="0" err="1">
                <a:latin typeface="+mj-lt"/>
              </a:rPr>
              <a:t>komunikasi</a:t>
            </a:r>
            <a:r>
              <a:rPr lang="en-US" sz="2800" dirty="0">
                <a:latin typeface="+mj-lt"/>
              </a:rPr>
              <a:t> visual </a:t>
            </a:r>
            <a:r>
              <a:rPr lang="en-US" sz="2800" dirty="0" err="1">
                <a:latin typeface="+mj-lt"/>
              </a:rPr>
              <a:t>memiliki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kemampuan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untuk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membantu</a:t>
            </a:r>
            <a:r>
              <a:rPr lang="en-US" sz="2800" dirty="0">
                <a:latin typeface="+mj-lt"/>
              </a:rPr>
              <a:t> </a:t>
            </a:r>
            <a:r>
              <a:rPr lang="en-US" sz="2800" i="1" dirty="0"/>
              <a:t>audience </a:t>
            </a:r>
            <a:r>
              <a:rPr lang="en-US" sz="2800" dirty="0" err="1"/>
              <a:t>memahami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.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3000" y="914400"/>
            <a:ext cx="6781800" cy="2057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0000"/>
                </a:solidFill>
              </a:rPr>
              <a:t>KENAPA VISUAL?</a:t>
            </a:r>
            <a:endParaRPr lang="en-US" sz="2800" dirty="0">
              <a:latin typeface="+mj-lt"/>
            </a:endParaRPr>
          </a:p>
          <a:p>
            <a:pPr marL="0" indent="0" algn="ctr">
              <a:buNone/>
            </a:pPr>
            <a:r>
              <a:rPr lang="en-US" sz="2000" dirty="0" err="1">
                <a:latin typeface="+mj-lt"/>
              </a:rPr>
              <a:t>Kemampuan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orang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untuk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mengingat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sesuatu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dalam</a:t>
            </a:r>
            <a:r>
              <a:rPr lang="en-US" sz="2000" dirty="0">
                <a:latin typeface="+mj-lt"/>
              </a:rPr>
              <a:t> 72 jam</a:t>
            </a:r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1066800" y="4572000"/>
            <a:ext cx="67818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10%     35%     65%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Tulisan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                      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Gambar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                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Teks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&amp;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Gambar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4818" name="Picture 2" descr="Image result for guitar"/>
          <p:cNvPicPr>
            <a:picLocks noChangeAspect="1" noChangeArrowheads="1"/>
          </p:cNvPicPr>
          <p:nvPr/>
        </p:nvPicPr>
        <p:blipFill>
          <a:blip r:embed="rId2" cstate="print"/>
          <a:srcRect l="27097" r="31613"/>
          <a:stretch>
            <a:fillRect/>
          </a:stretch>
        </p:blipFill>
        <p:spPr bwMode="auto">
          <a:xfrm>
            <a:off x="3962400" y="2667000"/>
            <a:ext cx="707923" cy="1714501"/>
          </a:xfrm>
          <a:prstGeom prst="rect">
            <a:avLst/>
          </a:prstGeom>
          <a:noFill/>
        </p:spPr>
      </p:pic>
      <p:pic>
        <p:nvPicPr>
          <p:cNvPr id="5" name="Picture 2" descr="Image result for guitar"/>
          <p:cNvPicPr>
            <a:picLocks noChangeAspect="1" noChangeArrowheads="1"/>
          </p:cNvPicPr>
          <p:nvPr/>
        </p:nvPicPr>
        <p:blipFill>
          <a:blip r:embed="rId2" cstate="print"/>
          <a:srcRect l="27097" r="31613"/>
          <a:stretch>
            <a:fillRect/>
          </a:stretch>
        </p:blipFill>
        <p:spPr bwMode="auto">
          <a:xfrm>
            <a:off x="6172200" y="2667000"/>
            <a:ext cx="707923" cy="1714501"/>
          </a:xfrm>
          <a:prstGeom prst="rect">
            <a:avLst/>
          </a:prstGeom>
          <a:noFill/>
        </p:spPr>
      </p:pic>
      <p:sp>
        <p:nvSpPr>
          <p:cNvPr id="7" name="Rectangular Callout 6"/>
          <p:cNvSpPr/>
          <p:nvPr/>
        </p:nvSpPr>
        <p:spPr>
          <a:xfrm>
            <a:off x="1905000" y="2895600"/>
            <a:ext cx="914400" cy="612648"/>
          </a:xfrm>
          <a:prstGeom prst="wedgeRectCallout">
            <a:avLst>
              <a:gd name="adj1" fmla="val -50341"/>
              <a:gd name="adj2" fmla="val 1040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Gitar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6934200" y="2819400"/>
            <a:ext cx="914400" cy="612648"/>
          </a:xfrm>
          <a:prstGeom prst="wedgeRectCallout">
            <a:avLst>
              <a:gd name="adj1" fmla="val -50341"/>
              <a:gd name="adj2" fmla="val 1040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Gitar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286000"/>
            <a:ext cx="6019800" cy="1143000"/>
          </a:xfrm>
        </p:spPr>
        <p:txBody>
          <a:bodyPr>
            <a:noAutofit/>
          </a:bodyPr>
          <a:lstStyle/>
          <a:p>
            <a:pPr algn="l"/>
            <a:br>
              <a:rPr lang="en-US" sz="4800" b="1" dirty="0">
                <a:solidFill>
                  <a:schemeClr val="bg1"/>
                </a:solidFill>
              </a:rPr>
            </a:br>
            <a:r>
              <a:rPr lang="en-US" sz="4800" b="1" dirty="0" err="1"/>
              <a:t>Definisi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Infografis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3180</TotalTime>
  <Words>943</Words>
  <Application>Microsoft Macintosh PowerPoint</Application>
  <PresentationFormat>On-screen Show (4:3)</PresentationFormat>
  <Paragraphs>152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Definisi Infografis</vt:lpstr>
      <vt:lpstr>PowerPoint Presentation</vt:lpstr>
      <vt:lpstr>PowerPoint Presentation</vt:lpstr>
      <vt:lpstr> Fungsi Infografis</vt:lpstr>
      <vt:lpstr>PowerPoint Presentation</vt:lpstr>
      <vt:lpstr>PowerPoint Presentation</vt:lpstr>
      <vt:lpstr> Jenis Infografis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Elemen Infografis</vt:lpstr>
      <vt:lpstr>PowerPoint Presentation</vt:lpstr>
      <vt:lpstr> Merancang Infografis</vt:lpstr>
      <vt:lpstr>PowerPoint Presentation</vt:lpstr>
      <vt:lpstr>PowerPoint Presentation</vt:lpstr>
      <vt:lpstr> Perangkat Perancangan</vt:lpstr>
      <vt:lpstr>PowerPoint Presentation</vt:lpstr>
      <vt:lpstr> Tugas Infografis</vt:lpstr>
      <vt:lpstr>PowerPoint Presentation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429</cp:revision>
  <dcterms:created xsi:type="dcterms:W3CDTF">2010-02-03T03:34:03Z</dcterms:created>
  <dcterms:modified xsi:type="dcterms:W3CDTF">2025-03-11T06:00:22Z</dcterms:modified>
</cp:coreProperties>
</file>