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4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5" r:id="rId3"/>
    <p:sldId id="293" r:id="rId4"/>
    <p:sldId id="294" r:id="rId5"/>
    <p:sldId id="307" r:id="rId6"/>
    <p:sldId id="291" r:id="rId7"/>
    <p:sldId id="315" r:id="rId8"/>
    <p:sldId id="314" r:id="rId9"/>
    <p:sldId id="295" r:id="rId10"/>
    <p:sldId id="299" r:id="rId11"/>
    <p:sldId id="308" r:id="rId12"/>
    <p:sldId id="309" r:id="rId13"/>
    <p:sldId id="296" r:id="rId14"/>
    <p:sldId id="297" r:id="rId15"/>
    <p:sldId id="304" r:id="rId16"/>
    <p:sldId id="305" r:id="rId17"/>
    <p:sldId id="311" r:id="rId18"/>
    <p:sldId id="298" r:id="rId19"/>
    <p:sldId id="300" r:id="rId20"/>
    <p:sldId id="313" r:id="rId21"/>
    <p:sldId id="301" r:id="rId22"/>
    <p:sldId id="310" r:id="rId23"/>
    <p:sldId id="302" r:id="rId24"/>
    <p:sldId id="312" r:id="rId25"/>
    <p:sldId id="290" r:id="rId26"/>
  </p:sldIdLst>
  <p:sldSz cx="9144000" cy="6858000" type="screen4x3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603" autoAdjust="0"/>
    <p:restoredTop sz="39613" autoAdjust="0"/>
  </p:normalViewPr>
  <p:slideViewPr>
    <p:cSldViewPr>
      <p:cViewPr varScale="1">
        <p:scale>
          <a:sx n="78" d="100"/>
          <a:sy n="78" d="100"/>
        </p:scale>
        <p:origin x="-560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58231-9198-4C99-9FBD-A70F6638DE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An authentication request management frame is sent requesting use of “shared key” authentication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The responder sends an authentication management frame containing 128 octets of challenge text to the initiator (this text is in the clear – plaintext) generated using the WEP pseudo-random number generator with the “shared secret” and a random initialization vector (IV).  The IV is always sent in the clear.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The initiator encrypts the challenge with the shared key and the IV and sends to responder.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The responder verifies the 32-bit CRC integrity check value (ICV) and verifies that the challenge matches.  Success/fail status is returned to the initiator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A58231-9198-4C99-9FBD-A70F6638DE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8616-DE2B-4DF8-946B-81E68E1CCBF6}" type="datetime1">
              <a:rPr lang="en-US" smtClean="0"/>
              <a:pPr/>
              <a:t>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F68CB-E712-4D9F-9C4E-DE8A4EB803E9}" type="datetime1">
              <a:rPr lang="en-US" smtClean="0"/>
              <a:pPr/>
              <a:t>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107BA-0B79-49B2-ABD5-0D7CDC72EF32}" type="datetime1">
              <a:rPr lang="en-US" smtClean="0"/>
              <a:pPr/>
              <a:t>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71E5B-D681-40B8-AF89-C63079246ECD}" type="datetime1">
              <a:rPr lang="en-US" smtClean="0"/>
              <a:pPr/>
              <a:t>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7315-E4E1-4868-AA6D-C31AD96806F0}" type="datetime1">
              <a:rPr lang="en-US" smtClean="0"/>
              <a:pPr/>
              <a:t>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1075-6385-4F94-8C25-1F295D0A31C7}" type="datetime1">
              <a:rPr lang="en-US" smtClean="0"/>
              <a:pPr/>
              <a:t>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6BCEF-9F62-4F92-B291-5E230B80D97F}" type="datetime1">
              <a:rPr lang="en-US" smtClean="0"/>
              <a:pPr/>
              <a:t>1/5/2020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EFCA-616B-4EFB-85B9-46964A09BC3E}" type="datetime1">
              <a:rPr lang="en-US" smtClean="0"/>
              <a:pPr/>
              <a:t>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6083-A1CC-4FE8-93EE-785422FE2471}" type="datetime1">
              <a:rPr lang="en-US" smtClean="0"/>
              <a:pPr/>
              <a:t>1/5/2020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EDB-7BC4-44A7-8414-80DF659A6D80}" type="datetime1">
              <a:rPr lang="en-US" smtClean="0"/>
              <a:pPr/>
              <a:t>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6BE3A-D206-400D-BB93-7C5F910F40E1}" type="datetime1">
              <a:rPr lang="en-US" smtClean="0"/>
              <a:pPr/>
              <a:t>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D08FC-08DC-40F7-99C5-5A1771DDEB80}" type="datetime1">
              <a:rPr lang="en-US" smtClean="0"/>
              <a:pPr/>
              <a:t>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mk:@MSITStore:C:\DOCUME~1\rahmalia\LOCALS~1\Temp\Rar$DI02.500\Caution!%20Wireless%20Networking%20Preventing%20a%20Data%20Disaster.chm::/9543final/images/0409_0.jpg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k:@MSITStore:C:\DOCUME~1\rahmalia\LOCALS~1\Temp\Rar$DI02.500\Caution!%20Wireless%20Networking%20Preventing%20a%20Data%20Disaster.chm::/9543final/LiB0114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Wireless Security</a:t>
            </a: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876428" y="4800600"/>
            <a:ext cx="57435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Keamanan</a:t>
            </a:r>
            <a:r>
              <a:rPr lang="en-US" sz="2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 </a:t>
            </a:r>
            <a:r>
              <a:rPr lang="en-US" sz="24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Komputer</a:t>
            </a:r>
            <a:r>
              <a:rPr lang="en-US" sz="2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 </a:t>
            </a:r>
            <a:r>
              <a:rPr lang="en-US" sz="24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dan</a:t>
            </a:r>
            <a:r>
              <a:rPr lang="en-US" sz="2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  </a:t>
            </a:r>
            <a:r>
              <a:rPr lang="en-US" sz="24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Jaringan</a:t>
            </a:r>
            <a:r>
              <a:rPr lang="en-US" sz="2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 V</a:t>
            </a:r>
            <a:r>
              <a:rPr lang="id-ID" sz="2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ER 2019</a:t>
            </a:r>
            <a:endParaRPr lang="en-US" sz="2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 Filtering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it works</a:t>
            </a:r>
          </a:p>
          <a:p>
            <a:pPr lvl="1"/>
            <a:r>
              <a:rPr lang="en-US" dirty="0" smtClean="0"/>
              <a:t>Access permission is given based on MAC address listed. </a:t>
            </a:r>
          </a:p>
          <a:p>
            <a:r>
              <a:rPr lang="en-US" dirty="0" smtClean="0"/>
              <a:t>Security Flaw </a:t>
            </a:r>
          </a:p>
          <a:p>
            <a:pPr lvl="1"/>
            <a:r>
              <a:rPr lang="en-US" dirty="0" smtClean="0"/>
              <a:t>MAC address is spoofed easily.</a:t>
            </a:r>
          </a:p>
          <a:p>
            <a:pPr lvl="1"/>
            <a:r>
              <a:rPr lang="en-US" dirty="0" smtClean="0"/>
              <a:t>Man – in – the – middle attack (MIMA)</a:t>
            </a:r>
          </a:p>
          <a:p>
            <a:pPr lvl="1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 Spoofing</a:t>
            </a:r>
            <a:endParaRPr lang="en-US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71600"/>
            <a:ext cx="7924800" cy="4322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 Spoofing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518557"/>
            <a:ext cx="7315200" cy="454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2400" dirty="0" smtClean="0"/>
              <a:t>The goals:</a:t>
            </a:r>
          </a:p>
          <a:p>
            <a:pPr marL="742950" lvl="2" indent="-342900"/>
            <a:r>
              <a:rPr lang="en-US" dirty="0" smtClean="0"/>
              <a:t>Authentication </a:t>
            </a:r>
            <a:endParaRPr lang="en-US" dirty="0"/>
          </a:p>
          <a:p>
            <a:pPr marL="742950" lvl="2" indent="-342900"/>
            <a:r>
              <a:rPr lang="en-US" dirty="0" smtClean="0"/>
              <a:t>Confidentiality </a:t>
            </a:r>
          </a:p>
          <a:p>
            <a:pPr marL="742950" lvl="2" indent="-342900"/>
            <a:r>
              <a:rPr lang="en-US" dirty="0" smtClean="0"/>
              <a:t>Integrity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 smtClean="0"/>
              <a:t>Use shared key and random 24-bit string  initialization vector (IV).</a:t>
            </a:r>
          </a:p>
          <a:p>
            <a:r>
              <a:rPr lang="en-US" sz="2400" dirty="0" smtClean="0"/>
              <a:t>Two levels encryption: </a:t>
            </a:r>
          </a:p>
          <a:p>
            <a:pPr lvl="1"/>
            <a:r>
              <a:rPr lang="en-US" sz="2400" dirty="0" smtClean="0"/>
              <a:t>64 bits key : 40-bit encryption and 24-bit IV (Initial Vector)</a:t>
            </a:r>
            <a:r>
              <a:rPr lang="en-US" sz="2000" dirty="0" smtClean="0"/>
              <a:t> </a:t>
            </a:r>
          </a:p>
          <a:p>
            <a:pPr lvl="1"/>
            <a:r>
              <a:rPr lang="en-US" sz="2400" dirty="0" smtClean="0"/>
              <a:t>128 bits : 104-bit encryption and 24-bit IV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WEP work (1)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1752600"/>
            <a:ext cx="7696200" cy="3744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How WEP work </a:t>
            </a:r>
            <a:r>
              <a:rPr lang="en-US" sz="3600" dirty="0" smtClean="0"/>
              <a:t>(2)</a:t>
            </a:r>
            <a:endParaRPr lang="en-US" sz="36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66812" y="1843881"/>
            <a:ext cx="681037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 Authentication (1)</a:t>
            </a:r>
            <a:endParaRPr lang="en-US" dirty="0"/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974725" y="3087688"/>
            <a:ext cx="11668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Access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Point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609600" y="2133600"/>
            <a:ext cx="1981200" cy="381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6477000" y="2057400"/>
            <a:ext cx="1981200" cy="381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6858000" y="3352800"/>
            <a:ext cx="1133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Station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2590800" y="3810000"/>
            <a:ext cx="388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2819400" y="2895600"/>
            <a:ext cx="3338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Authentication Request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2590800" y="3276600"/>
            <a:ext cx="3810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2854325" y="3352800"/>
            <a:ext cx="3578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Authentication Challenge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>
            <a:off x="2590800" y="5029200"/>
            <a:ext cx="388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2743200" y="3962400"/>
            <a:ext cx="3576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Authentication Response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2590800" y="4419600"/>
            <a:ext cx="388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3106738" y="4572000"/>
            <a:ext cx="3067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Authentication Result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WEP Authentication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1. The client station transmits an authorization request.</a:t>
            </a:r>
          </a:p>
          <a:p>
            <a:pPr>
              <a:buNone/>
            </a:pPr>
            <a:r>
              <a:rPr lang="en-US" dirty="0" smtClean="0"/>
              <a:t>2. The access point returns a challenge string in the clear.</a:t>
            </a:r>
          </a:p>
          <a:p>
            <a:pPr>
              <a:buNone/>
            </a:pPr>
            <a:r>
              <a:rPr lang="en-US" dirty="0" smtClean="0"/>
              <a:t>3. The client chooses an IV.</a:t>
            </a:r>
          </a:p>
          <a:p>
            <a:pPr>
              <a:buNone/>
            </a:pPr>
            <a:r>
              <a:rPr lang="en-US" dirty="0" smtClean="0"/>
              <a:t>4. Using the IV and secret base key, the client encrypts the challenge string.</a:t>
            </a:r>
          </a:p>
          <a:p>
            <a:pPr>
              <a:buNone/>
            </a:pPr>
            <a:r>
              <a:rPr lang="en-US" dirty="0" smtClean="0"/>
              <a:t>5. The client station sends the IV and encrypted challenge string to the access point.</a:t>
            </a:r>
          </a:p>
          <a:p>
            <a:pPr>
              <a:buNone/>
            </a:pPr>
            <a:r>
              <a:rPr lang="en-US" dirty="0" smtClean="0"/>
              <a:t>6. The access point also encrypts the challenge string using the transmitted IV and the same secret base key.</a:t>
            </a:r>
          </a:p>
          <a:p>
            <a:pPr>
              <a:buNone/>
            </a:pPr>
            <a:r>
              <a:rPr lang="en-US" dirty="0" smtClean="0"/>
              <a:t>7. If the client’s encrypted challenge string is identical to the challenge string sent by the client station, the association occurs.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Flaw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IV is too small and transmitted in </a:t>
            </a:r>
            <a:r>
              <a:rPr lang="en-US" dirty="0" err="1" smtClean="0"/>
              <a:t>clearttext</a:t>
            </a:r>
            <a:r>
              <a:rPr lang="en-US" dirty="0" smtClean="0"/>
              <a:t> form.</a:t>
            </a:r>
          </a:p>
          <a:p>
            <a:r>
              <a:rPr lang="en-US" dirty="0" smtClean="0"/>
              <a:t>IV static.</a:t>
            </a:r>
          </a:p>
          <a:p>
            <a:r>
              <a:rPr lang="en-US" dirty="0" smtClean="0"/>
              <a:t>WEP  combines IV with key.</a:t>
            </a:r>
          </a:p>
          <a:p>
            <a:r>
              <a:rPr lang="en-US" dirty="0" smtClean="0"/>
              <a:t>WEP does not provide protection to integrity. </a:t>
            </a:r>
          </a:p>
          <a:p>
            <a:pPr lvl="1"/>
            <a:r>
              <a:rPr lang="en-US" dirty="0" smtClean="0"/>
              <a:t>Non-cryptographic Cyclic Redundancy Check (CRC) to check the integrity a packet and acknowledge it with correct checksum.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Device identity.</a:t>
            </a:r>
          </a:p>
          <a:p>
            <a:r>
              <a:rPr lang="en-US" dirty="0" smtClean="0"/>
              <a:t>Security Flaw</a:t>
            </a:r>
          </a:p>
          <a:p>
            <a:pPr lvl="1"/>
            <a:r>
              <a:rPr lang="en-US" dirty="0" smtClean="0"/>
              <a:t>Not support encryption.</a:t>
            </a:r>
          </a:p>
          <a:p>
            <a:pPr lvl="1"/>
            <a:r>
              <a:rPr lang="en-US" dirty="0" smtClean="0"/>
              <a:t>Rouge Access Point attack.</a:t>
            </a:r>
          </a:p>
          <a:p>
            <a:pPr lvl="1"/>
            <a:r>
              <a:rPr lang="en-US" dirty="0" smtClean="0"/>
              <a:t>Spoofing attack.</a:t>
            </a:r>
          </a:p>
          <a:p>
            <a:pPr marL="457200" lvl="1" indent="0">
              <a:buNone/>
            </a:pP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9600" y="1676400"/>
            <a:ext cx="7848600" cy="152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 dirty="0" smtClean="0"/>
              <a:t>What have made wireless networks so popular?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6" name="Picture 2" descr="http://local.dexknows.com/wp-content/uploads/2012/08/girl-with-wireless-lapto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2452007"/>
            <a:ext cx="2667000" cy="1905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Rogue Access  Point</a:t>
            </a:r>
            <a:endParaRPr lang="en-US" dirty="0"/>
          </a:p>
        </p:txBody>
      </p:sp>
      <p:sp>
        <p:nvSpPr>
          <p:cNvPr id="1026" name="AutoShape 2" descr="Click To expand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457200" y="1600201"/>
            <a:ext cx="8458200" cy="838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a </a:t>
            </a:r>
            <a:r>
              <a:rPr lang="en-US" i="1" dirty="0" smtClean="0"/>
              <a:t>rogue access point</a:t>
            </a:r>
            <a:r>
              <a:rPr lang="en-US" dirty="0" smtClean="0"/>
              <a:t> is an access point set up by a cracker to collect data such as passwords, usernames, or credit card numbers.</a:t>
            </a:r>
            <a:endParaRPr lang="en-US" dirty="0"/>
          </a:p>
        </p:txBody>
      </p:sp>
      <p:sp>
        <p:nvSpPr>
          <p:cNvPr id="1028" name="AutoShape 4" descr="Click To expand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55575" y="-1050925"/>
            <a:ext cx="3333750" cy="22002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2438400"/>
            <a:ext cx="4929188" cy="375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WPA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Using Temporal Key Integrity Protocol  (TKIP) as solution to the encryption problem in WEP.</a:t>
            </a:r>
          </a:p>
          <a:p>
            <a:pPr lvl="1"/>
            <a:r>
              <a:rPr lang="en-US" sz="2400" dirty="0" smtClean="0"/>
              <a:t>Dynamic key</a:t>
            </a:r>
          </a:p>
          <a:p>
            <a:pPr lvl="1"/>
            <a:r>
              <a:rPr lang="en-US" sz="2400" dirty="0" smtClean="0"/>
              <a:t>Adding the size of IV</a:t>
            </a:r>
          </a:p>
          <a:p>
            <a:pPr lvl="1"/>
            <a:r>
              <a:rPr lang="en-US" sz="2400" dirty="0" smtClean="0"/>
              <a:t>Michael (message integrity check) to prevent message modification.</a:t>
            </a:r>
          </a:p>
          <a:p>
            <a:r>
              <a:rPr lang="en-US" sz="2800" dirty="0" smtClean="0"/>
              <a:t>Using Extensible Authentication Protocol (EAP) to authenticate including digital certificate, username &amp; password, smart card, and another. 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57200"/>
            <a:ext cx="4876800" cy="914400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DoS</a:t>
            </a:r>
            <a:r>
              <a:rPr lang="en-US" sz="3600" dirty="0" smtClean="0"/>
              <a:t> attack</a:t>
            </a:r>
            <a:endParaRPr lang="en-US" sz="3600" dirty="0"/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295400"/>
            <a:ext cx="549148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802.11i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802.11i Architecture consist of : </a:t>
            </a:r>
          </a:p>
          <a:p>
            <a:pPr lvl="1"/>
            <a:r>
              <a:rPr lang="pt-BR" dirty="0" smtClean="0"/>
              <a:t>IEEE 802.1x for authenticating.  </a:t>
            </a:r>
          </a:p>
          <a:p>
            <a:pPr lvl="2"/>
            <a:r>
              <a:rPr lang="pt-BR" dirty="0" smtClean="0"/>
              <a:t>Using EAP and server authentikasi </a:t>
            </a:r>
          </a:p>
          <a:p>
            <a:pPr lvl="1"/>
            <a:r>
              <a:rPr lang="pt-BR" dirty="0" smtClean="0"/>
              <a:t>Robust Secure Network provide high security level to secure user and network communication.</a:t>
            </a:r>
          </a:p>
          <a:p>
            <a:pPr lvl="2"/>
            <a:r>
              <a:rPr lang="pt-BR" dirty="0" smtClean="0"/>
              <a:t>IEEE 802.1X to access control.</a:t>
            </a:r>
          </a:p>
          <a:p>
            <a:pPr lvl="1"/>
            <a:r>
              <a:rPr lang="pt-BR" dirty="0" smtClean="0"/>
              <a:t>AES (Advanced Encryption Standard)-based CCMP (Counter Mode/CBC – MAC Protocol) to provide  confidentiality, integrity, and authetication. </a:t>
            </a:r>
          </a:p>
          <a:p>
            <a:endParaRPr lang="pt-BR" dirty="0" smtClean="0"/>
          </a:p>
          <a:p>
            <a:endParaRPr lang="pt-BR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The comparison of WEP, WPA, and IEEE 802.11i</a:t>
            </a:r>
            <a:endParaRPr lang="en-US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133600"/>
            <a:ext cx="79248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4000" dirty="0" smtClean="0"/>
          </a:p>
          <a:p>
            <a:pPr algn="ctr">
              <a:buNone/>
            </a:pPr>
            <a:endParaRPr lang="en-US" sz="4000" dirty="0" smtClean="0"/>
          </a:p>
          <a:p>
            <a:pPr algn="ctr">
              <a:buNone/>
            </a:pPr>
            <a:r>
              <a:rPr lang="en-US" sz="4000" dirty="0" smtClean="0"/>
              <a:t>END</a:t>
            </a:r>
            <a:endParaRPr lang="en-US" sz="4000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640" y="381001"/>
            <a:ext cx="8722360" cy="762000"/>
          </a:xfrm>
        </p:spPr>
        <p:txBody>
          <a:bodyPr>
            <a:normAutofit fontScale="90000"/>
          </a:bodyPr>
          <a:lstStyle/>
          <a:p>
            <a:r>
              <a:rPr lang="en-US" sz="4800" cap="none" dirty="0" smtClean="0">
                <a:solidFill>
                  <a:schemeClr val="tx1"/>
                </a:solidFill>
                <a:latin typeface="Calibri" pitchFamily="34" charset="0"/>
              </a:rPr>
              <a:t>Wireless</a:t>
            </a:r>
            <a:endParaRPr lang="en-US" sz="4800" cap="none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295400"/>
            <a:ext cx="8305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117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8458200" cy="6096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Calibri" pitchFamily="34" charset="0"/>
              </a:rPr>
              <a:t>Wireless LAN Architecture</a:t>
            </a:r>
            <a:endParaRPr lang="en-US" sz="36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95400" y="3657600"/>
            <a:ext cx="3276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Calibri" pitchFamily="34" charset="0"/>
              </a:rPr>
              <a:t>Infrastructure Mode</a:t>
            </a:r>
            <a:endParaRPr lang="en-US" sz="2400" b="1" dirty="0"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4114800"/>
            <a:ext cx="2800350" cy="2128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4114800"/>
            <a:ext cx="2590800" cy="2232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5181600" y="3733800"/>
            <a:ext cx="19127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Calibri" pitchFamily="34" charset="0"/>
              </a:rPr>
              <a:t>Ad-hoc Mode</a:t>
            </a:r>
            <a:endParaRPr lang="en-US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609600" y="1371600"/>
            <a:ext cx="7924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2100" indent="-292100">
              <a:buFont typeface="Wingdings" pitchFamily="2" charset="2"/>
              <a:buChar char="§"/>
            </a:pPr>
            <a:r>
              <a:rPr lang="en-US" sz="2400" dirty="0" smtClean="0">
                <a:latin typeface="Calibri" pitchFamily="34" charset="0"/>
              </a:rPr>
              <a:t> IEEE 802.11 base</a:t>
            </a:r>
          </a:p>
          <a:p>
            <a:pPr marL="749300" lvl="1" indent="-292100">
              <a:buFont typeface="Wingdings" pitchFamily="2" charset="2"/>
              <a:buChar char="§"/>
            </a:pPr>
            <a:r>
              <a:rPr lang="en-US" sz="2400" dirty="0" smtClean="0"/>
              <a:t>Institute of Electrical and Electronic Engineers (IEEE) has issued number of protocols.</a:t>
            </a:r>
            <a:endParaRPr lang="en-US" sz="2400" dirty="0" smtClean="0">
              <a:latin typeface="Calibri" pitchFamily="34" charset="0"/>
            </a:endParaRPr>
          </a:p>
          <a:p>
            <a:pPr marL="292100" indent="-292100">
              <a:buFont typeface="Wingdings" pitchFamily="2" charset="2"/>
              <a:buChar char="§"/>
            </a:pPr>
            <a:r>
              <a:rPr lang="en-US" sz="2400" dirty="0" smtClean="0">
                <a:latin typeface="Calibri" pitchFamily="34" charset="0"/>
              </a:rPr>
              <a:t>Wireless Fidelity (Wi – Fi)</a:t>
            </a:r>
          </a:p>
          <a:p>
            <a:pPr marL="749300" lvl="1" indent="-292100">
              <a:buFont typeface="Wingdings" pitchFamily="2" charset="2"/>
              <a:buChar char="§"/>
            </a:pPr>
            <a:r>
              <a:rPr lang="en-US" sz="2400" dirty="0" err="1" smtClean="0">
                <a:latin typeface="Calibri" pitchFamily="34" charset="0"/>
              </a:rPr>
              <a:t>WiFI</a:t>
            </a:r>
            <a:r>
              <a:rPr lang="en-US" sz="2400" dirty="0" smtClean="0">
                <a:latin typeface="Calibri" pitchFamily="34" charset="0"/>
              </a:rPr>
              <a:t> Alliance : promoting WLAN.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 Hybrid wireless and  Ethernet network</a:t>
            </a:r>
            <a:endParaRPr lang="en-US" sz="3600" dirty="0"/>
          </a:p>
        </p:txBody>
      </p:sp>
      <p:sp>
        <p:nvSpPr>
          <p:cNvPr id="1026" name="AutoShape 2" descr="mk:@MSITStore:C:\DOCUME~1\rahmalia\LOCALS~1\Temp\Rar$DI04.922\Caution!%20Wireless%20Networking%20Preventing%20a%20Data%20Disaster.chm::/9543final/images/0101_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524000"/>
            <a:ext cx="7696200" cy="4952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Drawback of Wi-Fi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4525963"/>
          </a:xfrm>
        </p:spPr>
        <p:txBody>
          <a:bodyPr>
            <a:noAutofit/>
          </a:bodyPr>
          <a:lstStyle/>
          <a:p>
            <a:pPr marL="341313" lvl="2" indent="-279400"/>
            <a:r>
              <a:rPr lang="en-US" sz="3200" dirty="0" smtClean="0"/>
              <a:t>Radio frequency interference</a:t>
            </a:r>
            <a:endParaRPr lang="en-US" sz="4000" dirty="0" smtClean="0"/>
          </a:p>
          <a:p>
            <a:pPr lvl="1"/>
            <a:r>
              <a:rPr lang="en-US" dirty="0" smtClean="0"/>
              <a:t>Using radio wave to transmit the signal.</a:t>
            </a:r>
          </a:p>
          <a:p>
            <a:pPr lvl="1"/>
            <a:r>
              <a:rPr lang="en-US" dirty="0" smtClean="0"/>
              <a:t>Signal interference issues</a:t>
            </a:r>
          </a:p>
          <a:p>
            <a:pPr lvl="1">
              <a:buNone/>
            </a:pPr>
            <a:endParaRPr lang="en-US" sz="1800" dirty="0" smtClean="0"/>
          </a:p>
          <a:p>
            <a:r>
              <a:rPr lang="en-US" sz="2800" dirty="0" smtClean="0"/>
              <a:t> Security flaw</a:t>
            </a:r>
          </a:p>
          <a:p>
            <a:pPr lvl="1"/>
            <a:r>
              <a:rPr lang="en-US" dirty="0" smtClean="0"/>
              <a:t>Easy to eavesdrop </a:t>
            </a:r>
          </a:p>
          <a:p>
            <a:pPr lvl="1"/>
            <a:r>
              <a:rPr lang="en-US" dirty="0" smtClean="0"/>
              <a:t>Poor Authentication</a:t>
            </a:r>
          </a:p>
          <a:p>
            <a:pPr lvl="1"/>
            <a:r>
              <a:rPr lang="en-US" dirty="0" smtClean="0"/>
              <a:t>Rouge Access Point</a:t>
            </a:r>
          </a:p>
          <a:p>
            <a:pPr lvl="1"/>
            <a:r>
              <a:rPr lang="en-US" dirty="0" err="1" smtClean="0"/>
              <a:t>DoS</a:t>
            </a:r>
            <a:r>
              <a:rPr lang="en-US" dirty="0" smtClean="0"/>
              <a:t> attack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r>
              <a:rPr lang="en-US" dirty="0" smtClean="0"/>
              <a:t> </a:t>
            </a:r>
            <a:endParaRPr lang="en-US" sz="3600" dirty="0" smtClean="0"/>
          </a:p>
          <a:p>
            <a:endParaRPr lang="en-US" sz="2800" dirty="0"/>
          </a:p>
        </p:txBody>
      </p:sp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4724400" y="3429000"/>
            <a:ext cx="2908757" cy="2667000"/>
            <a:chOff x="3936" y="2136"/>
            <a:chExt cx="1584" cy="900"/>
          </a:xfrm>
        </p:grpSpPr>
        <p:pic>
          <p:nvPicPr>
            <p:cNvPr id="2051" name="Picture 3" descr="bigantenna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320" y="2136"/>
              <a:ext cx="1200" cy="900"/>
            </a:xfrm>
            <a:prstGeom prst="rect">
              <a:avLst/>
            </a:prstGeom>
            <a:noFill/>
          </p:spPr>
        </p:pic>
        <p:grpSp>
          <p:nvGrpSpPr>
            <p:cNvPr id="2052" name="Group 4"/>
            <p:cNvGrpSpPr>
              <a:grpSpLocks/>
            </p:cNvGrpSpPr>
            <p:nvPr/>
          </p:nvGrpSpPr>
          <p:grpSpPr bwMode="auto">
            <a:xfrm rot="2657667">
              <a:off x="3936" y="2352"/>
              <a:ext cx="244" cy="196"/>
              <a:chOff x="1488" y="1488"/>
              <a:chExt cx="244" cy="196"/>
            </a:xfrm>
          </p:grpSpPr>
          <p:sp>
            <p:nvSpPr>
              <p:cNvPr id="2053" name="Arc 5"/>
              <p:cNvSpPr>
                <a:spLocks/>
              </p:cNvSpPr>
              <p:nvPr/>
            </p:nvSpPr>
            <p:spPr bwMode="auto">
              <a:xfrm>
                <a:off x="1488" y="1584"/>
                <a:ext cx="96" cy="9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4" name="Arc 6"/>
              <p:cNvSpPr>
                <a:spLocks/>
              </p:cNvSpPr>
              <p:nvPr/>
            </p:nvSpPr>
            <p:spPr bwMode="auto">
              <a:xfrm>
                <a:off x="1536" y="1488"/>
                <a:ext cx="196" cy="19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Wardriving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4572000" cy="1600200"/>
          </a:xfrm>
        </p:spPr>
        <p:txBody>
          <a:bodyPr>
            <a:normAutofit fontScale="92500"/>
          </a:bodyPr>
          <a:lstStyle/>
          <a:p>
            <a:r>
              <a:rPr lang="en-US" sz="2400" i="1" dirty="0" err="1" smtClean="0">
                <a:hlinkClick r:id="rId2" action="ppaction://hlinkfile"/>
              </a:rPr>
              <a:t>Wardriving</a:t>
            </a:r>
            <a:r>
              <a:rPr lang="en-US" sz="2400" dirty="0" smtClean="0"/>
              <a:t> is the act of driving around with equipment that can be used to detect Wi-Fi access points located in homes and businesses.</a:t>
            </a:r>
            <a:endParaRPr lang="en-US" sz="2400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914400"/>
            <a:ext cx="399097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657600"/>
            <a:ext cx="8458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Strong signal jamming</a:t>
            </a:r>
            <a:endParaRPr lang="en-US" dirty="0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62200" y="2971800"/>
            <a:ext cx="4648200" cy="3329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09600" y="1371600"/>
            <a:ext cx="830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In this simple and direct </a:t>
            </a:r>
            <a:r>
              <a:rPr lang="en-US" dirty="0" err="1" smtClean="0"/>
              <a:t>DoS</a:t>
            </a:r>
            <a:r>
              <a:rPr lang="en-US" dirty="0" smtClean="0"/>
              <a:t> attack, an attacker uses a wireless transmitter to broadcast interference on the same frequency channel used by the access point, effectively drowning it out and creating so much radio frequency (RF) noise that Wi-Fi devices in the area can’t operate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Protection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9400" lvl="1" indent="-279400"/>
            <a:r>
              <a:rPr lang="en-US" sz="2400" b="1" dirty="0" smtClean="0"/>
              <a:t>Access Control</a:t>
            </a:r>
          </a:p>
          <a:p>
            <a:pPr marL="679450" lvl="2" indent="-279400"/>
            <a:r>
              <a:rPr lang="en-US" sz="2000" dirty="0" smtClean="0"/>
              <a:t>Implements Media Access Control (MAC) address filtering. </a:t>
            </a:r>
          </a:p>
          <a:p>
            <a:pPr marL="347663" lvl="1" indent="-347663"/>
            <a:r>
              <a:rPr lang="en-US" sz="2400" b="1" dirty="0" smtClean="0"/>
              <a:t>Wired Equivalent Privacy (WEP)</a:t>
            </a:r>
          </a:p>
          <a:p>
            <a:pPr marL="747713" lvl="2" indent="-347663"/>
            <a:r>
              <a:rPr lang="en-US" sz="2000" dirty="0" smtClean="0"/>
              <a:t>Wireless encryption. </a:t>
            </a:r>
            <a:endParaRPr lang="en-US" sz="2000" dirty="0"/>
          </a:p>
          <a:p>
            <a:pPr marL="747713" lvl="2" indent="-347663"/>
            <a:r>
              <a:rPr lang="en-US" sz="2000" dirty="0" smtClean="0"/>
              <a:t>RC4 algorithm.</a:t>
            </a:r>
          </a:p>
          <a:p>
            <a:pPr marL="290513" lvl="1" indent="-290513"/>
            <a:r>
              <a:rPr lang="en-US" sz="2400" b="1" dirty="0" smtClean="0"/>
              <a:t>Authentication</a:t>
            </a:r>
          </a:p>
          <a:p>
            <a:pPr marL="690563" lvl="2" indent="-290513"/>
            <a:r>
              <a:rPr lang="en-US" sz="2000" dirty="0" smtClean="0"/>
              <a:t>To ensure all the legitimate user enable to use or access the sources/services.</a:t>
            </a:r>
          </a:p>
          <a:p>
            <a:pPr marL="690563" lvl="2" indent="-290513"/>
            <a:r>
              <a:rPr lang="en-US" sz="2000" dirty="0" smtClean="0"/>
              <a:t>Type of authentication :</a:t>
            </a:r>
          </a:p>
          <a:p>
            <a:pPr marL="1147763" lvl="3" indent="-290513"/>
            <a:r>
              <a:rPr lang="en-US" dirty="0" smtClean="0"/>
              <a:t>open system base : Service Set Identifier (SSID).</a:t>
            </a:r>
          </a:p>
          <a:p>
            <a:pPr marL="1147763" lvl="3" indent="-290513"/>
            <a:r>
              <a:rPr lang="en-US" dirty="0" smtClean="0"/>
              <a:t>shared key authentication : WEP.</a:t>
            </a:r>
          </a:p>
          <a:p>
            <a:endParaRPr lang="en-US" sz="2000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2688</TotalTime>
  <Words>812</Words>
  <Application>Microsoft Office PowerPoint</Application>
  <PresentationFormat>On-screen Show (4:3)</PresentationFormat>
  <Paragraphs>115</Paragraphs>
  <Slides>25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Wireless</vt:lpstr>
      <vt:lpstr>Wireless LAN Architecture</vt:lpstr>
      <vt:lpstr>A Hybrid wireless and  Ethernet network</vt:lpstr>
      <vt:lpstr>Drawback of Wi-Fi</vt:lpstr>
      <vt:lpstr>Wardriving</vt:lpstr>
      <vt:lpstr>Strong signal jamming</vt:lpstr>
      <vt:lpstr>Security Protection</vt:lpstr>
      <vt:lpstr>MAC Filtering</vt:lpstr>
      <vt:lpstr>MAC Spoofing</vt:lpstr>
      <vt:lpstr>MAC Spoofing</vt:lpstr>
      <vt:lpstr>WEP</vt:lpstr>
      <vt:lpstr>How WEP work (1)</vt:lpstr>
      <vt:lpstr>How WEP work (2)</vt:lpstr>
      <vt:lpstr>WEP Authentication (1)</vt:lpstr>
      <vt:lpstr>WEP Authentication (2)</vt:lpstr>
      <vt:lpstr>Security Flaw</vt:lpstr>
      <vt:lpstr>SSID</vt:lpstr>
      <vt:lpstr>Rogue Access  Point</vt:lpstr>
      <vt:lpstr>WPA </vt:lpstr>
      <vt:lpstr>DoS attack</vt:lpstr>
      <vt:lpstr>802.11i</vt:lpstr>
      <vt:lpstr>The comparison of WEP, WPA, and IEEE 802.11i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rahmalia</cp:lastModifiedBy>
  <cp:revision>548</cp:revision>
  <dcterms:created xsi:type="dcterms:W3CDTF">2010-04-18T12:06:30Z</dcterms:created>
  <dcterms:modified xsi:type="dcterms:W3CDTF">2020-01-05T08:14:03Z</dcterms:modified>
</cp:coreProperties>
</file>