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03" r:id="rId3"/>
    <p:sldId id="305" r:id="rId4"/>
    <p:sldId id="304" r:id="rId5"/>
    <p:sldId id="299" r:id="rId6"/>
    <p:sldId id="302" r:id="rId7"/>
    <p:sldId id="301" r:id="rId8"/>
    <p:sldId id="306" r:id="rId9"/>
    <p:sldId id="300" r:id="rId10"/>
  </p:sldIdLst>
  <p:sldSz cx="9144000" cy="6858000" type="screen4x3"/>
  <p:notesSz cx="7045325" cy="93456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79wR6uX1bRoHQOn8GsOSUQ==" hashData="bENqEWN+Hp/MoN7v9ccbZwCVr3k="/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2" autoAdjust="0"/>
    <p:restoredTop sz="94580" autoAdjust="0"/>
  </p:normalViewPr>
  <p:slideViewPr>
    <p:cSldViewPr>
      <p:cViewPr varScale="1">
        <p:scale>
          <a:sx n="71" d="100"/>
          <a:sy n="71" d="100"/>
        </p:scale>
        <p:origin x="-12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164165" y="601577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1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</a:t>
            </a:r>
            <a:r>
              <a:rPr lang="id-ID" sz="11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SIF15404</a:t>
            </a:r>
            <a:r>
              <a:rPr kumimoji="0" lang="id-ID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kumimoji="0" lang="en-US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BASIS DATA LANJUT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 userDrawn="1"/>
        </p:nvSpPr>
        <p:spPr bwMode="auto">
          <a:xfrm>
            <a:off x="251520" y="6237312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PENGANTAR BASIS DATA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79512" y="6327411"/>
            <a:ext cx="84969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 4FM-D2.04.01                                                Rev : 00                                     Tanggal Berlaku : </a:t>
            </a:r>
            <a:r>
              <a:rPr lang="id-ID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01 November 2016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3180606" y="3501008"/>
            <a:ext cx="4199706" cy="2448272"/>
          </a:xfrm>
          <a:prstGeom prst="rect">
            <a:avLst/>
          </a:prstGeom>
          <a:ln w="31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 sz="1100" dirty="0" smtClean="0"/>
          </a:p>
          <a:p>
            <a:pPr algn="ctr"/>
            <a:endParaRPr lang="en-ID" sz="1100" dirty="0"/>
          </a:p>
          <a:p>
            <a:pPr algn="ctr"/>
            <a:endParaRPr lang="en-ID" sz="1100" dirty="0" smtClean="0"/>
          </a:p>
          <a:p>
            <a:pPr algn="ctr"/>
            <a:endParaRPr lang="en-ID" sz="1100" dirty="0"/>
          </a:p>
          <a:p>
            <a:pPr algn="ctr"/>
            <a:endParaRPr lang="en-ID" sz="1100" dirty="0" smtClean="0"/>
          </a:p>
          <a:p>
            <a:pPr algn="ctr"/>
            <a:endParaRPr lang="en-ID" sz="1100" dirty="0"/>
          </a:p>
          <a:p>
            <a:pPr algn="ctr"/>
            <a:endParaRPr lang="en-ID" sz="1100" dirty="0" smtClean="0"/>
          </a:p>
          <a:p>
            <a:pPr algn="ctr"/>
            <a:endParaRPr lang="en-ID" sz="1100" dirty="0"/>
          </a:p>
          <a:p>
            <a:pPr algn="ctr"/>
            <a:endParaRPr lang="en-ID" sz="1100" dirty="0" smtClean="0"/>
          </a:p>
          <a:p>
            <a:pPr algn="ctr"/>
            <a:endParaRPr lang="en-ID" sz="1100" dirty="0"/>
          </a:p>
          <a:p>
            <a:pPr algn="ctr"/>
            <a:endParaRPr lang="en-ID" sz="1100" dirty="0" smtClean="0"/>
          </a:p>
          <a:p>
            <a:pPr algn="ctr"/>
            <a:endParaRPr lang="en-ID" sz="1100" dirty="0"/>
          </a:p>
          <a:p>
            <a:pPr algn="ctr"/>
            <a:endParaRPr lang="en-ID" sz="1100" dirty="0" smtClean="0"/>
          </a:p>
          <a:p>
            <a:pPr algn="ctr"/>
            <a:r>
              <a:rPr lang="en-ID" sz="1100" dirty="0"/>
              <a:t>	</a:t>
            </a:r>
            <a:r>
              <a:rPr lang="en-ID" sz="1100" dirty="0" smtClean="0"/>
              <a:t>                   File / table yang </a:t>
            </a:r>
            <a:r>
              <a:rPr lang="en-ID" sz="1100" dirty="0" err="1" smtClean="0"/>
              <a:t>saling</a:t>
            </a:r>
            <a:r>
              <a:rPr lang="en-ID" sz="1100" dirty="0" smtClean="0"/>
              <a:t> </a:t>
            </a:r>
            <a:r>
              <a:rPr lang="en-ID" sz="1100" dirty="0" err="1" smtClean="0"/>
              <a:t>terhubung</a:t>
            </a:r>
            <a:endParaRPr lang="en-US" sz="1100" dirty="0"/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BASIS DATA (DATABASE)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 dari data-data yang membentuk suatu berkas (file) yang saling berhubungan (relation) dengan tatacara yang tertentu untuk membentuk data baru atau informasi</a:t>
            </a: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Flowchart: Magnetic Disk 1"/>
          <p:cNvSpPr/>
          <p:nvPr/>
        </p:nvSpPr>
        <p:spPr>
          <a:xfrm>
            <a:off x="1115616" y="4069754"/>
            <a:ext cx="957436" cy="1368152"/>
          </a:xfrm>
          <a:prstGeom prst="flowChartMagneticDisk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dirty="0" smtClean="0"/>
              <a:t>Data</a:t>
            </a:r>
          </a:p>
          <a:p>
            <a:pPr algn="ctr"/>
            <a:r>
              <a:rPr lang="en-ID" dirty="0" smtClean="0"/>
              <a:t>Base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3754388" y="3717032"/>
            <a:ext cx="673596" cy="864096"/>
            <a:chOff x="3754388" y="3717032"/>
            <a:chExt cx="673596" cy="864096"/>
          </a:xfrm>
        </p:grpSpPr>
        <p:sp>
          <p:nvSpPr>
            <p:cNvPr id="5" name="Snip Single Corner Rectangle 4"/>
            <p:cNvSpPr/>
            <p:nvPr/>
          </p:nvSpPr>
          <p:spPr>
            <a:xfrm>
              <a:off x="3754388" y="3717032"/>
              <a:ext cx="673596" cy="864096"/>
            </a:xfrm>
            <a:prstGeom prst="snip1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file</a:t>
              </a:r>
              <a:endParaRPr lang="en-US" dirty="0"/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3754388" y="3863181"/>
              <a:ext cx="67359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4235202" y="4939357"/>
            <a:ext cx="673596" cy="864096"/>
            <a:chOff x="3754388" y="3717032"/>
            <a:chExt cx="673596" cy="864096"/>
          </a:xfrm>
        </p:grpSpPr>
        <p:sp>
          <p:nvSpPr>
            <p:cNvPr id="10" name="Snip Single Corner Rectangle 9"/>
            <p:cNvSpPr/>
            <p:nvPr/>
          </p:nvSpPr>
          <p:spPr>
            <a:xfrm>
              <a:off x="3754388" y="3717032"/>
              <a:ext cx="673596" cy="864096"/>
            </a:xfrm>
            <a:prstGeom prst="snip1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file</a:t>
              </a:r>
              <a:endParaRPr lang="en-US" dirty="0"/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3754388" y="3863181"/>
              <a:ext cx="67359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788024" y="3861048"/>
            <a:ext cx="673596" cy="864096"/>
            <a:chOff x="3754388" y="3717032"/>
            <a:chExt cx="673596" cy="864096"/>
          </a:xfrm>
        </p:grpSpPr>
        <p:sp>
          <p:nvSpPr>
            <p:cNvPr id="13" name="Snip Single Corner Rectangle 12"/>
            <p:cNvSpPr/>
            <p:nvPr/>
          </p:nvSpPr>
          <p:spPr>
            <a:xfrm>
              <a:off x="3754388" y="3717032"/>
              <a:ext cx="673596" cy="864096"/>
            </a:xfrm>
            <a:prstGeom prst="snip1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file</a:t>
              </a:r>
              <a:endParaRPr lang="en-US" dirty="0"/>
            </a:p>
          </p:txBody>
        </p:sp>
        <p:cxnSp>
          <p:nvCxnSpPr>
            <p:cNvPr id="14" name="Straight Connector 13"/>
            <p:cNvCxnSpPr/>
            <p:nvPr/>
          </p:nvCxnSpPr>
          <p:spPr>
            <a:xfrm>
              <a:off x="3754388" y="3863181"/>
              <a:ext cx="67359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roup 14"/>
          <p:cNvGrpSpPr/>
          <p:nvPr/>
        </p:nvGrpSpPr>
        <p:grpSpPr>
          <a:xfrm>
            <a:off x="5924128" y="4069754"/>
            <a:ext cx="673596" cy="864096"/>
            <a:chOff x="3754388" y="3717032"/>
            <a:chExt cx="673596" cy="864096"/>
          </a:xfrm>
        </p:grpSpPr>
        <p:sp>
          <p:nvSpPr>
            <p:cNvPr id="16" name="Snip Single Corner Rectangle 15"/>
            <p:cNvSpPr/>
            <p:nvPr/>
          </p:nvSpPr>
          <p:spPr>
            <a:xfrm>
              <a:off x="3754388" y="3717032"/>
              <a:ext cx="673596" cy="864096"/>
            </a:xfrm>
            <a:prstGeom prst="snip1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file</a:t>
              </a:r>
              <a:endParaRPr lang="en-US" dirty="0"/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3754388" y="3863181"/>
              <a:ext cx="67359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Elbow Connector 18"/>
          <p:cNvCxnSpPr>
            <a:stCxn id="5" idx="0"/>
            <a:endCxn id="13" idx="2"/>
          </p:cNvCxnSpPr>
          <p:nvPr/>
        </p:nvCxnSpPr>
        <p:spPr>
          <a:xfrm>
            <a:off x="4427984" y="4149080"/>
            <a:ext cx="360040" cy="144016"/>
          </a:xfrm>
          <a:prstGeom prst="bentConnector3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5" idx="1"/>
            <a:endCxn id="10" idx="3"/>
          </p:cNvCxnSpPr>
          <p:nvPr/>
        </p:nvCxnSpPr>
        <p:spPr>
          <a:xfrm rot="16200000" flipH="1">
            <a:off x="4152479" y="4519835"/>
            <a:ext cx="358229" cy="480814"/>
          </a:xfrm>
          <a:prstGeom prst="bentConnector3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10" idx="0"/>
            <a:endCxn id="16" idx="1"/>
          </p:cNvCxnSpPr>
          <p:nvPr/>
        </p:nvCxnSpPr>
        <p:spPr>
          <a:xfrm flipV="1">
            <a:off x="4908798" y="4933850"/>
            <a:ext cx="1352128" cy="43755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ight Arrow 32"/>
          <p:cNvSpPr/>
          <p:nvPr/>
        </p:nvSpPr>
        <p:spPr>
          <a:xfrm rot="10800000">
            <a:off x="2267743" y="4401344"/>
            <a:ext cx="912862" cy="717796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91904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noProof="0" dirty="0" err="1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Manfaat</a:t>
            </a:r>
            <a:r>
              <a:rPr lang="en-US" sz="3600" b="1" noProof="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Database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609452" y="1484784"/>
            <a:ext cx="7704856" cy="43490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nn-NO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Mengatasi </a:t>
            </a:r>
            <a:r>
              <a:rPr lang="nn-NO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kerangkapan data (redundancy data</a:t>
            </a:r>
            <a:r>
              <a:rPr lang="nn-NO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Menghindari terjadinya inkonsistensi data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Mengatasi kesulitan dalam mengakses 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Menyusun format yang standar dari sebuah data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fi-FI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 oleh banyak pemakai (multiple user</a:t>
            </a:r>
            <a:r>
              <a:rPr lang="fi-FI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algn="l"/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350375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TIPE DATABASE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Operational </a:t>
            </a:r>
            <a:r>
              <a:rPr lang="id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database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Analytical 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database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 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warehouse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Distributed 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database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End-user 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database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External 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database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Hypermedia databases on the web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45608" y="1586508"/>
            <a:ext cx="415131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Navigational database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In-memory 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databases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Document-oriented 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databases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Real-time databases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Relational Database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id-ID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62150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FILE, FIELD &amp; RECORD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1"/>
            <a:ext cx="8229600" cy="161277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File 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Table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field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record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Field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membentuk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arti</a:t>
            </a:r>
            <a:endParaRPr lang="en-ID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Record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kumpulan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field yang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dihitung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satuan</a:t>
            </a:r>
            <a:r>
              <a:rPr lang="en-ID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baris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6650469"/>
              </p:ext>
            </p:extLst>
          </p:nvPr>
        </p:nvGraphicFramePr>
        <p:xfrm>
          <a:off x="971600" y="4117722"/>
          <a:ext cx="5616624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04156"/>
                <a:gridCol w="1404156"/>
                <a:gridCol w="1404156"/>
                <a:gridCol w="1404156"/>
              </a:tblGrid>
              <a:tr h="370840">
                <a:tc>
                  <a:txBody>
                    <a:bodyPr/>
                    <a:lstStyle/>
                    <a:p>
                      <a:r>
                        <a:rPr lang="en-ID" dirty="0" err="1" smtClean="0"/>
                        <a:t>Kode_MK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 smtClean="0"/>
                        <a:t>Nama_MK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smtClean="0"/>
                        <a:t>SKS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 smtClean="0"/>
                        <a:t>Ket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 smtClean="0"/>
                        <a:t>11-101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 smtClean="0"/>
                        <a:t>B.Indonesia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 smtClean="0"/>
                        <a:t>22-202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err="1" smtClean="0"/>
                        <a:t>B.Inggris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D" dirty="0" smtClean="0"/>
                        <a:t>33-303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smtClean="0"/>
                        <a:t>Basis</a:t>
                      </a:r>
                      <a:r>
                        <a:rPr lang="en-ID" baseline="0" dirty="0" smtClean="0"/>
                        <a:t> Data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dirty="0" smtClean="0"/>
                        <a:t>-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ight Brace 5"/>
          <p:cNvSpPr/>
          <p:nvPr/>
        </p:nvSpPr>
        <p:spPr>
          <a:xfrm>
            <a:off x="6732240" y="4477762"/>
            <a:ext cx="360040" cy="10801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Brace 6"/>
          <p:cNvSpPr/>
          <p:nvPr/>
        </p:nvSpPr>
        <p:spPr>
          <a:xfrm rot="16200000">
            <a:off x="3625755" y="1123810"/>
            <a:ext cx="308316" cy="5472609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458073" y="3212976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 smtClean="0"/>
              <a:t>FIELD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236296" y="4833156"/>
            <a:ext cx="9605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dirty="0" smtClean="0"/>
              <a:t>RECORD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TIPE DATA DALAM DATABASE(1)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d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 data digunakan untuk mendefinisikan suatu field atau kolom. 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Numeric </a:t>
            </a:r>
          </a:p>
          <a:p>
            <a:pPr algn="l"/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 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yang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fungsikan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perhitungan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    </a:t>
            </a:r>
          </a:p>
          <a:p>
            <a:pPr algn="l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      Ex :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LongInt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Real, Single, Double, float </a:t>
            </a:r>
          </a:p>
          <a:p>
            <a:pPr algn="l"/>
            <a:endParaRPr lang="en-US" sz="26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endParaRPr lang="en-US" sz="26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 defTabSz="538163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sz="26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ipe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yang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memuat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hitungan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	</a:t>
            </a:r>
            <a:r>
              <a:rPr lang="en-US" sz="26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karakter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. </a:t>
            </a:r>
          </a:p>
          <a:p>
            <a:pPr algn="l" defTabSz="538163"/>
            <a:r>
              <a:rPr lang="en-US" sz="26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sz="26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 : char</a:t>
            </a:r>
          </a:p>
        </p:txBody>
      </p:sp>
    </p:spTree>
    <p:extLst>
      <p:ext uri="{BB962C8B-B14F-4D97-AF65-F5344CB8AC3E}">
        <p14:creationId xmlns:p14="http://schemas.microsoft.com/office/powerpoint/2010/main" val="420327574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>
              <a:defRPr/>
            </a:pPr>
            <a:r>
              <a:rPr lang="en-US" dirty="0"/>
              <a:t>TIPE DATA DALAM </a:t>
            </a:r>
            <a:r>
              <a:rPr lang="en-US" dirty="0" smtClean="0"/>
              <a:t>DATABASE(2)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String</a:t>
            </a:r>
          </a:p>
          <a:p>
            <a:pPr algn="l" defTabSz="538163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menggabungkan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huruf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	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	kata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kalimat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. </a:t>
            </a:r>
          </a:p>
          <a:p>
            <a:pPr algn="l" defTabSz="538163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Ex : Varchar,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Nvarchar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Text, Memo,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Ntext</a:t>
            </a: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Logika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</a:t>
            </a:r>
          </a:p>
          <a:p>
            <a:pPr algn="l" defTabSz="538163"/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pilihan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true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false </a:t>
            </a:r>
            <a:endParaRPr lang="en-US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 defTabSz="538163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Boolean</a:t>
            </a:r>
          </a:p>
          <a:p>
            <a:pPr marL="342900" indent="-342900" algn="l">
              <a:buFont typeface="Arial" pitchFamily="34" charset="0"/>
              <a:buChar char="•"/>
            </a:pP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TIPE DATA DALAM </a:t>
            </a:r>
            <a:r>
              <a:rPr lang="en-US" dirty="0" smtClean="0"/>
              <a:t>DATABASE(3)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11560" y="1844824"/>
            <a:ext cx="8229600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 Composite, </a:t>
            </a:r>
          </a:p>
          <a:p>
            <a:pPr algn="l" defTabSz="538163"/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Tipe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data 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menyimpan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jenis</a:t>
            </a:r>
            <a:r>
              <a:rPr lang="en-US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berbeda-beda</a:t>
            </a:r>
            <a:r>
              <a:rPr lang="en-US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algn="l" defTabSz="538163"/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Ex : Array, BLOB, Date Time, Object, Image </a:t>
            </a:r>
          </a:p>
          <a:p>
            <a:pPr algn="l" defTabSz="538163"/>
            <a:endParaRPr lang="en-US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 defTabSz="538163"/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tipe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data yang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tepat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sebuah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field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mengakibatkan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penggunaan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memori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sesuai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cenderung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besar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akan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mempengaruhi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operasi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d-ID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57412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3176</TotalTime>
  <Words>233</Words>
  <Application>Microsoft Office PowerPoint</Application>
  <PresentationFormat>On-screen Show (4:3)</PresentationFormat>
  <Paragraphs>94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Windows User</cp:lastModifiedBy>
  <cp:revision>463</cp:revision>
  <cp:lastPrinted>2017-08-29T02:54:51Z</cp:lastPrinted>
  <dcterms:created xsi:type="dcterms:W3CDTF">2010-04-18T12:06:30Z</dcterms:created>
  <dcterms:modified xsi:type="dcterms:W3CDTF">2018-03-13T05:54:33Z</dcterms:modified>
</cp:coreProperties>
</file>