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42" r:id="rId3"/>
    <p:sldId id="343" r:id="rId4"/>
    <p:sldId id="344" r:id="rId5"/>
    <p:sldId id="346" r:id="rId6"/>
    <p:sldId id="349" r:id="rId7"/>
    <p:sldId id="351" r:id="rId8"/>
    <p:sldId id="352" r:id="rId9"/>
    <p:sldId id="350" r:id="rId10"/>
    <p:sldId id="353" r:id="rId11"/>
    <p:sldId id="347" r:id="rId12"/>
    <p:sldId id="313" r:id="rId13"/>
  </p:sldIdLst>
  <p:sldSz cx="9144000" cy="6858000" type="screen4x3"/>
  <p:notesSz cx="7077075" cy="90043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737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F0A99F1-0094-4225-AE42-47C1BA6AE6DC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1E4B479A-E263-4921-80BB-CEE661A3CA2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BC49283-E4E1-4D94-A360-D6B372EA141E}" type="datetimeFigureOut">
              <a:rPr lang="en-US"/>
              <a:pPr>
                <a:defRPr/>
              </a:pPr>
              <a:t>8/28/2022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87463" y="674688"/>
            <a:ext cx="4502150" cy="3376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276725"/>
            <a:ext cx="5661025" cy="40528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51863"/>
            <a:ext cx="3067050" cy="4508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551863"/>
            <a:ext cx="3067050" cy="4508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7257A90-2492-402F-9619-AF13CB77C9D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9392F67-7B97-4381-A066-D64B0886886B}" type="slidenum">
              <a:rPr lang="en-US" altLang="en-US">
                <a:latin typeface="Calibri" panose="020F0502020204030204" pitchFamily="34" charset="0"/>
              </a:rPr>
              <a:pPr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7A53E4-4413-4412-A4C3-9F25693C1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3679432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691D7-178E-441A-A62A-AAC0357669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2332474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66ED5-488C-434E-938F-7391944D85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7780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11881-7D3F-4203-9007-BF4ED1821D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6065094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DE2DE-3B3B-4EC1-9207-FBDA5166DB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8616041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C1EE6B-A885-42E4-BB82-4CC2425604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534869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44300-0DAE-4CA9-9017-F206871F10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31507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03ABB4-6358-4CC0-A491-4843C4C850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5861411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C0687-611C-41AC-82F0-1167ECBCD6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94849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E282CB-6444-46AC-A040-CBFEE22604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521891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B9CBA-7B32-41B4-92A9-7808B6A45A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9694321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id-ID"/>
              <a:t>11/08/2011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Kecerdasan Buatan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A3AFA84-1D73-4DB3-A878-F3EB6A80D14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30762" y="3933056"/>
            <a:ext cx="8686800" cy="1643063"/>
          </a:xfrm>
        </p:spPr>
        <p:txBody>
          <a:bodyPr/>
          <a:lstStyle/>
          <a:p>
            <a:r>
              <a:rPr lang="en-US" altLang="en-US" sz="3600" dirty="0" smtClean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en-US" sz="3600" dirty="0" err="1" smtClean="0">
                <a:latin typeface="+mn-lt"/>
              </a:rPr>
              <a:t>Kode</a:t>
            </a:r>
            <a:r>
              <a:rPr lang="en-US" altLang="en-US" sz="3600" dirty="0" smtClean="0">
                <a:latin typeface="+mn-lt"/>
              </a:rPr>
              <a:t> MK/SKS : /3</a:t>
            </a:r>
            <a:endParaRPr lang="en-US" altLang="en-US" sz="3600" dirty="0" smtClean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10763" y="1844824"/>
            <a:ext cx="9144000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rial" pitchFamily="34" charset="0"/>
              </a:rPr>
              <a:t>SISTEM PENUNJANG KEPUTUSAN</a:t>
            </a:r>
          </a:p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  <a:reflection blurRad="6350" stA="50000" endA="300" endPos="50000" dist="29997" dir="5400000" sy="-100000" algn="bl" rotWithShape="0"/>
                </a:effectLst>
                <a:cs typeface="Arial" pitchFamily="34" charset="0"/>
              </a:rPr>
              <a:t>(Decision Support System/DSS)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  <a:reflection blurRad="6350" stA="50000" endA="300" endPos="50000" dist="29997" dir="5400000" sy="-100000" algn="bl" rotWithShape="0"/>
              </a:effectLst>
              <a:cs typeface="Arial" pitchFamily="34" charset="0"/>
            </a:endParaRPr>
          </a:p>
        </p:txBody>
      </p:sp>
      <p:sp>
        <p:nvSpPr>
          <p:cNvPr id="2053" name="Slide Number Placeholder 1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CBB36A8-FEBF-4E1E-A686-5A9988D9FEE1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/>
              <a:t>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055" name="Picture 8" descr="Logo Darmajaya_Vertical 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t="6795" r="12306" b="27747"/>
          <a:stretch>
            <a:fillRect/>
          </a:stretch>
        </p:blipFill>
        <p:spPr bwMode="auto">
          <a:xfrm>
            <a:off x="7620000" y="115888"/>
            <a:ext cx="1344613" cy="133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Arsitektur</a:t>
            </a:r>
            <a:r>
              <a:rPr lang="en-US" b="1" dirty="0"/>
              <a:t> Data Warehouse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10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5096" t="27636" r="29648" b="36182"/>
          <a:stretch/>
        </p:blipFill>
        <p:spPr bwMode="auto">
          <a:xfrm>
            <a:off x="971600" y="1647825"/>
            <a:ext cx="7272808" cy="4373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58776963"/>
      </p:ext>
    </p:extLst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en-US" b="1" dirty="0" err="1"/>
              <a:t>Implementasi</a:t>
            </a:r>
            <a:r>
              <a:rPr lang="en-US" b="1" dirty="0"/>
              <a:t> Data Warehouse 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6842968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Data </a:t>
            </a:r>
            <a:r>
              <a:rPr lang="en-US" sz="2000" dirty="0"/>
              <a:t>Warehouse </a:t>
            </a:r>
            <a:r>
              <a:rPr lang="en-US" sz="2000" b="1" i="1" dirty="0" err="1"/>
              <a:t>diorganisasikan</a:t>
            </a:r>
            <a:r>
              <a:rPr lang="en-US" sz="2000" b="1" i="1" dirty="0"/>
              <a:t> </a:t>
            </a:r>
            <a:r>
              <a:rPr lang="en-US" sz="2000" b="1" i="1" dirty="0" err="1"/>
              <a:t>berdasarkan</a:t>
            </a:r>
            <a:r>
              <a:rPr lang="en-US" sz="2000" b="1" i="1" dirty="0"/>
              <a:t> </a:t>
            </a:r>
            <a:r>
              <a:rPr lang="en-US" sz="2000" b="1" i="1" dirty="0" err="1"/>
              <a:t>kegunaan</a:t>
            </a:r>
            <a:r>
              <a:rPr lang="en-US" sz="2000" b="1" i="1" dirty="0"/>
              <a:t> </a:t>
            </a:r>
            <a:r>
              <a:rPr lang="en-US" sz="2000" dirty="0" err="1"/>
              <a:t>disekitar</a:t>
            </a:r>
            <a:r>
              <a:rPr lang="en-US" sz="2000" dirty="0"/>
              <a:t> </a:t>
            </a:r>
            <a:r>
              <a:rPr lang="en-US" sz="2000" dirty="0" err="1"/>
              <a:t>subjek</a:t>
            </a:r>
            <a:r>
              <a:rPr lang="en-US" sz="2000" dirty="0"/>
              <a:t>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 smtClean="0"/>
              <a:t>aplikasi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Misal</a:t>
            </a:r>
            <a:r>
              <a:rPr lang="en-US" sz="2000" dirty="0"/>
              <a:t>: customer, product, sales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err="1" smtClean="0"/>
              <a:t>Perhatian</a:t>
            </a:r>
            <a:r>
              <a:rPr lang="en-US" sz="2000" dirty="0" smtClean="0"/>
              <a:t> </a:t>
            </a:r>
            <a:r>
              <a:rPr lang="en-US" sz="2000" dirty="0" err="1"/>
              <a:t>dipusatkan</a:t>
            </a:r>
            <a:r>
              <a:rPr lang="en-US" sz="2000" dirty="0"/>
              <a:t> </a:t>
            </a:r>
            <a:r>
              <a:rPr lang="en-US" sz="2000" dirty="0" err="1"/>
              <a:t>pada</a:t>
            </a:r>
            <a:r>
              <a:rPr lang="en-US" sz="2000" dirty="0"/>
              <a:t> </a:t>
            </a:r>
            <a:r>
              <a:rPr lang="en-US" sz="2000" b="1" i="1" dirty="0" err="1"/>
              <a:t>pemodelan</a:t>
            </a:r>
            <a:r>
              <a:rPr lang="en-US" sz="2000" b="1" i="1" dirty="0"/>
              <a:t> </a:t>
            </a:r>
            <a:r>
              <a:rPr lang="en-US" sz="2000" b="1" i="1" dirty="0" err="1"/>
              <a:t>dan</a:t>
            </a:r>
            <a:r>
              <a:rPr lang="en-US" sz="2000" b="1" i="1" dirty="0"/>
              <a:t> </a:t>
            </a:r>
            <a:r>
              <a:rPr lang="en-US" sz="2000" b="1" i="1" dirty="0" err="1"/>
              <a:t>analisa</a:t>
            </a:r>
            <a:r>
              <a:rPr lang="en-US" sz="2000" b="1" i="1" dirty="0"/>
              <a:t> data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pembuat</a:t>
            </a:r>
            <a:r>
              <a:rPr lang="en-US" sz="2000" dirty="0"/>
              <a:t> </a:t>
            </a:r>
            <a:r>
              <a:rPr lang="en-US" sz="2000" dirty="0" err="1" smtClean="0"/>
              <a:t>keputusan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Bukan</a:t>
            </a:r>
            <a:r>
              <a:rPr lang="en-US" sz="2000" dirty="0" smtClean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operasi</a:t>
            </a:r>
            <a:r>
              <a:rPr lang="en-US" sz="2000" dirty="0"/>
              <a:t> </a:t>
            </a:r>
            <a:r>
              <a:rPr lang="en-US" sz="2000" dirty="0" err="1"/>
              <a:t>harian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pemrosesan</a:t>
            </a:r>
            <a:r>
              <a:rPr lang="en-US" sz="2000" dirty="0"/>
              <a:t> </a:t>
            </a:r>
            <a:r>
              <a:rPr lang="en-US" sz="2000" dirty="0" err="1"/>
              <a:t>transaksi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Data </a:t>
            </a:r>
            <a:r>
              <a:rPr lang="en-US" sz="2000" dirty="0"/>
              <a:t>Warehouse </a:t>
            </a:r>
            <a:r>
              <a:rPr lang="en-US" sz="2000" dirty="0" err="1"/>
              <a:t>dibangun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b="1" i="1" dirty="0" err="1"/>
              <a:t>memadukan</a:t>
            </a:r>
            <a:r>
              <a:rPr lang="en-US" sz="2000" b="1" i="1" dirty="0"/>
              <a:t> </a:t>
            </a:r>
            <a:r>
              <a:rPr lang="en-US" sz="2000" b="1" i="1" dirty="0" err="1"/>
              <a:t>banyak</a:t>
            </a:r>
            <a:r>
              <a:rPr lang="en-US" sz="2000" b="1" i="1" dirty="0"/>
              <a:t> </a:t>
            </a:r>
            <a:r>
              <a:rPr lang="en-US" sz="2000" b="1" i="1" dirty="0" err="1"/>
              <a:t>sumber</a:t>
            </a:r>
            <a:r>
              <a:rPr lang="en-US" sz="2000" b="1" i="1" dirty="0"/>
              <a:t> data </a:t>
            </a:r>
            <a:r>
              <a:rPr lang="en-US" sz="2000" dirty="0"/>
              <a:t>yang </a:t>
            </a:r>
            <a:r>
              <a:rPr lang="en-US" sz="2000" dirty="0" err="1" smtClean="0"/>
              <a:t>heterogen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Misal</a:t>
            </a:r>
            <a:r>
              <a:rPr lang="en-US" sz="2000" dirty="0" smtClean="0"/>
              <a:t> </a:t>
            </a:r>
            <a:r>
              <a:rPr lang="en-US" sz="2000" dirty="0"/>
              <a:t>: Database </a:t>
            </a:r>
            <a:r>
              <a:rPr lang="en-US" sz="2000" dirty="0" err="1"/>
              <a:t>relasional</a:t>
            </a:r>
            <a:r>
              <a:rPr lang="en-US" sz="2000" dirty="0"/>
              <a:t>, flat file, </a:t>
            </a:r>
            <a:r>
              <a:rPr lang="en-US" sz="2000" dirty="0" err="1"/>
              <a:t>catatan</a:t>
            </a:r>
            <a:r>
              <a:rPr lang="en-US" sz="2000" dirty="0"/>
              <a:t> </a:t>
            </a:r>
            <a:r>
              <a:rPr lang="en-US" sz="2000" dirty="0" err="1"/>
              <a:t>transaksi</a:t>
            </a:r>
            <a:r>
              <a:rPr lang="en-US" sz="2000" dirty="0"/>
              <a:t> on-line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err="1" smtClean="0"/>
              <a:t>Teknik</a:t>
            </a:r>
            <a:r>
              <a:rPr lang="en-US" sz="2000" dirty="0" smtClean="0"/>
              <a:t> </a:t>
            </a:r>
            <a:r>
              <a:rPr lang="en-US" sz="2000" dirty="0" err="1"/>
              <a:t>pembersihan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integrasi</a:t>
            </a:r>
            <a:r>
              <a:rPr lang="en-US" sz="2000" dirty="0"/>
              <a:t> data </a:t>
            </a:r>
            <a:r>
              <a:rPr lang="en-US" sz="2000" dirty="0" err="1"/>
              <a:t>juga</a:t>
            </a:r>
            <a:r>
              <a:rPr lang="en-US" sz="2000" dirty="0"/>
              <a:t> </a:t>
            </a:r>
            <a:r>
              <a:rPr lang="en-US" sz="2000" dirty="0" err="1"/>
              <a:t>diterapkan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datawarehouse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err="1" smtClean="0"/>
              <a:t>Dikarenakan</a:t>
            </a:r>
            <a:r>
              <a:rPr lang="en-US" sz="2000" dirty="0" smtClean="0"/>
              <a:t> </a:t>
            </a:r>
            <a:r>
              <a:rPr lang="en-US" sz="2000" dirty="0"/>
              <a:t>data </a:t>
            </a:r>
            <a:r>
              <a:rPr lang="en-US" sz="2000" dirty="0" err="1"/>
              <a:t>berasal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yang </a:t>
            </a:r>
            <a:r>
              <a:rPr lang="en-US" sz="2000" dirty="0" err="1"/>
              <a:t>berbeda-beda</a:t>
            </a:r>
            <a:r>
              <a:rPr lang="en-US" sz="2000" dirty="0"/>
              <a:t>,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/>
              <a:t>harus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b="1" i="1" dirty="0" err="1"/>
              <a:t>dijamin</a:t>
            </a:r>
            <a:r>
              <a:rPr lang="en-US" sz="2000" b="1" i="1" dirty="0"/>
              <a:t> </a:t>
            </a:r>
            <a:r>
              <a:rPr lang="en-US" sz="2000" b="1" i="1" dirty="0" err="1"/>
              <a:t>konsistensi</a:t>
            </a:r>
            <a:r>
              <a:rPr lang="en-US" sz="2000" b="1" i="1" dirty="0"/>
              <a:t> </a:t>
            </a:r>
            <a:r>
              <a:rPr lang="en-US" sz="2000" dirty="0" err="1"/>
              <a:t>penamaan</a:t>
            </a:r>
            <a:r>
              <a:rPr lang="en-US" sz="2000" dirty="0"/>
              <a:t>, </a:t>
            </a:r>
            <a:r>
              <a:rPr lang="en-US" sz="2000" dirty="0" err="1"/>
              <a:t>penyandian</a:t>
            </a:r>
            <a:r>
              <a:rPr lang="en-US" sz="2000" dirty="0"/>
              <a:t> </a:t>
            </a:r>
            <a:r>
              <a:rPr lang="en-US" sz="2000" dirty="0" err="1"/>
              <a:t>struktur</a:t>
            </a:r>
            <a:r>
              <a:rPr lang="en-US" sz="2000" dirty="0"/>
              <a:t>, </a:t>
            </a:r>
            <a:r>
              <a:rPr lang="en-US" sz="2000" dirty="0" err="1"/>
              <a:t>ukuran</a:t>
            </a:r>
            <a:r>
              <a:rPr lang="en-US" sz="2000" dirty="0"/>
              <a:t> </a:t>
            </a:r>
            <a:r>
              <a:rPr lang="en-US" sz="2000" dirty="0" err="1"/>
              <a:t>atribut</a:t>
            </a:r>
            <a:r>
              <a:rPr lang="en-US" sz="2000" dirty="0"/>
              <a:t>, </a:t>
            </a:r>
            <a:r>
              <a:rPr lang="en-US" sz="2000" dirty="0" err="1"/>
              <a:t>dsb</a:t>
            </a:r>
            <a:r>
              <a:rPr lang="en-US" sz="2000" dirty="0"/>
              <a:t>.,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antara</a:t>
            </a:r>
            <a:r>
              <a:rPr lang="en-US" sz="2000" dirty="0"/>
              <a:t> </a:t>
            </a:r>
            <a:r>
              <a:rPr lang="en-US" sz="2000" dirty="0" err="1"/>
              <a:t>sumber-sumber</a:t>
            </a:r>
            <a:r>
              <a:rPr lang="en-US" sz="2000" dirty="0"/>
              <a:t> data yang </a:t>
            </a:r>
            <a:r>
              <a:rPr lang="en-US" sz="2000" dirty="0" err="1"/>
              <a:t>berbeda</a:t>
            </a:r>
            <a:r>
              <a:rPr lang="en-US" sz="2000" dirty="0"/>
              <a:t>, </a:t>
            </a:r>
            <a:r>
              <a:rPr lang="en-US" sz="2000" dirty="0" err="1"/>
              <a:t>misal</a:t>
            </a:r>
            <a:r>
              <a:rPr lang="en-US" sz="2000" dirty="0"/>
              <a:t>, </a:t>
            </a:r>
            <a:r>
              <a:rPr lang="en-US" sz="2000" dirty="0" err="1"/>
              <a:t>tarif</a:t>
            </a:r>
            <a:r>
              <a:rPr lang="en-US" sz="2000" dirty="0"/>
              <a:t> hotel: </a:t>
            </a:r>
            <a:r>
              <a:rPr lang="en-US" sz="2000" dirty="0" err="1"/>
              <a:t>mata</a:t>
            </a:r>
            <a:r>
              <a:rPr lang="en-US" sz="2000" dirty="0"/>
              <a:t> </a:t>
            </a:r>
            <a:r>
              <a:rPr lang="en-US" sz="2000" dirty="0" err="1"/>
              <a:t>uang</a:t>
            </a:r>
            <a:r>
              <a:rPr lang="en-US" sz="2000" dirty="0"/>
              <a:t>, </a:t>
            </a:r>
            <a:r>
              <a:rPr lang="en-US" sz="2000" dirty="0" err="1"/>
              <a:t>pajak</a:t>
            </a:r>
            <a:r>
              <a:rPr lang="en-US" sz="2000" dirty="0"/>
              <a:t>, breakfast </a:t>
            </a:r>
            <a:r>
              <a:rPr lang="en-US" sz="2000" dirty="0" err="1"/>
              <a:t>covered,dsb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err="1" smtClean="0"/>
              <a:t>Ketika</a:t>
            </a:r>
            <a:r>
              <a:rPr lang="en-US" sz="2000" dirty="0" smtClean="0"/>
              <a:t> </a:t>
            </a:r>
            <a:r>
              <a:rPr lang="en-US" sz="2000" dirty="0"/>
              <a:t>data </a:t>
            </a:r>
            <a:r>
              <a:rPr lang="en-US" sz="2000" dirty="0" err="1"/>
              <a:t>dipindahkan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warehouse, data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terkonversi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5264004"/>
      </p:ext>
    </p:extLst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12</a:t>
            </a:fld>
            <a:endParaRPr lang="en-US" altLang="en-US"/>
          </a:p>
        </p:txBody>
      </p:sp>
      <p:sp>
        <p:nvSpPr>
          <p:cNvPr id="7" name="Rectangle 6"/>
          <p:cNvSpPr/>
          <p:nvPr/>
        </p:nvSpPr>
        <p:spPr>
          <a:xfrm>
            <a:off x="2195736" y="1988840"/>
            <a:ext cx="4980979" cy="1754326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SEMOGA </a:t>
            </a:r>
          </a:p>
          <a:p>
            <a:pPr algn="ctr"/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BERMANFAAT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006502"/>
      </p:ext>
    </p:extLst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id-ID" sz="5400" b="1" dirty="0"/>
              <a:t>Data Warehousing and OLAP </a:t>
            </a:r>
            <a:endParaRPr lang="en-US" sz="5400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5427396"/>
      </p:ext>
    </p:extLst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 </a:t>
            </a:r>
            <a:r>
              <a:rPr lang="en-US" b="1" dirty="0" smtClean="0"/>
              <a:t>Data Warehouse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861" y="1258702"/>
            <a:ext cx="8422278" cy="525658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Data </a:t>
            </a:r>
            <a:r>
              <a:rPr lang="en-US" sz="2000" dirty="0"/>
              <a:t>Warehouse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database </a:t>
            </a:r>
            <a:r>
              <a:rPr lang="en-US" sz="2000" dirty="0" err="1"/>
              <a:t>penunjang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yang </a:t>
            </a:r>
            <a:r>
              <a:rPr lang="en-US" sz="2000" dirty="0" err="1"/>
              <a:t>dikelola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terpisah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database </a:t>
            </a:r>
            <a:r>
              <a:rPr lang="en-US" sz="2000" dirty="0" err="1"/>
              <a:t>operasional</a:t>
            </a:r>
            <a:r>
              <a:rPr lang="en-US" sz="2000" dirty="0"/>
              <a:t> </a:t>
            </a:r>
            <a:r>
              <a:rPr lang="en-US" sz="2000" dirty="0" err="1"/>
              <a:t>perusahaan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err="1" smtClean="0"/>
              <a:t>Penunjang</a:t>
            </a:r>
            <a:r>
              <a:rPr lang="en-US" sz="2000" dirty="0" smtClean="0"/>
              <a:t> </a:t>
            </a:r>
            <a:r>
              <a:rPr lang="en-US" sz="2000" dirty="0" err="1"/>
              <a:t>pemrosesan</a:t>
            </a:r>
            <a:r>
              <a:rPr lang="en-US" sz="2000" dirty="0"/>
              <a:t> </a:t>
            </a:r>
            <a:r>
              <a:rPr lang="en-US" sz="2000" dirty="0" err="1"/>
              <a:t>informasi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menyediakan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platform yang </a:t>
            </a:r>
            <a:r>
              <a:rPr lang="en-US" sz="2000" dirty="0" err="1"/>
              <a:t>kokoh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analisa</a:t>
            </a:r>
            <a:r>
              <a:rPr lang="en-US" sz="2000" dirty="0"/>
              <a:t> data yang </a:t>
            </a:r>
            <a:r>
              <a:rPr lang="en-US" sz="2000" dirty="0" err="1"/>
              <a:t>mengandung</a:t>
            </a:r>
            <a:r>
              <a:rPr lang="en-US" sz="2000" dirty="0"/>
              <a:t> </a:t>
            </a:r>
            <a:r>
              <a:rPr lang="en-US" sz="2000" dirty="0" err="1"/>
              <a:t>histori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yang </a:t>
            </a:r>
            <a:r>
              <a:rPr lang="en-US" sz="2000" dirty="0" err="1"/>
              <a:t>terkonsolidasi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err="1" smtClean="0"/>
              <a:t>Beberapa</a:t>
            </a:r>
            <a:r>
              <a:rPr lang="en-US" sz="2000" dirty="0" smtClean="0"/>
              <a:t> </a:t>
            </a:r>
            <a:r>
              <a:rPr lang="en-US" sz="2000" dirty="0" err="1"/>
              <a:t>definisi</a:t>
            </a:r>
            <a:r>
              <a:rPr lang="en-US" sz="2000" dirty="0"/>
              <a:t> </a:t>
            </a:r>
            <a:r>
              <a:rPr lang="en-US" sz="2000" dirty="0" err="1"/>
              <a:t>tentang</a:t>
            </a:r>
            <a:r>
              <a:rPr lang="en-US" sz="2000" dirty="0"/>
              <a:t> data warehouse </a:t>
            </a:r>
            <a:r>
              <a:rPr lang="en-US" sz="2000" dirty="0" smtClean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“</a:t>
            </a:r>
            <a:r>
              <a:rPr lang="en-US" sz="2000" dirty="0" err="1"/>
              <a:t>Suatu</a:t>
            </a:r>
            <a:r>
              <a:rPr lang="en-US" sz="2000" dirty="0"/>
              <a:t> DW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b="1" i="1" dirty="0" err="1"/>
              <a:t>koleksi</a:t>
            </a:r>
            <a:r>
              <a:rPr lang="en-US" sz="2000" b="1" i="1" dirty="0"/>
              <a:t> data </a:t>
            </a:r>
            <a:r>
              <a:rPr lang="en-US" sz="2000" dirty="0"/>
              <a:t>yang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digunakan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menunjang</a:t>
            </a:r>
            <a:r>
              <a:rPr lang="en-US" sz="2000" dirty="0"/>
              <a:t> </a:t>
            </a:r>
            <a:r>
              <a:rPr lang="en-US" sz="2000" dirty="0" err="1"/>
              <a:t>pengambilan</a:t>
            </a:r>
            <a:r>
              <a:rPr lang="en-US" sz="2000" dirty="0"/>
              <a:t> </a:t>
            </a:r>
            <a:r>
              <a:rPr lang="en-US" sz="2000" dirty="0" err="1"/>
              <a:t>keputusan</a:t>
            </a:r>
            <a:r>
              <a:rPr lang="en-US" sz="2000" dirty="0"/>
              <a:t> </a:t>
            </a:r>
            <a:r>
              <a:rPr lang="en-US" sz="2000" dirty="0" err="1"/>
              <a:t>manajemen</a:t>
            </a:r>
            <a:r>
              <a:rPr lang="en-US" sz="2000" dirty="0"/>
              <a:t>, yang </a:t>
            </a:r>
            <a:r>
              <a:rPr lang="en-US" sz="2000" dirty="0" err="1"/>
              <a:t>berorientasi</a:t>
            </a:r>
            <a:r>
              <a:rPr lang="en-US" sz="2000" dirty="0"/>
              <a:t> </a:t>
            </a:r>
            <a:r>
              <a:rPr lang="en-US" sz="2000" b="1" i="1" dirty="0" err="1"/>
              <a:t>subjek</a:t>
            </a:r>
            <a:r>
              <a:rPr lang="en-US" sz="2000" b="1" i="1" dirty="0"/>
              <a:t> (</a:t>
            </a:r>
            <a:r>
              <a:rPr lang="en-US" sz="2000" b="1" i="1" dirty="0" err="1"/>
              <a:t>topik</a:t>
            </a:r>
            <a:r>
              <a:rPr lang="en-US" sz="2000" b="1" i="1" dirty="0"/>
              <a:t>), </a:t>
            </a:r>
            <a:r>
              <a:rPr lang="en-US" sz="2000" b="1" i="1" dirty="0" err="1"/>
              <a:t>terpadu</a:t>
            </a:r>
            <a:r>
              <a:rPr lang="en-US" sz="2000" b="1" i="1" dirty="0"/>
              <a:t>, time variant, </a:t>
            </a:r>
            <a:r>
              <a:rPr lang="en-US" sz="2000" b="1" i="1" dirty="0" err="1"/>
              <a:t>dan</a:t>
            </a:r>
            <a:r>
              <a:rPr lang="en-US" sz="2000" b="1" i="1" dirty="0"/>
              <a:t> </a:t>
            </a:r>
            <a:r>
              <a:rPr lang="en-US" sz="2000" b="1" i="1" dirty="0" err="1"/>
              <a:t>tidak</a:t>
            </a:r>
            <a:r>
              <a:rPr lang="en-US" sz="2000" b="1" i="1" dirty="0"/>
              <a:t> </a:t>
            </a:r>
            <a:r>
              <a:rPr lang="en-US" sz="2000" b="1" i="1" dirty="0" err="1"/>
              <a:t>mudah</a:t>
            </a:r>
            <a:r>
              <a:rPr lang="en-US" sz="2000" b="1" i="1" dirty="0"/>
              <a:t> </a:t>
            </a:r>
            <a:r>
              <a:rPr lang="en-US" sz="2000" b="1" i="1" dirty="0" err="1"/>
              <a:t>berubah</a:t>
            </a:r>
            <a:r>
              <a:rPr lang="en-US" sz="2000" b="1" i="1" dirty="0"/>
              <a:t>”</a:t>
            </a:r>
            <a:r>
              <a:rPr lang="en-US" sz="2000" dirty="0"/>
              <a:t> — W. H. </a:t>
            </a:r>
            <a:r>
              <a:rPr lang="en-US" sz="2000" dirty="0" err="1"/>
              <a:t>Inmon</a:t>
            </a:r>
            <a:r>
              <a:rPr lang="en-US" sz="2000" dirty="0"/>
              <a:t> (Bp. Data Warehousing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“</a:t>
            </a:r>
            <a:r>
              <a:rPr lang="en-US" sz="2000" dirty="0" err="1"/>
              <a:t>Suatu</a:t>
            </a:r>
            <a:r>
              <a:rPr lang="en-US" sz="2000" dirty="0"/>
              <a:t> data warehouse </a:t>
            </a:r>
            <a:r>
              <a:rPr lang="en-US" sz="2000" dirty="0" err="1"/>
              <a:t>sederhananya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penyimpanan</a:t>
            </a:r>
            <a:r>
              <a:rPr lang="en-US" sz="2000" dirty="0"/>
              <a:t> data </a:t>
            </a:r>
            <a:r>
              <a:rPr lang="en-US" sz="2000" b="1" i="1" dirty="0" err="1"/>
              <a:t>tunggal</a:t>
            </a:r>
            <a:r>
              <a:rPr lang="en-US" sz="2000" b="1" i="1" dirty="0"/>
              <a:t>, </a:t>
            </a:r>
            <a:r>
              <a:rPr lang="en-US" sz="2000" b="1" i="1" dirty="0" err="1"/>
              <a:t>lengkap</a:t>
            </a:r>
            <a:r>
              <a:rPr lang="en-US" sz="2000" b="1" i="1" dirty="0"/>
              <a:t> </a:t>
            </a:r>
            <a:r>
              <a:rPr lang="en-US" sz="2000" b="1" i="1" dirty="0" err="1"/>
              <a:t>dan</a:t>
            </a:r>
            <a:r>
              <a:rPr lang="en-US" sz="2000" b="1" i="1" dirty="0"/>
              <a:t> </a:t>
            </a:r>
            <a:r>
              <a:rPr lang="en-US" sz="2000" b="1" i="1" dirty="0" err="1"/>
              <a:t>konsisten</a:t>
            </a:r>
            <a:r>
              <a:rPr lang="en-US" sz="2000" b="1" i="1" dirty="0"/>
              <a:t>, </a:t>
            </a:r>
            <a:r>
              <a:rPr lang="en-US" sz="2000" dirty="0"/>
              <a:t>yang </a:t>
            </a:r>
            <a:r>
              <a:rPr lang="en-US" sz="2000" dirty="0" err="1"/>
              <a:t>diperoleh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sumber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dibuat</a:t>
            </a:r>
            <a:r>
              <a:rPr lang="en-US" sz="2000" dirty="0"/>
              <a:t> </a:t>
            </a:r>
            <a:r>
              <a:rPr lang="en-US" sz="2000" dirty="0" err="1"/>
              <a:t>tersedia</a:t>
            </a:r>
            <a:r>
              <a:rPr lang="en-US" sz="2000" dirty="0"/>
              <a:t> </a:t>
            </a:r>
            <a:r>
              <a:rPr lang="en-US" sz="2000" dirty="0" err="1"/>
              <a:t>bagi</a:t>
            </a:r>
            <a:r>
              <a:rPr lang="en-US" sz="2000" dirty="0"/>
              <a:t> end user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yang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pahami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bisa</a:t>
            </a:r>
            <a:r>
              <a:rPr lang="en-US" sz="2000" dirty="0"/>
              <a:t> </a:t>
            </a:r>
            <a:r>
              <a:rPr lang="en-US" sz="2000" dirty="0" err="1"/>
              <a:t>mereka</a:t>
            </a:r>
            <a:r>
              <a:rPr lang="en-US" sz="2000" dirty="0"/>
              <a:t> </a:t>
            </a:r>
            <a:r>
              <a:rPr lang="en-US" sz="2000" dirty="0" err="1"/>
              <a:t>gunakan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suatu</a:t>
            </a:r>
            <a:r>
              <a:rPr lang="en-US" sz="2000" dirty="0"/>
              <a:t> </a:t>
            </a:r>
            <a:r>
              <a:rPr lang="en-US" sz="2000" dirty="0" err="1"/>
              <a:t>konteks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.” - - Barry Devlin, IBM Consultant.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86723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5040560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</a:rPr>
              <a:t> 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Dari Data Warehouse </a:t>
            </a:r>
            <a:r>
              <a:rPr lang="en-GB" b="1" dirty="0" err="1">
                <a:solidFill>
                  <a:schemeClr val="accent6">
                    <a:lumMod val="50000"/>
                  </a:schemeClr>
                </a:solidFill>
              </a:rPr>
              <a:t>ke</a:t>
            </a:r>
            <a:r>
              <a:rPr lang="en-GB" b="1" dirty="0">
                <a:solidFill>
                  <a:schemeClr val="accent6">
                    <a:lumMod val="50000"/>
                  </a:schemeClr>
                </a:solidFill>
              </a:rPr>
              <a:t> Decision Support</a:t>
            </a:r>
            <a:r>
              <a:rPr lang="en-GB" sz="24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n-GB" sz="2400" dirty="0">
                <a:solidFill>
                  <a:schemeClr val="accent6">
                    <a:lumMod val="50000"/>
                  </a:schemeClr>
                </a:solidFill>
              </a:rPr>
            </a:br>
            <a:endParaRPr lang="en-GB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err="1" smtClean="0"/>
              <a:t>Pembuatan</a:t>
            </a:r>
            <a:r>
              <a:rPr lang="en-US" sz="2400" dirty="0" smtClean="0"/>
              <a:t> </a:t>
            </a:r>
            <a:r>
              <a:rPr lang="en-US" sz="2400" dirty="0" err="1"/>
              <a:t>keputusan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dirty="0" err="1"/>
              <a:t>memerlukan</a:t>
            </a:r>
            <a:r>
              <a:rPr lang="en-US" sz="2400" dirty="0"/>
              <a:t> view </a:t>
            </a:r>
            <a:r>
              <a:rPr lang="en-US" sz="2400" dirty="0" err="1"/>
              <a:t>menyeluruh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segala</a:t>
            </a:r>
            <a:r>
              <a:rPr lang="en-US" sz="2400" dirty="0"/>
              <a:t> </a:t>
            </a:r>
            <a:r>
              <a:rPr lang="en-US" sz="2400" dirty="0" err="1"/>
              <a:t>aspek</a:t>
            </a:r>
            <a:r>
              <a:rPr lang="en-US" sz="2400" dirty="0"/>
              <a:t> </a:t>
            </a:r>
            <a:r>
              <a:rPr lang="en-US" sz="2400" dirty="0" err="1"/>
              <a:t>perusahaan</a:t>
            </a:r>
            <a:r>
              <a:rPr lang="en-US" sz="2400" dirty="0"/>
              <a:t>,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organisasi</a:t>
            </a:r>
            <a:r>
              <a:rPr lang="en-US" sz="2400" dirty="0"/>
              <a:t> </a:t>
            </a:r>
            <a:r>
              <a:rPr lang="en-US" sz="2400" b="1" i="1" dirty="0" err="1"/>
              <a:t>membuat</a:t>
            </a:r>
            <a:r>
              <a:rPr lang="en-US" sz="2400" b="1" i="1" dirty="0"/>
              <a:t> data warehouse </a:t>
            </a:r>
            <a:r>
              <a:rPr lang="en-US" sz="2400" b="1" i="1" dirty="0" err="1"/>
              <a:t>gabungan</a:t>
            </a:r>
            <a:r>
              <a:rPr lang="en-US" sz="2400" b="1" i="1" dirty="0"/>
              <a:t> </a:t>
            </a:r>
            <a:r>
              <a:rPr lang="en-US" sz="2400" dirty="0"/>
              <a:t>yang </a:t>
            </a:r>
            <a:r>
              <a:rPr lang="en-US" sz="2400" dirty="0" err="1"/>
              <a:t>berisi</a:t>
            </a:r>
            <a:r>
              <a:rPr lang="en-US" sz="2400" dirty="0"/>
              <a:t> data yang </a:t>
            </a:r>
            <a:r>
              <a:rPr lang="en-US" sz="2400" dirty="0" err="1"/>
              <a:t>berasal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berbagai</a:t>
            </a:r>
            <a:r>
              <a:rPr lang="en-US" sz="2400" dirty="0"/>
              <a:t> </a:t>
            </a:r>
            <a:r>
              <a:rPr lang="en-US" sz="2400" dirty="0" err="1"/>
              <a:t>sumber</a:t>
            </a:r>
            <a:r>
              <a:rPr lang="en-US" sz="24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dirty="0" smtClean="0"/>
              <a:t>DBMS </a:t>
            </a:r>
            <a:r>
              <a:rPr lang="en-US" sz="2400" dirty="0" err="1"/>
              <a:t>juga</a:t>
            </a:r>
            <a:r>
              <a:rPr lang="en-US" sz="2400" dirty="0"/>
              <a:t> </a:t>
            </a:r>
            <a:r>
              <a:rPr lang="en-US" sz="2400" dirty="0" err="1"/>
              <a:t>didesain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query OLAP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efisien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dioptimalisasi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mendukung</a:t>
            </a:r>
            <a:r>
              <a:rPr lang="en-US" sz="2400" dirty="0"/>
              <a:t> </a:t>
            </a:r>
            <a:r>
              <a:rPr lang="en-US" sz="2400" dirty="0" err="1"/>
              <a:t>aplikasi</a:t>
            </a:r>
            <a:r>
              <a:rPr lang="en-US" sz="2400" dirty="0"/>
              <a:t> decision support.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691886"/>
      </p:ext>
    </p:extLst>
  </p:cSld>
  <p:clrMapOvr>
    <a:masterClrMapping/>
  </p:clrMapOvr>
  <p:transition spd="slow"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/>
              <a:t>Model Data </a:t>
            </a:r>
            <a:r>
              <a:rPr lang="en-US" b="1" dirty="0" err="1" smtClean="0"/>
              <a:t>Multidimensi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66592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Model </a:t>
            </a:r>
            <a:r>
              <a:rPr lang="en-US" sz="1800" b="1" i="1" dirty="0"/>
              <a:t>data multidimensional </a:t>
            </a:r>
            <a:r>
              <a:rPr lang="en-US" sz="1800" dirty="0" err="1"/>
              <a:t>dirancang</a:t>
            </a:r>
            <a:r>
              <a:rPr lang="en-US" sz="1800" dirty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memfasilitasi</a:t>
            </a:r>
            <a:r>
              <a:rPr lang="en-US" sz="1800" dirty="0"/>
              <a:t> </a:t>
            </a:r>
            <a:r>
              <a:rPr lang="en-US" sz="1800" b="1" i="1" dirty="0" err="1"/>
              <a:t>analisis</a:t>
            </a:r>
            <a:r>
              <a:rPr lang="en-US" sz="1800" b="1" i="1" dirty="0"/>
              <a:t> </a:t>
            </a:r>
            <a:r>
              <a:rPr lang="en-US" sz="1800" b="1" i="1" dirty="0" err="1"/>
              <a:t>dan</a:t>
            </a:r>
            <a:r>
              <a:rPr lang="en-US" sz="1800" b="1" i="1" dirty="0"/>
              <a:t> </a:t>
            </a:r>
            <a:r>
              <a:rPr lang="en-US" sz="1800" b="1" i="1" dirty="0" err="1"/>
              <a:t>bukan</a:t>
            </a:r>
            <a:r>
              <a:rPr lang="en-US" sz="1800" b="1" i="1" dirty="0"/>
              <a:t> </a:t>
            </a:r>
            <a:r>
              <a:rPr lang="en-US" sz="1800" b="1" i="1" dirty="0" err="1"/>
              <a:t>transaksi</a:t>
            </a:r>
            <a:r>
              <a:rPr lang="en-US" sz="1800" b="1" i="1" dirty="0" smtClean="0"/>
              <a:t>.     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smtClean="0"/>
              <a:t>Model </a:t>
            </a:r>
            <a:r>
              <a:rPr lang="en-US" sz="1800" dirty="0" err="1"/>
              <a:t>ini</a:t>
            </a:r>
            <a:r>
              <a:rPr lang="en-US" sz="1800" dirty="0"/>
              <a:t> </a:t>
            </a:r>
            <a:r>
              <a:rPr lang="en-US" sz="1800" dirty="0" err="1"/>
              <a:t>umum</a:t>
            </a:r>
            <a:r>
              <a:rPr lang="en-US" sz="1800" dirty="0"/>
              <a:t> </a:t>
            </a:r>
            <a:r>
              <a:rPr lang="en-US" sz="1800" dirty="0" err="1"/>
              <a:t>digunakan</a:t>
            </a:r>
            <a:r>
              <a:rPr lang="en-US" sz="1800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data warehouse</a:t>
            </a:r>
            <a:r>
              <a:rPr lang="en-US" sz="18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 smtClean="0"/>
              <a:t>Memiliki</a:t>
            </a:r>
            <a:r>
              <a:rPr lang="en-US" sz="1800" dirty="0" smtClean="0"/>
              <a:t> </a:t>
            </a:r>
            <a:r>
              <a:rPr lang="en-US" sz="1800" dirty="0" err="1"/>
              <a:t>konsep</a:t>
            </a:r>
            <a:r>
              <a:rPr lang="en-US" sz="1800" dirty="0"/>
              <a:t> </a:t>
            </a:r>
            <a:r>
              <a:rPr lang="en-US" sz="1800" dirty="0" err="1"/>
              <a:t>intuitif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banyak</a:t>
            </a:r>
            <a:r>
              <a:rPr lang="en-US" sz="1800" dirty="0"/>
              <a:t> </a:t>
            </a:r>
            <a:r>
              <a:rPr lang="en-US" sz="1800" dirty="0" err="1"/>
              <a:t>dimensi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perspektif</a:t>
            </a:r>
            <a:r>
              <a:rPr lang="en-US" sz="1800" dirty="0"/>
              <a:t> </a:t>
            </a:r>
            <a:r>
              <a:rPr lang="en-US" sz="1800" dirty="0" err="1"/>
              <a:t>pengukuran</a:t>
            </a:r>
            <a:r>
              <a:rPr lang="en-US" sz="1800" dirty="0"/>
              <a:t> </a:t>
            </a:r>
            <a:r>
              <a:rPr lang="en-US" sz="1800" dirty="0" err="1"/>
              <a:t>bisnis</a:t>
            </a:r>
            <a:r>
              <a:rPr lang="en-US" sz="1800" dirty="0"/>
              <a:t> </a:t>
            </a:r>
            <a:r>
              <a:rPr lang="en-US" sz="1800" dirty="0" err="1"/>
              <a:t>atau</a:t>
            </a:r>
            <a:r>
              <a:rPr lang="en-US" sz="1800" dirty="0"/>
              <a:t> </a:t>
            </a:r>
            <a:r>
              <a:rPr lang="en-US" sz="1800" dirty="0" err="1"/>
              <a:t>fakta</a:t>
            </a:r>
            <a:r>
              <a:rPr lang="en-US" sz="1800" dirty="0"/>
              <a:t>- </a:t>
            </a:r>
            <a:r>
              <a:rPr lang="en-US" sz="1800" dirty="0" err="1"/>
              <a:t>fakta</a:t>
            </a:r>
            <a:r>
              <a:rPr lang="en-US" sz="18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 smtClean="0"/>
              <a:t>Contohnya</a:t>
            </a:r>
            <a:r>
              <a:rPr lang="en-US" sz="1800" dirty="0" smtClean="0"/>
              <a:t> </a:t>
            </a:r>
            <a:r>
              <a:rPr lang="en-US" sz="1800" dirty="0"/>
              <a:t>: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melihat</a:t>
            </a:r>
            <a:r>
              <a:rPr lang="en-US" sz="1800" dirty="0"/>
              <a:t> </a:t>
            </a:r>
            <a:r>
              <a:rPr lang="en-US" sz="1800" dirty="0" err="1"/>
              <a:t>penjualan</a:t>
            </a:r>
            <a:r>
              <a:rPr lang="en-US" sz="1800" dirty="0"/>
              <a:t>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perspektif</a:t>
            </a:r>
            <a:r>
              <a:rPr lang="en-US" sz="1800" dirty="0"/>
              <a:t> customer, product </a:t>
            </a:r>
            <a:r>
              <a:rPr lang="en-US" sz="1800" dirty="0" err="1"/>
              <a:t>dan</a:t>
            </a:r>
            <a:r>
              <a:rPr lang="en-US" sz="1800" dirty="0"/>
              <a:t> time</a:t>
            </a:r>
            <a:r>
              <a:rPr lang="en-US" sz="18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Model </a:t>
            </a:r>
            <a:r>
              <a:rPr lang="en-US" sz="1800" dirty="0"/>
              <a:t>data multi </a:t>
            </a:r>
            <a:r>
              <a:rPr lang="en-US" sz="1800" dirty="0" err="1"/>
              <a:t>dimensi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himpunan</a:t>
            </a:r>
            <a:r>
              <a:rPr lang="en-US" sz="1800" dirty="0"/>
              <a:t> </a:t>
            </a:r>
            <a:r>
              <a:rPr lang="en-US" sz="1800" b="1" i="1" dirty="0" err="1"/>
              <a:t>pengukuran</a:t>
            </a:r>
            <a:r>
              <a:rPr lang="en-US" sz="1800" b="1" i="1" dirty="0"/>
              <a:t> </a:t>
            </a:r>
            <a:r>
              <a:rPr lang="en-US" sz="1800" b="1" i="1" dirty="0" err="1"/>
              <a:t>numerik</a:t>
            </a:r>
            <a:r>
              <a:rPr lang="en-US" sz="1800" b="1" i="1" dirty="0"/>
              <a:t> </a:t>
            </a:r>
            <a:r>
              <a:rPr lang="en-US" sz="1800" dirty="0"/>
              <a:t>yang </a:t>
            </a:r>
            <a:r>
              <a:rPr lang="en-US" sz="1800" dirty="0" err="1"/>
              <a:t>tergantung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b="1" i="1" dirty="0" err="1"/>
              <a:t>himpunan</a:t>
            </a:r>
            <a:r>
              <a:rPr lang="en-US" sz="1800" b="1" i="1" dirty="0"/>
              <a:t> </a:t>
            </a:r>
            <a:r>
              <a:rPr lang="en-US" sz="1800" b="1" i="1" dirty="0" err="1" smtClean="0"/>
              <a:t>dimensi</a:t>
            </a:r>
            <a:endParaRPr lang="en-US" sz="1800" b="1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 smtClean="0"/>
              <a:t>Misalnya</a:t>
            </a:r>
            <a:r>
              <a:rPr lang="en-US" sz="1800" dirty="0" smtClean="0"/>
              <a:t> </a:t>
            </a:r>
            <a:r>
              <a:rPr lang="en-US" sz="1800" dirty="0" err="1"/>
              <a:t>untuk</a:t>
            </a:r>
            <a:r>
              <a:rPr lang="en-US" sz="1800" dirty="0"/>
              <a:t> </a:t>
            </a:r>
            <a:r>
              <a:rPr lang="en-US" sz="1800" dirty="0" err="1"/>
              <a:t>mengetahui</a:t>
            </a:r>
            <a:r>
              <a:rPr lang="en-US" sz="1800" dirty="0"/>
              <a:t> </a:t>
            </a:r>
            <a:r>
              <a:rPr lang="en-US" sz="1800" dirty="0" err="1"/>
              <a:t>Penjualan</a:t>
            </a:r>
            <a:r>
              <a:rPr lang="en-US" sz="1800" dirty="0"/>
              <a:t>/Sales, </a:t>
            </a:r>
            <a:r>
              <a:rPr lang="en-US" sz="1800" dirty="0" err="1"/>
              <a:t>dimensinya</a:t>
            </a:r>
            <a:r>
              <a:rPr lang="en-US" sz="1800" dirty="0"/>
              <a:t> </a:t>
            </a:r>
            <a:r>
              <a:rPr lang="en-US" sz="1800" dirty="0" err="1"/>
              <a:t>adalah</a:t>
            </a:r>
            <a:r>
              <a:rPr lang="en-US" sz="1800" dirty="0"/>
              <a:t> </a:t>
            </a:r>
            <a:r>
              <a:rPr lang="en-US" sz="1800" dirty="0" err="1"/>
              <a:t>Produk</a:t>
            </a:r>
            <a:r>
              <a:rPr lang="en-US" sz="1800" dirty="0"/>
              <a:t> (</a:t>
            </a:r>
            <a:r>
              <a:rPr lang="en-US" sz="1800" dirty="0" err="1"/>
              <a:t>pid</a:t>
            </a:r>
            <a:r>
              <a:rPr lang="en-US" sz="1800" dirty="0"/>
              <a:t>), </a:t>
            </a:r>
            <a:r>
              <a:rPr lang="en-US" sz="1800" dirty="0" err="1"/>
              <a:t>Lokasi</a:t>
            </a:r>
            <a:r>
              <a:rPr lang="en-US" sz="1800" dirty="0"/>
              <a:t> (</a:t>
            </a:r>
            <a:r>
              <a:rPr lang="en-US" sz="1800" dirty="0" err="1"/>
              <a:t>locid</a:t>
            </a:r>
            <a:r>
              <a:rPr lang="en-US" sz="1800" dirty="0"/>
              <a:t>),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Waktu</a:t>
            </a:r>
            <a:r>
              <a:rPr lang="en-US" sz="1800" dirty="0"/>
              <a:t> (</a:t>
            </a:r>
            <a:r>
              <a:rPr lang="en-US" sz="1800" dirty="0" err="1"/>
              <a:t>timeid</a:t>
            </a:r>
            <a:r>
              <a:rPr lang="en-US" sz="1800" dirty="0" smtClean="0"/>
              <a:t>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smtClean="0"/>
              <a:t>Data </a:t>
            </a:r>
            <a:r>
              <a:rPr lang="en-US" sz="1800" dirty="0"/>
              <a:t>multi </a:t>
            </a:r>
            <a:r>
              <a:rPr lang="en-US" sz="1800" dirty="0" err="1"/>
              <a:t>dimensi</a:t>
            </a:r>
            <a:r>
              <a:rPr lang="en-US" sz="1800" dirty="0"/>
              <a:t> </a:t>
            </a:r>
            <a:r>
              <a:rPr lang="en-US" sz="1800" b="1" i="1" dirty="0" err="1"/>
              <a:t>dapat</a:t>
            </a:r>
            <a:r>
              <a:rPr lang="en-US" sz="1800" b="1" i="1" dirty="0"/>
              <a:t> </a:t>
            </a:r>
            <a:r>
              <a:rPr lang="en-US" sz="1800" b="1" i="1" dirty="0" err="1"/>
              <a:t>disimpan</a:t>
            </a:r>
            <a:r>
              <a:rPr lang="en-US" sz="1800" b="1" i="1" dirty="0"/>
              <a:t> </a:t>
            </a:r>
            <a:r>
              <a:rPr lang="en-US" sz="1800" b="1" i="1" dirty="0" err="1"/>
              <a:t>secara</a:t>
            </a:r>
            <a:r>
              <a:rPr lang="en-US" sz="1800" b="1" i="1" dirty="0"/>
              <a:t> </a:t>
            </a:r>
            <a:r>
              <a:rPr lang="en-US" sz="1800" b="1" i="1" dirty="0" err="1"/>
              <a:t>fisik</a:t>
            </a:r>
            <a:r>
              <a:rPr lang="en-US" sz="1800" b="1" i="1" dirty="0"/>
              <a:t> </a:t>
            </a:r>
            <a:r>
              <a:rPr lang="en-US" sz="1800" dirty="0" err="1"/>
              <a:t>dalam</a:t>
            </a:r>
            <a:r>
              <a:rPr lang="en-US" sz="1800" dirty="0"/>
              <a:t> </a:t>
            </a:r>
            <a:r>
              <a:rPr lang="en-US" sz="1800" dirty="0" err="1"/>
              <a:t>sebuah</a:t>
            </a:r>
            <a:r>
              <a:rPr lang="en-US" sz="1800" dirty="0"/>
              <a:t> array yang </a:t>
            </a:r>
            <a:r>
              <a:rPr lang="en-US" sz="1800" dirty="0" err="1"/>
              <a:t>disebut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b="1" i="1" dirty="0"/>
              <a:t>MOLAP,</a:t>
            </a:r>
            <a:r>
              <a:rPr lang="en-US" sz="1800" dirty="0"/>
              <a:t>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b="1" i="1" dirty="0"/>
              <a:t>ROLAP</a:t>
            </a:r>
            <a:r>
              <a:rPr lang="en-US" sz="1800" b="1" i="1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 err="1" smtClean="0"/>
              <a:t>Relasi</a:t>
            </a:r>
            <a:r>
              <a:rPr lang="en-US" sz="1800" dirty="0" smtClean="0"/>
              <a:t> </a:t>
            </a:r>
            <a:r>
              <a:rPr lang="en-US" sz="1800" dirty="0" err="1"/>
              <a:t>utama</a:t>
            </a:r>
            <a:r>
              <a:rPr lang="en-US" sz="1800" dirty="0"/>
              <a:t> yang </a:t>
            </a:r>
            <a:r>
              <a:rPr lang="en-US" sz="1800" dirty="0" err="1"/>
              <a:t>berhubungan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dimensi</a:t>
            </a:r>
            <a:r>
              <a:rPr lang="en-US" sz="1800" dirty="0"/>
              <a:t> yang </a:t>
            </a:r>
            <a:r>
              <a:rPr lang="en-US" sz="1800" dirty="0" err="1"/>
              <a:t>diukur</a:t>
            </a:r>
            <a:r>
              <a:rPr lang="en-US" sz="1800" dirty="0"/>
              <a:t> </a:t>
            </a:r>
            <a:r>
              <a:rPr lang="en-US" sz="1800" dirty="0" err="1"/>
              <a:t>dinamakan</a:t>
            </a:r>
            <a:r>
              <a:rPr lang="en-US" sz="1800" dirty="0"/>
              <a:t> </a:t>
            </a:r>
            <a:r>
              <a:rPr lang="en-US" sz="1800" dirty="0" err="1"/>
              <a:t>tabel</a:t>
            </a:r>
            <a:r>
              <a:rPr lang="en-US" sz="1800" dirty="0"/>
              <a:t> </a:t>
            </a:r>
            <a:r>
              <a:rPr lang="en-US" sz="1800" dirty="0" err="1"/>
              <a:t>fakta</a:t>
            </a:r>
            <a:r>
              <a:rPr lang="en-US" sz="1800" dirty="0"/>
              <a:t> (fact table</a:t>
            </a:r>
            <a:r>
              <a:rPr lang="en-US" sz="1800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 smtClean="0"/>
              <a:t>Tiap</a:t>
            </a:r>
            <a:r>
              <a:rPr lang="en-US" sz="1800" dirty="0" smtClean="0"/>
              <a:t> </a:t>
            </a:r>
            <a:r>
              <a:rPr lang="en-US" sz="1800" dirty="0" err="1"/>
              <a:t>dimensi</a:t>
            </a:r>
            <a:r>
              <a:rPr lang="en-US" sz="1800" dirty="0"/>
              <a:t> </a:t>
            </a:r>
            <a:r>
              <a:rPr lang="en-US" sz="1800" dirty="0" err="1"/>
              <a:t>dapat</a:t>
            </a:r>
            <a:r>
              <a:rPr lang="en-US" sz="1800" dirty="0"/>
              <a:t> </a:t>
            </a:r>
            <a:r>
              <a:rPr lang="en-US" sz="1800" dirty="0" err="1"/>
              <a:t>diberi</a:t>
            </a:r>
            <a:r>
              <a:rPr lang="en-US" sz="1800" dirty="0"/>
              <a:t> </a:t>
            </a:r>
            <a:r>
              <a:rPr lang="en-US" sz="1800" dirty="0" err="1"/>
              <a:t>tambahan</a:t>
            </a:r>
            <a:r>
              <a:rPr lang="en-US" sz="1800" dirty="0"/>
              <a:t> </a:t>
            </a:r>
            <a:r>
              <a:rPr lang="en-US" sz="1800" dirty="0" err="1"/>
              <a:t>atribut</a:t>
            </a:r>
            <a:r>
              <a:rPr lang="en-US" sz="1800" dirty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berasosiasi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suatu</a:t>
            </a:r>
            <a:r>
              <a:rPr lang="en-US" sz="1800" dirty="0"/>
              <a:t> </a:t>
            </a:r>
            <a:r>
              <a:rPr lang="en-US" sz="1800" dirty="0" err="1"/>
              <a:t>tabel</a:t>
            </a:r>
            <a:r>
              <a:rPr lang="en-US" sz="1800" dirty="0"/>
              <a:t> </a:t>
            </a:r>
            <a:r>
              <a:rPr lang="en-US" sz="1800" dirty="0" err="1"/>
              <a:t>dimensi</a:t>
            </a:r>
            <a:r>
              <a:rPr lang="en-US" sz="1800" dirty="0"/>
              <a:t> (dimension table</a:t>
            </a:r>
            <a:r>
              <a:rPr lang="en-US" sz="1800" dirty="0" smtClean="0"/>
              <a:t>).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 err="1" smtClean="0"/>
              <a:t>Tabel</a:t>
            </a:r>
            <a:r>
              <a:rPr lang="en-US" sz="1800" dirty="0" smtClean="0"/>
              <a:t> </a:t>
            </a:r>
            <a:r>
              <a:rPr lang="en-US" sz="1800" dirty="0" err="1"/>
              <a:t>fakta</a:t>
            </a:r>
            <a:r>
              <a:rPr lang="en-US" sz="1800" dirty="0"/>
              <a:t> </a:t>
            </a:r>
            <a:r>
              <a:rPr lang="en-US" sz="1800" dirty="0" err="1"/>
              <a:t>mempunyai</a:t>
            </a:r>
            <a:r>
              <a:rPr lang="en-US" sz="1800" dirty="0"/>
              <a:t> </a:t>
            </a:r>
            <a:r>
              <a:rPr lang="en-US" sz="1800" dirty="0" err="1"/>
              <a:t>ukuran</a:t>
            </a:r>
            <a:r>
              <a:rPr lang="en-US" sz="1800" dirty="0"/>
              <a:t> yang </a:t>
            </a:r>
            <a:r>
              <a:rPr lang="en-US" sz="1800" dirty="0" err="1"/>
              <a:t>lebih</a:t>
            </a:r>
            <a:r>
              <a:rPr lang="en-US" sz="1800" dirty="0"/>
              <a:t> </a:t>
            </a:r>
            <a:r>
              <a:rPr lang="en-US" sz="1800" dirty="0" err="1"/>
              <a:t>besar</a:t>
            </a:r>
            <a:r>
              <a:rPr lang="en-US" sz="1800" dirty="0"/>
              <a:t> </a:t>
            </a:r>
            <a:r>
              <a:rPr lang="en-US" sz="1800" dirty="0" err="1"/>
              <a:t>dibandingkan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tabel</a:t>
            </a:r>
            <a:r>
              <a:rPr lang="en-US" sz="1800" dirty="0"/>
              <a:t> </a:t>
            </a:r>
            <a:r>
              <a:rPr lang="en-US" sz="1800" dirty="0" err="1"/>
              <a:t>dimensi</a:t>
            </a:r>
            <a:r>
              <a:rPr lang="en-US" sz="1800" dirty="0"/>
              <a:t>.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946061"/>
      </p:ext>
    </p:extLst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Model Data </a:t>
            </a:r>
            <a:r>
              <a:rPr lang="en-US" b="1" dirty="0" err="1"/>
              <a:t>Multidimensi</a:t>
            </a:r>
            <a:r>
              <a:rPr lang="en-US" b="1" dirty="0"/>
              <a:t>  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37500" t="25641" r="36539" b="21653"/>
          <a:stretch/>
        </p:blipFill>
        <p:spPr bwMode="auto">
          <a:xfrm>
            <a:off x="1259632" y="1556792"/>
            <a:ext cx="6336704" cy="4680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9165919"/>
      </p:ext>
    </p:extLst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 </a:t>
            </a:r>
            <a:r>
              <a:rPr lang="en-US" b="1" dirty="0"/>
              <a:t>Online Analytical Processing (OLAP</a:t>
            </a:r>
            <a:r>
              <a:rPr lang="en-US" b="1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996" y="1700808"/>
            <a:ext cx="8370804" cy="446449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Query </a:t>
            </a:r>
            <a:r>
              <a:rPr lang="en-US" sz="2200" dirty="0"/>
              <a:t>OLAP </a:t>
            </a:r>
            <a:r>
              <a:rPr lang="en-US" sz="2200" dirty="0" err="1"/>
              <a:t>dipengaruhi</a:t>
            </a:r>
            <a:r>
              <a:rPr lang="en-US" sz="2200" dirty="0"/>
              <a:t> </a:t>
            </a:r>
            <a:r>
              <a:rPr lang="en-US" sz="2200" dirty="0" err="1"/>
              <a:t>oleh</a:t>
            </a:r>
            <a:r>
              <a:rPr lang="en-US" sz="2200" dirty="0"/>
              <a:t> </a:t>
            </a:r>
            <a:r>
              <a:rPr lang="en-US" sz="2200" dirty="0" err="1"/>
              <a:t>dua</a:t>
            </a:r>
            <a:r>
              <a:rPr lang="en-US" sz="2200" dirty="0"/>
              <a:t> </a:t>
            </a:r>
            <a:r>
              <a:rPr lang="en-US" sz="2200" dirty="0" err="1"/>
              <a:t>hal</a:t>
            </a:r>
            <a:r>
              <a:rPr lang="en-US" sz="2200" dirty="0"/>
              <a:t>, </a:t>
            </a:r>
            <a:r>
              <a:rPr lang="en-US" sz="2200" dirty="0" err="1"/>
              <a:t>yaitu</a:t>
            </a:r>
            <a:r>
              <a:rPr lang="en-US" sz="2200" dirty="0"/>
              <a:t> : SQL </a:t>
            </a:r>
            <a:r>
              <a:rPr lang="en-US" sz="2200" dirty="0" err="1"/>
              <a:t>dan</a:t>
            </a:r>
            <a:r>
              <a:rPr lang="en-US" sz="2200" dirty="0"/>
              <a:t> spreadsheet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err="1" smtClean="0"/>
              <a:t>Operasi</a:t>
            </a:r>
            <a:r>
              <a:rPr lang="en-US" sz="2200" dirty="0" smtClean="0"/>
              <a:t> </a:t>
            </a:r>
            <a:r>
              <a:rPr lang="en-US" sz="2200" dirty="0"/>
              <a:t>yang </a:t>
            </a:r>
            <a:r>
              <a:rPr lang="en-US" sz="2200" dirty="0" err="1"/>
              <a:t>umum</a:t>
            </a:r>
            <a:r>
              <a:rPr lang="en-US" sz="2200" dirty="0"/>
              <a:t>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r>
              <a:rPr lang="en-US" sz="2200" dirty="0" err="1"/>
              <a:t>melakukan</a:t>
            </a:r>
            <a:r>
              <a:rPr lang="en-US" sz="2200" dirty="0"/>
              <a:t> </a:t>
            </a:r>
            <a:r>
              <a:rPr lang="en-US" sz="2200" dirty="0" err="1"/>
              <a:t>agregasi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atau</a:t>
            </a:r>
            <a:r>
              <a:rPr lang="en-US" sz="2200" dirty="0"/>
              <a:t> </a:t>
            </a:r>
            <a:r>
              <a:rPr lang="en-US" sz="2200" dirty="0" err="1"/>
              <a:t>lebih</a:t>
            </a:r>
            <a:r>
              <a:rPr lang="en-US" sz="2200" dirty="0"/>
              <a:t> </a:t>
            </a:r>
            <a:r>
              <a:rPr lang="en-US" sz="2200" dirty="0" err="1"/>
              <a:t>dimensi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err="1" smtClean="0"/>
              <a:t>Misalnya</a:t>
            </a:r>
            <a:r>
              <a:rPr lang="en-US" sz="2200" dirty="0"/>
              <a:t>, </a:t>
            </a:r>
            <a:r>
              <a:rPr lang="en-US" sz="2200" dirty="0" err="1"/>
              <a:t>cari</a:t>
            </a:r>
            <a:r>
              <a:rPr lang="en-US" sz="2200" dirty="0"/>
              <a:t> total </a:t>
            </a:r>
            <a:r>
              <a:rPr lang="en-US" sz="2200" dirty="0" err="1"/>
              <a:t>penjualan</a:t>
            </a:r>
            <a:r>
              <a:rPr lang="en-US" sz="2200" dirty="0"/>
              <a:t> (sales), </a:t>
            </a:r>
            <a:r>
              <a:rPr lang="en-US" sz="2200" dirty="0" err="1"/>
              <a:t>cari</a:t>
            </a:r>
            <a:r>
              <a:rPr lang="en-US" sz="2200" dirty="0"/>
              <a:t> total </a:t>
            </a:r>
            <a:r>
              <a:rPr lang="en-US" sz="2200" dirty="0" err="1"/>
              <a:t>penjualan</a:t>
            </a:r>
            <a:r>
              <a:rPr lang="en-US" sz="2200" dirty="0"/>
              <a:t> </a:t>
            </a:r>
            <a:r>
              <a:rPr lang="en-US" sz="2200" dirty="0" err="1"/>
              <a:t>tiap</a:t>
            </a:r>
            <a:r>
              <a:rPr lang="en-US" sz="2200" dirty="0"/>
              <a:t> </a:t>
            </a:r>
            <a:r>
              <a:rPr lang="en-US" sz="2200" dirty="0" err="1"/>
              <a:t>propinsi</a:t>
            </a:r>
            <a:r>
              <a:rPr lang="en-US" sz="2200" dirty="0"/>
              <a:t>, </a:t>
            </a:r>
            <a:r>
              <a:rPr lang="en-US" sz="2200" dirty="0" err="1"/>
              <a:t>cari</a:t>
            </a:r>
            <a:r>
              <a:rPr lang="en-US" sz="2200" dirty="0"/>
              <a:t> 5 ranking </a:t>
            </a:r>
            <a:r>
              <a:rPr lang="en-US" sz="2200" dirty="0" err="1"/>
              <a:t>produk</a:t>
            </a:r>
            <a:r>
              <a:rPr lang="en-US" sz="2200" dirty="0"/>
              <a:t> </a:t>
            </a:r>
            <a:r>
              <a:rPr lang="en-US" sz="2200" dirty="0" err="1"/>
              <a:t>teratas</a:t>
            </a:r>
            <a:r>
              <a:rPr lang="en-US" sz="2200" dirty="0"/>
              <a:t> </a:t>
            </a:r>
            <a:r>
              <a:rPr lang="en-US" sz="2200" dirty="0" err="1"/>
              <a:t>berdasarkan</a:t>
            </a:r>
            <a:r>
              <a:rPr lang="en-US" sz="2200" dirty="0"/>
              <a:t> total </a:t>
            </a:r>
            <a:r>
              <a:rPr lang="en-US" sz="2200" dirty="0" err="1" smtClean="0"/>
              <a:t>penjualan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err="1" smtClean="0"/>
              <a:t>Jenis-jenis</a:t>
            </a:r>
            <a:r>
              <a:rPr lang="en-US" sz="2200" dirty="0" smtClean="0"/>
              <a:t> </a:t>
            </a:r>
            <a:r>
              <a:rPr lang="en-US" sz="2200" dirty="0"/>
              <a:t>query OLAP </a:t>
            </a:r>
            <a:r>
              <a:rPr lang="en-US" sz="2200" dirty="0" err="1"/>
              <a:t>adalah</a:t>
            </a:r>
            <a:r>
              <a:rPr lang="en-US" sz="2200" dirty="0"/>
              <a:t> 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200" dirty="0" smtClean="0"/>
              <a:t> 1.Roll up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/>
              <a:t> </a:t>
            </a:r>
            <a:r>
              <a:rPr lang="en-US" sz="2200" dirty="0" err="1" smtClean="0"/>
              <a:t>Yaitu</a:t>
            </a:r>
            <a:r>
              <a:rPr lang="en-US" sz="2200" dirty="0" smtClean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melakukan</a:t>
            </a:r>
            <a:r>
              <a:rPr lang="en-US" sz="2200" dirty="0"/>
              <a:t> </a:t>
            </a:r>
            <a:r>
              <a:rPr lang="en-US" sz="2200" dirty="0" err="1"/>
              <a:t>agregasi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level yang </a:t>
            </a:r>
            <a:r>
              <a:rPr lang="en-US" sz="2200" dirty="0" err="1"/>
              <a:t>berbeda</a:t>
            </a:r>
            <a:r>
              <a:rPr lang="en-US" sz="2200" dirty="0"/>
              <a:t> </a:t>
            </a:r>
            <a:r>
              <a:rPr lang="en-US" sz="2200" dirty="0" smtClean="0"/>
              <a:t>   </a:t>
            </a:r>
            <a:r>
              <a:rPr lang="en-US" sz="2200" dirty="0" err="1" smtClean="0"/>
              <a:t>dari</a:t>
            </a:r>
            <a:r>
              <a:rPr lang="en-US" sz="2200" dirty="0" smtClean="0"/>
              <a:t> </a:t>
            </a:r>
            <a:r>
              <a:rPr lang="en-US" sz="2200" dirty="0" err="1"/>
              <a:t>hirarki</a:t>
            </a:r>
            <a:r>
              <a:rPr lang="en-US" sz="2200" dirty="0"/>
              <a:t> </a:t>
            </a:r>
            <a:r>
              <a:rPr lang="en-US" sz="2200" dirty="0" err="1"/>
              <a:t>dimensi</a:t>
            </a:r>
            <a:r>
              <a:rPr lang="en-US" sz="22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200" dirty="0" smtClean="0"/>
              <a:t> </a:t>
            </a:r>
            <a:r>
              <a:rPr lang="en-US" sz="2200" dirty="0" err="1" smtClean="0"/>
              <a:t>Misalnya</a:t>
            </a:r>
            <a:r>
              <a:rPr lang="en-US" sz="2200" dirty="0" smtClean="0"/>
              <a:t> </a:t>
            </a:r>
            <a:r>
              <a:rPr lang="en-US" sz="2200" dirty="0" err="1"/>
              <a:t>untuk</a:t>
            </a:r>
            <a:r>
              <a:rPr lang="en-US" sz="2200" dirty="0"/>
              <a:t> </a:t>
            </a:r>
            <a:r>
              <a:rPr lang="en-US" sz="2200" dirty="0" err="1"/>
              <a:t>setiap</a:t>
            </a:r>
            <a:r>
              <a:rPr lang="en-US" sz="2200" dirty="0"/>
              <a:t> </a:t>
            </a:r>
            <a:r>
              <a:rPr lang="en-US" sz="2200" dirty="0" err="1"/>
              <a:t>kota</a:t>
            </a:r>
            <a:r>
              <a:rPr lang="en-US" sz="2200" dirty="0"/>
              <a:t> </a:t>
            </a:r>
            <a:r>
              <a:rPr lang="en-US" sz="2200" dirty="0" err="1"/>
              <a:t>diberikan</a:t>
            </a:r>
            <a:r>
              <a:rPr lang="en-US" sz="2200" dirty="0"/>
              <a:t> total </a:t>
            </a:r>
            <a:r>
              <a:rPr lang="en-US" sz="2200" dirty="0" err="1"/>
              <a:t>penjualan</a:t>
            </a:r>
            <a:r>
              <a:rPr lang="en-US" sz="2200" dirty="0"/>
              <a:t>, </a:t>
            </a:r>
            <a:r>
              <a:rPr lang="en-US" sz="2200" dirty="0" err="1"/>
              <a:t>maka</a:t>
            </a:r>
            <a:r>
              <a:rPr lang="en-US" sz="2200" dirty="0"/>
              <a:t> </a:t>
            </a:r>
            <a:r>
              <a:rPr lang="en-US" sz="2200" dirty="0" err="1"/>
              <a:t>untuk</a:t>
            </a:r>
            <a:r>
              <a:rPr lang="en-US" sz="2200" dirty="0"/>
              <a:t> total </a:t>
            </a:r>
            <a:r>
              <a:rPr lang="en-US" sz="2200" dirty="0" err="1"/>
              <a:t>penjualan</a:t>
            </a:r>
            <a:r>
              <a:rPr lang="en-US" sz="2200" dirty="0"/>
              <a:t> </a:t>
            </a:r>
            <a:r>
              <a:rPr lang="en-US" sz="2200" dirty="0" err="1"/>
              <a:t>tiap</a:t>
            </a:r>
            <a:r>
              <a:rPr lang="en-US" sz="2200" dirty="0"/>
              <a:t> </a:t>
            </a:r>
            <a:r>
              <a:rPr lang="en-US" sz="2200" dirty="0" err="1"/>
              <a:t>propinsi</a:t>
            </a:r>
            <a:r>
              <a:rPr lang="en-US" sz="2200" dirty="0"/>
              <a:t> </a:t>
            </a:r>
            <a:r>
              <a:rPr lang="en-US" sz="2200" dirty="0" err="1"/>
              <a:t>bisa</a:t>
            </a:r>
            <a:r>
              <a:rPr lang="en-US" sz="2200" dirty="0"/>
              <a:t> </a:t>
            </a:r>
            <a:r>
              <a:rPr lang="en-US" sz="2200" dirty="0" err="1"/>
              <a:t>didapatkan</a:t>
            </a:r>
            <a:r>
              <a:rPr lang="en-US" sz="2200" dirty="0"/>
              <a:t> </a:t>
            </a:r>
            <a:r>
              <a:rPr lang="en-US" sz="2200" dirty="0" err="1"/>
              <a:t>dengan</a:t>
            </a:r>
            <a:r>
              <a:rPr lang="en-US" sz="2200" dirty="0"/>
              <a:t> </a:t>
            </a:r>
            <a:r>
              <a:rPr lang="en-US" sz="2200" dirty="0" err="1"/>
              <a:t>menambahkan</a:t>
            </a:r>
            <a:r>
              <a:rPr lang="en-US" sz="2200" dirty="0"/>
              <a:t> total </a:t>
            </a:r>
            <a:r>
              <a:rPr lang="en-US" sz="2200" dirty="0" err="1"/>
              <a:t>penjualan</a:t>
            </a:r>
            <a:r>
              <a:rPr lang="en-US" sz="2200" dirty="0"/>
              <a:t> </a:t>
            </a:r>
            <a:r>
              <a:rPr lang="en-US" sz="2200" dirty="0" err="1"/>
              <a:t>pada</a:t>
            </a:r>
            <a:r>
              <a:rPr lang="en-US" sz="2200" dirty="0"/>
              <a:t> </a:t>
            </a:r>
            <a:r>
              <a:rPr lang="en-US" sz="2200" dirty="0" err="1"/>
              <a:t>semua</a:t>
            </a:r>
            <a:r>
              <a:rPr lang="en-US" sz="2200" dirty="0"/>
              <a:t> </a:t>
            </a:r>
            <a:r>
              <a:rPr lang="en-US" sz="2200" dirty="0" err="1"/>
              <a:t>kota</a:t>
            </a:r>
            <a:r>
              <a:rPr lang="en-US" sz="2200" dirty="0"/>
              <a:t> </a:t>
            </a:r>
            <a:r>
              <a:rPr lang="en-US" sz="2200" dirty="0" err="1"/>
              <a:t>dalam</a:t>
            </a:r>
            <a:r>
              <a:rPr lang="en-US" sz="2200" dirty="0"/>
              <a:t> </a:t>
            </a:r>
            <a:r>
              <a:rPr lang="en-US" sz="2200" dirty="0" err="1"/>
              <a:t>satu</a:t>
            </a:r>
            <a:r>
              <a:rPr lang="en-US" sz="2200" dirty="0"/>
              <a:t> </a:t>
            </a:r>
            <a:r>
              <a:rPr lang="en-US" sz="2200" dirty="0" err="1"/>
              <a:t>propinsi</a:t>
            </a:r>
            <a:r>
              <a:rPr lang="en-US" sz="2200" dirty="0"/>
              <a:t>.</a:t>
            </a:r>
            <a:br>
              <a:rPr lang="en-US" sz="2200" dirty="0"/>
            </a:br>
            <a:endParaRPr 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8380922"/>
      </p:ext>
    </p:extLst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 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6203032" cy="265030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 </a:t>
            </a:r>
            <a:r>
              <a:rPr lang="en-US" b="1" dirty="0"/>
              <a:t>Online Analytical Processing (OLAP</a:t>
            </a:r>
            <a:r>
              <a:rPr lang="en-US" b="1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dirty="0" err="1"/>
              <a:t>Jenis-jenis</a:t>
            </a:r>
            <a:r>
              <a:rPr lang="en-US" sz="1600" dirty="0"/>
              <a:t> query OLAP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smtClean="0"/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i="1" dirty="0" smtClean="0"/>
              <a:t>2</a:t>
            </a:r>
            <a:r>
              <a:rPr lang="en-US" sz="1600" b="1" i="1" dirty="0"/>
              <a:t>. Drill </a:t>
            </a:r>
            <a:r>
              <a:rPr lang="en-US" sz="1600" b="1" i="1" dirty="0" smtClean="0"/>
              <a:t>down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err="1" smtClean="0"/>
              <a:t>Kebalikan</a:t>
            </a:r>
            <a:r>
              <a:rPr lang="en-US" sz="1600" dirty="0" smtClean="0"/>
              <a:t> </a:t>
            </a:r>
            <a:r>
              <a:rPr lang="en-US" sz="1600" dirty="0" err="1"/>
              <a:t>dari</a:t>
            </a:r>
            <a:r>
              <a:rPr lang="en-US" sz="1600" dirty="0"/>
              <a:t> roll up</a:t>
            </a:r>
            <a:r>
              <a:rPr lang="en-US" sz="1600" dirty="0" smtClean="0"/>
              <a:t>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err="1" smtClean="0"/>
              <a:t>Misalnya</a:t>
            </a:r>
            <a:r>
              <a:rPr lang="en-US" sz="1600" dirty="0" smtClean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setiap</a:t>
            </a:r>
            <a:r>
              <a:rPr lang="en-US" sz="1600" dirty="0"/>
              <a:t> </a:t>
            </a:r>
            <a:r>
              <a:rPr lang="en-US" sz="1600" dirty="0" err="1"/>
              <a:t>propinsi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diberikan</a:t>
            </a:r>
            <a:r>
              <a:rPr lang="en-US" sz="1600" dirty="0"/>
              <a:t> total </a:t>
            </a:r>
            <a:r>
              <a:rPr lang="en-US" sz="1600" dirty="0" err="1"/>
              <a:t>penjualan</a:t>
            </a:r>
            <a:r>
              <a:rPr lang="en-US" sz="1600" dirty="0"/>
              <a:t>, </a:t>
            </a:r>
            <a:r>
              <a:rPr lang="en-US" sz="1600" dirty="0" err="1"/>
              <a:t>maka</a:t>
            </a:r>
            <a:r>
              <a:rPr lang="en-US" sz="1600" dirty="0"/>
              <a:t> total </a:t>
            </a:r>
            <a:r>
              <a:rPr lang="en-US" sz="1600" dirty="0" err="1"/>
              <a:t>penjualan</a:t>
            </a:r>
            <a:r>
              <a:rPr lang="en-US" sz="1600" dirty="0"/>
              <a:t> </a:t>
            </a:r>
            <a:r>
              <a:rPr lang="en-US" sz="1600" dirty="0" err="1"/>
              <a:t>tiap</a:t>
            </a:r>
            <a:r>
              <a:rPr lang="en-US" sz="1600" dirty="0"/>
              <a:t> </a:t>
            </a:r>
            <a:r>
              <a:rPr lang="en-US" sz="1600" dirty="0" err="1"/>
              <a:t>kota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di-drill down</a:t>
            </a:r>
            <a:r>
              <a:rPr lang="en-US" sz="16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600" b="1" i="1" dirty="0" smtClean="0"/>
              <a:t>3</a:t>
            </a:r>
            <a:r>
              <a:rPr lang="en-US" sz="1600" b="1" i="1" dirty="0"/>
              <a:t>. </a:t>
            </a:r>
            <a:r>
              <a:rPr lang="en-US" sz="1600" b="1" i="1" dirty="0" smtClean="0"/>
              <a:t>Pivoting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600" dirty="0" err="1" smtClean="0"/>
              <a:t>Yaitu</a:t>
            </a:r>
            <a:r>
              <a:rPr lang="en-US" sz="1600" dirty="0" smtClean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b="1" i="1" dirty="0" err="1"/>
              <a:t>agregasi</a:t>
            </a:r>
            <a:r>
              <a:rPr lang="en-US" sz="1600" b="1" i="1" dirty="0"/>
              <a:t> </a:t>
            </a:r>
            <a:r>
              <a:rPr lang="en-US" sz="1600" b="1" i="1" dirty="0" err="1"/>
              <a:t>pada</a:t>
            </a:r>
            <a:r>
              <a:rPr lang="en-US" sz="1600" b="1" i="1" dirty="0"/>
              <a:t> </a:t>
            </a:r>
            <a:r>
              <a:rPr lang="en-US" sz="1600" b="1" i="1" dirty="0" err="1"/>
              <a:t>dimensi</a:t>
            </a:r>
            <a:r>
              <a:rPr lang="en-US" sz="1600" b="1" i="1" dirty="0"/>
              <a:t> </a:t>
            </a:r>
            <a:r>
              <a:rPr lang="en-US" sz="1600" b="1" i="1" dirty="0" err="1"/>
              <a:t>terpilih</a:t>
            </a:r>
            <a:r>
              <a:rPr lang="en-US" sz="1600" b="1" i="1" dirty="0" smtClean="0"/>
              <a:t>.</a:t>
            </a:r>
          </a:p>
          <a:p>
            <a:pPr marL="0" indent="0">
              <a:buNone/>
            </a:pP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8</a:t>
            </a:fld>
            <a:endParaRPr lang="en-US" altLang="en-US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2885" t="22223" r="23878" b="21367"/>
          <a:stretch/>
        </p:blipFill>
        <p:spPr bwMode="auto">
          <a:xfrm>
            <a:off x="5181482" y="2564904"/>
            <a:ext cx="3422966" cy="39604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33695987"/>
      </p:ext>
    </p:extLst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Arsitektur</a:t>
            </a:r>
            <a:r>
              <a:rPr lang="en-US" b="1" dirty="0"/>
              <a:t> Data </a:t>
            </a:r>
            <a:r>
              <a:rPr lang="en-US" b="1" dirty="0" smtClean="0"/>
              <a:t>Warehouse</a:t>
            </a:r>
            <a:r>
              <a:rPr lang="en-US" b="1" dirty="0"/>
              <a:t> 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711881-7D3F-4203-9007-BF4ED1821D3A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/>
          <a:srcRect l="28685" t="25641" r="24360" b="29345"/>
          <a:stretch/>
        </p:blipFill>
        <p:spPr bwMode="auto">
          <a:xfrm>
            <a:off x="611560" y="1440480"/>
            <a:ext cx="7920880" cy="45808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05594525"/>
      </p:ext>
    </p:extLst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4545</TotalTime>
  <Words>539</Words>
  <Application>Microsoft Office PowerPoint</Application>
  <PresentationFormat>On-screen Show (4:3)</PresentationFormat>
  <Paragraphs>70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Office Theme</vt:lpstr>
      <vt:lpstr> Kode MK/SKS : /3</vt:lpstr>
      <vt:lpstr>Data Warehousing and OLAP </vt:lpstr>
      <vt:lpstr> Data Warehouse</vt:lpstr>
      <vt:lpstr> </vt:lpstr>
      <vt:lpstr>Model Data Multidimensi</vt:lpstr>
      <vt:lpstr>Model Data Multidimensi  </vt:lpstr>
      <vt:lpstr> Online Analytical Processing (OLAP)</vt:lpstr>
      <vt:lpstr> </vt:lpstr>
      <vt:lpstr>Arsitektur Data Warehouse </vt:lpstr>
      <vt:lpstr>Arsitektur Data Warehouse</vt:lpstr>
      <vt:lpstr>Implementasi Data Warehouse  </vt:lpstr>
      <vt:lpstr>PowerPoint Presentation</vt:lpstr>
    </vt:vector>
  </TitlesOfParts>
  <Company>IBI Darmajaya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Kapsel_I_1</dc:title>
  <dc:creator>septilia</dc:creator>
  <cp:lastModifiedBy>Windows User</cp:lastModifiedBy>
  <cp:revision>287</cp:revision>
  <dcterms:created xsi:type="dcterms:W3CDTF">2010-04-18T12:06:30Z</dcterms:created>
  <dcterms:modified xsi:type="dcterms:W3CDTF">2022-08-28T04:17:35Z</dcterms:modified>
</cp:coreProperties>
</file>