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Poppins" panose="00000500000000000000" pitchFamily="2" charset="0"/>
      <p:regular r:id="rId18"/>
      <p:bold r:id="rId19"/>
      <p:italic r:id="rId20"/>
      <p:boldItalic r:id="rId21"/>
    </p:embeddedFont>
    <p:embeddedFont>
      <p:font typeface="Poppins Bold" panose="00000800000000000000" charset="0"/>
      <p:regular r:id="rId22"/>
    </p:embeddedFont>
    <p:embeddedFont>
      <p:font typeface="Poppins Italic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7" d="100"/>
          <a:sy n="37" d="100"/>
        </p:scale>
        <p:origin x="128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46.jpeg"/><Relationship Id="rId12"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sv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22.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8.png"/><Relationship Id="rId5" Type="http://schemas.openxmlformats.org/officeDocument/2006/relationships/image" Target="../media/image53.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svg"/><Relationship Id="rId7" Type="http://schemas.openxmlformats.org/officeDocument/2006/relationships/image" Target="../media/image13.jpeg"/><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sv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17.svg"/><Relationship Id="rId4" Type="http://schemas.openxmlformats.org/officeDocument/2006/relationships/image" Target="../media/image2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4.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3.sv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4.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16.png"/><Relationship Id="rId5" Type="http://schemas.openxmlformats.org/officeDocument/2006/relationships/image" Target="../media/image33.jpeg"/><Relationship Id="rId15" Type="http://schemas.openxmlformats.org/officeDocument/2006/relationships/image" Target="../media/image8.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39.jpeg"/><Relationship Id="rId12"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4.png"/><Relationship Id="rId5" Type="http://schemas.openxmlformats.org/officeDocument/2006/relationships/image" Target="../media/image24.png"/><Relationship Id="rId10" Type="http://schemas.openxmlformats.org/officeDocument/2006/relationships/image" Target="../media/image41.jpeg"/><Relationship Id="rId4" Type="http://schemas.openxmlformats.org/officeDocument/2006/relationships/image" Target="../media/image3.sv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9119" y="49304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3" name="Freeform 3"/>
          <p:cNvSpPr/>
          <p:nvPr/>
        </p:nvSpPr>
        <p:spPr>
          <a:xfrm>
            <a:off x="12763223" y="-28730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4" name="Freeform 4"/>
          <p:cNvSpPr/>
          <p:nvPr/>
        </p:nvSpPr>
        <p:spPr>
          <a:xfrm>
            <a:off x="6799368" y="3717880"/>
            <a:ext cx="13292502" cy="12278949"/>
          </a:xfrm>
          <a:custGeom>
            <a:avLst/>
            <a:gdLst/>
            <a:ahLst/>
            <a:cxnLst/>
            <a:rect l="l" t="t" r="r" b="b"/>
            <a:pathLst>
              <a:path w="13292502" h="12278949">
                <a:moveTo>
                  <a:pt x="0" y="0"/>
                </a:moveTo>
                <a:lnTo>
                  <a:pt x="13292502" y="0"/>
                </a:lnTo>
                <a:lnTo>
                  <a:pt x="13292502" y="12278949"/>
                </a:lnTo>
                <a:lnTo>
                  <a:pt x="0" y="122789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grpSp>
        <p:nvGrpSpPr>
          <p:cNvPr id="5" name="Group 5"/>
          <p:cNvGrpSpPr>
            <a:grpSpLocks noChangeAspect="1"/>
          </p:cNvGrpSpPr>
          <p:nvPr/>
        </p:nvGrpSpPr>
        <p:grpSpPr>
          <a:xfrm rot="1197671">
            <a:off x="12113220" y="2161093"/>
            <a:ext cx="5154472" cy="6884561"/>
            <a:chOff x="0" y="0"/>
            <a:chExt cx="13716000" cy="18319750"/>
          </a:xfrm>
        </p:grpSpPr>
        <p:sp>
          <p:nvSpPr>
            <p:cNvPr id="6" name="Freeform 6"/>
            <p:cNvSpPr/>
            <p:nvPr/>
          </p:nvSpPr>
          <p:spPr>
            <a:xfrm>
              <a:off x="334010" y="1350010"/>
              <a:ext cx="11877040" cy="15918179"/>
            </a:xfrm>
            <a:custGeom>
              <a:avLst/>
              <a:gdLst/>
              <a:ahLst/>
              <a:cxnLst/>
              <a:rect l="l" t="t" r="r" b="b"/>
              <a:pathLst>
                <a:path w="11877040" h="15918179">
                  <a:moveTo>
                    <a:pt x="208280" y="0"/>
                  </a:moveTo>
                  <a:lnTo>
                    <a:pt x="11877040" y="129540"/>
                  </a:lnTo>
                  <a:lnTo>
                    <a:pt x="11709400" y="15918179"/>
                  </a:lnTo>
                  <a:lnTo>
                    <a:pt x="0" y="15801340"/>
                  </a:lnTo>
                  <a:lnTo>
                    <a:pt x="208280" y="0"/>
                  </a:lnTo>
                  <a:close/>
                </a:path>
              </a:pathLst>
            </a:custGeom>
            <a:blipFill>
              <a:blip r:embed="rId5"/>
              <a:stretch>
                <a:fillRect l="-50581" r="-50581"/>
              </a:stretch>
            </a:blipFill>
          </p:spPr>
          <p:txBody>
            <a:bodyPr/>
            <a:lstStyle/>
            <a:p>
              <a:endParaRPr lang="id-ID"/>
            </a:p>
          </p:txBody>
        </p:sp>
        <p:sp>
          <p:nvSpPr>
            <p:cNvPr id="7" name="Freeform 7"/>
            <p:cNvSpPr/>
            <p:nvPr/>
          </p:nvSpPr>
          <p:spPr>
            <a:xfrm>
              <a:off x="0" y="0"/>
              <a:ext cx="13716000" cy="18319750"/>
            </a:xfrm>
            <a:custGeom>
              <a:avLst/>
              <a:gdLst/>
              <a:ahLst/>
              <a:cxnLst/>
              <a:rect l="l" t="t" r="r" b="b"/>
              <a:pathLst>
                <a:path w="13716000" h="18319750">
                  <a:moveTo>
                    <a:pt x="13716000" y="18319750"/>
                  </a:moveTo>
                  <a:lnTo>
                    <a:pt x="0" y="18319750"/>
                  </a:lnTo>
                  <a:lnTo>
                    <a:pt x="0" y="0"/>
                  </a:lnTo>
                  <a:lnTo>
                    <a:pt x="13716000" y="0"/>
                  </a:lnTo>
                  <a:lnTo>
                    <a:pt x="13716000" y="18319750"/>
                  </a:lnTo>
                  <a:close/>
                </a:path>
              </a:pathLst>
            </a:custGeom>
            <a:blipFill>
              <a:blip r:embed="rId6"/>
              <a:stretch>
                <a:fillRect l="-3" r="-3"/>
              </a:stretch>
            </a:blipFill>
          </p:spPr>
          <p:txBody>
            <a:bodyPr/>
            <a:lstStyle/>
            <a:p>
              <a:endParaRPr lang="id-ID"/>
            </a:p>
          </p:txBody>
        </p:sp>
      </p:grpSp>
      <p:grpSp>
        <p:nvGrpSpPr>
          <p:cNvPr id="8" name="Group 8"/>
          <p:cNvGrpSpPr>
            <a:grpSpLocks noChangeAspect="1"/>
          </p:cNvGrpSpPr>
          <p:nvPr/>
        </p:nvGrpSpPr>
        <p:grpSpPr>
          <a:xfrm rot="-466860">
            <a:off x="9316403" y="1294840"/>
            <a:ext cx="3957870" cy="5286322"/>
            <a:chOff x="0" y="0"/>
            <a:chExt cx="13716000" cy="18319750"/>
          </a:xfrm>
        </p:grpSpPr>
        <p:sp>
          <p:nvSpPr>
            <p:cNvPr id="9" name="Freeform 9"/>
            <p:cNvSpPr/>
            <p:nvPr/>
          </p:nvSpPr>
          <p:spPr>
            <a:xfrm>
              <a:off x="334010" y="1350010"/>
              <a:ext cx="11877040" cy="15918179"/>
            </a:xfrm>
            <a:custGeom>
              <a:avLst/>
              <a:gdLst/>
              <a:ahLst/>
              <a:cxnLst/>
              <a:rect l="l" t="t" r="r" b="b"/>
              <a:pathLst>
                <a:path w="11877040" h="15918179">
                  <a:moveTo>
                    <a:pt x="208280" y="0"/>
                  </a:moveTo>
                  <a:lnTo>
                    <a:pt x="11877040" y="129540"/>
                  </a:lnTo>
                  <a:lnTo>
                    <a:pt x="11709400" y="15918179"/>
                  </a:lnTo>
                  <a:lnTo>
                    <a:pt x="0" y="15801340"/>
                  </a:lnTo>
                  <a:lnTo>
                    <a:pt x="208280" y="0"/>
                  </a:lnTo>
                  <a:close/>
                </a:path>
              </a:pathLst>
            </a:custGeom>
            <a:blipFill>
              <a:blip r:embed="rId7"/>
              <a:stretch>
                <a:fillRect l="-50393" r="-50393"/>
              </a:stretch>
            </a:blipFill>
          </p:spPr>
          <p:txBody>
            <a:bodyPr/>
            <a:lstStyle/>
            <a:p>
              <a:endParaRPr lang="id-ID"/>
            </a:p>
          </p:txBody>
        </p:sp>
        <p:sp>
          <p:nvSpPr>
            <p:cNvPr id="10" name="Freeform 10"/>
            <p:cNvSpPr/>
            <p:nvPr/>
          </p:nvSpPr>
          <p:spPr>
            <a:xfrm>
              <a:off x="0" y="0"/>
              <a:ext cx="13716000" cy="18319750"/>
            </a:xfrm>
            <a:custGeom>
              <a:avLst/>
              <a:gdLst/>
              <a:ahLst/>
              <a:cxnLst/>
              <a:rect l="l" t="t" r="r" b="b"/>
              <a:pathLst>
                <a:path w="13716000" h="18319750">
                  <a:moveTo>
                    <a:pt x="13716000" y="18319750"/>
                  </a:moveTo>
                  <a:lnTo>
                    <a:pt x="0" y="18319750"/>
                  </a:lnTo>
                  <a:lnTo>
                    <a:pt x="0" y="0"/>
                  </a:lnTo>
                  <a:lnTo>
                    <a:pt x="13716000" y="0"/>
                  </a:lnTo>
                  <a:lnTo>
                    <a:pt x="13716000" y="18319750"/>
                  </a:lnTo>
                  <a:close/>
                </a:path>
              </a:pathLst>
            </a:custGeom>
            <a:blipFill>
              <a:blip r:embed="rId6"/>
              <a:stretch>
                <a:fillRect l="-3" r="-3"/>
              </a:stretch>
            </a:blipFill>
          </p:spPr>
          <p:txBody>
            <a:bodyPr/>
            <a:lstStyle/>
            <a:p>
              <a:endParaRPr lang="id-ID"/>
            </a:p>
          </p:txBody>
        </p:sp>
      </p:grpSp>
      <p:sp>
        <p:nvSpPr>
          <p:cNvPr id="11" name="Freeform 11"/>
          <p:cNvSpPr/>
          <p:nvPr/>
        </p:nvSpPr>
        <p:spPr>
          <a:xfrm>
            <a:off x="8976773" y="7881235"/>
            <a:ext cx="5261066" cy="1164011"/>
          </a:xfrm>
          <a:custGeom>
            <a:avLst/>
            <a:gdLst/>
            <a:ahLst/>
            <a:cxnLst/>
            <a:rect l="l" t="t" r="r" b="b"/>
            <a:pathLst>
              <a:path w="5261066" h="1164011">
                <a:moveTo>
                  <a:pt x="0" y="0"/>
                </a:moveTo>
                <a:lnTo>
                  <a:pt x="5261066" y="0"/>
                </a:lnTo>
                <a:lnTo>
                  <a:pt x="5261066" y="1164011"/>
                </a:lnTo>
                <a:lnTo>
                  <a:pt x="0" y="1164011"/>
                </a:lnTo>
                <a:lnTo>
                  <a:pt x="0" y="0"/>
                </a:lnTo>
                <a:close/>
              </a:path>
            </a:pathLst>
          </a:custGeom>
          <a:blipFill>
            <a:blip r:embed="rId8">
              <a:alphaModFix amt="35000"/>
            </a:blip>
            <a:stretch>
              <a:fillRect/>
            </a:stretch>
          </a:blipFill>
        </p:spPr>
        <p:txBody>
          <a:bodyPr/>
          <a:lstStyle/>
          <a:p>
            <a:endParaRPr lang="id-ID"/>
          </a:p>
        </p:txBody>
      </p:sp>
      <p:grpSp>
        <p:nvGrpSpPr>
          <p:cNvPr id="12" name="Group 12"/>
          <p:cNvGrpSpPr/>
          <p:nvPr/>
        </p:nvGrpSpPr>
        <p:grpSpPr>
          <a:xfrm>
            <a:off x="984649" y="8701290"/>
            <a:ext cx="5091279" cy="687912"/>
            <a:chOff x="0" y="0"/>
            <a:chExt cx="3007793" cy="406400"/>
          </a:xfrm>
        </p:grpSpPr>
        <p:sp>
          <p:nvSpPr>
            <p:cNvPr id="13" name="Freeform 13"/>
            <p:cNvSpPr/>
            <p:nvPr/>
          </p:nvSpPr>
          <p:spPr>
            <a:xfrm>
              <a:off x="0" y="0"/>
              <a:ext cx="3007793" cy="406400"/>
            </a:xfrm>
            <a:custGeom>
              <a:avLst/>
              <a:gdLst/>
              <a:ahLst/>
              <a:cxnLst/>
              <a:rect l="l" t="t" r="r" b="b"/>
              <a:pathLst>
                <a:path w="3007793" h="406400">
                  <a:moveTo>
                    <a:pt x="2804593" y="0"/>
                  </a:moveTo>
                  <a:cubicBezTo>
                    <a:pt x="2916817" y="0"/>
                    <a:pt x="3007793" y="90976"/>
                    <a:pt x="3007793" y="203200"/>
                  </a:cubicBezTo>
                  <a:cubicBezTo>
                    <a:pt x="3007793" y="315424"/>
                    <a:pt x="2916817" y="406400"/>
                    <a:pt x="2804593" y="406400"/>
                  </a:cubicBezTo>
                  <a:lnTo>
                    <a:pt x="203200" y="406400"/>
                  </a:lnTo>
                  <a:cubicBezTo>
                    <a:pt x="90976" y="406400"/>
                    <a:pt x="0" y="315424"/>
                    <a:pt x="0" y="203200"/>
                  </a:cubicBezTo>
                  <a:cubicBezTo>
                    <a:pt x="0" y="90976"/>
                    <a:pt x="90976" y="0"/>
                    <a:pt x="203200" y="0"/>
                  </a:cubicBezTo>
                  <a:close/>
                </a:path>
              </a:pathLst>
            </a:custGeom>
            <a:solidFill>
              <a:srgbClr val="EC8D38"/>
            </a:solidFill>
          </p:spPr>
          <p:txBody>
            <a:bodyPr/>
            <a:lstStyle/>
            <a:p>
              <a:endParaRPr lang="id-ID"/>
            </a:p>
          </p:txBody>
        </p:sp>
        <p:sp>
          <p:nvSpPr>
            <p:cNvPr id="14" name="TextBox 14"/>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9"/>
            <a:stretch>
              <a:fillRect/>
            </a:stretch>
          </a:blipFill>
        </p:spPr>
        <p:txBody>
          <a:bodyPr/>
          <a:lstStyle/>
          <a:p>
            <a:endParaRPr lang="id-ID"/>
          </a:p>
        </p:txBody>
      </p:sp>
      <p:sp>
        <p:nvSpPr>
          <p:cNvPr id="16" name="Freeform 16"/>
          <p:cNvSpPr/>
          <p:nvPr/>
        </p:nvSpPr>
        <p:spPr>
          <a:xfrm>
            <a:off x="2770692" y="7126129"/>
            <a:ext cx="1519194" cy="1380568"/>
          </a:xfrm>
          <a:custGeom>
            <a:avLst/>
            <a:gdLst/>
            <a:ahLst/>
            <a:cxnLst/>
            <a:rect l="l" t="t" r="r" b="b"/>
            <a:pathLst>
              <a:path w="1519194" h="1380568">
                <a:moveTo>
                  <a:pt x="0" y="0"/>
                </a:moveTo>
                <a:lnTo>
                  <a:pt x="1519194" y="0"/>
                </a:lnTo>
                <a:lnTo>
                  <a:pt x="1519194" y="1380568"/>
                </a:lnTo>
                <a:lnTo>
                  <a:pt x="0" y="13805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d-ID"/>
          </a:p>
        </p:txBody>
      </p:sp>
      <p:sp>
        <p:nvSpPr>
          <p:cNvPr id="17" name="TextBox 17"/>
          <p:cNvSpPr txBox="1"/>
          <p:nvPr/>
        </p:nvSpPr>
        <p:spPr>
          <a:xfrm>
            <a:off x="1469963" y="3204086"/>
            <a:ext cx="7483537" cy="3727450"/>
          </a:xfrm>
          <a:prstGeom prst="rect">
            <a:avLst/>
          </a:prstGeom>
        </p:spPr>
        <p:txBody>
          <a:bodyPr lIns="0" tIns="0" rIns="0" bIns="0" rtlCol="0" anchor="t">
            <a:spAutoFit/>
          </a:bodyPr>
          <a:lstStyle/>
          <a:p>
            <a:pPr>
              <a:lnSpc>
                <a:spcPts val="9799"/>
              </a:lnSpc>
              <a:spcBef>
                <a:spcPct val="0"/>
              </a:spcBef>
            </a:pPr>
            <a:r>
              <a:rPr lang="en-US" sz="6999">
                <a:solidFill>
                  <a:srgbClr val="201E1E"/>
                </a:solidFill>
                <a:latin typeface="Poppins Bold"/>
              </a:rPr>
              <a:t>Pengantar Pemasaran Pariwisata</a:t>
            </a:r>
          </a:p>
        </p:txBody>
      </p:sp>
      <p:sp>
        <p:nvSpPr>
          <p:cNvPr id="18" name="TextBox 18"/>
          <p:cNvSpPr txBox="1"/>
          <p:nvPr/>
        </p:nvSpPr>
        <p:spPr>
          <a:xfrm>
            <a:off x="984649" y="8892133"/>
            <a:ext cx="5091279" cy="283210"/>
          </a:xfrm>
          <a:prstGeom prst="rect">
            <a:avLst/>
          </a:prstGeom>
        </p:spPr>
        <p:txBody>
          <a:bodyPr lIns="0" tIns="0" rIns="0" bIns="0" rtlCol="0" anchor="t">
            <a:spAutoFit/>
          </a:bodyPr>
          <a:lstStyle/>
          <a:p>
            <a:pPr algn="ctr">
              <a:lnSpc>
                <a:spcPts val="2239"/>
              </a:lnSpc>
              <a:spcBef>
                <a:spcPct val="0"/>
              </a:spcBef>
            </a:pPr>
            <a:r>
              <a:rPr lang="en-US" sz="1599" spc="447">
                <a:solidFill>
                  <a:srgbClr val="FFFFFF"/>
                </a:solidFill>
                <a:latin typeface="Poppins"/>
              </a:rPr>
              <a:t>PERTEMUAN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50A8"/>
        </a:solidFill>
        <a:effectLst/>
      </p:bgPr>
    </p:bg>
    <p:spTree>
      <p:nvGrpSpPr>
        <p:cNvPr id="1" name=""/>
        <p:cNvGrpSpPr/>
        <p:nvPr/>
      </p:nvGrpSpPr>
      <p:grpSpPr>
        <a:xfrm>
          <a:off x="0" y="0"/>
          <a:ext cx="0" cy="0"/>
          <a:chOff x="0" y="0"/>
          <a:chExt cx="0" cy="0"/>
        </a:xfrm>
      </p:grpSpPr>
      <p:sp>
        <p:nvSpPr>
          <p:cNvPr id="2" name="Freeform 2"/>
          <p:cNvSpPr/>
          <p:nvPr/>
        </p:nvSpPr>
        <p:spPr>
          <a:xfrm>
            <a:off x="-2653388" y="4991100"/>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3" name="Freeform 3"/>
          <p:cNvSpPr/>
          <p:nvPr/>
        </p:nvSpPr>
        <p:spPr>
          <a:xfrm>
            <a:off x="1605512" y="7171975"/>
            <a:ext cx="3463025" cy="766194"/>
          </a:xfrm>
          <a:custGeom>
            <a:avLst/>
            <a:gdLst/>
            <a:ahLst/>
            <a:cxnLst/>
            <a:rect l="l" t="t" r="r" b="b"/>
            <a:pathLst>
              <a:path w="3463025" h="766194">
                <a:moveTo>
                  <a:pt x="0" y="0"/>
                </a:moveTo>
                <a:lnTo>
                  <a:pt x="3463025" y="0"/>
                </a:lnTo>
                <a:lnTo>
                  <a:pt x="3463025" y="766195"/>
                </a:lnTo>
                <a:lnTo>
                  <a:pt x="0" y="766195"/>
                </a:lnTo>
                <a:lnTo>
                  <a:pt x="0" y="0"/>
                </a:lnTo>
                <a:close/>
              </a:path>
            </a:pathLst>
          </a:custGeom>
          <a:blipFill>
            <a:blip r:embed="rId3">
              <a:alphaModFix amt="35000"/>
            </a:blip>
            <a:stretch>
              <a:fillRect/>
            </a:stretch>
          </a:blipFill>
        </p:spPr>
        <p:txBody>
          <a:bodyPr/>
          <a:lstStyle/>
          <a:p>
            <a:endParaRPr lang="id-ID"/>
          </a:p>
        </p:txBody>
      </p:sp>
      <p:sp>
        <p:nvSpPr>
          <p:cNvPr id="4" name="Freeform 4"/>
          <p:cNvSpPr/>
          <p:nvPr/>
        </p:nvSpPr>
        <p:spPr>
          <a:xfrm>
            <a:off x="5474058" y="7171975"/>
            <a:ext cx="3463025" cy="766194"/>
          </a:xfrm>
          <a:custGeom>
            <a:avLst/>
            <a:gdLst/>
            <a:ahLst/>
            <a:cxnLst/>
            <a:rect l="l" t="t" r="r" b="b"/>
            <a:pathLst>
              <a:path w="3463025" h="766194">
                <a:moveTo>
                  <a:pt x="0" y="0"/>
                </a:moveTo>
                <a:lnTo>
                  <a:pt x="3463025" y="0"/>
                </a:lnTo>
                <a:lnTo>
                  <a:pt x="3463025" y="766195"/>
                </a:lnTo>
                <a:lnTo>
                  <a:pt x="0" y="766195"/>
                </a:lnTo>
                <a:lnTo>
                  <a:pt x="0" y="0"/>
                </a:lnTo>
                <a:close/>
              </a:path>
            </a:pathLst>
          </a:custGeom>
          <a:blipFill>
            <a:blip r:embed="rId3">
              <a:alphaModFix amt="35000"/>
            </a:blip>
            <a:stretch>
              <a:fillRect/>
            </a:stretch>
          </a:blipFill>
        </p:spPr>
        <p:txBody>
          <a:bodyPr/>
          <a:lstStyle/>
          <a:p>
            <a:endParaRPr lang="id-ID"/>
          </a:p>
        </p:txBody>
      </p:sp>
      <p:sp>
        <p:nvSpPr>
          <p:cNvPr id="5" name="Freeform 5"/>
          <p:cNvSpPr/>
          <p:nvPr/>
        </p:nvSpPr>
        <p:spPr>
          <a:xfrm>
            <a:off x="9342603" y="7171975"/>
            <a:ext cx="3463025" cy="766194"/>
          </a:xfrm>
          <a:custGeom>
            <a:avLst/>
            <a:gdLst/>
            <a:ahLst/>
            <a:cxnLst/>
            <a:rect l="l" t="t" r="r" b="b"/>
            <a:pathLst>
              <a:path w="3463025" h="766194">
                <a:moveTo>
                  <a:pt x="0" y="0"/>
                </a:moveTo>
                <a:lnTo>
                  <a:pt x="3463026" y="0"/>
                </a:lnTo>
                <a:lnTo>
                  <a:pt x="3463026" y="766195"/>
                </a:lnTo>
                <a:lnTo>
                  <a:pt x="0" y="766195"/>
                </a:lnTo>
                <a:lnTo>
                  <a:pt x="0" y="0"/>
                </a:lnTo>
                <a:close/>
              </a:path>
            </a:pathLst>
          </a:custGeom>
          <a:blipFill>
            <a:blip r:embed="rId3">
              <a:alphaModFix amt="35000"/>
            </a:blip>
            <a:stretch>
              <a:fillRect/>
            </a:stretch>
          </a:blipFill>
        </p:spPr>
        <p:txBody>
          <a:bodyPr/>
          <a:lstStyle/>
          <a:p>
            <a:endParaRPr lang="id-ID"/>
          </a:p>
        </p:txBody>
      </p:sp>
      <p:sp>
        <p:nvSpPr>
          <p:cNvPr id="6" name="Freeform 6"/>
          <p:cNvSpPr/>
          <p:nvPr/>
        </p:nvSpPr>
        <p:spPr>
          <a:xfrm>
            <a:off x="13211149" y="7171975"/>
            <a:ext cx="3463025" cy="766194"/>
          </a:xfrm>
          <a:custGeom>
            <a:avLst/>
            <a:gdLst/>
            <a:ahLst/>
            <a:cxnLst/>
            <a:rect l="l" t="t" r="r" b="b"/>
            <a:pathLst>
              <a:path w="3463025" h="766194">
                <a:moveTo>
                  <a:pt x="0" y="0"/>
                </a:moveTo>
                <a:lnTo>
                  <a:pt x="3463026" y="0"/>
                </a:lnTo>
                <a:lnTo>
                  <a:pt x="3463026" y="766195"/>
                </a:lnTo>
                <a:lnTo>
                  <a:pt x="0" y="766195"/>
                </a:lnTo>
                <a:lnTo>
                  <a:pt x="0" y="0"/>
                </a:lnTo>
                <a:close/>
              </a:path>
            </a:pathLst>
          </a:custGeom>
          <a:blipFill>
            <a:blip r:embed="rId3">
              <a:alphaModFix amt="35000"/>
            </a:blip>
            <a:stretch>
              <a:fillRect/>
            </a:stretch>
          </a:blipFill>
        </p:spPr>
        <p:txBody>
          <a:bodyPr/>
          <a:lstStyle/>
          <a:p>
            <a:endParaRPr lang="id-ID"/>
          </a:p>
        </p:txBody>
      </p:sp>
      <p:sp>
        <p:nvSpPr>
          <p:cNvPr id="7" name="Freeform 7"/>
          <p:cNvSpPr/>
          <p:nvPr/>
        </p:nvSpPr>
        <p:spPr>
          <a:xfrm>
            <a:off x="12763223" y="-28730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8" name="Freeform 8"/>
          <p:cNvSpPr/>
          <p:nvPr/>
        </p:nvSpPr>
        <p:spPr>
          <a:xfrm>
            <a:off x="2182324" y="4255927"/>
            <a:ext cx="2309402" cy="3299145"/>
          </a:xfrm>
          <a:custGeom>
            <a:avLst/>
            <a:gdLst/>
            <a:ahLst/>
            <a:cxnLst/>
            <a:rect l="l" t="t" r="r" b="b"/>
            <a:pathLst>
              <a:path w="2309402" h="3299145">
                <a:moveTo>
                  <a:pt x="0" y="0"/>
                </a:moveTo>
                <a:lnTo>
                  <a:pt x="2309401" y="0"/>
                </a:lnTo>
                <a:lnTo>
                  <a:pt x="2309401" y="3299146"/>
                </a:lnTo>
                <a:lnTo>
                  <a:pt x="0" y="3299146"/>
                </a:lnTo>
                <a:lnTo>
                  <a:pt x="0" y="0"/>
                </a:lnTo>
                <a:close/>
              </a:path>
            </a:pathLst>
          </a:custGeom>
          <a:blipFill>
            <a:blip r:embed="rId4"/>
            <a:stretch>
              <a:fillRect/>
            </a:stretch>
          </a:blipFill>
        </p:spPr>
        <p:txBody>
          <a:bodyPr/>
          <a:lstStyle/>
          <a:p>
            <a:endParaRPr lang="id-ID"/>
          </a:p>
        </p:txBody>
      </p:sp>
      <p:grpSp>
        <p:nvGrpSpPr>
          <p:cNvPr id="9" name="Group 9"/>
          <p:cNvGrpSpPr/>
          <p:nvPr/>
        </p:nvGrpSpPr>
        <p:grpSpPr>
          <a:xfrm>
            <a:off x="2314523" y="4917678"/>
            <a:ext cx="2039461" cy="2464007"/>
            <a:chOff x="0" y="0"/>
            <a:chExt cx="2719281" cy="3285342"/>
          </a:xfrm>
        </p:grpSpPr>
        <p:pic>
          <p:nvPicPr>
            <p:cNvPr id="10" name="Picture 10"/>
            <p:cNvPicPr>
              <a:picLocks noChangeAspect="1"/>
            </p:cNvPicPr>
            <p:nvPr/>
          </p:nvPicPr>
          <p:blipFill>
            <a:blip r:embed="rId5"/>
            <a:srcRect l="26772" r="26772"/>
            <a:stretch>
              <a:fillRect/>
            </a:stretch>
          </p:blipFill>
          <p:spPr>
            <a:xfrm>
              <a:off x="0" y="0"/>
              <a:ext cx="2719281" cy="3285342"/>
            </a:xfrm>
            <a:prstGeom prst="rect">
              <a:avLst/>
            </a:prstGeom>
          </p:spPr>
        </p:pic>
      </p:grpSp>
      <p:sp>
        <p:nvSpPr>
          <p:cNvPr id="11" name="Freeform 11"/>
          <p:cNvSpPr/>
          <p:nvPr/>
        </p:nvSpPr>
        <p:spPr>
          <a:xfrm>
            <a:off x="6053641" y="4255927"/>
            <a:ext cx="2309402" cy="3299145"/>
          </a:xfrm>
          <a:custGeom>
            <a:avLst/>
            <a:gdLst/>
            <a:ahLst/>
            <a:cxnLst/>
            <a:rect l="l" t="t" r="r" b="b"/>
            <a:pathLst>
              <a:path w="2309402" h="3299145">
                <a:moveTo>
                  <a:pt x="0" y="0"/>
                </a:moveTo>
                <a:lnTo>
                  <a:pt x="2309401" y="0"/>
                </a:lnTo>
                <a:lnTo>
                  <a:pt x="2309401" y="3299146"/>
                </a:lnTo>
                <a:lnTo>
                  <a:pt x="0" y="3299146"/>
                </a:lnTo>
                <a:lnTo>
                  <a:pt x="0" y="0"/>
                </a:lnTo>
                <a:close/>
              </a:path>
            </a:pathLst>
          </a:custGeom>
          <a:blipFill>
            <a:blip r:embed="rId4"/>
            <a:stretch>
              <a:fillRect/>
            </a:stretch>
          </a:blipFill>
        </p:spPr>
        <p:txBody>
          <a:bodyPr/>
          <a:lstStyle/>
          <a:p>
            <a:endParaRPr lang="id-ID"/>
          </a:p>
        </p:txBody>
      </p:sp>
      <p:grpSp>
        <p:nvGrpSpPr>
          <p:cNvPr id="12" name="Group 12"/>
          <p:cNvGrpSpPr/>
          <p:nvPr/>
        </p:nvGrpSpPr>
        <p:grpSpPr>
          <a:xfrm>
            <a:off x="6185840" y="4917678"/>
            <a:ext cx="2039461" cy="2464007"/>
            <a:chOff x="0" y="0"/>
            <a:chExt cx="2719281" cy="3285342"/>
          </a:xfrm>
        </p:grpSpPr>
        <p:pic>
          <p:nvPicPr>
            <p:cNvPr id="13" name="Picture 13"/>
            <p:cNvPicPr>
              <a:picLocks noChangeAspect="1"/>
            </p:cNvPicPr>
            <p:nvPr/>
          </p:nvPicPr>
          <p:blipFill>
            <a:blip r:embed="rId6"/>
            <a:srcRect l="22427" r="22427"/>
            <a:stretch>
              <a:fillRect/>
            </a:stretch>
          </p:blipFill>
          <p:spPr>
            <a:xfrm>
              <a:off x="0" y="0"/>
              <a:ext cx="2719281" cy="3285342"/>
            </a:xfrm>
            <a:prstGeom prst="rect">
              <a:avLst/>
            </a:prstGeom>
          </p:spPr>
        </p:pic>
      </p:grpSp>
      <p:sp>
        <p:nvSpPr>
          <p:cNvPr id="14" name="Freeform 14"/>
          <p:cNvSpPr/>
          <p:nvPr/>
        </p:nvSpPr>
        <p:spPr>
          <a:xfrm>
            <a:off x="9924958" y="4255927"/>
            <a:ext cx="2309402" cy="3299145"/>
          </a:xfrm>
          <a:custGeom>
            <a:avLst/>
            <a:gdLst/>
            <a:ahLst/>
            <a:cxnLst/>
            <a:rect l="l" t="t" r="r" b="b"/>
            <a:pathLst>
              <a:path w="2309402" h="3299145">
                <a:moveTo>
                  <a:pt x="0" y="0"/>
                </a:moveTo>
                <a:lnTo>
                  <a:pt x="2309401" y="0"/>
                </a:lnTo>
                <a:lnTo>
                  <a:pt x="2309401" y="3299146"/>
                </a:lnTo>
                <a:lnTo>
                  <a:pt x="0" y="3299146"/>
                </a:lnTo>
                <a:lnTo>
                  <a:pt x="0" y="0"/>
                </a:lnTo>
                <a:close/>
              </a:path>
            </a:pathLst>
          </a:custGeom>
          <a:blipFill>
            <a:blip r:embed="rId4"/>
            <a:stretch>
              <a:fillRect/>
            </a:stretch>
          </a:blipFill>
        </p:spPr>
        <p:txBody>
          <a:bodyPr/>
          <a:lstStyle/>
          <a:p>
            <a:endParaRPr lang="id-ID"/>
          </a:p>
        </p:txBody>
      </p:sp>
      <p:grpSp>
        <p:nvGrpSpPr>
          <p:cNvPr id="15" name="Group 15"/>
          <p:cNvGrpSpPr/>
          <p:nvPr/>
        </p:nvGrpSpPr>
        <p:grpSpPr>
          <a:xfrm>
            <a:off x="10057157" y="4917678"/>
            <a:ext cx="2039461" cy="2464007"/>
            <a:chOff x="0" y="0"/>
            <a:chExt cx="2719281" cy="3285342"/>
          </a:xfrm>
        </p:grpSpPr>
        <p:pic>
          <p:nvPicPr>
            <p:cNvPr id="16" name="Picture 16"/>
            <p:cNvPicPr>
              <a:picLocks noChangeAspect="1"/>
            </p:cNvPicPr>
            <p:nvPr/>
          </p:nvPicPr>
          <p:blipFill>
            <a:blip r:embed="rId7"/>
            <a:srcRect l="18961" r="18961"/>
            <a:stretch>
              <a:fillRect/>
            </a:stretch>
          </p:blipFill>
          <p:spPr>
            <a:xfrm>
              <a:off x="0" y="0"/>
              <a:ext cx="2719281" cy="3285342"/>
            </a:xfrm>
            <a:prstGeom prst="rect">
              <a:avLst/>
            </a:prstGeom>
          </p:spPr>
        </p:pic>
      </p:grpSp>
      <p:sp>
        <p:nvSpPr>
          <p:cNvPr id="17" name="Freeform 17"/>
          <p:cNvSpPr/>
          <p:nvPr/>
        </p:nvSpPr>
        <p:spPr>
          <a:xfrm>
            <a:off x="13796275" y="4255927"/>
            <a:ext cx="2309402" cy="3299145"/>
          </a:xfrm>
          <a:custGeom>
            <a:avLst/>
            <a:gdLst/>
            <a:ahLst/>
            <a:cxnLst/>
            <a:rect l="l" t="t" r="r" b="b"/>
            <a:pathLst>
              <a:path w="2309402" h="3299145">
                <a:moveTo>
                  <a:pt x="0" y="0"/>
                </a:moveTo>
                <a:lnTo>
                  <a:pt x="2309401" y="0"/>
                </a:lnTo>
                <a:lnTo>
                  <a:pt x="2309401" y="3299146"/>
                </a:lnTo>
                <a:lnTo>
                  <a:pt x="0" y="3299146"/>
                </a:lnTo>
                <a:lnTo>
                  <a:pt x="0" y="0"/>
                </a:lnTo>
                <a:close/>
              </a:path>
            </a:pathLst>
          </a:custGeom>
          <a:blipFill>
            <a:blip r:embed="rId4"/>
            <a:stretch>
              <a:fillRect/>
            </a:stretch>
          </a:blipFill>
        </p:spPr>
        <p:txBody>
          <a:bodyPr/>
          <a:lstStyle/>
          <a:p>
            <a:endParaRPr lang="id-ID"/>
          </a:p>
        </p:txBody>
      </p:sp>
      <p:grpSp>
        <p:nvGrpSpPr>
          <p:cNvPr id="18" name="Group 18"/>
          <p:cNvGrpSpPr/>
          <p:nvPr/>
        </p:nvGrpSpPr>
        <p:grpSpPr>
          <a:xfrm>
            <a:off x="13928474" y="4917678"/>
            <a:ext cx="2039461" cy="2464007"/>
            <a:chOff x="0" y="0"/>
            <a:chExt cx="2719281" cy="3285342"/>
          </a:xfrm>
        </p:grpSpPr>
        <p:pic>
          <p:nvPicPr>
            <p:cNvPr id="19" name="Picture 19"/>
            <p:cNvPicPr>
              <a:picLocks noChangeAspect="1"/>
            </p:cNvPicPr>
            <p:nvPr/>
          </p:nvPicPr>
          <p:blipFill>
            <a:blip r:embed="rId8"/>
            <a:srcRect l="22427" r="22427"/>
            <a:stretch>
              <a:fillRect/>
            </a:stretch>
          </p:blipFill>
          <p:spPr>
            <a:xfrm>
              <a:off x="0" y="0"/>
              <a:ext cx="2719281" cy="3285342"/>
            </a:xfrm>
            <a:prstGeom prst="rect">
              <a:avLst/>
            </a:prstGeom>
          </p:spPr>
        </p:pic>
      </p:grpSp>
      <p:sp>
        <p:nvSpPr>
          <p:cNvPr id="20" name="TextBox 20"/>
          <p:cNvSpPr txBox="1"/>
          <p:nvPr/>
        </p:nvSpPr>
        <p:spPr>
          <a:xfrm>
            <a:off x="3336604" y="1481774"/>
            <a:ext cx="11614792" cy="998220"/>
          </a:xfrm>
          <a:prstGeom prst="rect">
            <a:avLst/>
          </a:prstGeom>
        </p:spPr>
        <p:txBody>
          <a:bodyPr lIns="0" tIns="0" rIns="0" bIns="0" rtlCol="0" anchor="t">
            <a:spAutoFit/>
          </a:bodyPr>
          <a:lstStyle/>
          <a:p>
            <a:pPr algn="ctr">
              <a:lnSpc>
                <a:spcPts val="7440"/>
              </a:lnSpc>
            </a:pPr>
            <a:r>
              <a:rPr lang="en-US" sz="6000">
                <a:solidFill>
                  <a:srgbClr val="FFFFFF"/>
                </a:solidFill>
                <a:latin typeface="Poppins Bold"/>
              </a:rPr>
              <a:t>Lingkungan Internal</a:t>
            </a:r>
          </a:p>
        </p:txBody>
      </p:sp>
      <p:sp>
        <p:nvSpPr>
          <p:cNvPr id="21" name="TextBox 21"/>
          <p:cNvSpPr txBox="1"/>
          <p:nvPr/>
        </p:nvSpPr>
        <p:spPr>
          <a:xfrm>
            <a:off x="2179552" y="7852445"/>
            <a:ext cx="2309402" cy="509756"/>
          </a:xfrm>
          <a:prstGeom prst="rect">
            <a:avLst/>
          </a:prstGeom>
        </p:spPr>
        <p:txBody>
          <a:bodyPr lIns="0" tIns="0" rIns="0" bIns="0" rtlCol="0" anchor="t">
            <a:spAutoFit/>
          </a:bodyPr>
          <a:lstStyle/>
          <a:p>
            <a:pPr algn="ctr">
              <a:lnSpc>
                <a:spcPts val="3928"/>
              </a:lnSpc>
              <a:spcBef>
                <a:spcPct val="0"/>
              </a:spcBef>
            </a:pPr>
            <a:r>
              <a:rPr lang="en-US" sz="2805">
                <a:solidFill>
                  <a:srgbClr val="FFFFFF"/>
                </a:solidFill>
                <a:latin typeface="Poppins Bold"/>
              </a:rPr>
              <a:t>Product</a:t>
            </a:r>
          </a:p>
        </p:txBody>
      </p:sp>
      <p:sp>
        <p:nvSpPr>
          <p:cNvPr id="22" name="TextBox 22"/>
          <p:cNvSpPr txBox="1"/>
          <p:nvPr/>
        </p:nvSpPr>
        <p:spPr>
          <a:xfrm>
            <a:off x="2179552" y="8438252"/>
            <a:ext cx="2309402" cy="257745"/>
          </a:xfrm>
          <a:prstGeom prst="rect">
            <a:avLst/>
          </a:prstGeom>
        </p:spPr>
        <p:txBody>
          <a:bodyPr lIns="0" tIns="0" rIns="0" bIns="0" rtlCol="0" anchor="t">
            <a:spAutoFit/>
          </a:bodyPr>
          <a:lstStyle/>
          <a:p>
            <a:pPr algn="ctr">
              <a:lnSpc>
                <a:spcPts val="2068"/>
              </a:lnSpc>
              <a:spcBef>
                <a:spcPct val="0"/>
              </a:spcBef>
            </a:pPr>
            <a:r>
              <a:rPr lang="en-US" sz="1477">
                <a:solidFill>
                  <a:srgbClr val="FFFFFF"/>
                </a:solidFill>
                <a:latin typeface="Poppins Italics"/>
              </a:rPr>
              <a:t>Perencanaan Produk</a:t>
            </a:r>
          </a:p>
        </p:txBody>
      </p:sp>
      <p:sp>
        <p:nvSpPr>
          <p:cNvPr id="23" name="TextBox 23"/>
          <p:cNvSpPr txBox="1"/>
          <p:nvPr/>
        </p:nvSpPr>
        <p:spPr>
          <a:xfrm>
            <a:off x="6050869" y="7852445"/>
            <a:ext cx="2309402" cy="509756"/>
          </a:xfrm>
          <a:prstGeom prst="rect">
            <a:avLst/>
          </a:prstGeom>
        </p:spPr>
        <p:txBody>
          <a:bodyPr lIns="0" tIns="0" rIns="0" bIns="0" rtlCol="0" anchor="t">
            <a:spAutoFit/>
          </a:bodyPr>
          <a:lstStyle/>
          <a:p>
            <a:pPr algn="ctr">
              <a:lnSpc>
                <a:spcPts val="3928"/>
              </a:lnSpc>
              <a:spcBef>
                <a:spcPct val="0"/>
              </a:spcBef>
            </a:pPr>
            <a:r>
              <a:rPr lang="en-US" sz="2805">
                <a:solidFill>
                  <a:srgbClr val="FFFFFF"/>
                </a:solidFill>
                <a:latin typeface="Poppins Bold"/>
              </a:rPr>
              <a:t>Price</a:t>
            </a:r>
          </a:p>
        </p:txBody>
      </p:sp>
      <p:sp>
        <p:nvSpPr>
          <p:cNvPr id="24" name="TextBox 24"/>
          <p:cNvSpPr txBox="1"/>
          <p:nvPr/>
        </p:nvSpPr>
        <p:spPr>
          <a:xfrm>
            <a:off x="6050869" y="8438252"/>
            <a:ext cx="2309402" cy="257745"/>
          </a:xfrm>
          <a:prstGeom prst="rect">
            <a:avLst/>
          </a:prstGeom>
        </p:spPr>
        <p:txBody>
          <a:bodyPr lIns="0" tIns="0" rIns="0" bIns="0" rtlCol="0" anchor="t">
            <a:spAutoFit/>
          </a:bodyPr>
          <a:lstStyle/>
          <a:p>
            <a:pPr algn="ctr">
              <a:lnSpc>
                <a:spcPts val="2068"/>
              </a:lnSpc>
              <a:spcBef>
                <a:spcPct val="0"/>
              </a:spcBef>
            </a:pPr>
            <a:r>
              <a:rPr lang="en-US" sz="1477">
                <a:solidFill>
                  <a:srgbClr val="FFFFFF"/>
                </a:solidFill>
                <a:latin typeface="Poppins Italics"/>
              </a:rPr>
              <a:t>Penetapan Harga</a:t>
            </a:r>
          </a:p>
        </p:txBody>
      </p:sp>
      <p:sp>
        <p:nvSpPr>
          <p:cNvPr id="25" name="TextBox 25"/>
          <p:cNvSpPr txBox="1"/>
          <p:nvPr/>
        </p:nvSpPr>
        <p:spPr>
          <a:xfrm>
            <a:off x="9922187" y="7852445"/>
            <a:ext cx="2309402" cy="509756"/>
          </a:xfrm>
          <a:prstGeom prst="rect">
            <a:avLst/>
          </a:prstGeom>
        </p:spPr>
        <p:txBody>
          <a:bodyPr lIns="0" tIns="0" rIns="0" bIns="0" rtlCol="0" anchor="t">
            <a:spAutoFit/>
          </a:bodyPr>
          <a:lstStyle/>
          <a:p>
            <a:pPr algn="ctr">
              <a:lnSpc>
                <a:spcPts val="3928"/>
              </a:lnSpc>
              <a:spcBef>
                <a:spcPct val="0"/>
              </a:spcBef>
            </a:pPr>
            <a:r>
              <a:rPr lang="en-US" sz="2805">
                <a:solidFill>
                  <a:srgbClr val="FFFFFF"/>
                </a:solidFill>
                <a:latin typeface="Poppins Bold"/>
              </a:rPr>
              <a:t>Promotion</a:t>
            </a:r>
          </a:p>
        </p:txBody>
      </p:sp>
      <p:sp>
        <p:nvSpPr>
          <p:cNvPr id="26" name="TextBox 26"/>
          <p:cNvSpPr txBox="1"/>
          <p:nvPr/>
        </p:nvSpPr>
        <p:spPr>
          <a:xfrm>
            <a:off x="9922187" y="8438252"/>
            <a:ext cx="2309402" cy="257745"/>
          </a:xfrm>
          <a:prstGeom prst="rect">
            <a:avLst/>
          </a:prstGeom>
        </p:spPr>
        <p:txBody>
          <a:bodyPr lIns="0" tIns="0" rIns="0" bIns="0" rtlCol="0" anchor="t">
            <a:spAutoFit/>
          </a:bodyPr>
          <a:lstStyle/>
          <a:p>
            <a:pPr algn="ctr">
              <a:lnSpc>
                <a:spcPts val="2068"/>
              </a:lnSpc>
              <a:spcBef>
                <a:spcPct val="0"/>
              </a:spcBef>
            </a:pPr>
            <a:r>
              <a:rPr lang="en-US" sz="1477">
                <a:solidFill>
                  <a:srgbClr val="FFFFFF"/>
                </a:solidFill>
                <a:latin typeface="Poppins Italics"/>
              </a:rPr>
              <a:t>Program Promosi</a:t>
            </a:r>
          </a:p>
        </p:txBody>
      </p:sp>
      <p:sp>
        <p:nvSpPr>
          <p:cNvPr id="27" name="TextBox 27"/>
          <p:cNvSpPr txBox="1"/>
          <p:nvPr/>
        </p:nvSpPr>
        <p:spPr>
          <a:xfrm>
            <a:off x="13793504" y="7852445"/>
            <a:ext cx="2309402" cy="509756"/>
          </a:xfrm>
          <a:prstGeom prst="rect">
            <a:avLst/>
          </a:prstGeom>
        </p:spPr>
        <p:txBody>
          <a:bodyPr lIns="0" tIns="0" rIns="0" bIns="0" rtlCol="0" anchor="t">
            <a:spAutoFit/>
          </a:bodyPr>
          <a:lstStyle/>
          <a:p>
            <a:pPr algn="ctr">
              <a:lnSpc>
                <a:spcPts val="3928"/>
              </a:lnSpc>
              <a:spcBef>
                <a:spcPct val="0"/>
              </a:spcBef>
            </a:pPr>
            <a:r>
              <a:rPr lang="en-US" sz="2805">
                <a:solidFill>
                  <a:srgbClr val="FFFFFF"/>
                </a:solidFill>
                <a:latin typeface="Poppins Bold"/>
              </a:rPr>
              <a:t>Place</a:t>
            </a:r>
          </a:p>
        </p:txBody>
      </p:sp>
      <p:sp>
        <p:nvSpPr>
          <p:cNvPr id="28" name="TextBox 28"/>
          <p:cNvSpPr txBox="1"/>
          <p:nvPr/>
        </p:nvSpPr>
        <p:spPr>
          <a:xfrm>
            <a:off x="13793504" y="8438252"/>
            <a:ext cx="2309402" cy="255006"/>
          </a:xfrm>
          <a:prstGeom prst="rect">
            <a:avLst/>
          </a:prstGeom>
        </p:spPr>
        <p:txBody>
          <a:bodyPr lIns="0" tIns="0" rIns="0" bIns="0" rtlCol="0" anchor="t">
            <a:spAutoFit/>
          </a:bodyPr>
          <a:lstStyle/>
          <a:p>
            <a:pPr algn="ctr">
              <a:lnSpc>
                <a:spcPts val="2068"/>
              </a:lnSpc>
              <a:spcBef>
                <a:spcPct val="0"/>
              </a:spcBef>
            </a:pPr>
            <a:r>
              <a:rPr lang="en-US" sz="1477" dirty="0" err="1">
                <a:solidFill>
                  <a:srgbClr val="FFFFFF"/>
                </a:solidFill>
                <a:latin typeface="Poppins Italics"/>
              </a:rPr>
              <a:t>Tempat</a:t>
            </a:r>
            <a:r>
              <a:rPr lang="en-US" sz="1477" dirty="0">
                <a:solidFill>
                  <a:srgbClr val="FFFFFF"/>
                </a:solidFill>
                <a:latin typeface="Poppins Italics"/>
              </a:rPr>
              <a:t>/</a:t>
            </a:r>
            <a:r>
              <a:rPr lang="en-US" sz="1477" dirty="0" err="1">
                <a:solidFill>
                  <a:srgbClr val="FFFFFF"/>
                </a:solidFill>
                <a:latin typeface="Poppins Italics"/>
              </a:rPr>
              <a:t>lokasii</a:t>
            </a:r>
            <a:endParaRPr lang="en-US" sz="1477" dirty="0">
              <a:solidFill>
                <a:srgbClr val="FFFFFF"/>
              </a:solidFill>
              <a:latin typeface="Poppins Italics"/>
            </a:endParaRPr>
          </a:p>
        </p:txBody>
      </p:sp>
      <p:sp>
        <p:nvSpPr>
          <p:cNvPr id="29" name="TextBox 29"/>
          <p:cNvSpPr txBox="1"/>
          <p:nvPr/>
        </p:nvSpPr>
        <p:spPr>
          <a:xfrm>
            <a:off x="3345338" y="2762487"/>
            <a:ext cx="11597324" cy="954405"/>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Poppins"/>
              </a:rPr>
              <a:t>Lingkungan internal pada umumnya ialah kegiatan-kegiatan internal perusahaan yang dapat di kendalikan. pemahaman lingkungan internal pada fungsi pemasaran meliputi kegiatan-kegiatan berikut :</a:t>
            </a:r>
          </a:p>
        </p:txBody>
      </p:sp>
      <p:sp>
        <p:nvSpPr>
          <p:cNvPr id="30" name="Freeform 30"/>
          <p:cNvSpPr/>
          <p:nvPr/>
        </p:nvSpPr>
        <p:spPr>
          <a:xfrm flipH="1" flipV="1">
            <a:off x="15084746" y="0"/>
            <a:ext cx="4843412" cy="2106884"/>
          </a:xfrm>
          <a:custGeom>
            <a:avLst/>
            <a:gdLst/>
            <a:ahLst/>
            <a:cxnLst/>
            <a:rect l="l" t="t" r="r" b="b"/>
            <a:pathLst>
              <a:path w="4843412" h="2106884">
                <a:moveTo>
                  <a:pt x="4843412" y="2106884"/>
                </a:moveTo>
                <a:lnTo>
                  <a:pt x="0" y="2106884"/>
                </a:lnTo>
                <a:lnTo>
                  <a:pt x="0" y="0"/>
                </a:lnTo>
                <a:lnTo>
                  <a:pt x="4843412" y="0"/>
                </a:lnTo>
                <a:lnTo>
                  <a:pt x="4843412" y="210688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d-ID"/>
          </a:p>
        </p:txBody>
      </p:sp>
      <p:sp>
        <p:nvSpPr>
          <p:cNvPr id="31" name="Freeform 31"/>
          <p:cNvSpPr/>
          <p:nvPr/>
        </p:nvSpPr>
        <p:spPr>
          <a:xfrm rot="4376046">
            <a:off x="-474951" y="1994546"/>
            <a:ext cx="2166541" cy="1650182"/>
          </a:xfrm>
          <a:custGeom>
            <a:avLst/>
            <a:gdLst/>
            <a:ahLst/>
            <a:cxnLst/>
            <a:rect l="l" t="t" r="r" b="b"/>
            <a:pathLst>
              <a:path w="2166541" h="1650182">
                <a:moveTo>
                  <a:pt x="0" y="0"/>
                </a:moveTo>
                <a:lnTo>
                  <a:pt x="2166541" y="0"/>
                </a:lnTo>
                <a:lnTo>
                  <a:pt x="2166541" y="1650182"/>
                </a:lnTo>
                <a:lnTo>
                  <a:pt x="0" y="16501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d-ID"/>
          </a:p>
        </p:txBody>
      </p:sp>
      <p:sp>
        <p:nvSpPr>
          <p:cNvPr id="32" name="Freeform 32"/>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13"/>
            <a:stretch>
              <a:fillRect/>
            </a:stretch>
          </a:blipFill>
        </p:spPr>
        <p:txBody>
          <a:bodyPr/>
          <a:lstStyle/>
          <a:p>
            <a:endParaRPr lang="id-ID"/>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88037" y="-782920"/>
            <a:ext cx="13292502" cy="12278949"/>
          </a:xfrm>
          <a:custGeom>
            <a:avLst/>
            <a:gdLst/>
            <a:ahLst/>
            <a:cxnLst/>
            <a:rect l="l" t="t" r="r" b="b"/>
            <a:pathLst>
              <a:path w="13292502" h="12278949">
                <a:moveTo>
                  <a:pt x="0" y="0"/>
                </a:moveTo>
                <a:lnTo>
                  <a:pt x="13292503" y="0"/>
                </a:lnTo>
                <a:lnTo>
                  <a:pt x="13292503" y="12278948"/>
                </a:lnTo>
                <a:lnTo>
                  <a:pt x="0" y="12278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sp>
        <p:nvSpPr>
          <p:cNvPr id="3" name="Freeform 3"/>
          <p:cNvSpPr/>
          <p:nvPr/>
        </p:nvSpPr>
        <p:spPr>
          <a:xfrm>
            <a:off x="0" y="2057400"/>
            <a:ext cx="10144345" cy="8229600"/>
          </a:xfrm>
          <a:custGeom>
            <a:avLst/>
            <a:gdLst/>
            <a:ahLst/>
            <a:cxnLst/>
            <a:rect l="l" t="t" r="r" b="b"/>
            <a:pathLst>
              <a:path w="10144345" h="8229600">
                <a:moveTo>
                  <a:pt x="0" y="0"/>
                </a:moveTo>
                <a:lnTo>
                  <a:pt x="10144345" y="0"/>
                </a:lnTo>
                <a:lnTo>
                  <a:pt x="10144345" y="8229600"/>
                </a:lnTo>
                <a:lnTo>
                  <a:pt x="0" y="8229600"/>
                </a:lnTo>
                <a:lnTo>
                  <a:pt x="0" y="0"/>
                </a:lnTo>
                <a:close/>
              </a:path>
            </a:pathLst>
          </a:custGeom>
          <a:blipFill>
            <a:blip r:embed="rId4"/>
            <a:stretch>
              <a:fillRect/>
            </a:stretch>
          </a:blipFill>
        </p:spPr>
        <p:txBody>
          <a:bodyPr/>
          <a:lstStyle/>
          <a:p>
            <a:endParaRPr lang="id-ID"/>
          </a:p>
        </p:txBody>
      </p:sp>
      <p:sp>
        <p:nvSpPr>
          <p:cNvPr id="4" name="Freeform 4"/>
          <p:cNvSpPr/>
          <p:nvPr/>
        </p:nvSpPr>
        <p:spPr>
          <a:xfrm>
            <a:off x="12763223" y="-28730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5">
              <a:alphaModFix amt="30000"/>
            </a:blip>
            <a:stretch>
              <a:fillRect/>
            </a:stretch>
          </a:blipFill>
        </p:spPr>
        <p:txBody>
          <a:bodyPr/>
          <a:lstStyle/>
          <a:p>
            <a:endParaRPr lang="id-ID"/>
          </a:p>
        </p:txBody>
      </p:sp>
      <p:grpSp>
        <p:nvGrpSpPr>
          <p:cNvPr id="5" name="Group 5"/>
          <p:cNvGrpSpPr/>
          <p:nvPr/>
        </p:nvGrpSpPr>
        <p:grpSpPr>
          <a:xfrm>
            <a:off x="1992427" y="2679731"/>
            <a:ext cx="7572361" cy="4744550"/>
            <a:chOff x="0" y="0"/>
            <a:chExt cx="10096482" cy="6326067"/>
          </a:xfrm>
        </p:grpSpPr>
        <p:pic>
          <p:nvPicPr>
            <p:cNvPr id="6" name="Picture 6"/>
            <p:cNvPicPr>
              <a:picLocks noChangeAspect="1"/>
            </p:cNvPicPr>
            <p:nvPr/>
          </p:nvPicPr>
          <p:blipFill>
            <a:blip r:embed="rId6"/>
            <a:srcRect l="25088" t="5084" b="5084"/>
            <a:stretch>
              <a:fillRect/>
            </a:stretch>
          </p:blipFill>
          <p:spPr>
            <a:xfrm>
              <a:off x="0" y="0"/>
              <a:ext cx="10096482" cy="6326067"/>
            </a:xfrm>
            <a:prstGeom prst="rect">
              <a:avLst/>
            </a:prstGeom>
          </p:spPr>
        </p:pic>
      </p:grpSp>
      <p:sp>
        <p:nvSpPr>
          <p:cNvPr id="7" name="Freeform 7"/>
          <p:cNvSpPr/>
          <p:nvPr/>
        </p:nvSpPr>
        <p:spPr>
          <a:xfrm>
            <a:off x="13824791" y="9391442"/>
            <a:ext cx="2584473" cy="1968507"/>
          </a:xfrm>
          <a:custGeom>
            <a:avLst/>
            <a:gdLst/>
            <a:ahLst/>
            <a:cxnLst/>
            <a:rect l="l" t="t" r="r" b="b"/>
            <a:pathLst>
              <a:path w="2584473" h="1968507">
                <a:moveTo>
                  <a:pt x="0" y="0"/>
                </a:moveTo>
                <a:lnTo>
                  <a:pt x="2584473" y="0"/>
                </a:lnTo>
                <a:lnTo>
                  <a:pt x="2584473" y="1968506"/>
                </a:lnTo>
                <a:lnTo>
                  <a:pt x="0" y="19685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d-ID"/>
          </a:p>
        </p:txBody>
      </p:sp>
      <p:sp>
        <p:nvSpPr>
          <p:cNvPr id="8" name="Freeform 8"/>
          <p:cNvSpPr/>
          <p:nvPr/>
        </p:nvSpPr>
        <p:spPr>
          <a:xfrm flipV="1">
            <a:off x="6454992" y="-693680"/>
            <a:ext cx="4449274" cy="1935434"/>
          </a:xfrm>
          <a:custGeom>
            <a:avLst/>
            <a:gdLst/>
            <a:ahLst/>
            <a:cxnLst/>
            <a:rect l="l" t="t" r="r" b="b"/>
            <a:pathLst>
              <a:path w="4449274" h="1935434">
                <a:moveTo>
                  <a:pt x="0" y="1935434"/>
                </a:moveTo>
                <a:lnTo>
                  <a:pt x="4449274" y="1935434"/>
                </a:lnTo>
                <a:lnTo>
                  <a:pt x="4449274" y="0"/>
                </a:lnTo>
                <a:lnTo>
                  <a:pt x="0" y="0"/>
                </a:lnTo>
                <a:lnTo>
                  <a:pt x="0" y="193543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d-ID"/>
          </a:p>
        </p:txBody>
      </p:sp>
      <p:sp>
        <p:nvSpPr>
          <p:cNvPr id="9" name="Freeform 9"/>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11"/>
            <a:stretch>
              <a:fillRect/>
            </a:stretch>
          </a:blipFill>
        </p:spPr>
        <p:txBody>
          <a:bodyPr/>
          <a:lstStyle/>
          <a:p>
            <a:endParaRPr lang="id-ID"/>
          </a:p>
        </p:txBody>
      </p:sp>
      <p:sp>
        <p:nvSpPr>
          <p:cNvPr id="10" name="TextBox 10"/>
          <p:cNvSpPr txBox="1"/>
          <p:nvPr/>
        </p:nvSpPr>
        <p:spPr>
          <a:xfrm>
            <a:off x="11537152" y="2213119"/>
            <a:ext cx="5798043" cy="665480"/>
          </a:xfrm>
          <a:prstGeom prst="rect">
            <a:avLst/>
          </a:prstGeom>
        </p:spPr>
        <p:txBody>
          <a:bodyPr lIns="0" tIns="0" rIns="0" bIns="0" rtlCol="0" anchor="t">
            <a:spAutoFit/>
          </a:bodyPr>
          <a:lstStyle/>
          <a:p>
            <a:pPr>
              <a:lnSpc>
                <a:spcPts val="4959"/>
              </a:lnSpc>
            </a:pPr>
            <a:r>
              <a:rPr lang="en-US" sz="3999">
                <a:solidFill>
                  <a:srgbClr val="000000"/>
                </a:solidFill>
                <a:latin typeface="Poppins Bold"/>
              </a:rPr>
              <a:t>Four P’s</a:t>
            </a:r>
          </a:p>
        </p:txBody>
      </p:sp>
      <p:sp>
        <p:nvSpPr>
          <p:cNvPr id="11" name="TextBox 11"/>
          <p:cNvSpPr txBox="1"/>
          <p:nvPr/>
        </p:nvSpPr>
        <p:spPr>
          <a:xfrm>
            <a:off x="11537152" y="2950949"/>
            <a:ext cx="4621016" cy="879475"/>
          </a:xfrm>
          <a:prstGeom prst="rect">
            <a:avLst/>
          </a:prstGeom>
        </p:spPr>
        <p:txBody>
          <a:bodyPr lIns="0" tIns="0" rIns="0" bIns="0" rtlCol="0" anchor="t">
            <a:spAutoFit/>
          </a:bodyPr>
          <a:lstStyle/>
          <a:p>
            <a:pPr>
              <a:lnSpc>
                <a:spcPts val="3499"/>
              </a:lnSpc>
              <a:spcBef>
                <a:spcPct val="0"/>
              </a:spcBef>
            </a:pPr>
            <a:r>
              <a:rPr lang="en-US" sz="2499">
                <a:solidFill>
                  <a:srgbClr val="2650A8"/>
                </a:solidFill>
                <a:latin typeface="Poppins Bold"/>
              </a:rPr>
              <a:t>Marketing Mix (Bauran Pemasaran)</a:t>
            </a:r>
          </a:p>
        </p:txBody>
      </p:sp>
      <p:sp>
        <p:nvSpPr>
          <p:cNvPr id="12" name="TextBox 12"/>
          <p:cNvSpPr txBox="1"/>
          <p:nvPr/>
        </p:nvSpPr>
        <p:spPr>
          <a:xfrm>
            <a:off x="11537152" y="4331281"/>
            <a:ext cx="3850896" cy="1778000"/>
          </a:xfrm>
          <a:prstGeom prst="rect">
            <a:avLst/>
          </a:prstGeom>
        </p:spPr>
        <p:txBody>
          <a:bodyPr lIns="0" tIns="0" rIns="0" bIns="0" rtlCol="0" anchor="t">
            <a:spAutoFit/>
          </a:bodyPr>
          <a:lstStyle/>
          <a:p>
            <a:pPr>
              <a:lnSpc>
                <a:spcPts val="2800"/>
              </a:lnSpc>
              <a:spcBef>
                <a:spcPct val="0"/>
              </a:spcBef>
            </a:pPr>
            <a:r>
              <a:rPr lang="en-US" sz="2000">
                <a:solidFill>
                  <a:srgbClr val="201E1E"/>
                </a:solidFill>
                <a:latin typeface="Poppins"/>
              </a:rPr>
              <a:t>penjelasan lebih lanjut mengenai bauran pemasaran akan di bahas jelas pada pertemuan selanjutnya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53388" y="49304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3" name="Freeform 3"/>
          <p:cNvSpPr/>
          <p:nvPr/>
        </p:nvSpPr>
        <p:spPr>
          <a:xfrm>
            <a:off x="8829465" y="-3430149"/>
            <a:ext cx="12830242" cy="11851936"/>
          </a:xfrm>
          <a:custGeom>
            <a:avLst/>
            <a:gdLst/>
            <a:ahLst/>
            <a:cxnLst/>
            <a:rect l="l" t="t" r="r" b="b"/>
            <a:pathLst>
              <a:path w="12830242" h="11851936">
                <a:moveTo>
                  <a:pt x="0" y="0"/>
                </a:moveTo>
                <a:lnTo>
                  <a:pt x="12830241" y="0"/>
                </a:lnTo>
                <a:lnTo>
                  <a:pt x="12830241" y="11851935"/>
                </a:lnTo>
                <a:lnTo>
                  <a:pt x="0" y="118519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sp>
        <p:nvSpPr>
          <p:cNvPr id="4" name="Freeform 4"/>
          <p:cNvSpPr/>
          <p:nvPr/>
        </p:nvSpPr>
        <p:spPr>
          <a:xfrm rot="1583873">
            <a:off x="7114474" y="-1266610"/>
            <a:ext cx="12540913" cy="10330577"/>
          </a:xfrm>
          <a:custGeom>
            <a:avLst/>
            <a:gdLst/>
            <a:ahLst/>
            <a:cxnLst/>
            <a:rect l="l" t="t" r="r" b="b"/>
            <a:pathLst>
              <a:path w="12540913" h="10330577">
                <a:moveTo>
                  <a:pt x="0" y="0"/>
                </a:moveTo>
                <a:lnTo>
                  <a:pt x="12540913" y="0"/>
                </a:lnTo>
                <a:lnTo>
                  <a:pt x="12540913" y="10330577"/>
                </a:lnTo>
                <a:lnTo>
                  <a:pt x="0" y="10330577"/>
                </a:lnTo>
                <a:lnTo>
                  <a:pt x="0" y="0"/>
                </a:lnTo>
                <a:close/>
              </a:path>
            </a:pathLst>
          </a:custGeom>
          <a:blipFill>
            <a:blip r:embed="rId5"/>
            <a:stretch>
              <a:fillRect/>
            </a:stretch>
          </a:blipFill>
        </p:spPr>
        <p:txBody>
          <a:bodyPr/>
          <a:lstStyle/>
          <a:p>
            <a:endParaRPr lang="id-ID"/>
          </a:p>
        </p:txBody>
      </p:sp>
      <p:grpSp>
        <p:nvGrpSpPr>
          <p:cNvPr id="5" name="Group 5"/>
          <p:cNvGrpSpPr/>
          <p:nvPr/>
        </p:nvGrpSpPr>
        <p:grpSpPr>
          <a:xfrm rot="1593462">
            <a:off x="10355439" y="2653740"/>
            <a:ext cx="5132829" cy="5818762"/>
            <a:chOff x="0" y="0"/>
            <a:chExt cx="6843771" cy="7758349"/>
          </a:xfrm>
        </p:grpSpPr>
        <p:pic>
          <p:nvPicPr>
            <p:cNvPr id="6" name="Picture 6"/>
            <p:cNvPicPr>
              <a:picLocks noChangeAspect="1"/>
            </p:cNvPicPr>
            <p:nvPr/>
          </p:nvPicPr>
          <p:blipFill>
            <a:blip r:embed="rId6"/>
            <a:srcRect l="20559" r="20559"/>
            <a:stretch>
              <a:fillRect/>
            </a:stretch>
          </p:blipFill>
          <p:spPr>
            <a:xfrm>
              <a:off x="0" y="0"/>
              <a:ext cx="6843771" cy="7758349"/>
            </a:xfrm>
            <a:prstGeom prst="rect">
              <a:avLst/>
            </a:prstGeom>
          </p:spPr>
        </p:pic>
      </p:grpSp>
      <p:sp>
        <p:nvSpPr>
          <p:cNvPr id="7" name="TextBox 7"/>
          <p:cNvSpPr txBox="1"/>
          <p:nvPr/>
        </p:nvSpPr>
        <p:spPr>
          <a:xfrm>
            <a:off x="1824790" y="3329081"/>
            <a:ext cx="6467938" cy="1198920"/>
          </a:xfrm>
          <a:prstGeom prst="rect">
            <a:avLst/>
          </a:prstGeom>
        </p:spPr>
        <p:txBody>
          <a:bodyPr lIns="0" tIns="0" rIns="0" bIns="0" rtlCol="0" anchor="t">
            <a:spAutoFit/>
          </a:bodyPr>
          <a:lstStyle/>
          <a:p>
            <a:pPr>
              <a:lnSpc>
                <a:spcPts val="8529"/>
              </a:lnSpc>
            </a:pPr>
            <a:r>
              <a:rPr lang="en-US" sz="8123">
                <a:solidFill>
                  <a:srgbClr val="201E1E"/>
                </a:solidFill>
                <a:latin typeface="Poppins Bold"/>
              </a:rPr>
              <a:t>Thank's For </a:t>
            </a:r>
          </a:p>
        </p:txBody>
      </p:sp>
      <p:sp>
        <p:nvSpPr>
          <p:cNvPr id="8" name="TextBox 8"/>
          <p:cNvSpPr txBox="1"/>
          <p:nvPr/>
        </p:nvSpPr>
        <p:spPr>
          <a:xfrm>
            <a:off x="1824790" y="4566101"/>
            <a:ext cx="6467938" cy="1192898"/>
          </a:xfrm>
          <a:prstGeom prst="rect">
            <a:avLst/>
          </a:prstGeom>
        </p:spPr>
        <p:txBody>
          <a:bodyPr lIns="0" tIns="0" rIns="0" bIns="0" rtlCol="0" anchor="t">
            <a:spAutoFit/>
          </a:bodyPr>
          <a:lstStyle/>
          <a:p>
            <a:pPr>
              <a:lnSpc>
                <a:spcPts val="8529"/>
              </a:lnSpc>
            </a:pPr>
            <a:r>
              <a:rPr lang="en-US" sz="8123">
                <a:solidFill>
                  <a:srgbClr val="EC8D38"/>
                </a:solidFill>
                <a:latin typeface="Poppins Bold"/>
              </a:rPr>
              <a:t>Attention</a:t>
            </a:r>
          </a:p>
        </p:txBody>
      </p:sp>
      <p:sp>
        <p:nvSpPr>
          <p:cNvPr id="9" name="Freeform 9"/>
          <p:cNvSpPr/>
          <p:nvPr/>
        </p:nvSpPr>
        <p:spPr>
          <a:xfrm>
            <a:off x="3062149" y="2649349"/>
            <a:ext cx="2409659" cy="873501"/>
          </a:xfrm>
          <a:custGeom>
            <a:avLst/>
            <a:gdLst/>
            <a:ahLst/>
            <a:cxnLst/>
            <a:rect l="l" t="t" r="r" b="b"/>
            <a:pathLst>
              <a:path w="2409659" h="873501">
                <a:moveTo>
                  <a:pt x="0" y="0"/>
                </a:moveTo>
                <a:lnTo>
                  <a:pt x="2409659" y="0"/>
                </a:lnTo>
                <a:lnTo>
                  <a:pt x="2409659" y="873502"/>
                </a:lnTo>
                <a:lnTo>
                  <a:pt x="0" y="8735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d-ID"/>
          </a:p>
        </p:txBody>
      </p:sp>
      <p:sp>
        <p:nvSpPr>
          <p:cNvPr id="10" name="Freeform 10"/>
          <p:cNvSpPr/>
          <p:nvPr/>
        </p:nvSpPr>
        <p:spPr>
          <a:xfrm>
            <a:off x="6808001" y="8557216"/>
            <a:ext cx="1884335" cy="1855285"/>
          </a:xfrm>
          <a:custGeom>
            <a:avLst/>
            <a:gdLst/>
            <a:ahLst/>
            <a:cxnLst/>
            <a:rect l="l" t="t" r="r" b="b"/>
            <a:pathLst>
              <a:path w="1884335" h="1855285">
                <a:moveTo>
                  <a:pt x="0" y="0"/>
                </a:moveTo>
                <a:lnTo>
                  <a:pt x="1884336" y="0"/>
                </a:lnTo>
                <a:lnTo>
                  <a:pt x="1884336" y="1855285"/>
                </a:lnTo>
                <a:lnTo>
                  <a:pt x="0" y="18552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d-ID"/>
          </a:p>
        </p:txBody>
      </p:sp>
      <p:sp>
        <p:nvSpPr>
          <p:cNvPr id="11" name="Freeform 11"/>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11"/>
            <a:stretch>
              <a:fillRect/>
            </a:stretch>
          </a:blipFill>
        </p:spPr>
        <p:txBody>
          <a:bodyPr/>
          <a:lstStyle/>
          <a:p>
            <a:endParaRPr lang="id-ID"/>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06539" y="3754884"/>
            <a:ext cx="13292502" cy="12278949"/>
          </a:xfrm>
          <a:custGeom>
            <a:avLst/>
            <a:gdLst/>
            <a:ahLst/>
            <a:cxnLst/>
            <a:rect l="l" t="t" r="r" b="b"/>
            <a:pathLst>
              <a:path w="13292502" h="12278949">
                <a:moveTo>
                  <a:pt x="0" y="0"/>
                </a:moveTo>
                <a:lnTo>
                  <a:pt x="13292502" y="0"/>
                </a:lnTo>
                <a:lnTo>
                  <a:pt x="13292502" y="12278949"/>
                </a:lnTo>
                <a:lnTo>
                  <a:pt x="0" y="12278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sp>
        <p:nvSpPr>
          <p:cNvPr id="3" name="Freeform 3"/>
          <p:cNvSpPr/>
          <p:nvPr/>
        </p:nvSpPr>
        <p:spPr>
          <a:xfrm>
            <a:off x="12763223" y="-28730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4">
              <a:alphaModFix amt="30000"/>
            </a:blip>
            <a:stretch>
              <a:fillRect/>
            </a:stretch>
          </a:blipFill>
        </p:spPr>
        <p:txBody>
          <a:bodyPr/>
          <a:lstStyle/>
          <a:p>
            <a:endParaRPr lang="id-ID"/>
          </a:p>
        </p:txBody>
      </p:sp>
      <p:sp>
        <p:nvSpPr>
          <p:cNvPr id="4" name="Freeform 4"/>
          <p:cNvSpPr/>
          <p:nvPr/>
        </p:nvSpPr>
        <p:spPr>
          <a:xfrm>
            <a:off x="3832761" y="1905776"/>
            <a:ext cx="4621851" cy="6475448"/>
          </a:xfrm>
          <a:custGeom>
            <a:avLst/>
            <a:gdLst/>
            <a:ahLst/>
            <a:cxnLst/>
            <a:rect l="l" t="t" r="r" b="b"/>
            <a:pathLst>
              <a:path w="4621851" h="6475448">
                <a:moveTo>
                  <a:pt x="0" y="0"/>
                </a:moveTo>
                <a:lnTo>
                  <a:pt x="4621851" y="0"/>
                </a:lnTo>
                <a:lnTo>
                  <a:pt x="4621851" y="6475448"/>
                </a:lnTo>
                <a:lnTo>
                  <a:pt x="0" y="6475448"/>
                </a:lnTo>
                <a:lnTo>
                  <a:pt x="0" y="0"/>
                </a:lnTo>
                <a:close/>
              </a:path>
            </a:pathLst>
          </a:custGeom>
          <a:blipFill>
            <a:blip r:embed="rId5"/>
            <a:stretch>
              <a:fillRect/>
            </a:stretch>
          </a:blipFill>
        </p:spPr>
        <p:txBody>
          <a:bodyPr/>
          <a:lstStyle/>
          <a:p>
            <a:endParaRPr lang="id-ID"/>
          </a:p>
        </p:txBody>
      </p:sp>
      <p:grpSp>
        <p:nvGrpSpPr>
          <p:cNvPr id="5" name="Group 5"/>
          <p:cNvGrpSpPr/>
          <p:nvPr/>
        </p:nvGrpSpPr>
        <p:grpSpPr>
          <a:xfrm>
            <a:off x="4391895" y="2218054"/>
            <a:ext cx="3837851" cy="5762395"/>
            <a:chOff x="0" y="0"/>
            <a:chExt cx="5117135" cy="7683193"/>
          </a:xfrm>
        </p:grpSpPr>
        <p:pic>
          <p:nvPicPr>
            <p:cNvPr id="6" name="Picture 6"/>
            <p:cNvPicPr>
              <a:picLocks noChangeAspect="1"/>
            </p:cNvPicPr>
            <p:nvPr/>
          </p:nvPicPr>
          <p:blipFill>
            <a:blip r:embed="rId6"/>
            <a:srcRect l="31309" r="31309"/>
            <a:stretch>
              <a:fillRect/>
            </a:stretch>
          </p:blipFill>
          <p:spPr>
            <a:xfrm>
              <a:off x="0" y="0"/>
              <a:ext cx="5117135" cy="7683193"/>
            </a:xfrm>
            <a:prstGeom prst="rect">
              <a:avLst/>
            </a:prstGeom>
          </p:spPr>
        </p:pic>
      </p:grpSp>
      <p:sp>
        <p:nvSpPr>
          <p:cNvPr id="7" name="Freeform 7"/>
          <p:cNvSpPr/>
          <p:nvPr/>
        </p:nvSpPr>
        <p:spPr>
          <a:xfrm>
            <a:off x="-1050895" y="1905776"/>
            <a:ext cx="4621851" cy="6475448"/>
          </a:xfrm>
          <a:custGeom>
            <a:avLst/>
            <a:gdLst/>
            <a:ahLst/>
            <a:cxnLst/>
            <a:rect l="l" t="t" r="r" b="b"/>
            <a:pathLst>
              <a:path w="4621851" h="6475448">
                <a:moveTo>
                  <a:pt x="0" y="0"/>
                </a:moveTo>
                <a:lnTo>
                  <a:pt x="4621851" y="0"/>
                </a:lnTo>
                <a:lnTo>
                  <a:pt x="4621851" y="6475448"/>
                </a:lnTo>
                <a:lnTo>
                  <a:pt x="0" y="6475448"/>
                </a:lnTo>
                <a:lnTo>
                  <a:pt x="0" y="0"/>
                </a:lnTo>
                <a:close/>
              </a:path>
            </a:pathLst>
          </a:custGeom>
          <a:blipFill>
            <a:blip r:embed="rId5"/>
            <a:stretch>
              <a:fillRect/>
            </a:stretch>
          </a:blipFill>
        </p:spPr>
        <p:txBody>
          <a:bodyPr/>
          <a:lstStyle/>
          <a:p>
            <a:endParaRPr lang="id-ID"/>
          </a:p>
        </p:txBody>
      </p:sp>
      <p:grpSp>
        <p:nvGrpSpPr>
          <p:cNvPr id="8" name="Group 8"/>
          <p:cNvGrpSpPr/>
          <p:nvPr/>
        </p:nvGrpSpPr>
        <p:grpSpPr>
          <a:xfrm>
            <a:off x="0" y="2218054"/>
            <a:ext cx="3346091" cy="5762395"/>
            <a:chOff x="0" y="0"/>
            <a:chExt cx="4461454" cy="7683193"/>
          </a:xfrm>
        </p:grpSpPr>
        <p:pic>
          <p:nvPicPr>
            <p:cNvPr id="9" name="Picture 9"/>
            <p:cNvPicPr>
              <a:picLocks noChangeAspect="1"/>
            </p:cNvPicPr>
            <p:nvPr/>
          </p:nvPicPr>
          <p:blipFill>
            <a:blip r:embed="rId7"/>
            <a:srcRect l="30656" r="30656"/>
            <a:stretch>
              <a:fillRect/>
            </a:stretch>
          </p:blipFill>
          <p:spPr>
            <a:xfrm>
              <a:off x="0" y="0"/>
              <a:ext cx="4461454" cy="7683193"/>
            </a:xfrm>
            <a:prstGeom prst="rect">
              <a:avLst/>
            </a:prstGeom>
          </p:spPr>
        </p:pic>
      </p:grpSp>
      <p:sp>
        <p:nvSpPr>
          <p:cNvPr id="10" name="Freeform 10"/>
          <p:cNvSpPr/>
          <p:nvPr/>
        </p:nvSpPr>
        <p:spPr>
          <a:xfrm>
            <a:off x="14231837" y="9267825"/>
            <a:ext cx="2759276" cy="2101648"/>
          </a:xfrm>
          <a:custGeom>
            <a:avLst/>
            <a:gdLst/>
            <a:ahLst/>
            <a:cxnLst/>
            <a:rect l="l" t="t" r="r" b="b"/>
            <a:pathLst>
              <a:path w="2759276" h="2101648">
                <a:moveTo>
                  <a:pt x="0" y="0"/>
                </a:moveTo>
                <a:lnTo>
                  <a:pt x="2759275" y="0"/>
                </a:lnTo>
                <a:lnTo>
                  <a:pt x="2759275" y="2101648"/>
                </a:lnTo>
                <a:lnTo>
                  <a:pt x="0" y="2101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d-ID"/>
          </a:p>
        </p:txBody>
      </p:sp>
      <p:sp>
        <p:nvSpPr>
          <p:cNvPr id="11" name="Freeform 11"/>
          <p:cNvSpPr/>
          <p:nvPr/>
        </p:nvSpPr>
        <p:spPr>
          <a:xfrm flipV="1">
            <a:off x="4604785" y="-693680"/>
            <a:ext cx="4449274" cy="1935434"/>
          </a:xfrm>
          <a:custGeom>
            <a:avLst/>
            <a:gdLst/>
            <a:ahLst/>
            <a:cxnLst/>
            <a:rect l="l" t="t" r="r" b="b"/>
            <a:pathLst>
              <a:path w="4449274" h="1935434">
                <a:moveTo>
                  <a:pt x="0" y="1935434"/>
                </a:moveTo>
                <a:lnTo>
                  <a:pt x="4449274" y="1935434"/>
                </a:lnTo>
                <a:lnTo>
                  <a:pt x="4449274" y="0"/>
                </a:lnTo>
                <a:lnTo>
                  <a:pt x="0" y="0"/>
                </a:lnTo>
                <a:lnTo>
                  <a:pt x="0" y="1935434"/>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d-ID"/>
          </a:p>
        </p:txBody>
      </p:sp>
      <p:sp>
        <p:nvSpPr>
          <p:cNvPr id="12" name="TextBox 12"/>
          <p:cNvSpPr txBox="1"/>
          <p:nvPr/>
        </p:nvSpPr>
        <p:spPr>
          <a:xfrm>
            <a:off x="9935674" y="2249277"/>
            <a:ext cx="6205089" cy="998220"/>
          </a:xfrm>
          <a:prstGeom prst="rect">
            <a:avLst/>
          </a:prstGeom>
        </p:spPr>
        <p:txBody>
          <a:bodyPr lIns="0" tIns="0" rIns="0" bIns="0" rtlCol="0" anchor="t">
            <a:spAutoFit/>
          </a:bodyPr>
          <a:lstStyle/>
          <a:p>
            <a:pPr>
              <a:lnSpc>
                <a:spcPts val="7440"/>
              </a:lnSpc>
            </a:pPr>
            <a:r>
              <a:rPr lang="en-US" sz="6000">
                <a:solidFill>
                  <a:srgbClr val="000000"/>
                </a:solidFill>
                <a:latin typeface="Poppins Bold"/>
              </a:rPr>
              <a:t>Pengertian</a:t>
            </a:r>
          </a:p>
        </p:txBody>
      </p:sp>
      <p:sp>
        <p:nvSpPr>
          <p:cNvPr id="13" name="TextBox 13"/>
          <p:cNvSpPr txBox="1"/>
          <p:nvPr/>
        </p:nvSpPr>
        <p:spPr>
          <a:xfrm>
            <a:off x="9935674" y="4870398"/>
            <a:ext cx="6843173" cy="1583055"/>
          </a:xfrm>
          <a:prstGeom prst="rect">
            <a:avLst/>
          </a:prstGeom>
        </p:spPr>
        <p:txBody>
          <a:bodyPr lIns="0" tIns="0" rIns="0" bIns="0" rtlCol="0" anchor="t">
            <a:spAutoFit/>
          </a:bodyPr>
          <a:lstStyle/>
          <a:p>
            <a:pPr>
              <a:lnSpc>
                <a:spcPts val="2520"/>
              </a:lnSpc>
              <a:spcBef>
                <a:spcPct val="0"/>
              </a:spcBef>
            </a:pPr>
            <a:r>
              <a:rPr lang="en-US" sz="1800">
                <a:solidFill>
                  <a:srgbClr val="201E1E"/>
                </a:solidFill>
                <a:latin typeface="Poppins"/>
              </a:rPr>
              <a:t>Pengertian pemasaran adalah proses dimana perusahaan menciptakan nilai bagi pelanggan dan membangun hubungan yang kuat dengan pelanggan untuk menangkap nilai yang baik dari peelanggan sebagai imbalannya (kotler dan keller, 2012)</a:t>
            </a:r>
          </a:p>
        </p:txBody>
      </p:sp>
      <p:sp>
        <p:nvSpPr>
          <p:cNvPr id="14" name="TextBox 14"/>
          <p:cNvSpPr txBox="1"/>
          <p:nvPr/>
        </p:nvSpPr>
        <p:spPr>
          <a:xfrm>
            <a:off x="9935674" y="6650575"/>
            <a:ext cx="6843173" cy="1268730"/>
          </a:xfrm>
          <a:prstGeom prst="rect">
            <a:avLst/>
          </a:prstGeom>
        </p:spPr>
        <p:txBody>
          <a:bodyPr lIns="0" tIns="0" rIns="0" bIns="0" rtlCol="0" anchor="t">
            <a:spAutoFit/>
          </a:bodyPr>
          <a:lstStyle/>
          <a:p>
            <a:pPr>
              <a:lnSpc>
                <a:spcPts val="2520"/>
              </a:lnSpc>
              <a:spcBef>
                <a:spcPct val="0"/>
              </a:spcBef>
            </a:pPr>
            <a:r>
              <a:rPr lang="en-US" sz="1800">
                <a:solidFill>
                  <a:srgbClr val="201E1E"/>
                </a:solidFill>
                <a:latin typeface="Poppins"/>
              </a:rPr>
              <a:t>Hermawan Kertajaya (2002) menyatakan bahwa pemasaran adalah sebuah disiplin bisnis strategi yang mengarahkan proses penciptaan, penawaran, dan perubahan nilai dari satu inisiator kepada stekholder-nya.</a:t>
            </a:r>
          </a:p>
        </p:txBody>
      </p:sp>
      <p:sp>
        <p:nvSpPr>
          <p:cNvPr id="15" name="TextBox 15"/>
          <p:cNvSpPr txBox="1"/>
          <p:nvPr/>
        </p:nvSpPr>
        <p:spPr>
          <a:xfrm>
            <a:off x="9935674" y="3161772"/>
            <a:ext cx="6205089" cy="998220"/>
          </a:xfrm>
          <a:prstGeom prst="rect">
            <a:avLst/>
          </a:prstGeom>
        </p:spPr>
        <p:txBody>
          <a:bodyPr lIns="0" tIns="0" rIns="0" bIns="0" rtlCol="0" anchor="t">
            <a:spAutoFit/>
          </a:bodyPr>
          <a:lstStyle/>
          <a:p>
            <a:pPr>
              <a:lnSpc>
                <a:spcPts val="7440"/>
              </a:lnSpc>
            </a:pPr>
            <a:r>
              <a:rPr lang="en-US" sz="6000">
                <a:solidFill>
                  <a:srgbClr val="EC8D38"/>
                </a:solidFill>
                <a:latin typeface="Poppins Bold"/>
              </a:rPr>
              <a:t>Pemasaran</a:t>
            </a:r>
          </a:p>
        </p:txBody>
      </p:sp>
      <p:sp>
        <p:nvSpPr>
          <p:cNvPr id="16" name="TextBox 16"/>
          <p:cNvSpPr txBox="1"/>
          <p:nvPr/>
        </p:nvSpPr>
        <p:spPr>
          <a:xfrm>
            <a:off x="9144000" y="2249277"/>
            <a:ext cx="957591" cy="998220"/>
          </a:xfrm>
          <a:prstGeom prst="rect">
            <a:avLst/>
          </a:prstGeom>
        </p:spPr>
        <p:txBody>
          <a:bodyPr lIns="0" tIns="0" rIns="0" bIns="0" rtlCol="0" anchor="t">
            <a:spAutoFit/>
          </a:bodyPr>
          <a:lstStyle/>
          <a:p>
            <a:pPr>
              <a:lnSpc>
                <a:spcPts val="7440"/>
              </a:lnSpc>
            </a:pPr>
            <a:r>
              <a:rPr lang="en-US" sz="6000">
                <a:solidFill>
                  <a:srgbClr val="000000"/>
                </a:solidFill>
                <a:latin typeface="Poppins Bold"/>
              </a:rPr>
              <a:t>A.</a:t>
            </a:r>
          </a:p>
        </p:txBody>
      </p:sp>
      <p:sp>
        <p:nvSpPr>
          <p:cNvPr id="17" name="Freeform 17"/>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12"/>
            <a:stretch>
              <a:fillRect/>
            </a:stretch>
          </a:blipFill>
        </p:spPr>
        <p:txBody>
          <a:bodyPr/>
          <a:lstStyle/>
          <a:p>
            <a:endParaRPr lang="id-ID"/>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51806" y="4767407"/>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3" name="Freeform 3"/>
          <p:cNvSpPr/>
          <p:nvPr/>
        </p:nvSpPr>
        <p:spPr>
          <a:xfrm>
            <a:off x="10830793" y="-995974"/>
            <a:ext cx="13292502" cy="12278949"/>
          </a:xfrm>
          <a:custGeom>
            <a:avLst/>
            <a:gdLst/>
            <a:ahLst/>
            <a:cxnLst/>
            <a:rect l="l" t="t" r="r" b="b"/>
            <a:pathLst>
              <a:path w="13292502" h="12278949">
                <a:moveTo>
                  <a:pt x="0" y="0"/>
                </a:moveTo>
                <a:lnTo>
                  <a:pt x="13292503" y="0"/>
                </a:lnTo>
                <a:lnTo>
                  <a:pt x="13292503" y="12278948"/>
                </a:lnTo>
                <a:lnTo>
                  <a:pt x="0" y="122789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sp>
        <p:nvSpPr>
          <p:cNvPr id="4" name="Freeform 4"/>
          <p:cNvSpPr/>
          <p:nvPr/>
        </p:nvSpPr>
        <p:spPr>
          <a:xfrm rot="342025">
            <a:off x="9692241" y="1035570"/>
            <a:ext cx="6997193" cy="7463673"/>
          </a:xfrm>
          <a:custGeom>
            <a:avLst/>
            <a:gdLst/>
            <a:ahLst/>
            <a:cxnLst/>
            <a:rect l="l" t="t" r="r" b="b"/>
            <a:pathLst>
              <a:path w="6997193" h="7463673">
                <a:moveTo>
                  <a:pt x="0" y="0"/>
                </a:moveTo>
                <a:lnTo>
                  <a:pt x="6997194" y="0"/>
                </a:lnTo>
                <a:lnTo>
                  <a:pt x="6997194" y="7463673"/>
                </a:lnTo>
                <a:lnTo>
                  <a:pt x="0" y="7463673"/>
                </a:lnTo>
                <a:lnTo>
                  <a:pt x="0" y="0"/>
                </a:lnTo>
                <a:close/>
              </a:path>
            </a:pathLst>
          </a:custGeom>
          <a:blipFill>
            <a:blip r:embed="rId5"/>
            <a:stretch>
              <a:fillRect/>
            </a:stretch>
          </a:blipFill>
        </p:spPr>
        <p:txBody>
          <a:bodyPr/>
          <a:lstStyle/>
          <a:p>
            <a:endParaRPr lang="id-ID"/>
          </a:p>
        </p:txBody>
      </p:sp>
      <p:grpSp>
        <p:nvGrpSpPr>
          <p:cNvPr id="5" name="Group 5"/>
          <p:cNvGrpSpPr/>
          <p:nvPr/>
        </p:nvGrpSpPr>
        <p:grpSpPr>
          <a:xfrm rot="-174301">
            <a:off x="10515366" y="1761341"/>
            <a:ext cx="4866612" cy="5808992"/>
            <a:chOff x="0" y="0"/>
            <a:chExt cx="6488816" cy="7745322"/>
          </a:xfrm>
        </p:grpSpPr>
        <p:pic>
          <p:nvPicPr>
            <p:cNvPr id="6" name="Picture 6"/>
            <p:cNvPicPr>
              <a:picLocks noChangeAspect="1"/>
            </p:cNvPicPr>
            <p:nvPr/>
          </p:nvPicPr>
          <p:blipFill>
            <a:blip r:embed="rId6"/>
            <a:srcRect l="22039" r="22039"/>
            <a:stretch>
              <a:fillRect/>
            </a:stretch>
          </p:blipFill>
          <p:spPr>
            <a:xfrm>
              <a:off x="0" y="0"/>
              <a:ext cx="6488816" cy="7745322"/>
            </a:xfrm>
            <a:prstGeom prst="rect">
              <a:avLst/>
            </a:prstGeom>
          </p:spPr>
        </p:pic>
      </p:grpSp>
      <p:sp>
        <p:nvSpPr>
          <p:cNvPr id="7" name="Freeform 7"/>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7"/>
            <a:stretch>
              <a:fillRect/>
            </a:stretch>
          </a:blipFill>
        </p:spPr>
        <p:txBody>
          <a:bodyPr/>
          <a:lstStyle/>
          <a:p>
            <a:endParaRPr lang="id-ID"/>
          </a:p>
        </p:txBody>
      </p:sp>
      <p:sp>
        <p:nvSpPr>
          <p:cNvPr id="8" name="Freeform 8"/>
          <p:cNvSpPr/>
          <p:nvPr/>
        </p:nvSpPr>
        <p:spPr>
          <a:xfrm>
            <a:off x="7626294" y="7371296"/>
            <a:ext cx="3035412" cy="2913996"/>
          </a:xfrm>
          <a:custGeom>
            <a:avLst/>
            <a:gdLst/>
            <a:ahLst/>
            <a:cxnLst/>
            <a:rect l="l" t="t" r="r" b="b"/>
            <a:pathLst>
              <a:path w="3035412" h="2913996">
                <a:moveTo>
                  <a:pt x="0" y="0"/>
                </a:moveTo>
                <a:lnTo>
                  <a:pt x="3035412" y="0"/>
                </a:lnTo>
                <a:lnTo>
                  <a:pt x="3035412" y="2913996"/>
                </a:lnTo>
                <a:lnTo>
                  <a:pt x="0" y="2913996"/>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txBody>
          <a:bodyPr/>
          <a:lstStyle/>
          <a:p>
            <a:endParaRPr lang="id-ID"/>
          </a:p>
        </p:txBody>
      </p:sp>
      <p:sp>
        <p:nvSpPr>
          <p:cNvPr id="9" name="TextBox 9"/>
          <p:cNvSpPr txBox="1"/>
          <p:nvPr/>
        </p:nvSpPr>
        <p:spPr>
          <a:xfrm>
            <a:off x="1837276" y="1847630"/>
            <a:ext cx="7258222" cy="998220"/>
          </a:xfrm>
          <a:prstGeom prst="rect">
            <a:avLst/>
          </a:prstGeom>
        </p:spPr>
        <p:txBody>
          <a:bodyPr lIns="0" tIns="0" rIns="0" bIns="0" rtlCol="0" anchor="t">
            <a:spAutoFit/>
          </a:bodyPr>
          <a:lstStyle/>
          <a:p>
            <a:pPr>
              <a:lnSpc>
                <a:spcPts val="7440"/>
              </a:lnSpc>
            </a:pPr>
            <a:r>
              <a:rPr lang="en-US" sz="6000">
                <a:solidFill>
                  <a:srgbClr val="000000"/>
                </a:solidFill>
                <a:latin typeface="Poppins Bold"/>
              </a:rPr>
              <a:t>Tujuan</a:t>
            </a:r>
          </a:p>
        </p:txBody>
      </p:sp>
      <p:sp>
        <p:nvSpPr>
          <p:cNvPr id="10" name="TextBox 10"/>
          <p:cNvSpPr txBox="1"/>
          <p:nvPr/>
        </p:nvSpPr>
        <p:spPr>
          <a:xfrm>
            <a:off x="4625704" y="1847630"/>
            <a:ext cx="6205089" cy="998220"/>
          </a:xfrm>
          <a:prstGeom prst="rect">
            <a:avLst/>
          </a:prstGeom>
        </p:spPr>
        <p:txBody>
          <a:bodyPr lIns="0" tIns="0" rIns="0" bIns="0" rtlCol="0" anchor="t">
            <a:spAutoFit/>
          </a:bodyPr>
          <a:lstStyle/>
          <a:p>
            <a:pPr>
              <a:lnSpc>
                <a:spcPts val="7440"/>
              </a:lnSpc>
            </a:pPr>
            <a:r>
              <a:rPr lang="en-US" sz="6000">
                <a:solidFill>
                  <a:srgbClr val="EC8D38"/>
                </a:solidFill>
                <a:latin typeface="Poppins Bold"/>
              </a:rPr>
              <a:t>Pemasaran</a:t>
            </a:r>
          </a:p>
        </p:txBody>
      </p:sp>
      <p:sp>
        <p:nvSpPr>
          <p:cNvPr id="11" name="TextBox 11"/>
          <p:cNvSpPr txBox="1"/>
          <p:nvPr/>
        </p:nvSpPr>
        <p:spPr>
          <a:xfrm>
            <a:off x="1837276" y="3093993"/>
            <a:ext cx="6979100" cy="2211705"/>
          </a:xfrm>
          <a:prstGeom prst="rect">
            <a:avLst/>
          </a:prstGeom>
        </p:spPr>
        <p:txBody>
          <a:bodyPr lIns="0" tIns="0" rIns="0" bIns="0" rtlCol="0" anchor="t">
            <a:spAutoFit/>
          </a:bodyPr>
          <a:lstStyle/>
          <a:p>
            <a:pPr>
              <a:lnSpc>
                <a:spcPts val="2520"/>
              </a:lnSpc>
              <a:spcBef>
                <a:spcPct val="0"/>
              </a:spcBef>
            </a:pPr>
            <a:r>
              <a:rPr lang="en-US" sz="1800">
                <a:solidFill>
                  <a:srgbClr val="201E1E"/>
                </a:solidFill>
                <a:latin typeface="Poppins"/>
              </a:rPr>
              <a:t>tujuan dari pemasan adalah untuk memberikan kepusan terhadap konsumen bila ingin mendapatkan tanggapan yang baik dari konsumen.  dengan demikian, maka segala aktivitas diarahkan untuk dapat memuaskan konsumen yang pada akhirnya bertujuan untuk </a:t>
            </a:r>
            <a:r>
              <a:rPr lang="en-US" sz="1800">
                <a:solidFill>
                  <a:srgbClr val="201E1E"/>
                </a:solidFill>
                <a:latin typeface="Poppins Bold"/>
              </a:rPr>
              <a:t>memperoleh laba </a:t>
            </a:r>
            <a:r>
              <a:rPr lang="en-US" sz="1800">
                <a:solidFill>
                  <a:srgbClr val="201E1E"/>
                </a:solidFill>
                <a:latin typeface="Poppins"/>
              </a:rPr>
              <a:t>serta mempertahankan keberlangsungan hidup perusahaan.</a:t>
            </a:r>
          </a:p>
        </p:txBody>
      </p:sp>
      <p:sp>
        <p:nvSpPr>
          <p:cNvPr id="12" name="TextBox 12"/>
          <p:cNvSpPr txBox="1"/>
          <p:nvPr/>
        </p:nvSpPr>
        <p:spPr>
          <a:xfrm>
            <a:off x="1837276" y="5654690"/>
            <a:ext cx="4621016" cy="441325"/>
          </a:xfrm>
          <a:prstGeom prst="rect">
            <a:avLst/>
          </a:prstGeom>
        </p:spPr>
        <p:txBody>
          <a:bodyPr lIns="0" tIns="0" rIns="0" bIns="0" rtlCol="0" anchor="t">
            <a:spAutoFit/>
          </a:bodyPr>
          <a:lstStyle/>
          <a:p>
            <a:pPr>
              <a:lnSpc>
                <a:spcPts val="3499"/>
              </a:lnSpc>
              <a:spcBef>
                <a:spcPct val="0"/>
              </a:spcBef>
            </a:pPr>
            <a:r>
              <a:rPr lang="en-US" sz="2499">
                <a:solidFill>
                  <a:srgbClr val="2650A8"/>
                </a:solidFill>
                <a:latin typeface="Poppins Bold"/>
              </a:rPr>
              <a:t>Sudut Pandang Pemasaran</a:t>
            </a:r>
          </a:p>
        </p:txBody>
      </p:sp>
      <p:sp>
        <p:nvSpPr>
          <p:cNvPr id="13" name="TextBox 13"/>
          <p:cNvSpPr txBox="1"/>
          <p:nvPr/>
        </p:nvSpPr>
        <p:spPr>
          <a:xfrm>
            <a:off x="1725287" y="6148589"/>
            <a:ext cx="6979100" cy="720725"/>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201E1E"/>
                </a:solidFill>
                <a:latin typeface="Poppins"/>
              </a:rPr>
              <a:t>Perusaan</a:t>
            </a:r>
          </a:p>
          <a:p>
            <a:pPr marL="431801" lvl="1" indent="-215900">
              <a:lnSpc>
                <a:spcPts val="2800"/>
              </a:lnSpc>
              <a:spcBef>
                <a:spcPct val="0"/>
              </a:spcBef>
              <a:buFont typeface="Arial"/>
              <a:buChar char="•"/>
            </a:pPr>
            <a:r>
              <a:rPr lang="en-US" sz="2000">
                <a:solidFill>
                  <a:srgbClr val="201E1E"/>
                </a:solidFill>
                <a:latin typeface="Poppins"/>
              </a:rPr>
              <a:t>Non pemasaran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88037" y="-782920"/>
            <a:ext cx="13292502" cy="12278949"/>
          </a:xfrm>
          <a:custGeom>
            <a:avLst/>
            <a:gdLst/>
            <a:ahLst/>
            <a:cxnLst/>
            <a:rect l="l" t="t" r="r" b="b"/>
            <a:pathLst>
              <a:path w="13292502" h="12278949">
                <a:moveTo>
                  <a:pt x="0" y="0"/>
                </a:moveTo>
                <a:lnTo>
                  <a:pt x="13292503" y="0"/>
                </a:lnTo>
                <a:lnTo>
                  <a:pt x="13292503" y="12278948"/>
                </a:lnTo>
                <a:lnTo>
                  <a:pt x="0" y="12278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d-ID"/>
          </a:p>
        </p:txBody>
      </p:sp>
      <p:sp>
        <p:nvSpPr>
          <p:cNvPr id="3" name="Freeform 3"/>
          <p:cNvSpPr/>
          <p:nvPr/>
        </p:nvSpPr>
        <p:spPr>
          <a:xfrm>
            <a:off x="0" y="2057400"/>
            <a:ext cx="10144345" cy="8229600"/>
          </a:xfrm>
          <a:custGeom>
            <a:avLst/>
            <a:gdLst/>
            <a:ahLst/>
            <a:cxnLst/>
            <a:rect l="l" t="t" r="r" b="b"/>
            <a:pathLst>
              <a:path w="10144345" h="8229600">
                <a:moveTo>
                  <a:pt x="0" y="0"/>
                </a:moveTo>
                <a:lnTo>
                  <a:pt x="10144345" y="0"/>
                </a:lnTo>
                <a:lnTo>
                  <a:pt x="10144345" y="8229600"/>
                </a:lnTo>
                <a:lnTo>
                  <a:pt x="0" y="8229600"/>
                </a:lnTo>
                <a:lnTo>
                  <a:pt x="0" y="0"/>
                </a:lnTo>
                <a:close/>
              </a:path>
            </a:pathLst>
          </a:custGeom>
          <a:blipFill>
            <a:blip r:embed="rId4"/>
            <a:stretch>
              <a:fillRect/>
            </a:stretch>
          </a:blipFill>
        </p:spPr>
        <p:txBody>
          <a:bodyPr/>
          <a:lstStyle/>
          <a:p>
            <a:endParaRPr lang="id-ID"/>
          </a:p>
        </p:txBody>
      </p:sp>
      <p:sp>
        <p:nvSpPr>
          <p:cNvPr id="4" name="Freeform 4"/>
          <p:cNvSpPr/>
          <p:nvPr/>
        </p:nvSpPr>
        <p:spPr>
          <a:xfrm>
            <a:off x="12763223" y="-28730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5">
              <a:alphaModFix amt="30000"/>
            </a:blip>
            <a:stretch>
              <a:fillRect/>
            </a:stretch>
          </a:blipFill>
        </p:spPr>
        <p:txBody>
          <a:bodyPr/>
          <a:lstStyle/>
          <a:p>
            <a:endParaRPr lang="id-ID"/>
          </a:p>
        </p:txBody>
      </p:sp>
      <p:grpSp>
        <p:nvGrpSpPr>
          <p:cNvPr id="5" name="Group 5"/>
          <p:cNvGrpSpPr/>
          <p:nvPr/>
        </p:nvGrpSpPr>
        <p:grpSpPr>
          <a:xfrm>
            <a:off x="1992427" y="2679731"/>
            <a:ext cx="7572361" cy="4744550"/>
            <a:chOff x="0" y="0"/>
            <a:chExt cx="10096482" cy="6326067"/>
          </a:xfrm>
        </p:grpSpPr>
        <p:pic>
          <p:nvPicPr>
            <p:cNvPr id="6" name="Picture 6"/>
            <p:cNvPicPr>
              <a:picLocks noChangeAspect="1"/>
            </p:cNvPicPr>
            <p:nvPr/>
          </p:nvPicPr>
          <p:blipFill>
            <a:blip r:embed="rId6"/>
            <a:srcRect l="15087" r="15087"/>
            <a:stretch>
              <a:fillRect/>
            </a:stretch>
          </p:blipFill>
          <p:spPr>
            <a:xfrm>
              <a:off x="0" y="0"/>
              <a:ext cx="10096482" cy="6326067"/>
            </a:xfrm>
            <a:prstGeom prst="rect">
              <a:avLst/>
            </a:prstGeom>
          </p:spPr>
        </p:pic>
      </p:grpSp>
      <p:sp>
        <p:nvSpPr>
          <p:cNvPr id="7" name="Freeform 7"/>
          <p:cNvSpPr/>
          <p:nvPr/>
        </p:nvSpPr>
        <p:spPr>
          <a:xfrm>
            <a:off x="13824791" y="9391442"/>
            <a:ext cx="2584473" cy="1968507"/>
          </a:xfrm>
          <a:custGeom>
            <a:avLst/>
            <a:gdLst/>
            <a:ahLst/>
            <a:cxnLst/>
            <a:rect l="l" t="t" r="r" b="b"/>
            <a:pathLst>
              <a:path w="2584473" h="1968507">
                <a:moveTo>
                  <a:pt x="0" y="0"/>
                </a:moveTo>
                <a:lnTo>
                  <a:pt x="2584473" y="0"/>
                </a:lnTo>
                <a:lnTo>
                  <a:pt x="2584473" y="1968506"/>
                </a:lnTo>
                <a:lnTo>
                  <a:pt x="0" y="19685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d-ID"/>
          </a:p>
        </p:txBody>
      </p:sp>
      <p:sp>
        <p:nvSpPr>
          <p:cNvPr id="8" name="Freeform 8"/>
          <p:cNvSpPr/>
          <p:nvPr/>
        </p:nvSpPr>
        <p:spPr>
          <a:xfrm flipV="1">
            <a:off x="6454992" y="-693680"/>
            <a:ext cx="4449274" cy="1935434"/>
          </a:xfrm>
          <a:custGeom>
            <a:avLst/>
            <a:gdLst/>
            <a:ahLst/>
            <a:cxnLst/>
            <a:rect l="l" t="t" r="r" b="b"/>
            <a:pathLst>
              <a:path w="4449274" h="1935434">
                <a:moveTo>
                  <a:pt x="0" y="1935434"/>
                </a:moveTo>
                <a:lnTo>
                  <a:pt x="4449274" y="1935434"/>
                </a:lnTo>
                <a:lnTo>
                  <a:pt x="4449274" y="0"/>
                </a:lnTo>
                <a:lnTo>
                  <a:pt x="0" y="0"/>
                </a:lnTo>
                <a:lnTo>
                  <a:pt x="0" y="193543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d-ID"/>
          </a:p>
        </p:txBody>
      </p:sp>
      <p:sp>
        <p:nvSpPr>
          <p:cNvPr id="9" name="Freeform 9"/>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11"/>
            <a:stretch>
              <a:fillRect/>
            </a:stretch>
          </a:blipFill>
        </p:spPr>
        <p:txBody>
          <a:bodyPr/>
          <a:lstStyle/>
          <a:p>
            <a:endParaRPr lang="id-ID"/>
          </a:p>
        </p:txBody>
      </p:sp>
      <p:sp>
        <p:nvSpPr>
          <p:cNvPr id="10" name="TextBox 10"/>
          <p:cNvSpPr txBox="1"/>
          <p:nvPr/>
        </p:nvSpPr>
        <p:spPr>
          <a:xfrm>
            <a:off x="11537152" y="2213119"/>
            <a:ext cx="5798043" cy="1294130"/>
          </a:xfrm>
          <a:prstGeom prst="rect">
            <a:avLst/>
          </a:prstGeom>
        </p:spPr>
        <p:txBody>
          <a:bodyPr lIns="0" tIns="0" rIns="0" bIns="0" rtlCol="0" anchor="t">
            <a:spAutoFit/>
          </a:bodyPr>
          <a:lstStyle/>
          <a:p>
            <a:pPr>
              <a:lnSpc>
                <a:spcPts val="4959"/>
              </a:lnSpc>
            </a:pPr>
            <a:r>
              <a:rPr lang="en-US" sz="3999">
                <a:solidFill>
                  <a:srgbClr val="000000"/>
                </a:solidFill>
                <a:latin typeface="Poppins Bold"/>
              </a:rPr>
              <a:t>B. Perkembangan kegiatan</a:t>
            </a:r>
          </a:p>
        </p:txBody>
      </p:sp>
      <p:sp>
        <p:nvSpPr>
          <p:cNvPr id="11" name="TextBox 11"/>
          <p:cNvSpPr txBox="1"/>
          <p:nvPr/>
        </p:nvSpPr>
        <p:spPr>
          <a:xfrm>
            <a:off x="13953284" y="2841769"/>
            <a:ext cx="5798043" cy="665480"/>
          </a:xfrm>
          <a:prstGeom prst="rect">
            <a:avLst/>
          </a:prstGeom>
        </p:spPr>
        <p:txBody>
          <a:bodyPr lIns="0" tIns="0" rIns="0" bIns="0" rtlCol="0" anchor="t">
            <a:spAutoFit/>
          </a:bodyPr>
          <a:lstStyle/>
          <a:p>
            <a:pPr>
              <a:lnSpc>
                <a:spcPts val="4959"/>
              </a:lnSpc>
            </a:pPr>
            <a:r>
              <a:rPr lang="en-US" sz="3999">
                <a:solidFill>
                  <a:srgbClr val="EC8D38"/>
                </a:solidFill>
                <a:latin typeface="Poppins Bold"/>
              </a:rPr>
              <a:t>Pemasaran</a:t>
            </a:r>
          </a:p>
        </p:txBody>
      </p:sp>
      <p:sp>
        <p:nvSpPr>
          <p:cNvPr id="12" name="TextBox 12"/>
          <p:cNvSpPr txBox="1"/>
          <p:nvPr/>
        </p:nvSpPr>
        <p:spPr>
          <a:xfrm>
            <a:off x="11537152" y="3638883"/>
            <a:ext cx="4621016" cy="441325"/>
          </a:xfrm>
          <a:prstGeom prst="rect">
            <a:avLst/>
          </a:prstGeom>
        </p:spPr>
        <p:txBody>
          <a:bodyPr lIns="0" tIns="0" rIns="0" bIns="0" rtlCol="0" anchor="t">
            <a:spAutoFit/>
          </a:bodyPr>
          <a:lstStyle/>
          <a:p>
            <a:pPr>
              <a:lnSpc>
                <a:spcPts val="3499"/>
              </a:lnSpc>
              <a:spcBef>
                <a:spcPct val="0"/>
              </a:spcBef>
            </a:pPr>
            <a:r>
              <a:rPr lang="en-US" sz="2499">
                <a:solidFill>
                  <a:srgbClr val="2650A8"/>
                </a:solidFill>
                <a:latin typeface="Poppins Bold"/>
              </a:rPr>
              <a:t>Konsep Pemasaran</a:t>
            </a:r>
          </a:p>
        </p:txBody>
      </p:sp>
      <p:sp>
        <p:nvSpPr>
          <p:cNvPr id="13" name="TextBox 13"/>
          <p:cNvSpPr txBox="1"/>
          <p:nvPr/>
        </p:nvSpPr>
        <p:spPr>
          <a:xfrm>
            <a:off x="11537152" y="4331281"/>
            <a:ext cx="6979100" cy="1778000"/>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201E1E"/>
                </a:solidFill>
                <a:latin typeface="Poppins"/>
              </a:rPr>
              <a:t>Konsep Produksi</a:t>
            </a:r>
          </a:p>
          <a:p>
            <a:pPr marL="431801" lvl="1" indent="-215900">
              <a:lnSpc>
                <a:spcPts val="2800"/>
              </a:lnSpc>
              <a:buFont typeface="Arial"/>
              <a:buChar char="•"/>
            </a:pPr>
            <a:r>
              <a:rPr lang="en-US" sz="2000">
                <a:solidFill>
                  <a:srgbClr val="201E1E"/>
                </a:solidFill>
                <a:latin typeface="Poppins"/>
              </a:rPr>
              <a:t>Konsep Produk</a:t>
            </a:r>
          </a:p>
          <a:p>
            <a:pPr marL="431801" lvl="1" indent="-215900">
              <a:lnSpc>
                <a:spcPts val="2800"/>
              </a:lnSpc>
              <a:buFont typeface="Arial"/>
              <a:buChar char="•"/>
            </a:pPr>
            <a:r>
              <a:rPr lang="en-US" sz="2000">
                <a:solidFill>
                  <a:srgbClr val="201E1E"/>
                </a:solidFill>
                <a:latin typeface="Poppins"/>
              </a:rPr>
              <a:t>Konsep Penjualan</a:t>
            </a:r>
          </a:p>
          <a:p>
            <a:pPr marL="431801" lvl="1" indent="-215900">
              <a:lnSpc>
                <a:spcPts val="2800"/>
              </a:lnSpc>
              <a:buFont typeface="Arial"/>
              <a:buChar char="•"/>
            </a:pPr>
            <a:r>
              <a:rPr lang="en-US" sz="2000">
                <a:solidFill>
                  <a:srgbClr val="201E1E"/>
                </a:solidFill>
                <a:latin typeface="Poppins"/>
              </a:rPr>
              <a:t>Konsep Pemasaran</a:t>
            </a:r>
          </a:p>
          <a:p>
            <a:pPr marL="431801" lvl="1" indent="-215900">
              <a:lnSpc>
                <a:spcPts val="2800"/>
              </a:lnSpc>
              <a:spcBef>
                <a:spcPct val="0"/>
              </a:spcBef>
              <a:buFont typeface="Arial"/>
              <a:buChar char="•"/>
            </a:pPr>
            <a:r>
              <a:rPr lang="en-US" sz="2000">
                <a:solidFill>
                  <a:srgbClr val="201E1E"/>
                </a:solidFill>
                <a:latin typeface="Poppins"/>
              </a:rPr>
              <a:t>Konsep pemasaran Holistik</a:t>
            </a:r>
          </a:p>
        </p:txBody>
      </p:sp>
      <p:sp>
        <p:nvSpPr>
          <p:cNvPr id="14" name="TextBox 14"/>
          <p:cNvSpPr txBox="1"/>
          <p:nvPr/>
        </p:nvSpPr>
        <p:spPr>
          <a:xfrm>
            <a:off x="12201503" y="6090231"/>
            <a:ext cx="6979100" cy="1425575"/>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201E1E"/>
                </a:solidFill>
                <a:latin typeface="Poppins Italics"/>
              </a:rPr>
              <a:t>Relationship Merketing</a:t>
            </a:r>
          </a:p>
          <a:p>
            <a:pPr marL="431801" lvl="1" indent="-215900">
              <a:lnSpc>
                <a:spcPts val="2800"/>
              </a:lnSpc>
              <a:buFont typeface="Arial"/>
              <a:buChar char="•"/>
            </a:pPr>
            <a:r>
              <a:rPr lang="en-US" sz="2000">
                <a:solidFill>
                  <a:srgbClr val="201E1E"/>
                </a:solidFill>
                <a:latin typeface="Poppins Italics"/>
              </a:rPr>
              <a:t>Internal Marketing</a:t>
            </a:r>
          </a:p>
          <a:p>
            <a:pPr marL="431801" lvl="1" indent="-215900">
              <a:lnSpc>
                <a:spcPts val="2800"/>
              </a:lnSpc>
              <a:buFont typeface="Arial"/>
              <a:buChar char="•"/>
            </a:pPr>
            <a:r>
              <a:rPr lang="en-US" sz="2000">
                <a:solidFill>
                  <a:srgbClr val="201E1E"/>
                </a:solidFill>
                <a:latin typeface="Poppins Italics"/>
              </a:rPr>
              <a:t>Social Responsibility Marketing</a:t>
            </a:r>
          </a:p>
          <a:p>
            <a:pPr marL="431801" lvl="1" indent="-215900">
              <a:lnSpc>
                <a:spcPts val="2800"/>
              </a:lnSpc>
              <a:spcBef>
                <a:spcPct val="0"/>
              </a:spcBef>
              <a:buFont typeface="Arial"/>
              <a:buChar char="•"/>
            </a:pPr>
            <a:r>
              <a:rPr lang="en-US" sz="2000">
                <a:solidFill>
                  <a:srgbClr val="201E1E"/>
                </a:solidFill>
                <a:latin typeface="Poppins Italics"/>
              </a:rPr>
              <a:t>Interated Marketing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63223" y="-28730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3" name="Freeform 3"/>
          <p:cNvSpPr/>
          <p:nvPr/>
        </p:nvSpPr>
        <p:spPr>
          <a:xfrm>
            <a:off x="-3432628" y="4063191"/>
            <a:ext cx="11789265" cy="10890333"/>
          </a:xfrm>
          <a:custGeom>
            <a:avLst/>
            <a:gdLst/>
            <a:ahLst/>
            <a:cxnLst/>
            <a:rect l="l" t="t" r="r" b="b"/>
            <a:pathLst>
              <a:path w="11789265" h="10890333">
                <a:moveTo>
                  <a:pt x="0" y="0"/>
                </a:moveTo>
                <a:lnTo>
                  <a:pt x="11789264" y="0"/>
                </a:lnTo>
                <a:lnTo>
                  <a:pt x="11789264" y="10890333"/>
                </a:lnTo>
                <a:lnTo>
                  <a:pt x="0" y="108903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sp>
        <p:nvSpPr>
          <p:cNvPr id="4" name="Freeform 4"/>
          <p:cNvSpPr/>
          <p:nvPr/>
        </p:nvSpPr>
        <p:spPr>
          <a:xfrm rot="496661">
            <a:off x="4838986" y="621120"/>
            <a:ext cx="3209485" cy="2658524"/>
          </a:xfrm>
          <a:custGeom>
            <a:avLst/>
            <a:gdLst/>
            <a:ahLst/>
            <a:cxnLst/>
            <a:rect l="l" t="t" r="r" b="b"/>
            <a:pathLst>
              <a:path w="3209485" h="2658524">
                <a:moveTo>
                  <a:pt x="0" y="0"/>
                </a:moveTo>
                <a:lnTo>
                  <a:pt x="3209485" y="0"/>
                </a:lnTo>
                <a:lnTo>
                  <a:pt x="3209485" y="2658524"/>
                </a:lnTo>
                <a:lnTo>
                  <a:pt x="0" y="2658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d-ID"/>
          </a:p>
        </p:txBody>
      </p:sp>
      <p:sp>
        <p:nvSpPr>
          <p:cNvPr id="5" name="Freeform 5"/>
          <p:cNvSpPr/>
          <p:nvPr/>
        </p:nvSpPr>
        <p:spPr>
          <a:xfrm>
            <a:off x="805440" y="1149757"/>
            <a:ext cx="5114709" cy="5574615"/>
          </a:xfrm>
          <a:custGeom>
            <a:avLst/>
            <a:gdLst/>
            <a:ahLst/>
            <a:cxnLst/>
            <a:rect l="l" t="t" r="r" b="b"/>
            <a:pathLst>
              <a:path w="5114709" h="5574615">
                <a:moveTo>
                  <a:pt x="0" y="0"/>
                </a:moveTo>
                <a:lnTo>
                  <a:pt x="5114709" y="0"/>
                </a:lnTo>
                <a:lnTo>
                  <a:pt x="5114709" y="5574615"/>
                </a:lnTo>
                <a:lnTo>
                  <a:pt x="0" y="5574615"/>
                </a:lnTo>
                <a:lnTo>
                  <a:pt x="0" y="0"/>
                </a:lnTo>
                <a:close/>
              </a:path>
            </a:pathLst>
          </a:custGeom>
          <a:blipFill>
            <a:blip r:embed="rId7"/>
            <a:stretch>
              <a:fillRect/>
            </a:stretch>
          </a:blipFill>
        </p:spPr>
        <p:txBody>
          <a:bodyPr/>
          <a:lstStyle/>
          <a:p>
            <a:endParaRPr lang="id-ID"/>
          </a:p>
        </p:txBody>
      </p:sp>
      <p:grpSp>
        <p:nvGrpSpPr>
          <p:cNvPr id="6" name="Group 6"/>
          <p:cNvGrpSpPr/>
          <p:nvPr/>
        </p:nvGrpSpPr>
        <p:grpSpPr>
          <a:xfrm rot="-366774">
            <a:off x="1539686" y="1739067"/>
            <a:ext cx="3854416" cy="4428088"/>
            <a:chOff x="0" y="0"/>
            <a:chExt cx="5139221" cy="5904117"/>
          </a:xfrm>
        </p:grpSpPr>
        <p:pic>
          <p:nvPicPr>
            <p:cNvPr id="7" name="Picture 7"/>
            <p:cNvPicPr>
              <a:picLocks noChangeAspect="1"/>
            </p:cNvPicPr>
            <p:nvPr/>
          </p:nvPicPr>
          <p:blipFill>
            <a:blip r:embed="rId8"/>
            <a:srcRect l="20948" r="20948"/>
            <a:stretch>
              <a:fillRect/>
            </a:stretch>
          </p:blipFill>
          <p:spPr>
            <a:xfrm>
              <a:off x="0" y="0"/>
              <a:ext cx="5139221" cy="5904117"/>
            </a:xfrm>
            <a:prstGeom prst="rect">
              <a:avLst/>
            </a:prstGeom>
          </p:spPr>
        </p:pic>
      </p:grpSp>
      <p:sp>
        <p:nvSpPr>
          <p:cNvPr id="8" name="Freeform 8"/>
          <p:cNvSpPr/>
          <p:nvPr/>
        </p:nvSpPr>
        <p:spPr>
          <a:xfrm>
            <a:off x="4029291" y="3572483"/>
            <a:ext cx="5114709" cy="5574615"/>
          </a:xfrm>
          <a:custGeom>
            <a:avLst/>
            <a:gdLst/>
            <a:ahLst/>
            <a:cxnLst/>
            <a:rect l="l" t="t" r="r" b="b"/>
            <a:pathLst>
              <a:path w="5114709" h="5574615">
                <a:moveTo>
                  <a:pt x="0" y="0"/>
                </a:moveTo>
                <a:lnTo>
                  <a:pt x="5114709" y="0"/>
                </a:lnTo>
                <a:lnTo>
                  <a:pt x="5114709" y="5574615"/>
                </a:lnTo>
                <a:lnTo>
                  <a:pt x="0" y="5574615"/>
                </a:lnTo>
                <a:lnTo>
                  <a:pt x="0" y="0"/>
                </a:lnTo>
                <a:close/>
              </a:path>
            </a:pathLst>
          </a:custGeom>
          <a:blipFill>
            <a:blip r:embed="rId7"/>
            <a:stretch>
              <a:fillRect/>
            </a:stretch>
          </a:blipFill>
        </p:spPr>
        <p:txBody>
          <a:bodyPr/>
          <a:lstStyle/>
          <a:p>
            <a:endParaRPr lang="id-ID"/>
          </a:p>
        </p:txBody>
      </p:sp>
      <p:grpSp>
        <p:nvGrpSpPr>
          <p:cNvPr id="9" name="Group 9"/>
          <p:cNvGrpSpPr/>
          <p:nvPr/>
        </p:nvGrpSpPr>
        <p:grpSpPr>
          <a:xfrm rot="-366774">
            <a:off x="4763537" y="4161793"/>
            <a:ext cx="3854416" cy="4428088"/>
            <a:chOff x="0" y="0"/>
            <a:chExt cx="5139221" cy="5904117"/>
          </a:xfrm>
        </p:grpSpPr>
        <p:pic>
          <p:nvPicPr>
            <p:cNvPr id="10" name="Picture 10"/>
            <p:cNvPicPr>
              <a:picLocks noChangeAspect="1"/>
            </p:cNvPicPr>
            <p:nvPr/>
          </p:nvPicPr>
          <p:blipFill>
            <a:blip r:embed="rId9"/>
            <a:srcRect l="20948" r="20948"/>
            <a:stretch>
              <a:fillRect/>
            </a:stretch>
          </p:blipFill>
          <p:spPr>
            <a:xfrm>
              <a:off x="0" y="0"/>
              <a:ext cx="5139221" cy="5904117"/>
            </a:xfrm>
            <a:prstGeom prst="rect">
              <a:avLst/>
            </a:prstGeom>
          </p:spPr>
        </p:pic>
      </p:grpSp>
      <p:sp>
        <p:nvSpPr>
          <p:cNvPr id="11" name="Freeform 11"/>
          <p:cNvSpPr/>
          <p:nvPr/>
        </p:nvSpPr>
        <p:spPr>
          <a:xfrm>
            <a:off x="2462004" y="5199350"/>
            <a:ext cx="3010930" cy="3281668"/>
          </a:xfrm>
          <a:custGeom>
            <a:avLst/>
            <a:gdLst/>
            <a:ahLst/>
            <a:cxnLst/>
            <a:rect l="l" t="t" r="r" b="b"/>
            <a:pathLst>
              <a:path w="3010930" h="3281668">
                <a:moveTo>
                  <a:pt x="0" y="0"/>
                </a:moveTo>
                <a:lnTo>
                  <a:pt x="3010930" y="0"/>
                </a:lnTo>
                <a:lnTo>
                  <a:pt x="3010930" y="3281668"/>
                </a:lnTo>
                <a:lnTo>
                  <a:pt x="0" y="3281668"/>
                </a:lnTo>
                <a:lnTo>
                  <a:pt x="0" y="0"/>
                </a:lnTo>
                <a:close/>
              </a:path>
            </a:pathLst>
          </a:custGeom>
          <a:blipFill>
            <a:blip r:embed="rId7"/>
            <a:stretch>
              <a:fillRect/>
            </a:stretch>
          </a:blipFill>
        </p:spPr>
        <p:txBody>
          <a:bodyPr/>
          <a:lstStyle/>
          <a:p>
            <a:endParaRPr lang="id-ID"/>
          </a:p>
        </p:txBody>
      </p:sp>
      <p:grpSp>
        <p:nvGrpSpPr>
          <p:cNvPr id="12" name="Group 12"/>
          <p:cNvGrpSpPr/>
          <p:nvPr/>
        </p:nvGrpSpPr>
        <p:grpSpPr>
          <a:xfrm rot="-366774">
            <a:off x="2894241" y="5546265"/>
            <a:ext cx="2269020" cy="2606730"/>
            <a:chOff x="0" y="0"/>
            <a:chExt cx="3025360" cy="3475639"/>
          </a:xfrm>
        </p:grpSpPr>
        <p:pic>
          <p:nvPicPr>
            <p:cNvPr id="13" name="Picture 13"/>
            <p:cNvPicPr>
              <a:picLocks noChangeAspect="1"/>
            </p:cNvPicPr>
            <p:nvPr/>
          </p:nvPicPr>
          <p:blipFill>
            <a:blip r:embed="rId10"/>
            <a:srcRect l="5304" r="5304"/>
            <a:stretch>
              <a:fillRect/>
            </a:stretch>
          </p:blipFill>
          <p:spPr>
            <a:xfrm>
              <a:off x="0" y="0"/>
              <a:ext cx="3025360" cy="3475639"/>
            </a:xfrm>
            <a:prstGeom prst="rect">
              <a:avLst/>
            </a:prstGeom>
          </p:spPr>
        </p:pic>
      </p:grpSp>
      <p:sp>
        <p:nvSpPr>
          <p:cNvPr id="14" name="TextBox 14"/>
          <p:cNvSpPr txBox="1"/>
          <p:nvPr/>
        </p:nvSpPr>
        <p:spPr>
          <a:xfrm>
            <a:off x="9313694" y="1995320"/>
            <a:ext cx="7258222" cy="665480"/>
          </a:xfrm>
          <a:prstGeom prst="rect">
            <a:avLst/>
          </a:prstGeom>
        </p:spPr>
        <p:txBody>
          <a:bodyPr lIns="0" tIns="0" rIns="0" bIns="0" rtlCol="0" anchor="t">
            <a:spAutoFit/>
          </a:bodyPr>
          <a:lstStyle/>
          <a:p>
            <a:pPr>
              <a:lnSpc>
                <a:spcPts val="4959"/>
              </a:lnSpc>
            </a:pPr>
            <a:r>
              <a:rPr lang="en-US" sz="3999">
                <a:solidFill>
                  <a:srgbClr val="000000"/>
                </a:solidFill>
                <a:latin typeface="Poppins Bold"/>
              </a:rPr>
              <a:t>C. Sistem dan Lingkungan</a:t>
            </a:r>
          </a:p>
        </p:txBody>
      </p:sp>
      <p:sp>
        <p:nvSpPr>
          <p:cNvPr id="15" name="TextBox 15"/>
          <p:cNvSpPr txBox="1"/>
          <p:nvPr/>
        </p:nvSpPr>
        <p:spPr>
          <a:xfrm>
            <a:off x="10017626" y="2603650"/>
            <a:ext cx="6205089" cy="665480"/>
          </a:xfrm>
          <a:prstGeom prst="rect">
            <a:avLst/>
          </a:prstGeom>
        </p:spPr>
        <p:txBody>
          <a:bodyPr lIns="0" tIns="0" rIns="0" bIns="0" rtlCol="0" anchor="t">
            <a:spAutoFit/>
          </a:bodyPr>
          <a:lstStyle/>
          <a:p>
            <a:pPr>
              <a:lnSpc>
                <a:spcPts val="4959"/>
              </a:lnSpc>
            </a:pPr>
            <a:r>
              <a:rPr lang="en-US" sz="3999">
                <a:solidFill>
                  <a:srgbClr val="EC8D38"/>
                </a:solidFill>
                <a:latin typeface="Poppins Bold"/>
              </a:rPr>
              <a:t>Pemasaran</a:t>
            </a:r>
          </a:p>
        </p:txBody>
      </p:sp>
      <p:sp>
        <p:nvSpPr>
          <p:cNvPr id="16" name="TextBox 16"/>
          <p:cNvSpPr txBox="1"/>
          <p:nvPr/>
        </p:nvSpPr>
        <p:spPr>
          <a:xfrm>
            <a:off x="10017626" y="3430157"/>
            <a:ext cx="6579138" cy="3946525"/>
          </a:xfrm>
          <a:prstGeom prst="rect">
            <a:avLst/>
          </a:prstGeom>
        </p:spPr>
        <p:txBody>
          <a:bodyPr lIns="0" tIns="0" rIns="0" bIns="0" rtlCol="0" anchor="t">
            <a:spAutoFit/>
          </a:bodyPr>
          <a:lstStyle/>
          <a:p>
            <a:pPr>
              <a:lnSpc>
                <a:spcPts val="3499"/>
              </a:lnSpc>
              <a:spcBef>
                <a:spcPct val="0"/>
              </a:spcBef>
            </a:pPr>
            <a:r>
              <a:rPr lang="en-US" sz="2499">
                <a:solidFill>
                  <a:srgbClr val="201E1E"/>
                </a:solidFill>
                <a:latin typeface="Poppins"/>
              </a:rPr>
              <a:t>Sistem pemasaran adalah kumpulan lembaga-lembaga yang melakukan tugas pemasaran barang, jasa, ide, orang dan faktor-faktor lingkungan yang saling memberikan pengaruh dan bentuk serta mempengaruhi hubungan perusahaan dengan pasarnya dan mempunyai tujuan transaksional tertentu</a:t>
            </a:r>
          </a:p>
        </p:txBody>
      </p:sp>
      <p:sp>
        <p:nvSpPr>
          <p:cNvPr id="17" name="Freeform 17"/>
          <p:cNvSpPr/>
          <p:nvPr/>
        </p:nvSpPr>
        <p:spPr>
          <a:xfrm>
            <a:off x="14231837" y="9267825"/>
            <a:ext cx="2759276" cy="2101648"/>
          </a:xfrm>
          <a:custGeom>
            <a:avLst/>
            <a:gdLst/>
            <a:ahLst/>
            <a:cxnLst/>
            <a:rect l="l" t="t" r="r" b="b"/>
            <a:pathLst>
              <a:path w="2759276" h="2101648">
                <a:moveTo>
                  <a:pt x="0" y="0"/>
                </a:moveTo>
                <a:lnTo>
                  <a:pt x="2759275" y="0"/>
                </a:lnTo>
                <a:lnTo>
                  <a:pt x="2759275" y="2101648"/>
                </a:lnTo>
                <a:lnTo>
                  <a:pt x="0" y="21016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d-ID"/>
          </a:p>
        </p:txBody>
      </p:sp>
      <p:sp>
        <p:nvSpPr>
          <p:cNvPr id="18" name="Freeform 18"/>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13"/>
            <a:stretch>
              <a:fillRect/>
            </a:stretch>
          </a:blipFill>
        </p:spPr>
        <p:txBody>
          <a:bodyPr/>
          <a:lstStyle/>
          <a:p>
            <a:endParaRPr lang="id-ID"/>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19695" y="7226762"/>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3" name="Freeform 3"/>
          <p:cNvSpPr/>
          <p:nvPr/>
        </p:nvSpPr>
        <p:spPr>
          <a:xfrm>
            <a:off x="10830793" y="-995974"/>
            <a:ext cx="13292502" cy="12278949"/>
          </a:xfrm>
          <a:custGeom>
            <a:avLst/>
            <a:gdLst/>
            <a:ahLst/>
            <a:cxnLst/>
            <a:rect l="l" t="t" r="r" b="b"/>
            <a:pathLst>
              <a:path w="13292502" h="12278949">
                <a:moveTo>
                  <a:pt x="0" y="0"/>
                </a:moveTo>
                <a:lnTo>
                  <a:pt x="13292503" y="0"/>
                </a:lnTo>
                <a:lnTo>
                  <a:pt x="13292503" y="12278948"/>
                </a:lnTo>
                <a:lnTo>
                  <a:pt x="0" y="122789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sp>
        <p:nvSpPr>
          <p:cNvPr id="4" name="Freeform 4"/>
          <p:cNvSpPr/>
          <p:nvPr/>
        </p:nvSpPr>
        <p:spPr>
          <a:xfrm rot="342025">
            <a:off x="9692241" y="1035570"/>
            <a:ext cx="6997193" cy="7463673"/>
          </a:xfrm>
          <a:custGeom>
            <a:avLst/>
            <a:gdLst/>
            <a:ahLst/>
            <a:cxnLst/>
            <a:rect l="l" t="t" r="r" b="b"/>
            <a:pathLst>
              <a:path w="6997193" h="7463673">
                <a:moveTo>
                  <a:pt x="0" y="0"/>
                </a:moveTo>
                <a:lnTo>
                  <a:pt x="6997194" y="0"/>
                </a:lnTo>
                <a:lnTo>
                  <a:pt x="6997194" y="7463673"/>
                </a:lnTo>
                <a:lnTo>
                  <a:pt x="0" y="7463673"/>
                </a:lnTo>
                <a:lnTo>
                  <a:pt x="0" y="0"/>
                </a:lnTo>
                <a:close/>
              </a:path>
            </a:pathLst>
          </a:custGeom>
          <a:blipFill>
            <a:blip r:embed="rId5"/>
            <a:stretch>
              <a:fillRect/>
            </a:stretch>
          </a:blipFill>
        </p:spPr>
        <p:txBody>
          <a:bodyPr/>
          <a:lstStyle/>
          <a:p>
            <a:endParaRPr lang="id-ID"/>
          </a:p>
        </p:txBody>
      </p:sp>
      <p:grpSp>
        <p:nvGrpSpPr>
          <p:cNvPr id="5" name="Group 5"/>
          <p:cNvGrpSpPr/>
          <p:nvPr/>
        </p:nvGrpSpPr>
        <p:grpSpPr>
          <a:xfrm rot="-174301">
            <a:off x="10515366" y="1761341"/>
            <a:ext cx="4866612" cy="5808992"/>
            <a:chOff x="0" y="0"/>
            <a:chExt cx="6488816" cy="7745322"/>
          </a:xfrm>
        </p:grpSpPr>
        <p:pic>
          <p:nvPicPr>
            <p:cNvPr id="6" name="Picture 6"/>
            <p:cNvPicPr>
              <a:picLocks noChangeAspect="1"/>
            </p:cNvPicPr>
            <p:nvPr/>
          </p:nvPicPr>
          <p:blipFill>
            <a:blip r:embed="rId6"/>
            <a:srcRect l="22091" r="22091"/>
            <a:stretch>
              <a:fillRect/>
            </a:stretch>
          </p:blipFill>
          <p:spPr>
            <a:xfrm>
              <a:off x="0" y="0"/>
              <a:ext cx="6488816" cy="7745322"/>
            </a:xfrm>
            <a:prstGeom prst="rect">
              <a:avLst/>
            </a:prstGeom>
          </p:spPr>
        </p:pic>
      </p:grpSp>
      <p:sp>
        <p:nvSpPr>
          <p:cNvPr id="7" name="Freeform 7"/>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7"/>
            <a:stretch>
              <a:fillRect/>
            </a:stretch>
          </a:blipFill>
        </p:spPr>
        <p:txBody>
          <a:bodyPr/>
          <a:lstStyle/>
          <a:p>
            <a:endParaRPr lang="id-ID"/>
          </a:p>
        </p:txBody>
      </p:sp>
      <p:sp>
        <p:nvSpPr>
          <p:cNvPr id="8" name="Freeform 8"/>
          <p:cNvSpPr/>
          <p:nvPr/>
        </p:nvSpPr>
        <p:spPr>
          <a:xfrm>
            <a:off x="7626294" y="7371296"/>
            <a:ext cx="3035412" cy="2913996"/>
          </a:xfrm>
          <a:custGeom>
            <a:avLst/>
            <a:gdLst/>
            <a:ahLst/>
            <a:cxnLst/>
            <a:rect l="l" t="t" r="r" b="b"/>
            <a:pathLst>
              <a:path w="3035412" h="2913996">
                <a:moveTo>
                  <a:pt x="0" y="0"/>
                </a:moveTo>
                <a:lnTo>
                  <a:pt x="3035412" y="0"/>
                </a:lnTo>
                <a:lnTo>
                  <a:pt x="3035412" y="2913996"/>
                </a:lnTo>
                <a:lnTo>
                  <a:pt x="0" y="2913996"/>
                </a:lnTo>
                <a:lnTo>
                  <a:pt x="0" y="0"/>
                </a:lnTo>
                <a:close/>
              </a:path>
            </a:pathLst>
          </a:custGeom>
          <a:blipFill>
            <a:blip r:embed="rId8">
              <a:alphaModFix amt="44999"/>
              <a:extLst>
                <a:ext uri="{96DAC541-7B7A-43D3-8B79-37D633B846F1}">
                  <asvg:svgBlip xmlns:asvg="http://schemas.microsoft.com/office/drawing/2016/SVG/main" r:embed="rId9"/>
                </a:ext>
              </a:extLst>
            </a:blip>
            <a:stretch>
              <a:fillRect/>
            </a:stretch>
          </a:blipFill>
        </p:spPr>
        <p:txBody>
          <a:bodyPr/>
          <a:lstStyle/>
          <a:p>
            <a:endParaRPr lang="id-ID"/>
          </a:p>
        </p:txBody>
      </p:sp>
      <p:sp>
        <p:nvSpPr>
          <p:cNvPr id="9" name="TextBox 9"/>
          <p:cNvSpPr txBox="1"/>
          <p:nvPr/>
        </p:nvSpPr>
        <p:spPr>
          <a:xfrm>
            <a:off x="1837276" y="1876205"/>
            <a:ext cx="7258222" cy="1294130"/>
          </a:xfrm>
          <a:prstGeom prst="rect">
            <a:avLst/>
          </a:prstGeom>
        </p:spPr>
        <p:txBody>
          <a:bodyPr lIns="0" tIns="0" rIns="0" bIns="0" rtlCol="0" anchor="t">
            <a:spAutoFit/>
          </a:bodyPr>
          <a:lstStyle/>
          <a:p>
            <a:pPr>
              <a:lnSpc>
                <a:spcPts val="4959"/>
              </a:lnSpc>
            </a:pPr>
            <a:r>
              <a:rPr lang="en-US" sz="3999">
                <a:solidFill>
                  <a:srgbClr val="000000"/>
                </a:solidFill>
                <a:latin typeface="Poppins Bold"/>
              </a:rPr>
              <a:t>Tujuan Tansaksional Sistem</a:t>
            </a:r>
          </a:p>
        </p:txBody>
      </p:sp>
      <p:sp>
        <p:nvSpPr>
          <p:cNvPr id="10" name="TextBox 10"/>
          <p:cNvSpPr txBox="1"/>
          <p:nvPr/>
        </p:nvSpPr>
        <p:spPr>
          <a:xfrm>
            <a:off x="3744136" y="2504855"/>
            <a:ext cx="6205089" cy="665480"/>
          </a:xfrm>
          <a:prstGeom prst="rect">
            <a:avLst/>
          </a:prstGeom>
        </p:spPr>
        <p:txBody>
          <a:bodyPr lIns="0" tIns="0" rIns="0" bIns="0" rtlCol="0" anchor="t">
            <a:spAutoFit/>
          </a:bodyPr>
          <a:lstStyle/>
          <a:p>
            <a:pPr>
              <a:lnSpc>
                <a:spcPts val="4959"/>
              </a:lnSpc>
            </a:pPr>
            <a:r>
              <a:rPr lang="en-US" sz="3999">
                <a:solidFill>
                  <a:srgbClr val="EC8D38"/>
                </a:solidFill>
                <a:latin typeface="Poppins Bold"/>
              </a:rPr>
              <a:t>Pemasaran</a:t>
            </a:r>
          </a:p>
        </p:txBody>
      </p:sp>
      <p:sp>
        <p:nvSpPr>
          <p:cNvPr id="11" name="TextBox 11"/>
          <p:cNvSpPr txBox="1"/>
          <p:nvPr/>
        </p:nvSpPr>
        <p:spPr>
          <a:xfrm>
            <a:off x="1837276" y="3302391"/>
            <a:ext cx="6979100" cy="1268730"/>
          </a:xfrm>
          <a:prstGeom prst="rect">
            <a:avLst/>
          </a:prstGeom>
        </p:spPr>
        <p:txBody>
          <a:bodyPr lIns="0" tIns="0" rIns="0" bIns="0" rtlCol="0" anchor="t">
            <a:spAutoFit/>
          </a:bodyPr>
          <a:lstStyle/>
          <a:p>
            <a:pPr>
              <a:lnSpc>
                <a:spcPts val="2520"/>
              </a:lnSpc>
              <a:spcBef>
                <a:spcPct val="0"/>
              </a:spcBef>
            </a:pPr>
            <a:r>
              <a:rPr lang="en-US" sz="1800">
                <a:solidFill>
                  <a:srgbClr val="201E1E"/>
                </a:solidFill>
                <a:latin typeface="Poppins"/>
              </a:rPr>
              <a:t>tujuan utama yang hendak dicapai adalah tingkat konsumsi yang maksimum serta berusaha meningkatkan kepuasan konsumen. secara ringkas perkembangan tujuan transaksional sistem pemasaran adalah sebagai berikut :</a:t>
            </a:r>
          </a:p>
        </p:txBody>
      </p:sp>
      <p:sp>
        <p:nvSpPr>
          <p:cNvPr id="12" name="TextBox 12"/>
          <p:cNvSpPr txBox="1"/>
          <p:nvPr/>
        </p:nvSpPr>
        <p:spPr>
          <a:xfrm>
            <a:off x="1837276" y="4694946"/>
            <a:ext cx="6979100" cy="1425575"/>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201E1E"/>
                </a:solidFill>
                <a:latin typeface="Poppins"/>
              </a:rPr>
              <a:t>tingkat konsumsi yang maksimum</a:t>
            </a:r>
          </a:p>
          <a:p>
            <a:pPr marL="431801" lvl="1" indent="-215900">
              <a:lnSpc>
                <a:spcPts val="2800"/>
              </a:lnSpc>
              <a:buFont typeface="Arial"/>
              <a:buChar char="•"/>
            </a:pPr>
            <a:r>
              <a:rPr lang="en-US" sz="2000">
                <a:solidFill>
                  <a:srgbClr val="201E1E"/>
                </a:solidFill>
                <a:latin typeface="Poppins"/>
              </a:rPr>
              <a:t>tingkat kepuasan konsumen yang maksimum</a:t>
            </a:r>
          </a:p>
          <a:p>
            <a:pPr marL="431801" lvl="1" indent="-215900">
              <a:lnSpc>
                <a:spcPts val="2800"/>
              </a:lnSpc>
              <a:buFont typeface="Arial"/>
              <a:buChar char="•"/>
            </a:pPr>
            <a:r>
              <a:rPr lang="en-US" sz="2000">
                <a:solidFill>
                  <a:srgbClr val="201E1E"/>
                </a:solidFill>
                <a:latin typeface="Poppins"/>
              </a:rPr>
              <a:t>tingkat pilihan konsumen yang maksimum</a:t>
            </a:r>
          </a:p>
          <a:p>
            <a:pPr marL="431801" lvl="1" indent="-215900">
              <a:lnSpc>
                <a:spcPts val="2800"/>
              </a:lnSpc>
              <a:spcBef>
                <a:spcPct val="0"/>
              </a:spcBef>
              <a:buFont typeface="Arial"/>
              <a:buChar char="•"/>
            </a:pPr>
            <a:r>
              <a:rPr lang="en-US" sz="2000">
                <a:solidFill>
                  <a:srgbClr val="201E1E"/>
                </a:solidFill>
                <a:latin typeface="Poppins"/>
              </a:rPr>
              <a:t>kualitas hidup konsumen yang maksimum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53388" y="49304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3" name="Freeform 3"/>
          <p:cNvSpPr/>
          <p:nvPr/>
        </p:nvSpPr>
        <p:spPr>
          <a:xfrm>
            <a:off x="12763223" y="-28730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4" name="Freeform 4"/>
          <p:cNvSpPr/>
          <p:nvPr/>
        </p:nvSpPr>
        <p:spPr>
          <a:xfrm rot="1134798">
            <a:off x="2422212" y="2355566"/>
            <a:ext cx="6715498" cy="6001976"/>
          </a:xfrm>
          <a:custGeom>
            <a:avLst/>
            <a:gdLst/>
            <a:ahLst/>
            <a:cxnLst/>
            <a:rect l="l" t="t" r="r" b="b"/>
            <a:pathLst>
              <a:path w="6715498" h="6001976">
                <a:moveTo>
                  <a:pt x="0" y="0"/>
                </a:moveTo>
                <a:lnTo>
                  <a:pt x="6715498" y="0"/>
                </a:lnTo>
                <a:lnTo>
                  <a:pt x="6715498" y="6001976"/>
                </a:lnTo>
                <a:lnTo>
                  <a:pt x="0" y="6001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grpSp>
        <p:nvGrpSpPr>
          <p:cNvPr id="5" name="Group 5"/>
          <p:cNvGrpSpPr/>
          <p:nvPr/>
        </p:nvGrpSpPr>
        <p:grpSpPr>
          <a:xfrm rot="-95354">
            <a:off x="3409364" y="3615969"/>
            <a:ext cx="4794290" cy="3500764"/>
            <a:chOff x="0" y="0"/>
            <a:chExt cx="6392386" cy="4667686"/>
          </a:xfrm>
        </p:grpSpPr>
        <p:pic>
          <p:nvPicPr>
            <p:cNvPr id="6" name="Picture 6"/>
            <p:cNvPicPr>
              <a:picLocks noChangeAspect="1"/>
            </p:cNvPicPr>
            <p:nvPr/>
          </p:nvPicPr>
          <p:blipFill>
            <a:blip r:embed="rId5"/>
            <a:srcRect l="4464" r="4464"/>
            <a:stretch>
              <a:fillRect/>
            </a:stretch>
          </p:blipFill>
          <p:spPr>
            <a:xfrm>
              <a:off x="0" y="0"/>
              <a:ext cx="6392386" cy="4667686"/>
            </a:xfrm>
            <a:prstGeom prst="rect">
              <a:avLst/>
            </a:prstGeom>
          </p:spPr>
        </p:pic>
      </p:grpSp>
      <p:sp>
        <p:nvSpPr>
          <p:cNvPr id="7" name="Freeform 7"/>
          <p:cNvSpPr/>
          <p:nvPr/>
        </p:nvSpPr>
        <p:spPr>
          <a:xfrm rot="1134798">
            <a:off x="9150290" y="2355566"/>
            <a:ext cx="6715498" cy="6001976"/>
          </a:xfrm>
          <a:custGeom>
            <a:avLst/>
            <a:gdLst/>
            <a:ahLst/>
            <a:cxnLst/>
            <a:rect l="l" t="t" r="r" b="b"/>
            <a:pathLst>
              <a:path w="6715498" h="6001976">
                <a:moveTo>
                  <a:pt x="0" y="0"/>
                </a:moveTo>
                <a:lnTo>
                  <a:pt x="6715498" y="0"/>
                </a:lnTo>
                <a:lnTo>
                  <a:pt x="6715498" y="6001976"/>
                </a:lnTo>
                <a:lnTo>
                  <a:pt x="0" y="6001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grpSp>
        <p:nvGrpSpPr>
          <p:cNvPr id="8" name="Group 8"/>
          <p:cNvGrpSpPr/>
          <p:nvPr/>
        </p:nvGrpSpPr>
        <p:grpSpPr>
          <a:xfrm rot="-95354">
            <a:off x="10137441" y="3615969"/>
            <a:ext cx="4794290" cy="3500764"/>
            <a:chOff x="0" y="0"/>
            <a:chExt cx="6392386" cy="4667686"/>
          </a:xfrm>
        </p:grpSpPr>
        <p:pic>
          <p:nvPicPr>
            <p:cNvPr id="9" name="Picture 9"/>
            <p:cNvPicPr>
              <a:picLocks noChangeAspect="1"/>
            </p:cNvPicPr>
            <p:nvPr/>
          </p:nvPicPr>
          <p:blipFill>
            <a:blip r:embed="rId6"/>
            <a:srcRect l="4378" r="4378"/>
            <a:stretch>
              <a:fillRect/>
            </a:stretch>
          </p:blipFill>
          <p:spPr>
            <a:xfrm>
              <a:off x="0" y="0"/>
              <a:ext cx="6392386" cy="4667686"/>
            </a:xfrm>
            <a:prstGeom prst="rect">
              <a:avLst/>
            </a:prstGeom>
          </p:spPr>
        </p:pic>
      </p:grpSp>
      <p:sp>
        <p:nvSpPr>
          <p:cNvPr id="10" name="Freeform 10"/>
          <p:cNvSpPr/>
          <p:nvPr/>
        </p:nvSpPr>
        <p:spPr>
          <a:xfrm>
            <a:off x="7732257" y="3920616"/>
            <a:ext cx="2967671" cy="2967671"/>
          </a:xfrm>
          <a:custGeom>
            <a:avLst/>
            <a:gdLst/>
            <a:ahLst/>
            <a:cxnLst/>
            <a:rect l="l" t="t" r="r" b="b"/>
            <a:pathLst>
              <a:path w="2967671" h="2967671">
                <a:moveTo>
                  <a:pt x="0" y="0"/>
                </a:moveTo>
                <a:lnTo>
                  <a:pt x="2967671" y="0"/>
                </a:lnTo>
                <a:lnTo>
                  <a:pt x="2967671" y="2967671"/>
                </a:lnTo>
                <a:lnTo>
                  <a:pt x="0" y="2967671"/>
                </a:lnTo>
                <a:lnTo>
                  <a:pt x="0" y="0"/>
                </a:lnTo>
                <a:close/>
              </a:path>
            </a:pathLst>
          </a:custGeom>
          <a:blipFill>
            <a:blip r:embed="rId7">
              <a:alphaModFix amt="30000"/>
              <a:extLst>
                <a:ext uri="{96DAC541-7B7A-43D3-8B79-37D633B846F1}">
                  <asvg:svgBlip xmlns:asvg="http://schemas.microsoft.com/office/drawing/2016/SVG/main" r:embed="rId8"/>
                </a:ext>
              </a:extLst>
            </a:blip>
            <a:stretch>
              <a:fillRect/>
            </a:stretch>
          </a:blipFill>
        </p:spPr>
        <p:txBody>
          <a:bodyPr/>
          <a:lstStyle/>
          <a:p>
            <a:endParaRPr lang="id-ID"/>
          </a:p>
        </p:txBody>
      </p:sp>
      <p:grpSp>
        <p:nvGrpSpPr>
          <p:cNvPr id="11" name="Group 11"/>
          <p:cNvGrpSpPr/>
          <p:nvPr/>
        </p:nvGrpSpPr>
        <p:grpSpPr>
          <a:xfrm>
            <a:off x="7945420" y="4127579"/>
            <a:ext cx="2365794" cy="236579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8D38"/>
            </a:solidFill>
          </p:spPr>
          <p:txBody>
            <a:bodyPr/>
            <a:lstStyle/>
            <a:p>
              <a:endParaRPr lang="id-ID"/>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a:p>
          </p:txBody>
        </p:sp>
      </p:grpSp>
      <p:sp>
        <p:nvSpPr>
          <p:cNvPr id="14" name="TextBox 14"/>
          <p:cNvSpPr txBox="1"/>
          <p:nvPr/>
        </p:nvSpPr>
        <p:spPr>
          <a:xfrm>
            <a:off x="8343160" y="4814581"/>
            <a:ext cx="1570315" cy="998220"/>
          </a:xfrm>
          <a:prstGeom prst="rect">
            <a:avLst/>
          </a:prstGeom>
        </p:spPr>
        <p:txBody>
          <a:bodyPr lIns="0" tIns="0" rIns="0" bIns="0" rtlCol="0" anchor="t">
            <a:spAutoFit/>
          </a:bodyPr>
          <a:lstStyle/>
          <a:p>
            <a:pPr algn="ctr">
              <a:lnSpc>
                <a:spcPts val="7440"/>
              </a:lnSpc>
            </a:pPr>
            <a:r>
              <a:rPr lang="en-US" sz="6000">
                <a:solidFill>
                  <a:srgbClr val="FFFFFF"/>
                </a:solidFill>
                <a:latin typeface="Poppins Bold"/>
              </a:rPr>
              <a:t>and</a:t>
            </a:r>
          </a:p>
        </p:txBody>
      </p:sp>
      <p:sp>
        <p:nvSpPr>
          <p:cNvPr id="15" name="TextBox 15"/>
          <p:cNvSpPr txBox="1"/>
          <p:nvPr/>
        </p:nvSpPr>
        <p:spPr>
          <a:xfrm>
            <a:off x="4120866" y="7692233"/>
            <a:ext cx="3629111" cy="424816"/>
          </a:xfrm>
          <a:prstGeom prst="rect">
            <a:avLst/>
          </a:prstGeom>
        </p:spPr>
        <p:txBody>
          <a:bodyPr lIns="0" tIns="0" rIns="0" bIns="0" rtlCol="0" anchor="t">
            <a:spAutoFit/>
          </a:bodyPr>
          <a:lstStyle/>
          <a:p>
            <a:pPr algn="ctr">
              <a:lnSpc>
                <a:spcPts val="3359"/>
              </a:lnSpc>
              <a:spcBef>
                <a:spcPct val="0"/>
              </a:spcBef>
            </a:pPr>
            <a:r>
              <a:rPr lang="en-US" sz="2399">
                <a:solidFill>
                  <a:srgbClr val="2650A8"/>
                </a:solidFill>
                <a:latin typeface="Poppins Bold"/>
              </a:rPr>
              <a:t>Lingkungan Ekternal</a:t>
            </a:r>
          </a:p>
        </p:txBody>
      </p:sp>
      <p:sp>
        <p:nvSpPr>
          <p:cNvPr id="16" name="TextBox 16"/>
          <p:cNvSpPr txBox="1"/>
          <p:nvPr/>
        </p:nvSpPr>
        <p:spPr>
          <a:xfrm>
            <a:off x="10698684" y="7692233"/>
            <a:ext cx="3629111" cy="424816"/>
          </a:xfrm>
          <a:prstGeom prst="rect">
            <a:avLst/>
          </a:prstGeom>
        </p:spPr>
        <p:txBody>
          <a:bodyPr lIns="0" tIns="0" rIns="0" bIns="0" rtlCol="0" anchor="t">
            <a:spAutoFit/>
          </a:bodyPr>
          <a:lstStyle/>
          <a:p>
            <a:pPr algn="ctr">
              <a:lnSpc>
                <a:spcPts val="3359"/>
              </a:lnSpc>
              <a:spcBef>
                <a:spcPct val="0"/>
              </a:spcBef>
            </a:pPr>
            <a:r>
              <a:rPr lang="en-US" sz="2399">
                <a:solidFill>
                  <a:srgbClr val="2650A8"/>
                </a:solidFill>
                <a:latin typeface="Poppins Bold"/>
              </a:rPr>
              <a:t>Lingkungan Internal</a:t>
            </a:r>
          </a:p>
        </p:txBody>
      </p:sp>
      <p:sp>
        <p:nvSpPr>
          <p:cNvPr id="17" name="Freeform 17"/>
          <p:cNvSpPr/>
          <p:nvPr/>
        </p:nvSpPr>
        <p:spPr>
          <a:xfrm rot="688448">
            <a:off x="-81712" y="1926108"/>
            <a:ext cx="2220823" cy="2186586"/>
          </a:xfrm>
          <a:custGeom>
            <a:avLst/>
            <a:gdLst/>
            <a:ahLst/>
            <a:cxnLst/>
            <a:rect l="l" t="t" r="r" b="b"/>
            <a:pathLst>
              <a:path w="2220823" h="2186586">
                <a:moveTo>
                  <a:pt x="0" y="0"/>
                </a:moveTo>
                <a:lnTo>
                  <a:pt x="2220824" y="0"/>
                </a:lnTo>
                <a:lnTo>
                  <a:pt x="2220824" y="2186586"/>
                </a:lnTo>
                <a:lnTo>
                  <a:pt x="0" y="21865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d-ID"/>
          </a:p>
        </p:txBody>
      </p:sp>
      <p:sp>
        <p:nvSpPr>
          <p:cNvPr id="18" name="Freeform 18"/>
          <p:cNvSpPr/>
          <p:nvPr/>
        </p:nvSpPr>
        <p:spPr>
          <a:xfrm flipH="1" flipV="1">
            <a:off x="14018142" y="-393158"/>
            <a:ext cx="5668328" cy="2465722"/>
          </a:xfrm>
          <a:custGeom>
            <a:avLst/>
            <a:gdLst/>
            <a:ahLst/>
            <a:cxnLst/>
            <a:rect l="l" t="t" r="r" b="b"/>
            <a:pathLst>
              <a:path w="5668328" h="2465722">
                <a:moveTo>
                  <a:pt x="5668328" y="2465723"/>
                </a:moveTo>
                <a:lnTo>
                  <a:pt x="0" y="2465723"/>
                </a:lnTo>
                <a:lnTo>
                  <a:pt x="0" y="0"/>
                </a:lnTo>
                <a:lnTo>
                  <a:pt x="5668328" y="0"/>
                </a:lnTo>
                <a:lnTo>
                  <a:pt x="5668328" y="2465723"/>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d-ID"/>
          </a:p>
        </p:txBody>
      </p:sp>
      <p:sp>
        <p:nvSpPr>
          <p:cNvPr id="19" name="Freeform 19"/>
          <p:cNvSpPr/>
          <p:nvPr/>
        </p:nvSpPr>
        <p:spPr>
          <a:xfrm>
            <a:off x="15093510" y="9474682"/>
            <a:ext cx="2435908" cy="1855350"/>
          </a:xfrm>
          <a:custGeom>
            <a:avLst/>
            <a:gdLst/>
            <a:ahLst/>
            <a:cxnLst/>
            <a:rect l="l" t="t" r="r" b="b"/>
            <a:pathLst>
              <a:path w="2435908" h="1855350">
                <a:moveTo>
                  <a:pt x="0" y="0"/>
                </a:moveTo>
                <a:lnTo>
                  <a:pt x="2435908" y="0"/>
                </a:lnTo>
                <a:lnTo>
                  <a:pt x="2435908" y="1855350"/>
                </a:lnTo>
                <a:lnTo>
                  <a:pt x="0" y="18553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id-ID"/>
          </a:p>
        </p:txBody>
      </p:sp>
      <p:sp>
        <p:nvSpPr>
          <p:cNvPr id="20" name="Freeform 20"/>
          <p:cNvSpPr/>
          <p:nvPr/>
        </p:nvSpPr>
        <p:spPr>
          <a:xfrm rot="5098779">
            <a:off x="-200372" y="8086777"/>
            <a:ext cx="1797897" cy="1369398"/>
          </a:xfrm>
          <a:custGeom>
            <a:avLst/>
            <a:gdLst/>
            <a:ahLst/>
            <a:cxnLst/>
            <a:rect l="l" t="t" r="r" b="b"/>
            <a:pathLst>
              <a:path w="1797897" h="1369398">
                <a:moveTo>
                  <a:pt x="0" y="0"/>
                </a:moveTo>
                <a:lnTo>
                  <a:pt x="1797897" y="0"/>
                </a:lnTo>
                <a:lnTo>
                  <a:pt x="1797897" y="1369398"/>
                </a:lnTo>
                <a:lnTo>
                  <a:pt x="0" y="13693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id-ID"/>
          </a:p>
        </p:txBody>
      </p:sp>
      <p:sp>
        <p:nvSpPr>
          <p:cNvPr id="21" name="Freeform 21"/>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15"/>
            <a:stretch>
              <a:fillRect/>
            </a:stretch>
          </a:blipFill>
        </p:spPr>
        <p:txBody>
          <a:bodyPr/>
          <a:lstStyle/>
          <a:p>
            <a:endParaRPr lang="id-ID"/>
          </a:p>
        </p:txBody>
      </p:sp>
      <p:sp>
        <p:nvSpPr>
          <p:cNvPr id="22" name="TextBox 22"/>
          <p:cNvSpPr txBox="1"/>
          <p:nvPr/>
        </p:nvSpPr>
        <p:spPr>
          <a:xfrm>
            <a:off x="5524777" y="1150227"/>
            <a:ext cx="6764131" cy="1778000"/>
          </a:xfrm>
          <a:prstGeom prst="rect">
            <a:avLst/>
          </a:prstGeom>
        </p:spPr>
        <p:txBody>
          <a:bodyPr lIns="0" tIns="0" rIns="0" bIns="0" rtlCol="0" anchor="t">
            <a:spAutoFit/>
          </a:bodyPr>
          <a:lstStyle/>
          <a:p>
            <a:pPr>
              <a:lnSpc>
                <a:spcPts val="2800"/>
              </a:lnSpc>
              <a:spcBef>
                <a:spcPct val="0"/>
              </a:spcBef>
            </a:pPr>
            <a:r>
              <a:rPr lang="en-US" sz="2000">
                <a:solidFill>
                  <a:srgbClr val="201E1E"/>
                </a:solidFill>
                <a:latin typeface="Poppins"/>
              </a:rPr>
              <a:t>sistem pemasaran melibatkan sejumlah pihak-pihak yang independen (misalnya pemasok, pemasar,penyalur,pasar dan pihak-pihak lain) yang berperan dalam kegiatan bisnis dalam bentuk hubungan tata niaga tertentu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63223" y="-28730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3" name="Freeform 3"/>
          <p:cNvSpPr/>
          <p:nvPr/>
        </p:nvSpPr>
        <p:spPr>
          <a:xfrm>
            <a:off x="-4736418" y="4285216"/>
            <a:ext cx="11789265" cy="10890333"/>
          </a:xfrm>
          <a:custGeom>
            <a:avLst/>
            <a:gdLst/>
            <a:ahLst/>
            <a:cxnLst/>
            <a:rect l="l" t="t" r="r" b="b"/>
            <a:pathLst>
              <a:path w="11789265" h="10890333">
                <a:moveTo>
                  <a:pt x="0" y="0"/>
                </a:moveTo>
                <a:lnTo>
                  <a:pt x="11789265" y="0"/>
                </a:lnTo>
                <a:lnTo>
                  <a:pt x="11789265" y="10890333"/>
                </a:lnTo>
                <a:lnTo>
                  <a:pt x="0" y="108903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sp>
        <p:nvSpPr>
          <p:cNvPr id="4" name="Freeform 4"/>
          <p:cNvSpPr/>
          <p:nvPr/>
        </p:nvSpPr>
        <p:spPr>
          <a:xfrm rot="-1208602">
            <a:off x="6584885" y="1052001"/>
            <a:ext cx="2239307" cy="1854892"/>
          </a:xfrm>
          <a:custGeom>
            <a:avLst/>
            <a:gdLst/>
            <a:ahLst/>
            <a:cxnLst/>
            <a:rect l="l" t="t" r="r" b="b"/>
            <a:pathLst>
              <a:path w="2239307" h="1854892">
                <a:moveTo>
                  <a:pt x="0" y="0"/>
                </a:moveTo>
                <a:lnTo>
                  <a:pt x="2239306" y="0"/>
                </a:lnTo>
                <a:lnTo>
                  <a:pt x="2239306" y="1854893"/>
                </a:lnTo>
                <a:lnTo>
                  <a:pt x="0" y="18548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d-ID"/>
          </a:p>
        </p:txBody>
      </p:sp>
      <p:grpSp>
        <p:nvGrpSpPr>
          <p:cNvPr id="5" name="Group 5"/>
          <p:cNvGrpSpPr>
            <a:grpSpLocks noChangeAspect="1"/>
          </p:cNvGrpSpPr>
          <p:nvPr/>
        </p:nvGrpSpPr>
        <p:grpSpPr>
          <a:xfrm>
            <a:off x="1840413" y="1368465"/>
            <a:ext cx="5410071" cy="7225951"/>
            <a:chOff x="0" y="0"/>
            <a:chExt cx="13716000" cy="18319750"/>
          </a:xfrm>
        </p:grpSpPr>
        <p:sp>
          <p:nvSpPr>
            <p:cNvPr id="6" name="Freeform 6"/>
            <p:cNvSpPr/>
            <p:nvPr/>
          </p:nvSpPr>
          <p:spPr>
            <a:xfrm>
              <a:off x="334010" y="1350010"/>
              <a:ext cx="11877040" cy="15918179"/>
            </a:xfrm>
            <a:custGeom>
              <a:avLst/>
              <a:gdLst/>
              <a:ahLst/>
              <a:cxnLst/>
              <a:rect l="l" t="t" r="r" b="b"/>
              <a:pathLst>
                <a:path w="11877040" h="15918179">
                  <a:moveTo>
                    <a:pt x="208280" y="0"/>
                  </a:moveTo>
                  <a:lnTo>
                    <a:pt x="11877040" y="129540"/>
                  </a:lnTo>
                  <a:lnTo>
                    <a:pt x="11709400" y="15918179"/>
                  </a:lnTo>
                  <a:lnTo>
                    <a:pt x="0" y="15801340"/>
                  </a:lnTo>
                  <a:lnTo>
                    <a:pt x="208280" y="0"/>
                  </a:lnTo>
                  <a:close/>
                </a:path>
              </a:pathLst>
            </a:custGeom>
            <a:blipFill>
              <a:blip r:embed="rId7"/>
              <a:stretch>
                <a:fillRect l="-54706" r="-54706"/>
              </a:stretch>
            </a:blipFill>
          </p:spPr>
          <p:txBody>
            <a:bodyPr/>
            <a:lstStyle/>
            <a:p>
              <a:endParaRPr lang="id-ID"/>
            </a:p>
          </p:txBody>
        </p:sp>
        <p:sp>
          <p:nvSpPr>
            <p:cNvPr id="7" name="Freeform 7"/>
            <p:cNvSpPr/>
            <p:nvPr/>
          </p:nvSpPr>
          <p:spPr>
            <a:xfrm>
              <a:off x="0" y="0"/>
              <a:ext cx="13716000" cy="18319750"/>
            </a:xfrm>
            <a:custGeom>
              <a:avLst/>
              <a:gdLst/>
              <a:ahLst/>
              <a:cxnLst/>
              <a:rect l="l" t="t" r="r" b="b"/>
              <a:pathLst>
                <a:path w="13716000" h="18319750">
                  <a:moveTo>
                    <a:pt x="13716000" y="18319750"/>
                  </a:moveTo>
                  <a:lnTo>
                    <a:pt x="0" y="18319750"/>
                  </a:lnTo>
                  <a:lnTo>
                    <a:pt x="0" y="0"/>
                  </a:lnTo>
                  <a:lnTo>
                    <a:pt x="13716000" y="0"/>
                  </a:lnTo>
                  <a:lnTo>
                    <a:pt x="13716000" y="18319750"/>
                  </a:lnTo>
                  <a:close/>
                </a:path>
              </a:pathLst>
            </a:custGeom>
            <a:blipFill>
              <a:blip r:embed="rId8"/>
              <a:stretch>
                <a:fillRect l="-3" r="-3"/>
              </a:stretch>
            </a:blipFill>
          </p:spPr>
          <p:txBody>
            <a:bodyPr/>
            <a:lstStyle/>
            <a:p>
              <a:endParaRPr lang="id-ID"/>
            </a:p>
          </p:txBody>
        </p:sp>
      </p:grpSp>
      <p:grpSp>
        <p:nvGrpSpPr>
          <p:cNvPr id="8" name="Group 8"/>
          <p:cNvGrpSpPr>
            <a:grpSpLocks noChangeAspect="1"/>
          </p:cNvGrpSpPr>
          <p:nvPr/>
        </p:nvGrpSpPr>
        <p:grpSpPr>
          <a:xfrm>
            <a:off x="560695" y="2394025"/>
            <a:ext cx="2471705" cy="3301328"/>
            <a:chOff x="0" y="0"/>
            <a:chExt cx="13716000" cy="18319750"/>
          </a:xfrm>
        </p:grpSpPr>
        <p:sp>
          <p:nvSpPr>
            <p:cNvPr id="9" name="Freeform 9"/>
            <p:cNvSpPr/>
            <p:nvPr/>
          </p:nvSpPr>
          <p:spPr>
            <a:xfrm>
              <a:off x="334010" y="1350010"/>
              <a:ext cx="11877040" cy="15918179"/>
            </a:xfrm>
            <a:custGeom>
              <a:avLst/>
              <a:gdLst/>
              <a:ahLst/>
              <a:cxnLst/>
              <a:rect l="l" t="t" r="r" b="b"/>
              <a:pathLst>
                <a:path w="11877040" h="15918179">
                  <a:moveTo>
                    <a:pt x="208280" y="0"/>
                  </a:moveTo>
                  <a:lnTo>
                    <a:pt x="11877040" y="129540"/>
                  </a:lnTo>
                  <a:lnTo>
                    <a:pt x="11709400" y="15918179"/>
                  </a:lnTo>
                  <a:lnTo>
                    <a:pt x="0" y="15801340"/>
                  </a:lnTo>
                  <a:lnTo>
                    <a:pt x="208280" y="0"/>
                  </a:lnTo>
                  <a:close/>
                </a:path>
              </a:pathLst>
            </a:custGeom>
            <a:blipFill>
              <a:blip r:embed="rId9"/>
              <a:stretch>
                <a:fillRect l="-50581" r="-50581"/>
              </a:stretch>
            </a:blipFill>
          </p:spPr>
          <p:txBody>
            <a:bodyPr/>
            <a:lstStyle/>
            <a:p>
              <a:endParaRPr lang="id-ID"/>
            </a:p>
          </p:txBody>
        </p:sp>
        <p:sp>
          <p:nvSpPr>
            <p:cNvPr id="10" name="Freeform 10"/>
            <p:cNvSpPr/>
            <p:nvPr/>
          </p:nvSpPr>
          <p:spPr>
            <a:xfrm>
              <a:off x="0" y="0"/>
              <a:ext cx="13716000" cy="18319750"/>
            </a:xfrm>
            <a:custGeom>
              <a:avLst/>
              <a:gdLst/>
              <a:ahLst/>
              <a:cxnLst/>
              <a:rect l="l" t="t" r="r" b="b"/>
              <a:pathLst>
                <a:path w="13716000" h="18319750">
                  <a:moveTo>
                    <a:pt x="13716000" y="18319750"/>
                  </a:moveTo>
                  <a:lnTo>
                    <a:pt x="0" y="18319750"/>
                  </a:lnTo>
                  <a:lnTo>
                    <a:pt x="0" y="0"/>
                  </a:lnTo>
                  <a:lnTo>
                    <a:pt x="13716000" y="0"/>
                  </a:lnTo>
                  <a:lnTo>
                    <a:pt x="13716000" y="18319750"/>
                  </a:lnTo>
                  <a:close/>
                </a:path>
              </a:pathLst>
            </a:custGeom>
            <a:blipFill>
              <a:blip r:embed="rId8"/>
              <a:stretch>
                <a:fillRect l="-3" r="-3"/>
              </a:stretch>
            </a:blipFill>
          </p:spPr>
          <p:txBody>
            <a:bodyPr/>
            <a:lstStyle/>
            <a:p>
              <a:endParaRPr lang="id-ID"/>
            </a:p>
          </p:txBody>
        </p:sp>
      </p:grpSp>
      <p:grpSp>
        <p:nvGrpSpPr>
          <p:cNvPr id="11" name="Group 11"/>
          <p:cNvGrpSpPr>
            <a:grpSpLocks noChangeAspect="1"/>
          </p:cNvGrpSpPr>
          <p:nvPr/>
        </p:nvGrpSpPr>
        <p:grpSpPr>
          <a:xfrm>
            <a:off x="5627188" y="5629618"/>
            <a:ext cx="2471705" cy="3301328"/>
            <a:chOff x="0" y="0"/>
            <a:chExt cx="13716000" cy="18319750"/>
          </a:xfrm>
        </p:grpSpPr>
        <p:sp>
          <p:nvSpPr>
            <p:cNvPr id="12" name="Freeform 12"/>
            <p:cNvSpPr/>
            <p:nvPr/>
          </p:nvSpPr>
          <p:spPr>
            <a:xfrm>
              <a:off x="334010" y="1350010"/>
              <a:ext cx="11877040" cy="15918179"/>
            </a:xfrm>
            <a:custGeom>
              <a:avLst/>
              <a:gdLst/>
              <a:ahLst/>
              <a:cxnLst/>
              <a:rect l="l" t="t" r="r" b="b"/>
              <a:pathLst>
                <a:path w="11877040" h="15918179">
                  <a:moveTo>
                    <a:pt x="208280" y="0"/>
                  </a:moveTo>
                  <a:lnTo>
                    <a:pt x="11877040" y="129540"/>
                  </a:lnTo>
                  <a:lnTo>
                    <a:pt x="11709400" y="15918179"/>
                  </a:lnTo>
                  <a:lnTo>
                    <a:pt x="0" y="15801340"/>
                  </a:lnTo>
                  <a:lnTo>
                    <a:pt x="208280" y="0"/>
                  </a:lnTo>
                  <a:close/>
                </a:path>
              </a:pathLst>
            </a:custGeom>
            <a:blipFill>
              <a:blip r:embed="rId10"/>
              <a:stretch>
                <a:fillRect l="-50581" r="-50581"/>
              </a:stretch>
            </a:blipFill>
          </p:spPr>
          <p:txBody>
            <a:bodyPr/>
            <a:lstStyle/>
            <a:p>
              <a:endParaRPr lang="id-ID"/>
            </a:p>
          </p:txBody>
        </p:sp>
        <p:sp>
          <p:nvSpPr>
            <p:cNvPr id="13" name="Freeform 13"/>
            <p:cNvSpPr/>
            <p:nvPr/>
          </p:nvSpPr>
          <p:spPr>
            <a:xfrm>
              <a:off x="0" y="0"/>
              <a:ext cx="13716000" cy="18319750"/>
            </a:xfrm>
            <a:custGeom>
              <a:avLst/>
              <a:gdLst/>
              <a:ahLst/>
              <a:cxnLst/>
              <a:rect l="l" t="t" r="r" b="b"/>
              <a:pathLst>
                <a:path w="13716000" h="18319750">
                  <a:moveTo>
                    <a:pt x="13716000" y="18319750"/>
                  </a:moveTo>
                  <a:lnTo>
                    <a:pt x="0" y="18319750"/>
                  </a:lnTo>
                  <a:lnTo>
                    <a:pt x="0" y="0"/>
                  </a:lnTo>
                  <a:lnTo>
                    <a:pt x="13716000" y="0"/>
                  </a:lnTo>
                  <a:lnTo>
                    <a:pt x="13716000" y="18319750"/>
                  </a:lnTo>
                  <a:close/>
                </a:path>
              </a:pathLst>
            </a:custGeom>
            <a:blipFill>
              <a:blip r:embed="rId8"/>
              <a:stretch>
                <a:fillRect l="-3" r="-3"/>
              </a:stretch>
            </a:blipFill>
          </p:spPr>
          <p:txBody>
            <a:bodyPr/>
            <a:lstStyle/>
            <a:p>
              <a:endParaRPr lang="id-ID"/>
            </a:p>
          </p:txBody>
        </p:sp>
      </p:grpSp>
      <p:sp>
        <p:nvSpPr>
          <p:cNvPr id="14" name="Freeform 14"/>
          <p:cNvSpPr/>
          <p:nvPr/>
        </p:nvSpPr>
        <p:spPr>
          <a:xfrm>
            <a:off x="14231837" y="9267825"/>
            <a:ext cx="2759276" cy="2101648"/>
          </a:xfrm>
          <a:custGeom>
            <a:avLst/>
            <a:gdLst/>
            <a:ahLst/>
            <a:cxnLst/>
            <a:rect l="l" t="t" r="r" b="b"/>
            <a:pathLst>
              <a:path w="2759276" h="2101648">
                <a:moveTo>
                  <a:pt x="0" y="0"/>
                </a:moveTo>
                <a:lnTo>
                  <a:pt x="2759275" y="0"/>
                </a:lnTo>
                <a:lnTo>
                  <a:pt x="2759275" y="2101648"/>
                </a:lnTo>
                <a:lnTo>
                  <a:pt x="0" y="21016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d-ID"/>
          </a:p>
        </p:txBody>
      </p:sp>
      <p:sp>
        <p:nvSpPr>
          <p:cNvPr id="15" name="Freeform 15"/>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13"/>
            <a:stretch>
              <a:fillRect/>
            </a:stretch>
          </a:blipFill>
        </p:spPr>
        <p:txBody>
          <a:bodyPr/>
          <a:lstStyle/>
          <a:p>
            <a:endParaRPr lang="id-ID"/>
          </a:p>
        </p:txBody>
      </p:sp>
      <p:sp>
        <p:nvSpPr>
          <p:cNvPr id="16" name="TextBox 16"/>
          <p:cNvSpPr txBox="1"/>
          <p:nvPr/>
        </p:nvSpPr>
        <p:spPr>
          <a:xfrm>
            <a:off x="9324008" y="2876966"/>
            <a:ext cx="3629111" cy="358775"/>
          </a:xfrm>
          <a:prstGeom prst="rect">
            <a:avLst/>
          </a:prstGeom>
        </p:spPr>
        <p:txBody>
          <a:bodyPr lIns="0" tIns="0" rIns="0" bIns="0" rtlCol="0" anchor="t">
            <a:spAutoFit/>
          </a:bodyPr>
          <a:lstStyle/>
          <a:p>
            <a:pPr>
              <a:lnSpc>
                <a:spcPts val="2799"/>
              </a:lnSpc>
              <a:spcBef>
                <a:spcPct val="0"/>
              </a:spcBef>
            </a:pPr>
            <a:r>
              <a:rPr lang="en-US" sz="1999">
                <a:solidFill>
                  <a:srgbClr val="2650A8"/>
                </a:solidFill>
                <a:latin typeface="Poppins Bold"/>
              </a:rPr>
              <a:t>Lingkungan Eksternal</a:t>
            </a:r>
          </a:p>
        </p:txBody>
      </p:sp>
      <p:sp>
        <p:nvSpPr>
          <p:cNvPr id="17" name="TextBox 17"/>
          <p:cNvSpPr txBox="1"/>
          <p:nvPr/>
        </p:nvSpPr>
        <p:spPr>
          <a:xfrm>
            <a:off x="9324008" y="3354253"/>
            <a:ext cx="6764131" cy="4597400"/>
          </a:xfrm>
          <a:prstGeom prst="rect">
            <a:avLst/>
          </a:prstGeom>
        </p:spPr>
        <p:txBody>
          <a:bodyPr lIns="0" tIns="0" rIns="0" bIns="0" rtlCol="0" anchor="t">
            <a:spAutoFit/>
          </a:bodyPr>
          <a:lstStyle/>
          <a:p>
            <a:pPr>
              <a:lnSpc>
                <a:spcPts val="2800"/>
              </a:lnSpc>
            </a:pPr>
            <a:r>
              <a:rPr lang="en-US" sz="2000">
                <a:solidFill>
                  <a:srgbClr val="201E1E"/>
                </a:solidFill>
                <a:latin typeface="Poppins"/>
              </a:rPr>
              <a:t>lingkungan eksternal pemasaran adalah pengaruh pengaruh tidak langsung yang berada di luar kekuasaan atau kendali pasar. pengaruh-pengaruh tersebut akan memaksa pemasar untuk menyesuaikan arah dan strateginya agar tetap survive di lingkungannya.</a:t>
            </a:r>
          </a:p>
          <a:p>
            <a:pPr>
              <a:lnSpc>
                <a:spcPts val="2800"/>
              </a:lnSpc>
            </a:pPr>
            <a:endParaRPr lang="en-US" sz="2000">
              <a:solidFill>
                <a:srgbClr val="201E1E"/>
              </a:solidFill>
              <a:latin typeface="Poppins"/>
            </a:endParaRPr>
          </a:p>
          <a:p>
            <a:pPr marL="431801" lvl="1" indent="-215900">
              <a:lnSpc>
                <a:spcPts val="2800"/>
              </a:lnSpc>
              <a:buFont typeface="Arial"/>
              <a:buChar char="•"/>
            </a:pPr>
            <a:r>
              <a:rPr lang="en-US" sz="2000">
                <a:solidFill>
                  <a:srgbClr val="201E1E"/>
                </a:solidFill>
                <a:latin typeface="Poppins"/>
              </a:rPr>
              <a:t> Lingkungan Eksternal Makro (kondisi perekonomian, peraturan pemerintah, teknologi dan sosial kebudayaan)</a:t>
            </a:r>
          </a:p>
          <a:p>
            <a:pPr marL="431801" lvl="1" indent="-215900">
              <a:lnSpc>
                <a:spcPts val="2800"/>
              </a:lnSpc>
              <a:spcBef>
                <a:spcPct val="0"/>
              </a:spcBef>
              <a:buFont typeface="Arial"/>
              <a:buChar char="•"/>
            </a:pPr>
            <a:r>
              <a:rPr lang="en-US" sz="2000">
                <a:solidFill>
                  <a:srgbClr val="201E1E"/>
                </a:solidFill>
                <a:latin typeface="Poppins"/>
              </a:rPr>
              <a:t> Lingkungan Eksternal Mikro (pelaku-pelaku yang aktif berperan dalam proses kegiatan pemasaran)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53388" y="49304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3" name="Freeform 3"/>
          <p:cNvSpPr/>
          <p:nvPr/>
        </p:nvSpPr>
        <p:spPr>
          <a:xfrm>
            <a:off x="12763223" y="-2873046"/>
            <a:ext cx="8178165" cy="8229600"/>
          </a:xfrm>
          <a:custGeom>
            <a:avLst/>
            <a:gdLst/>
            <a:ahLst/>
            <a:cxnLst/>
            <a:rect l="l" t="t" r="r" b="b"/>
            <a:pathLst>
              <a:path w="8178165" h="8229600">
                <a:moveTo>
                  <a:pt x="0" y="0"/>
                </a:moveTo>
                <a:lnTo>
                  <a:pt x="8178165" y="0"/>
                </a:lnTo>
                <a:lnTo>
                  <a:pt x="8178165" y="8229600"/>
                </a:lnTo>
                <a:lnTo>
                  <a:pt x="0" y="8229600"/>
                </a:lnTo>
                <a:lnTo>
                  <a:pt x="0" y="0"/>
                </a:lnTo>
                <a:close/>
              </a:path>
            </a:pathLst>
          </a:custGeom>
          <a:blipFill>
            <a:blip r:embed="rId2">
              <a:alphaModFix amt="30000"/>
            </a:blip>
            <a:stretch>
              <a:fillRect/>
            </a:stretch>
          </a:blipFill>
        </p:spPr>
        <p:txBody>
          <a:bodyPr/>
          <a:lstStyle/>
          <a:p>
            <a:endParaRPr lang="id-ID"/>
          </a:p>
        </p:txBody>
      </p:sp>
      <p:sp>
        <p:nvSpPr>
          <p:cNvPr id="4" name="Freeform 4"/>
          <p:cNvSpPr/>
          <p:nvPr/>
        </p:nvSpPr>
        <p:spPr>
          <a:xfrm>
            <a:off x="1242616" y="8885261"/>
            <a:ext cx="1587821" cy="1563342"/>
          </a:xfrm>
          <a:custGeom>
            <a:avLst/>
            <a:gdLst/>
            <a:ahLst/>
            <a:cxnLst/>
            <a:rect l="l" t="t" r="r" b="b"/>
            <a:pathLst>
              <a:path w="1587821" h="1563342">
                <a:moveTo>
                  <a:pt x="0" y="0"/>
                </a:moveTo>
                <a:lnTo>
                  <a:pt x="1587821" y="0"/>
                </a:lnTo>
                <a:lnTo>
                  <a:pt x="1587821" y="1563343"/>
                </a:lnTo>
                <a:lnTo>
                  <a:pt x="0" y="15633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d-ID"/>
          </a:p>
        </p:txBody>
      </p:sp>
      <p:sp>
        <p:nvSpPr>
          <p:cNvPr id="5" name="Freeform 5"/>
          <p:cNvSpPr/>
          <p:nvPr/>
        </p:nvSpPr>
        <p:spPr>
          <a:xfrm rot="-243752" flipH="1" flipV="1">
            <a:off x="11483358" y="-379206"/>
            <a:ext cx="2834164" cy="1232861"/>
          </a:xfrm>
          <a:custGeom>
            <a:avLst/>
            <a:gdLst/>
            <a:ahLst/>
            <a:cxnLst/>
            <a:rect l="l" t="t" r="r" b="b"/>
            <a:pathLst>
              <a:path w="2834164" h="1232861">
                <a:moveTo>
                  <a:pt x="2834164" y="1232861"/>
                </a:moveTo>
                <a:lnTo>
                  <a:pt x="0" y="1232861"/>
                </a:lnTo>
                <a:lnTo>
                  <a:pt x="0" y="0"/>
                </a:lnTo>
                <a:lnTo>
                  <a:pt x="2834164" y="0"/>
                </a:lnTo>
                <a:lnTo>
                  <a:pt x="2834164" y="1232861"/>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d-ID"/>
          </a:p>
        </p:txBody>
      </p:sp>
      <p:sp>
        <p:nvSpPr>
          <p:cNvPr id="6" name="Freeform 6"/>
          <p:cNvSpPr/>
          <p:nvPr/>
        </p:nvSpPr>
        <p:spPr>
          <a:xfrm>
            <a:off x="984649" y="529190"/>
            <a:ext cx="3030954" cy="712564"/>
          </a:xfrm>
          <a:custGeom>
            <a:avLst/>
            <a:gdLst/>
            <a:ahLst/>
            <a:cxnLst/>
            <a:rect l="l" t="t" r="r" b="b"/>
            <a:pathLst>
              <a:path w="3030954" h="712564">
                <a:moveTo>
                  <a:pt x="0" y="0"/>
                </a:moveTo>
                <a:lnTo>
                  <a:pt x="3030954" y="0"/>
                </a:lnTo>
                <a:lnTo>
                  <a:pt x="3030954" y="712564"/>
                </a:lnTo>
                <a:lnTo>
                  <a:pt x="0" y="712564"/>
                </a:lnTo>
                <a:lnTo>
                  <a:pt x="0" y="0"/>
                </a:lnTo>
                <a:close/>
              </a:path>
            </a:pathLst>
          </a:custGeom>
          <a:blipFill>
            <a:blip r:embed="rId7"/>
            <a:stretch>
              <a:fillRect/>
            </a:stretch>
          </a:blipFill>
        </p:spPr>
        <p:txBody>
          <a:bodyPr/>
          <a:lstStyle/>
          <a:p>
            <a:endParaRPr lang="id-ID"/>
          </a:p>
        </p:txBody>
      </p:sp>
      <p:sp>
        <p:nvSpPr>
          <p:cNvPr id="7" name="Freeform 7"/>
          <p:cNvSpPr/>
          <p:nvPr/>
        </p:nvSpPr>
        <p:spPr>
          <a:xfrm>
            <a:off x="4299772" y="2930793"/>
            <a:ext cx="9688457" cy="6210443"/>
          </a:xfrm>
          <a:custGeom>
            <a:avLst/>
            <a:gdLst/>
            <a:ahLst/>
            <a:cxnLst/>
            <a:rect l="l" t="t" r="r" b="b"/>
            <a:pathLst>
              <a:path w="9688457" h="6210443">
                <a:moveTo>
                  <a:pt x="0" y="0"/>
                </a:moveTo>
                <a:lnTo>
                  <a:pt x="9688456" y="0"/>
                </a:lnTo>
                <a:lnTo>
                  <a:pt x="9688456" y="6210444"/>
                </a:lnTo>
                <a:lnTo>
                  <a:pt x="0" y="6210444"/>
                </a:lnTo>
                <a:lnTo>
                  <a:pt x="0" y="0"/>
                </a:lnTo>
                <a:close/>
              </a:path>
            </a:pathLst>
          </a:custGeom>
          <a:blipFill>
            <a:blip r:embed="rId8"/>
            <a:stretch>
              <a:fillRect t="-8500" b="-8500"/>
            </a:stretch>
          </a:blipFill>
        </p:spPr>
        <p:txBody>
          <a:bodyPr/>
          <a:lstStyle/>
          <a:p>
            <a:endParaRPr lang="id-ID"/>
          </a:p>
        </p:txBody>
      </p:sp>
      <p:sp>
        <p:nvSpPr>
          <p:cNvPr id="8" name="TextBox 8"/>
          <p:cNvSpPr txBox="1"/>
          <p:nvPr/>
        </p:nvSpPr>
        <p:spPr>
          <a:xfrm>
            <a:off x="4996711" y="1749267"/>
            <a:ext cx="8294577" cy="489585"/>
          </a:xfrm>
          <a:prstGeom prst="rect">
            <a:avLst/>
          </a:prstGeom>
        </p:spPr>
        <p:txBody>
          <a:bodyPr lIns="0" tIns="0" rIns="0" bIns="0" rtlCol="0" anchor="t">
            <a:spAutoFit/>
          </a:bodyPr>
          <a:lstStyle/>
          <a:p>
            <a:pPr>
              <a:lnSpc>
                <a:spcPts val="3720"/>
              </a:lnSpc>
            </a:pPr>
            <a:r>
              <a:rPr lang="en-US" sz="3000">
                <a:solidFill>
                  <a:srgbClr val="EC8D38"/>
                </a:solidFill>
                <a:latin typeface="Poppins Bold"/>
              </a:rPr>
              <a:t>lingkungan luar mikro meliputi aspek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409</Words>
  <Application>Microsoft Office PowerPoint</Application>
  <PresentationFormat>Custom</PresentationFormat>
  <Paragraphs>60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Arial</vt:lpstr>
      <vt:lpstr>Poppins Italics</vt:lpstr>
      <vt:lpstr>Poppins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Modern Travel Presentation</dc:title>
  <cp:lastModifiedBy>Rionaldi Ali</cp:lastModifiedBy>
  <cp:revision>3</cp:revision>
  <dcterms:created xsi:type="dcterms:W3CDTF">2006-08-16T00:00:00Z</dcterms:created>
  <dcterms:modified xsi:type="dcterms:W3CDTF">2023-10-09T04:28:47Z</dcterms:modified>
  <dc:identifier>DAFtupekfR0</dc:identifier>
</cp:coreProperties>
</file>