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6"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348" y="-9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70C0"/>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29000" y="3505200"/>
            <a:ext cx="5410200" cy="1676400"/>
          </a:xfrm>
        </p:spPr>
        <p:txBody>
          <a:bodyPr anchor="b"/>
          <a:lstStyle>
            <a:lvl1pPr>
              <a:defRPr cap="all" baseline="0">
                <a:solidFill>
                  <a:schemeClr val="tx1"/>
                </a:solidFill>
              </a:defRPr>
            </a:lvl1pPr>
          </a:lstStyle>
          <a:p>
            <a:r>
              <a:rPr kumimoji="0" lang="en-US"/>
              <a:t>Click to edit Master title style</a:t>
            </a:r>
            <a:endParaRPr kumimoji="0" lang="en-US" dirty="0"/>
          </a:p>
        </p:txBody>
      </p:sp>
      <p:sp>
        <p:nvSpPr>
          <p:cNvPr id="14" name="Rectangle 13"/>
          <p:cNvSpPr/>
          <p:nvPr/>
        </p:nvSpPr>
        <p:spPr>
          <a:xfrm>
            <a:off x="381000" y="6172200"/>
            <a:ext cx="87630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0" y="6172200"/>
            <a:ext cx="4572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Connector 17"/>
          <p:cNvCxnSpPr/>
          <p:nvPr/>
        </p:nvCxnSpPr>
        <p:spPr>
          <a:xfrm>
            <a:off x="0" y="6019800"/>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wh.png"/>
          <p:cNvPicPr>
            <a:picLocks noChangeAspect="1"/>
          </p:cNvPicPr>
          <p:nvPr/>
        </p:nvPicPr>
        <p:blipFill>
          <a:blip r:embed="rId2" cstate="print"/>
          <a:stretch>
            <a:fillRect/>
          </a:stretch>
        </p:blipFill>
        <p:spPr>
          <a:xfrm>
            <a:off x="381000" y="3027676"/>
            <a:ext cx="2895600" cy="2839724"/>
          </a:xfrm>
          <a:prstGeom prst="rect">
            <a:avLst/>
          </a:prstGeom>
        </p:spPr>
      </p:pic>
      <p:sp>
        <p:nvSpPr>
          <p:cNvPr id="11" name="Date Placeholder 10"/>
          <p:cNvSpPr>
            <a:spLocks noGrp="1"/>
          </p:cNvSpPr>
          <p:nvPr>
            <p:ph type="dt" sz="half" idx="10"/>
          </p:nvPr>
        </p:nvSpPr>
        <p:spPr/>
        <p:txBody>
          <a:bodyPr/>
          <a:lstStyle/>
          <a:p>
            <a:fld id="{38B3A6C1-4A43-4205-8695-A67F44131150}" type="datetimeFigureOut">
              <a:rPr lang="en-US" smtClean="0"/>
              <a:pPr/>
              <a:t>3/8/2021</a:t>
            </a:fld>
            <a:endParaRPr lang="en-US"/>
          </a:p>
        </p:txBody>
      </p:sp>
      <p:sp>
        <p:nvSpPr>
          <p:cNvPr id="15" name="Footer Placeholder 14"/>
          <p:cNvSpPr>
            <a:spLocks noGrp="1"/>
          </p:cNvSpPr>
          <p:nvPr>
            <p:ph type="ftr" sz="quarter" idx="11"/>
          </p:nvPr>
        </p:nvSpPr>
        <p:spPr/>
        <p:txBody>
          <a:body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atin typeface="Myriad Pro Light" pitchFamily="34" charset="0"/>
              </a:defRPr>
            </a:lvl1pPr>
          </a:lstStyle>
          <a:p>
            <a:r>
              <a:rPr kumimoji="0" lang="en-US"/>
              <a:t>Click to edit Master title style</a:t>
            </a:r>
            <a:endParaRPr kumimoji="0" lang="en-US" dirty="0"/>
          </a:p>
        </p:txBody>
      </p:sp>
      <p:sp>
        <p:nvSpPr>
          <p:cNvPr id="5" name="Date Placeholder 4"/>
          <p:cNvSpPr>
            <a:spLocks noGrp="1"/>
          </p:cNvSpPr>
          <p:nvPr>
            <p:ph type="dt" sz="half" idx="10"/>
          </p:nvPr>
        </p:nvSpPr>
        <p:spPr/>
        <p:txBody>
          <a:bodyPr/>
          <a:lstStyle/>
          <a:p>
            <a:fld id="{38B3A6C1-4A43-4205-8695-A67F44131150}"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3" name="Text Placeholder 2"/>
          <p:cNvSpPr>
            <a:spLocks noGrp="1"/>
          </p:cNvSpPr>
          <p:nvPr>
            <p:ph type="body" idx="2"/>
          </p:nvPr>
        </p:nvSpPr>
        <p:spPr>
          <a:xfrm>
            <a:off x="609600" y="1752600"/>
            <a:ext cx="1600200" cy="4343400"/>
          </a:xfrm>
          <a:prstGeom prst="rect">
            <a:avLst/>
          </a:prstGeom>
          <a:solidFill>
            <a:srgbClr val="0070C0"/>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b="0">
                <a:latin typeface="Myriad Pro"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Content Placeholder 7"/>
          <p:cNvSpPr>
            <a:spLocks noGrp="1"/>
          </p:cNvSpPr>
          <p:nvPr>
            <p:ph sz="quarter" idx="19"/>
          </p:nvPr>
        </p:nvSpPr>
        <p:spPr>
          <a:xfrm>
            <a:off x="2362200" y="1752600"/>
            <a:ext cx="6324600" cy="4343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8B3A6C1-4A43-4205-8695-A67F44131150}" type="datetimeFigureOut">
              <a:rPr lang="en-US" smtClean="0"/>
              <a:pPr/>
              <a:t>3/8/2021</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
        <p:nvSpPr>
          <p:cNvPr id="23" name="Rectangle 22"/>
          <p:cNvSpPr/>
          <p:nvPr/>
        </p:nvSpPr>
        <p:spPr>
          <a:xfrm>
            <a:off x="0" y="0"/>
            <a:ext cx="1447800" cy="4572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5486400"/>
            <a:ext cx="1447800" cy="1371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612648" y="1600200"/>
            <a:ext cx="8153400" cy="4526280"/>
          </a:xfrm>
          <a:prstGeom prst="rect">
            <a:avLst/>
          </a:prstGeom>
        </p:spPr>
        <p:txBody>
          <a:bodyPr vert="eaVert"/>
          <a:lstStyle>
            <a:lvl1pPr>
              <a:buClr>
                <a:srgbClr val="0070C0"/>
              </a:buClr>
              <a:buFont typeface="Arial" pitchFamily="34" charset="0"/>
              <a:buChar char="•"/>
              <a:defRPr>
                <a:latin typeface="Myriad Pro" pitchFamily="34" charset="0"/>
              </a:defRPr>
            </a:lvl1pPr>
            <a:lvl2pPr>
              <a:buClr>
                <a:srgbClr val="0070C0"/>
              </a:buClr>
              <a:buSzPct val="75000"/>
              <a:buFont typeface="Arial" pitchFamily="34" charset="0"/>
              <a:buChar char="•"/>
              <a:defRPr>
                <a:latin typeface="Myriad Pro" pitchFamily="34" charset="0"/>
              </a:defRPr>
            </a:lvl2pPr>
            <a:lvl3pPr>
              <a:buClr>
                <a:srgbClr val="0070C0"/>
              </a:buClr>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SzPct val="75000"/>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38B3A6C1-4A43-4205-8695-A67F44131150}"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lvl1pPr>
              <a:defRPr>
                <a:latin typeface="Myriad Pro Light"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a:xfrm>
            <a:off x="6553200" y="6248402"/>
            <a:ext cx="2209800" cy="365125"/>
          </a:xfrm>
        </p:spPr>
        <p:txBody>
          <a:bodyPr/>
          <a:lstStyle/>
          <a:p>
            <a:fld id="{38B3A6C1-4A43-4205-8695-A67F44131150}" type="datetimeFigureOut">
              <a:rPr lang="en-US" smtClean="0"/>
              <a:pPr/>
              <a:t>3/8/2021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0070C0"/>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Vertical Text Placeholder 2"/>
          <p:cNvSpPr>
            <a:spLocks noGrp="1"/>
          </p:cNvSpPr>
          <p:nvPr>
            <p:ph type="body" orient="vert" idx="1"/>
          </p:nvPr>
        </p:nvSpPr>
        <p:spPr>
          <a:xfrm>
            <a:off x="0" y="609600"/>
            <a:ext cx="6019800" cy="5486400"/>
          </a:xfrm>
          <a:prstGeom prst="rect">
            <a:avLst/>
          </a:prstGeom>
        </p:spPr>
        <p:txBody>
          <a:bodyPr vert="eaVert"/>
          <a:lstStyle>
            <a:lvl1pPr>
              <a:buClr>
                <a:srgbClr val="0070C0"/>
              </a:buClr>
              <a:buFont typeface="Arial" pitchFamily="34" charset="0"/>
              <a:buChar char="•"/>
              <a:defRPr>
                <a:latin typeface="Myriad Pro" pitchFamily="34" charset="0"/>
              </a:defRPr>
            </a:lvl1pPr>
            <a:lvl2pPr>
              <a:buClr>
                <a:srgbClr val="0070C0"/>
              </a:buClr>
              <a:buSzPct val="75000"/>
              <a:buFont typeface="Arial" pitchFamily="34" charset="0"/>
              <a:buChar char="•"/>
              <a:defRPr>
                <a:latin typeface="Myriad Pro" pitchFamily="34" charset="0"/>
              </a:defRPr>
            </a:lvl2pPr>
            <a:lvl3pPr>
              <a:buClr>
                <a:srgbClr val="0070C0"/>
              </a:buClr>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SzPct val="75000"/>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3733800"/>
            <a:ext cx="5181600" cy="1600200"/>
          </a:xfrm>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B3A6C1-4A43-4205-8695-A67F44131150}"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BC2A1-88E2-4674-A95E-242EBD081991}" type="slidenum">
              <a:rPr lang="en-US" smtClean="0"/>
              <a:pPr/>
              <a:t>‹#›</a:t>
            </a:fld>
            <a:endParaRPr lang="en-US"/>
          </a:p>
        </p:txBody>
      </p:sp>
      <p:sp>
        <p:nvSpPr>
          <p:cNvPr id="8" name="Rectangle 7"/>
          <p:cNvSpPr/>
          <p:nvPr/>
        </p:nvSpPr>
        <p:spPr>
          <a:xfrm>
            <a:off x="0" y="6172200"/>
            <a:ext cx="91440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descr="wh.png"/>
          <p:cNvPicPr>
            <a:picLocks noChangeAspect="1"/>
          </p:cNvPicPr>
          <p:nvPr/>
        </p:nvPicPr>
        <p:blipFill>
          <a:blip r:embed="rId2" cstate="print"/>
          <a:stretch>
            <a:fillRect/>
          </a:stretch>
        </p:blipFill>
        <p:spPr>
          <a:xfrm>
            <a:off x="533400" y="3180076"/>
            <a:ext cx="2895600" cy="2839724"/>
          </a:xfrm>
          <a:prstGeom prst="rect">
            <a:avLst/>
          </a:prstGeom>
        </p:spPr>
      </p:pic>
      <p:sp>
        <p:nvSpPr>
          <p:cNvPr id="10" name="Date Placeholder 10"/>
          <p:cNvSpPr txBox="1">
            <a:spLocks/>
          </p:cNvSpPr>
          <p:nvPr/>
        </p:nvSpPr>
        <p:spPr>
          <a:xfrm>
            <a:off x="6248400" y="6400800"/>
            <a:ext cx="2667000" cy="365125"/>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fld id="{E62B3E01-F88B-47EF-8E88-546566C8D896}" type="datetimeFigureOut">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B3A6C1-4A43-4205-8695-A67F44131150}"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BC2A1-88E2-4674-A95E-242EBD0819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B3A6C1-4A43-4205-8695-A67F44131150}" type="datetimeFigureOut">
              <a:rPr lang="en-US" smtClean="0"/>
              <a:pPr/>
              <a:t>3/8/2021</a:t>
            </a:fld>
            <a:endParaRPr lang="en-US"/>
          </a:p>
        </p:txBody>
      </p:sp>
      <p:sp>
        <p:nvSpPr>
          <p:cNvPr id="4" name="Footer Placeholder 3"/>
          <p:cNvSpPr>
            <a:spLocks noGrp="1"/>
          </p:cNvSpPr>
          <p:nvPr>
            <p:ph type="ftr" sz="quarter" idx="11"/>
          </p:nvPr>
        </p:nvSpPr>
        <p:spPr/>
        <p:txBody>
          <a:bodyPr/>
          <a:lstStyle/>
          <a:p>
            <a:endParaRPr lang="en-US"/>
          </a:p>
        </p:txBody>
      </p:sp>
      <p:sp>
        <p:nvSpPr>
          <p:cNvPr id="9" name="Content Placeholder 7"/>
          <p:cNvSpPr>
            <a:spLocks noGrp="1"/>
          </p:cNvSpPr>
          <p:nvPr>
            <p:ph sz="quarter" idx="1"/>
          </p:nvPr>
        </p:nvSpPr>
        <p:spPr>
          <a:xfrm>
            <a:off x="609600" y="1676400"/>
            <a:ext cx="8153400" cy="4343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sz="2400">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2667000"/>
            <a:ext cx="7123113" cy="1673225"/>
          </a:xfrm>
          <a:prstGeom prst="rect">
            <a:avLst/>
          </a:prstGeom>
        </p:spPr>
        <p:txBody>
          <a:bodyPr anchor="t">
            <a:normAutofit/>
          </a:bodyPr>
          <a:lstStyle>
            <a:lvl1pPr marL="0" indent="0">
              <a:buNone/>
              <a:defRPr sz="4400">
                <a:solidFill>
                  <a:srgbClr val="0070C0"/>
                </a:solidFill>
                <a:latin typeface="Myriad Pro Light"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2438400"/>
            <a:ext cx="9144000" cy="1524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p:txBody>
          <a:bodyPr/>
          <a:lstStyle/>
          <a:p>
            <a:fld id="{38B3A6C1-4A43-4205-8695-A67F44131150}" type="datetimeFigureOut">
              <a:rPr lang="en-US" smtClean="0"/>
              <a:pPr/>
              <a:t>3/8/2021</a:t>
            </a:fld>
            <a:endParaRPr lang="en-US"/>
          </a:p>
        </p:txBody>
      </p:sp>
      <p:sp>
        <p:nvSpPr>
          <p:cNvPr id="14" name="Footer Placeholder 13"/>
          <p:cNvSpPr>
            <a:spLocks noGrp="1"/>
          </p:cNvSpPr>
          <p:nvPr>
            <p:ph type="ftr" sz="quarter" idx="12"/>
          </p:nvPr>
        </p:nvSpPr>
        <p:spPr/>
        <p:txBody>
          <a:bodyPr/>
          <a:lstStyle/>
          <a:p>
            <a:endParaRPr lang="en-US"/>
          </a:p>
        </p:txBody>
      </p:sp>
      <p:sp>
        <p:nvSpPr>
          <p:cNvPr id="8"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0"/>
            <a:ext cx="9144000" cy="25908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p:txBody>
          <a:bodyPr/>
          <a:lstStyle/>
          <a:p>
            <a:fld id="{38B3A6C1-4A43-4205-8695-A67F44131150}" type="datetimeFigureOut">
              <a:rPr lang="en-US" smtClean="0"/>
              <a:pPr/>
              <a:t>3/8/2021</a:t>
            </a:fld>
            <a:endParaRPr lang="en-US"/>
          </a:p>
        </p:txBody>
      </p:sp>
      <p:sp>
        <p:nvSpPr>
          <p:cNvPr id="14" name="Footer Placeholder 13"/>
          <p:cNvSpPr>
            <a:spLocks noGrp="1"/>
          </p:cNvSpPr>
          <p:nvPr>
            <p:ph type="ftr" sz="quarter" idx="12"/>
          </p:nvPr>
        </p:nvSpPr>
        <p:spPr/>
        <p:txBody>
          <a:bodyPr/>
          <a:lstStyle/>
          <a:p>
            <a:endParaRPr lang="en-US"/>
          </a:p>
        </p:txBody>
      </p:sp>
      <p:pic>
        <p:nvPicPr>
          <p:cNvPr id="10" name="Picture 9" descr="fb.png"/>
          <p:cNvPicPr>
            <a:picLocks noChangeAspect="1"/>
          </p:cNvPicPr>
          <p:nvPr/>
        </p:nvPicPr>
        <p:blipFill>
          <a:blip r:embed="rId2" cstate="print"/>
          <a:stretch>
            <a:fillRect/>
          </a:stretch>
        </p:blipFill>
        <p:spPr>
          <a:xfrm>
            <a:off x="990600" y="3352800"/>
            <a:ext cx="1293881" cy="1293881"/>
          </a:xfrm>
          <a:prstGeom prst="rect">
            <a:avLst/>
          </a:prstGeom>
        </p:spPr>
      </p:pic>
      <p:pic>
        <p:nvPicPr>
          <p:cNvPr id="11" name="Picture 10" descr="tw.png"/>
          <p:cNvPicPr>
            <a:picLocks noChangeAspect="1"/>
          </p:cNvPicPr>
          <p:nvPr/>
        </p:nvPicPr>
        <p:blipFill>
          <a:blip r:embed="rId3" cstate="print"/>
          <a:stretch>
            <a:fillRect/>
          </a:stretch>
        </p:blipFill>
        <p:spPr>
          <a:xfrm>
            <a:off x="1066800" y="5181600"/>
            <a:ext cx="1293881" cy="1293881"/>
          </a:xfrm>
          <a:prstGeom prst="rect">
            <a:avLst/>
          </a:prstGeom>
        </p:spPr>
      </p:pic>
      <p:sp>
        <p:nvSpPr>
          <p:cNvPr id="13" name="Text Placeholder 1"/>
          <p:cNvSpPr txBox="1">
            <a:spLocks/>
          </p:cNvSpPr>
          <p:nvPr/>
        </p:nvSpPr>
        <p:spPr>
          <a:xfrm>
            <a:off x="2438400" y="3505200"/>
            <a:ext cx="6324600" cy="1143000"/>
          </a:xfrm>
          <a:prstGeom prst="rect">
            <a:avLst/>
          </a:prstGeom>
        </p:spPr>
        <p:txBody>
          <a:bodyPr vert="horz" anchor="t">
            <a:normAutofit/>
          </a:bodyPr>
          <a:lstStyle/>
          <a:p>
            <a:r>
              <a:rPr lang="en-US" sz="2800" b="1" dirty="0">
                <a:solidFill>
                  <a:srgbClr val="0070C0"/>
                </a:solidFill>
                <a:latin typeface="Myriad Pro" pitchFamily="34" charset="0"/>
              </a:rPr>
              <a:t>Fan Page</a:t>
            </a:r>
            <a:endParaRPr lang="id-ID" sz="2800" b="1" dirty="0">
              <a:solidFill>
                <a:srgbClr val="0070C0"/>
              </a:solidFill>
              <a:latin typeface="Myriad Pro" pitchFamily="34" charset="0"/>
            </a:endParaRPr>
          </a:p>
          <a:p>
            <a:r>
              <a:rPr lang="en-US" sz="2800" dirty="0">
                <a:solidFill>
                  <a:srgbClr val="0070C0"/>
                </a:solidFill>
                <a:latin typeface="Myriad Pro" pitchFamily="34" charset="0"/>
              </a:rPr>
              <a:t>www.facebook.com/</a:t>
            </a:r>
            <a:r>
              <a:rPr lang="id-ID" sz="2800" dirty="0">
                <a:solidFill>
                  <a:srgbClr val="0070C0"/>
                </a:solidFill>
                <a:latin typeface="Myriad Pro" pitchFamily="34" charset="0"/>
              </a:rPr>
              <a:t>penerbit</a:t>
            </a:r>
            <a:r>
              <a:rPr lang="en-US" sz="2800" dirty="0">
                <a:solidFill>
                  <a:srgbClr val="0070C0"/>
                </a:solidFill>
                <a:latin typeface="Myriad Pro" pitchFamily="34" charset="0"/>
              </a:rPr>
              <a:t>.</a:t>
            </a:r>
            <a:r>
              <a:rPr lang="id-ID" sz="2800" dirty="0">
                <a:solidFill>
                  <a:srgbClr val="0070C0"/>
                </a:solidFill>
                <a:latin typeface="Myriad Pro" pitchFamily="34" charset="0"/>
              </a:rPr>
              <a:t>salemba</a:t>
            </a:r>
          </a:p>
        </p:txBody>
      </p:sp>
      <p:sp>
        <p:nvSpPr>
          <p:cNvPr id="15" name="Text Placeholder 1"/>
          <p:cNvSpPr txBox="1">
            <a:spLocks/>
          </p:cNvSpPr>
          <p:nvPr/>
        </p:nvSpPr>
        <p:spPr>
          <a:xfrm>
            <a:off x="2438400" y="5486400"/>
            <a:ext cx="6324600" cy="1143000"/>
          </a:xfrm>
          <a:prstGeom prst="rect">
            <a:avLst/>
          </a:prstGeom>
        </p:spPr>
        <p:txBody>
          <a:bodyPr vert="horz" anchor="t">
            <a:normAutofit/>
          </a:bodyPr>
          <a:lstStyle/>
          <a:p>
            <a:r>
              <a:rPr lang="id-ID" sz="2800" b="1" dirty="0">
                <a:solidFill>
                  <a:srgbClr val="0070C0"/>
                </a:solidFill>
                <a:latin typeface="Myriad Pro" pitchFamily="34" charset="0"/>
              </a:rPr>
              <a:t>Follow Us On</a:t>
            </a:r>
          </a:p>
          <a:p>
            <a:r>
              <a:rPr lang="id-ID" sz="2800" dirty="0">
                <a:solidFill>
                  <a:srgbClr val="0070C0"/>
                </a:solidFill>
                <a:latin typeface="Myriad Pro" pitchFamily="34" charset="0"/>
              </a:rPr>
              <a:t>@penerbitsalemba</a:t>
            </a:r>
          </a:p>
        </p:txBody>
      </p:sp>
      <p:pic>
        <p:nvPicPr>
          <p:cNvPr id="19" name="Picture 18" descr="ecommerce.png"/>
          <p:cNvPicPr>
            <a:picLocks noChangeAspect="1"/>
          </p:cNvPicPr>
          <p:nvPr/>
        </p:nvPicPr>
        <p:blipFill>
          <a:blip r:embed="rId4" cstate="print"/>
          <a:stretch>
            <a:fillRect/>
          </a:stretch>
        </p:blipFill>
        <p:spPr>
          <a:xfrm>
            <a:off x="381000" y="457200"/>
            <a:ext cx="8382000" cy="1729585"/>
          </a:xfrm>
          <a:prstGeom prst="rect">
            <a:avLst/>
          </a:prstGeom>
        </p:spPr>
      </p:pic>
      <p:cxnSp>
        <p:nvCxnSpPr>
          <p:cNvPr id="21" name="Straight Connector 20"/>
          <p:cNvCxnSpPr/>
          <p:nvPr/>
        </p:nvCxnSpPr>
        <p:spPr>
          <a:xfrm>
            <a:off x="2286000" y="1828800"/>
            <a:ext cx="6858000" cy="1588"/>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sp>
        <p:nvSpPr>
          <p:cNvPr id="16"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kumimoji="0" lang="en-US"/>
              <a:t>Click to edit Master title style</a:t>
            </a:r>
            <a:endParaRPr kumimoji="0" lang="en-US" dirty="0"/>
          </a:p>
        </p:txBody>
      </p:sp>
      <p:sp>
        <p:nvSpPr>
          <p:cNvPr id="8" name="Date Placeholder 7"/>
          <p:cNvSpPr>
            <a:spLocks noGrp="1"/>
          </p:cNvSpPr>
          <p:nvPr>
            <p:ph type="dt" sz="half" idx="15"/>
          </p:nvPr>
        </p:nvSpPr>
        <p:spPr/>
        <p:txBody>
          <a:bodyPr rtlCol="0"/>
          <a:lstStyle/>
          <a:p>
            <a:fld id="{38B3A6C1-4A43-4205-8695-A67F44131150}" type="datetimeFigureOut">
              <a:rPr lang="en-US" smtClean="0"/>
              <a:pPr/>
              <a:t>3/8/2021</a:t>
            </a:fld>
            <a:endParaRPr lang="en-US"/>
          </a:p>
        </p:txBody>
      </p:sp>
      <p:sp>
        <p:nvSpPr>
          <p:cNvPr id="12" name="Footer Placeholder 11"/>
          <p:cNvSpPr>
            <a:spLocks noGrp="1"/>
          </p:cNvSpPr>
          <p:nvPr>
            <p:ph type="ftr" sz="quarter" idx="17"/>
          </p:nvPr>
        </p:nvSpPr>
        <p:spPr/>
        <p:txBody>
          <a:bodyPr rtlCol="0"/>
          <a:lstStyle/>
          <a:p>
            <a:endParaRPr lang="en-US"/>
          </a:p>
        </p:txBody>
      </p:sp>
      <p:sp>
        <p:nvSpPr>
          <p:cNvPr id="14" name="Content Placeholder 7"/>
          <p:cNvSpPr>
            <a:spLocks noGrp="1"/>
          </p:cNvSpPr>
          <p:nvPr>
            <p:ph sz="quarter" idx="1"/>
          </p:nvPr>
        </p:nvSpPr>
        <p:spPr>
          <a:xfrm>
            <a:off x="609600" y="1600200"/>
            <a:ext cx="4114800" cy="44196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6" name="Content Placeholder 7"/>
          <p:cNvSpPr>
            <a:spLocks noGrp="1"/>
          </p:cNvSpPr>
          <p:nvPr>
            <p:ph sz="quarter" idx="18"/>
          </p:nvPr>
        </p:nvSpPr>
        <p:spPr>
          <a:xfrm>
            <a:off x="4876800" y="1600200"/>
            <a:ext cx="4114800" cy="44196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atin typeface="Myriad Pro Light" pitchFamily="34" charset="0"/>
              </a:defRPr>
            </a:lvl1pPr>
          </a:lstStyle>
          <a:p>
            <a:r>
              <a:rPr kumimoji="0" lang="en-US"/>
              <a:t>Click to edit Master title style</a:t>
            </a:r>
            <a:endParaRPr kumimoji="0" lang="en-US" dirty="0"/>
          </a:p>
        </p:txBody>
      </p:sp>
      <p:sp>
        <p:nvSpPr>
          <p:cNvPr id="10" name="Date Placeholder 9"/>
          <p:cNvSpPr>
            <a:spLocks noGrp="1"/>
          </p:cNvSpPr>
          <p:nvPr>
            <p:ph type="dt" sz="half" idx="15"/>
          </p:nvPr>
        </p:nvSpPr>
        <p:spPr/>
        <p:txBody>
          <a:bodyPr rtlCol="0"/>
          <a:lstStyle/>
          <a:p>
            <a:fld id="{38B3A6C1-4A43-4205-8695-A67F44131150}" type="datetimeFigureOut">
              <a:rPr lang="en-US" smtClean="0"/>
              <a:pPr/>
              <a:t>3/8/2021</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rgbClr val="0070C0"/>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1">
              <a:lumMod val="60000"/>
              <a:lumOff val="40000"/>
            </a:schemeClr>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7" name="Content Placeholder 7"/>
          <p:cNvSpPr>
            <a:spLocks noGrp="1"/>
          </p:cNvSpPr>
          <p:nvPr>
            <p:ph sz="quarter" idx="18"/>
          </p:nvPr>
        </p:nvSpPr>
        <p:spPr>
          <a:xfrm>
            <a:off x="609600" y="2438400"/>
            <a:ext cx="3886200" cy="3581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8" name="Content Placeholder 7"/>
          <p:cNvSpPr>
            <a:spLocks noGrp="1"/>
          </p:cNvSpPr>
          <p:nvPr>
            <p:ph sz="quarter" idx="19"/>
          </p:nvPr>
        </p:nvSpPr>
        <p:spPr>
          <a:xfrm>
            <a:off x="4800600" y="2438400"/>
            <a:ext cx="3886200" cy="3581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38B3A6C1-4A43-4205-8695-A67F44131150}" type="datetimeFigureOut">
              <a:rPr lang="en-US" smtClean="0"/>
              <a:pPr/>
              <a:t>3/8/2021</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3A6C1-4A43-4205-8695-A67F44131150}" type="datetimeFigureOut">
              <a:rPr lang="en-US" smtClean="0"/>
              <a:pPr/>
              <a:t>3/8/2021</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descr="Untitled-2.png"/>
          <p:cNvPicPr>
            <a:picLocks noChangeAspect="1"/>
          </p:cNvPicPr>
          <p:nvPr/>
        </p:nvPicPr>
        <p:blipFill>
          <a:blip r:embed="rId2" cstate="print"/>
          <a:stretch>
            <a:fillRect/>
          </a:stretch>
        </p:blipFill>
        <p:spPr>
          <a:xfrm>
            <a:off x="7848600" y="304800"/>
            <a:ext cx="854726" cy="838200"/>
          </a:xfrm>
          <a:prstGeom prst="rect">
            <a:avLst/>
          </a:prstGeom>
        </p:spPr>
      </p:pic>
      <p:sp>
        <p:nvSpPr>
          <p:cNvPr id="7"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Content Placeholder 5" descr="1111.jpg"/>
          <p:cNvPicPr>
            <a:picLocks noChangeAspect="1"/>
          </p:cNvPicPr>
          <p:nvPr/>
        </p:nvPicPr>
        <p:blipFill>
          <a:blip r:embed="rId3" cstate="print"/>
          <a:stretch>
            <a:fillRect/>
          </a:stretch>
        </p:blipFill>
        <p:spPr>
          <a:xfrm>
            <a:off x="0" y="1162050"/>
            <a:ext cx="9144000" cy="4248150"/>
          </a:xfrm>
          <a:prstGeom prst="rect">
            <a:avLst/>
          </a:prstGeom>
        </p:spPr>
      </p:pic>
      <p:pic>
        <p:nvPicPr>
          <p:cNvPr id="10" name="Picture 9" descr="fax.png"/>
          <p:cNvPicPr>
            <a:picLocks noChangeAspect="1"/>
          </p:cNvPicPr>
          <p:nvPr/>
        </p:nvPicPr>
        <p:blipFill>
          <a:blip r:embed="rId4" cstate="print"/>
          <a:stretch>
            <a:fillRect/>
          </a:stretch>
        </p:blipFill>
        <p:spPr>
          <a:xfrm>
            <a:off x="5105400" y="6168922"/>
            <a:ext cx="536678" cy="536678"/>
          </a:xfrm>
          <a:prstGeom prst="rect">
            <a:avLst/>
          </a:prstGeom>
        </p:spPr>
      </p:pic>
      <p:pic>
        <p:nvPicPr>
          <p:cNvPr id="11" name="Picture 10" descr="hom e.png"/>
          <p:cNvPicPr>
            <a:picLocks noChangeAspect="1"/>
          </p:cNvPicPr>
          <p:nvPr/>
        </p:nvPicPr>
        <p:blipFill>
          <a:blip r:embed="rId5" cstate="print"/>
          <a:stretch>
            <a:fillRect/>
          </a:stretch>
        </p:blipFill>
        <p:spPr>
          <a:xfrm>
            <a:off x="762000" y="5486400"/>
            <a:ext cx="536678" cy="536678"/>
          </a:xfrm>
          <a:prstGeom prst="rect">
            <a:avLst/>
          </a:prstGeom>
        </p:spPr>
      </p:pic>
      <p:pic>
        <p:nvPicPr>
          <p:cNvPr id="12" name="Picture 11" descr="mail.png"/>
          <p:cNvPicPr>
            <a:picLocks noChangeAspect="1"/>
          </p:cNvPicPr>
          <p:nvPr/>
        </p:nvPicPr>
        <p:blipFill>
          <a:blip r:embed="rId6" cstate="print"/>
          <a:stretch>
            <a:fillRect/>
          </a:stretch>
        </p:blipFill>
        <p:spPr>
          <a:xfrm>
            <a:off x="762000" y="6168922"/>
            <a:ext cx="536678" cy="536678"/>
          </a:xfrm>
          <a:prstGeom prst="rect">
            <a:avLst/>
          </a:prstGeom>
        </p:spPr>
      </p:pic>
      <p:pic>
        <p:nvPicPr>
          <p:cNvPr id="13" name="Picture 12" descr="phone.png"/>
          <p:cNvPicPr>
            <a:picLocks noChangeAspect="1"/>
          </p:cNvPicPr>
          <p:nvPr/>
        </p:nvPicPr>
        <p:blipFill>
          <a:blip r:embed="rId7" cstate="print"/>
          <a:stretch>
            <a:fillRect/>
          </a:stretch>
        </p:blipFill>
        <p:spPr>
          <a:xfrm>
            <a:off x="5105400" y="5486400"/>
            <a:ext cx="536678" cy="536678"/>
          </a:xfrm>
          <a:prstGeom prst="rect">
            <a:avLst/>
          </a:prstGeom>
        </p:spPr>
      </p:pic>
      <p:sp>
        <p:nvSpPr>
          <p:cNvPr id="14" name="TextBox 13"/>
          <p:cNvSpPr txBox="1"/>
          <p:nvPr/>
        </p:nvSpPr>
        <p:spPr>
          <a:xfrm>
            <a:off x="1371600" y="5486400"/>
            <a:ext cx="3375283" cy="646331"/>
          </a:xfrm>
          <a:prstGeom prst="rect">
            <a:avLst/>
          </a:prstGeom>
          <a:noFill/>
        </p:spPr>
        <p:txBody>
          <a:bodyPr wrap="none" rtlCol="0">
            <a:spAutoFit/>
          </a:bodyPr>
          <a:lstStyle/>
          <a:p>
            <a:r>
              <a:rPr lang="id-ID" dirty="0">
                <a:latin typeface="Myriad Pro" pitchFamily="34" charset="0"/>
              </a:rPr>
              <a:t>Jl. Raya Lenteng Agung No. 101 </a:t>
            </a:r>
          </a:p>
          <a:p>
            <a:r>
              <a:rPr lang="id-ID" dirty="0">
                <a:latin typeface="Myriad Pro" pitchFamily="34" charset="0"/>
              </a:rPr>
              <a:t>Jagakarsa</a:t>
            </a:r>
            <a:r>
              <a:rPr lang="en-US" dirty="0">
                <a:latin typeface="Myriad Pro" pitchFamily="34" charset="0"/>
              </a:rPr>
              <a:t>, </a:t>
            </a:r>
            <a:r>
              <a:rPr lang="id-ID" dirty="0">
                <a:latin typeface="Myriad Pro" pitchFamily="34" charset="0"/>
              </a:rPr>
              <a:t>Jakarta Selatan 12610</a:t>
            </a:r>
          </a:p>
        </p:txBody>
      </p:sp>
      <p:sp>
        <p:nvSpPr>
          <p:cNvPr id="15" name="TextBox 14"/>
          <p:cNvSpPr txBox="1"/>
          <p:nvPr/>
        </p:nvSpPr>
        <p:spPr>
          <a:xfrm>
            <a:off x="1371600" y="6260068"/>
            <a:ext cx="2834109" cy="369332"/>
          </a:xfrm>
          <a:prstGeom prst="rect">
            <a:avLst/>
          </a:prstGeom>
          <a:noFill/>
        </p:spPr>
        <p:txBody>
          <a:bodyPr wrap="none" rtlCol="0">
            <a:spAutoFit/>
          </a:bodyPr>
          <a:lstStyle/>
          <a:p>
            <a:r>
              <a:rPr lang="en-US" dirty="0">
                <a:latin typeface="Myriad Pro" pitchFamily="34" charset="0"/>
              </a:rPr>
              <a:t>info@penerbitsalemba.com</a:t>
            </a:r>
            <a:endParaRPr lang="id-ID" dirty="0">
              <a:latin typeface="Myriad Pro" pitchFamily="34" charset="0"/>
            </a:endParaRPr>
          </a:p>
        </p:txBody>
      </p:sp>
      <p:sp>
        <p:nvSpPr>
          <p:cNvPr id="16" name="TextBox 15"/>
          <p:cNvSpPr txBox="1"/>
          <p:nvPr/>
        </p:nvSpPr>
        <p:spPr>
          <a:xfrm>
            <a:off x="5692517" y="5574268"/>
            <a:ext cx="1826141" cy="369332"/>
          </a:xfrm>
          <a:prstGeom prst="rect">
            <a:avLst/>
          </a:prstGeom>
          <a:noFill/>
        </p:spPr>
        <p:txBody>
          <a:bodyPr wrap="none" rtlCol="0">
            <a:spAutoFit/>
          </a:bodyPr>
          <a:lstStyle/>
          <a:p>
            <a:r>
              <a:rPr lang="id-ID" dirty="0">
                <a:latin typeface="Myriad Pro" pitchFamily="34" charset="0"/>
              </a:rPr>
              <a:t>+62 21 781 86 16</a:t>
            </a:r>
          </a:p>
        </p:txBody>
      </p:sp>
      <p:sp>
        <p:nvSpPr>
          <p:cNvPr id="17" name="TextBox 16"/>
          <p:cNvSpPr txBox="1"/>
          <p:nvPr/>
        </p:nvSpPr>
        <p:spPr>
          <a:xfrm>
            <a:off x="5692517" y="6260068"/>
            <a:ext cx="2635658" cy="369332"/>
          </a:xfrm>
          <a:prstGeom prst="rect">
            <a:avLst/>
          </a:prstGeom>
          <a:noFill/>
        </p:spPr>
        <p:txBody>
          <a:bodyPr wrap="none" rtlCol="0">
            <a:spAutoFit/>
          </a:bodyPr>
          <a:lstStyle/>
          <a:p>
            <a:r>
              <a:rPr lang="id-ID" dirty="0">
                <a:latin typeface="Myriad Pro" pitchFamily="34" charset="0"/>
              </a:rPr>
              <a:t>+62 21 7818470/7818486</a:t>
            </a:r>
          </a:p>
        </p:txBody>
      </p:sp>
      <p:sp>
        <p:nvSpPr>
          <p:cNvPr id="19"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Blank">
    <p:bg>
      <p:bgPr>
        <a:solidFill>
          <a:srgbClr val="0070C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3A6C1-4A43-4205-8695-A67F44131150}" type="datetimeFigureOut">
              <a:rPr lang="en-US" smtClean="0"/>
              <a:pPr/>
              <a:t>3/8/2021</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descr="Untitled-2.png"/>
          <p:cNvPicPr>
            <a:picLocks noChangeAspect="1"/>
          </p:cNvPicPr>
          <p:nvPr/>
        </p:nvPicPr>
        <p:blipFill>
          <a:blip r:embed="rId2" cstate="print"/>
          <a:stretch>
            <a:fillRect/>
          </a:stretch>
        </p:blipFill>
        <p:spPr>
          <a:xfrm>
            <a:off x="7848600" y="304800"/>
            <a:ext cx="854726" cy="838200"/>
          </a:xfrm>
          <a:prstGeom prst="rect">
            <a:avLst/>
          </a:prstGeom>
        </p:spPr>
      </p:pic>
      <p:sp>
        <p:nvSpPr>
          <p:cNvPr id="6" name="Title 1"/>
          <p:cNvSpPr>
            <a:spLocks noGrp="1"/>
          </p:cNvSpPr>
          <p:nvPr>
            <p:ph type="title"/>
          </p:nvPr>
        </p:nvSpPr>
        <p:spPr>
          <a:xfrm>
            <a:off x="609600" y="273050"/>
            <a:ext cx="8077200" cy="869950"/>
          </a:xfrm>
        </p:spPr>
        <p:txBody>
          <a:bodyPr anchor="ctr"/>
          <a:lstStyle>
            <a:lvl1pPr algn="l">
              <a:buNone/>
              <a:defRPr sz="4400" b="0">
                <a:latin typeface="Myriad Pro" pitchFamily="34" charset="0"/>
              </a:defRPr>
            </a:lvl1pPr>
          </a:lstStyle>
          <a:p>
            <a:r>
              <a:rPr kumimoji="0" lang="en-US"/>
              <a:t>Click to edit Master title style</a:t>
            </a:r>
            <a:endParaRPr kumimoji="0" lang="en-US" dirty="0"/>
          </a:p>
        </p:txBody>
      </p:sp>
      <p:sp>
        <p:nvSpPr>
          <p:cNvPr id="7"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956267" y="2644170"/>
            <a:ext cx="7231467" cy="1569660"/>
          </a:xfrm>
          <a:prstGeom prst="rect">
            <a:avLst/>
          </a:prstGeom>
          <a:noFill/>
        </p:spPr>
        <p:txBody>
          <a:bodyPr wrap="none" rtlCol="0">
            <a:spAutoFit/>
          </a:bodyPr>
          <a:lstStyle/>
          <a:p>
            <a:r>
              <a:rPr lang="en-US" sz="9600" dirty="0">
                <a:solidFill>
                  <a:schemeClr val="bg1"/>
                </a:solidFill>
              </a:rPr>
              <a:t>TERIMA KASIH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8B3A6C1-4A43-4205-8695-A67F44131150}" type="datetimeFigureOut">
              <a:rPr lang="en-US" smtClean="0"/>
              <a:pPr/>
              <a:t>3/8/2021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Untitled-2.png"/>
          <p:cNvPicPr>
            <a:picLocks noChangeAspect="1"/>
          </p:cNvPicPr>
          <p:nvPr/>
        </p:nvPicPr>
        <p:blipFill>
          <a:blip r:embed="rId17" cstate="print"/>
          <a:stretch>
            <a:fillRect/>
          </a:stretch>
        </p:blipFill>
        <p:spPr>
          <a:xfrm>
            <a:off x="7848600" y="304800"/>
            <a:ext cx="854726" cy="838200"/>
          </a:xfrm>
          <a:prstGeom prst="rect">
            <a:avLst/>
          </a:prstGeom>
        </p:spPr>
      </p:pic>
      <p:sp>
        <p:nvSpPr>
          <p:cNvPr id="12"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
        <p:nvSpPr>
          <p:cNvPr id="18" name="Text Placeholder 17"/>
          <p:cNvSpPr>
            <a:spLocks noGrp="1"/>
          </p:cNvSpPr>
          <p:nvPr>
            <p:ph type="body" idx="1"/>
          </p:nvPr>
        </p:nvSpPr>
        <p:spPr>
          <a:xfrm>
            <a:off x="609600" y="1600200"/>
            <a:ext cx="8229600" cy="4525963"/>
          </a:xfrm>
          <a:prstGeom prst="rect">
            <a:avLst/>
          </a:prstGeom>
        </p:spPr>
        <p:txBody>
          <a:bodyPr vert="horz" lIns="91440" tIns="45720" rIns="91440" bIns="45720" rtlCol="0">
            <a:normAutofit/>
          </a:bodyPr>
          <a:lstStyle/>
          <a:p>
            <a:pPr marL="320040" marR="0" lvl="0"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Click to edit Master text styles</a:t>
            </a:r>
          </a:p>
          <a:p>
            <a:pPr marL="320040" marR="0" lvl="1"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Second level</a:t>
            </a:r>
          </a:p>
          <a:p>
            <a:pPr marL="320040" marR="0" lvl="2"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Third level</a:t>
            </a:r>
          </a:p>
          <a:p>
            <a:pPr marL="320040" marR="0" lvl="3"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Fourth level</a:t>
            </a:r>
          </a:p>
          <a:p>
            <a:pPr marL="320040" marR="0" lvl="4"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Fifth level</a:t>
            </a:r>
            <a:endParaRPr kumimoji="0" lang="en-US" sz="2000" b="0" i="0" u="none" strike="noStrike" kern="1200" cap="none" spc="0" normalizeH="0" baseline="0" noProof="0" dirty="0">
              <a:ln>
                <a:noFill/>
              </a:ln>
              <a:solidFill>
                <a:schemeClr val="tx1"/>
              </a:solidFill>
              <a:effectLst/>
              <a:uLnTx/>
              <a:uFillTx/>
              <a:latin typeface="Myriad Pro"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 id="2147483675" r:id="rId14"/>
    <p:sldLayoutId id="2147483676" r:id="rId15"/>
  </p:sldLayoutIdLst>
  <p:txStyles>
    <p:titleStyle>
      <a:lvl1pPr algn="l" rtl="0" eaLnBrk="1" latinLnBrk="0" hangingPunct="1">
        <a:spcBef>
          <a:spcPct val="0"/>
        </a:spcBef>
        <a:buNone/>
        <a:defRPr kumimoji="0" sz="4400" kern="1200">
          <a:solidFill>
            <a:srgbClr val="0070C0"/>
          </a:solidFill>
          <a:latin typeface="Myriad Pro Light" pitchFamily="34" charset="0"/>
          <a:ea typeface="+mj-ea"/>
          <a:cs typeface="+mj-cs"/>
        </a:defRPr>
      </a:lvl1pPr>
    </p:titleStyle>
    <p:bodyStyle>
      <a:lvl1pPr marL="320040" marR="0"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kumimoji="0" sz="2400" kern="1200">
          <a:solidFill>
            <a:schemeClr val="tx1"/>
          </a:solidFill>
          <a:latin typeface="Myriad Pro" pitchFamily="34" charset="0"/>
          <a:ea typeface="+mn-ea"/>
          <a:cs typeface="+mn-cs"/>
        </a:defRPr>
      </a:lvl1pPr>
      <a:lvl2pPr marL="640080" marR="0" indent="-274320" algn="l" defTabSz="914400" rtl="0" eaLnBrk="1" fontAlgn="auto" latinLnBrk="0" hangingPunct="1">
        <a:lnSpc>
          <a:spcPct val="100000"/>
        </a:lnSpc>
        <a:spcBef>
          <a:spcPts val="550"/>
        </a:spcBef>
        <a:spcAft>
          <a:spcPts val="0"/>
        </a:spcAft>
        <a:buClr>
          <a:srgbClr val="0070C0"/>
        </a:buClr>
        <a:buSzPct val="70000"/>
        <a:buFont typeface="Arial" pitchFamily="34" charset="0"/>
        <a:buChar char="•"/>
        <a:tabLst/>
        <a:defRPr kumimoji="0" sz="2600" kern="1200">
          <a:solidFill>
            <a:schemeClr val="tx1"/>
          </a:solidFill>
          <a:latin typeface="Myriad Pro" pitchFamily="34" charset="0"/>
          <a:ea typeface="+mn-ea"/>
          <a:cs typeface="+mn-cs"/>
        </a:defRPr>
      </a:lvl2pPr>
      <a:lvl3pPr marL="914400" marR="0" indent="-228600" algn="l" defTabSz="914400" rtl="0" eaLnBrk="1" fontAlgn="auto" latinLnBrk="0" hangingPunct="1">
        <a:lnSpc>
          <a:spcPct val="100000"/>
        </a:lnSpc>
        <a:spcBef>
          <a:spcPts val="500"/>
        </a:spcBef>
        <a:spcAft>
          <a:spcPts val="0"/>
        </a:spcAft>
        <a:buClr>
          <a:srgbClr val="0070C0"/>
        </a:buClr>
        <a:buSzPct val="75000"/>
        <a:buFont typeface="Arial" pitchFamily="34" charset="0"/>
        <a:buChar char="•"/>
        <a:tabLst/>
        <a:defRPr kumimoji="0" sz="2300" kern="1200">
          <a:solidFill>
            <a:schemeClr val="tx1"/>
          </a:solidFill>
          <a:latin typeface="Myriad Pro" pitchFamily="34" charset="0"/>
          <a:ea typeface="+mn-ea"/>
          <a:cs typeface="+mn-cs"/>
        </a:defRPr>
      </a:lvl3pPr>
      <a:lvl4pPr marL="1371600" marR="0" indent="-228600" algn="l" defTabSz="914400" rtl="0" eaLnBrk="1" fontAlgn="auto" latinLnBrk="0" hangingPunct="1">
        <a:lnSpc>
          <a:spcPct val="100000"/>
        </a:lnSpc>
        <a:spcBef>
          <a:spcPts val="400"/>
        </a:spcBef>
        <a:spcAft>
          <a:spcPts val="0"/>
        </a:spcAft>
        <a:buClr>
          <a:srgbClr val="0070C0"/>
        </a:buClr>
        <a:buSzPct val="75000"/>
        <a:buFont typeface="Arial" pitchFamily="34" charset="0"/>
        <a:buChar char="•"/>
        <a:tabLst/>
        <a:defRPr kumimoji="0" sz="2000" kern="1200">
          <a:solidFill>
            <a:schemeClr val="tx1"/>
          </a:solidFill>
          <a:latin typeface="Myriad Pro" pitchFamily="34" charset="0"/>
          <a:ea typeface="+mn-ea"/>
          <a:cs typeface="+mn-cs"/>
        </a:defRPr>
      </a:lvl4pPr>
      <a:lvl5pPr marL="1828800" marR="0" indent="-228600" algn="l" defTabSz="914400" rtl="0" eaLnBrk="1" fontAlgn="auto" latinLnBrk="0" hangingPunct="1">
        <a:lnSpc>
          <a:spcPct val="100000"/>
        </a:lnSpc>
        <a:spcBef>
          <a:spcPts val="400"/>
        </a:spcBef>
        <a:spcAft>
          <a:spcPts val="0"/>
        </a:spcAft>
        <a:buClr>
          <a:srgbClr val="0070C0"/>
        </a:buClr>
        <a:buSzPct val="65000"/>
        <a:buFont typeface="Arial" pitchFamily="34" charset="0"/>
        <a:buChar char="•"/>
        <a:tabLst/>
        <a:defRPr kumimoji="0" sz="2000" kern="1200">
          <a:solidFill>
            <a:schemeClr val="tx1"/>
          </a:solidFill>
          <a:latin typeface="Myriad Pro"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0141" y="3505200"/>
            <a:ext cx="3296196" cy="1724000"/>
          </a:xfrm>
        </p:spPr>
        <p:txBody>
          <a:bodyPr/>
          <a:lstStyle/>
          <a:p>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141" y="3524225"/>
            <a:ext cx="3296195" cy="1704975"/>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220072" y="2780928"/>
            <a:ext cx="1480855" cy="707886"/>
          </a:xfrm>
          <a:prstGeom prst="rect">
            <a:avLst/>
          </a:prstGeom>
        </p:spPr>
        <p:txBody>
          <a:bodyPr wrap="none">
            <a:spAutoFit/>
          </a:bodyPr>
          <a:lstStyle/>
          <a:p>
            <a:r>
              <a:rPr lang="en-US" sz="4000" b="1" dirty="0">
                <a:solidFill>
                  <a:srgbClr val="FFFF00"/>
                </a:solidFill>
              </a:rPr>
              <a:t>BAB </a:t>
            </a:r>
            <a:r>
              <a:rPr lang="id-ID" sz="4000" b="1" dirty="0">
                <a:solidFill>
                  <a:srgbClr val="FFFF00"/>
                </a:solidFill>
              </a:rPr>
              <a:t>9</a:t>
            </a:r>
            <a:endParaRPr lang="id-ID" sz="4000" b="1" dirty="0"/>
          </a:p>
        </p:txBody>
      </p:sp>
    </p:spTree>
    <p:extLst>
      <p:ext uri="{BB962C8B-B14F-4D97-AF65-F5344CB8AC3E}">
        <p14:creationId xmlns:p14="http://schemas.microsoft.com/office/powerpoint/2010/main" val="96369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a:bodyPr>
          <a:lstStyle/>
          <a:p>
            <a:pPr marL="0" indent="0" algn="just">
              <a:buNone/>
            </a:pPr>
            <a:r>
              <a:rPr lang="id-ID" sz="1400" dirty="0"/>
              <a:t>Pada saat pengakuan awal segala transaksi dalam mata uang asing harus diakui menggunakan mata uang fungsional berdasarkan nilai tukar mata uang asing terhadap mata uang fungsional pada tanggal transaksi. PSAK 10 mengenal istilah pos moneter dan pos nonmoneter untuk membedakan dampak transaksi mata uang asing terhadap pos-pos laporan keuangan yang dimiliki oleh suatu entitas. Pos moneter adalah “unit-unit mata uang yang dimiliki dan aset serta liabilitas yang akan diterima atau dibayarkan dalam jumlah unit mata uang yang pasti atau dapat ditentukan.” Keberadaan hak (kewajiban) untuk menerima (menyerahkan) sejumlah uang tertentu yang dapat ditentukan menjadi pembeda suatu pos dapat dikategorikan sebagai pos-pos moneter atau nonmoneter. Contoh pos moneter yang berupa aset adalah kas, piutang usaha, dan simpanan di bank. Sedangkan contoh pos moneter yang berupa liabilitas adalah utang usaha, pinjaman bank, dan utang pajak.</a:t>
            </a:r>
          </a:p>
          <a:p>
            <a:pPr marL="0" indent="0" algn="just">
              <a:buNone/>
            </a:pPr>
            <a:r>
              <a:rPr lang="id-ID" sz="1400" dirty="0"/>
              <a:t>Pada pengakuan awal suatu transaksi menggunakan mata uang asing, PSAK 10 mensyaratkan suatu entitas untuk mencatat dan mengukur transaksi mata uang asing tersebut menggunakan nilai tukar </a:t>
            </a:r>
            <a:r>
              <a:rPr lang="id-ID" sz="1400" i="1" dirty="0"/>
              <a:t>spot </a:t>
            </a:r>
            <a:r>
              <a:rPr lang="id-ID" sz="1400" dirty="0"/>
              <a:t>pada tanggal terjadinya transaksi. Untuk periode-periode pelaporan selanjutnya, PSAK 10 mengindikasikan perlakuan sebagai berikut.</a:t>
            </a:r>
          </a:p>
          <a:p>
            <a:pPr marL="180975" indent="-180975" algn="just">
              <a:lnSpc>
                <a:spcPct val="110000"/>
              </a:lnSpc>
              <a:spcBef>
                <a:spcPts val="0"/>
              </a:spcBef>
              <a:buNone/>
            </a:pPr>
            <a:r>
              <a:rPr lang="id-ID" sz="1400" dirty="0"/>
              <a:t>1. Pos-pos moneter perlu disajikan menggunakan kurs penutup pada tanggal pelaporan. </a:t>
            </a:r>
          </a:p>
          <a:p>
            <a:pPr marL="180975" indent="-180975" algn="just">
              <a:lnSpc>
                <a:spcPct val="110000"/>
              </a:lnSpc>
              <a:spcBef>
                <a:spcPts val="0"/>
              </a:spcBef>
              <a:buNone/>
            </a:pPr>
            <a:r>
              <a:rPr lang="sv-SE" sz="1400" dirty="0"/>
              <a:t>2. Pos-pos nonmoneter yang diukur dalam biaya historis disajikan menggunakan kurs pada tanggal transaksi.</a:t>
            </a:r>
          </a:p>
          <a:p>
            <a:pPr marL="180975" indent="-180975" algn="just">
              <a:lnSpc>
                <a:spcPct val="110000"/>
              </a:lnSpc>
              <a:spcBef>
                <a:spcPts val="0"/>
              </a:spcBef>
              <a:buNone/>
            </a:pPr>
            <a:r>
              <a:rPr lang="id-ID" sz="1400" dirty="0"/>
              <a:t>3. Pos-pos nonmoneter yang diukur pada nilai wajar perlu disajikan menggunakan kurs pada tanggal ketika nilai wajar ditentukan.</a:t>
            </a:r>
          </a:p>
        </p:txBody>
      </p:sp>
    </p:spTree>
    <p:extLst>
      <p:ext uri="{BB962C8B-B14F-4D97-AF65-F5344CB8AC3E}">
        <p14:creationId xmlns:p14="http://schemas.microsoft.com/office/powerpoint/2010/main" val="395942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a:xfrm>
            <a:off x="609600" y="1676400"/>
            <a:ext cx="8153400" cy="2544688"/>
          </a:xfrm>
        </p:spPr>
        <p:txBody>
          <a:bodyPr>
            <a:normAutofit fontScale="92500"/>
          </a:bodyPr>
          <a:lstStyle/>
          <a:p>
            <a:pPr>
              <a:buFont typeface="Wingdings" pitchFamily="2" charset="2"/>
              <a:buChar char="q"/>
            </a:pPr>
            <a:r>
              <a:rPr lang="fi-FI" sz="2100" b="1" dirty="0"/>
              <a:t>Transaksi Pembelian atau Penjualan </a:t>
            </a:r>
            <a:r>
              <a:rPr lang="id-ID" sz="2100" b="1" dirty="0"/>
              <a:t>M</a:t>
            </a:r>
            <a:r>
              <a:rPr lang="fi-FI" sz="2100" b="1" dirty="0"/>
              <a:t>ata </a:t>
            </a:r>
            <a:r>
              <a:rPr lang="id-ID" sz="2100" b="1" dirty="0"/>
              <a:t>U</a:t>
            </a:r>
            <a:r>
              <a:rPr lang="fi-FI" sz="2100" b="1" dirty="0"/>
              <a:t>ang </a:t>
            </a:r>
            <a:r>
              <a:rPr lang="id-ID" sz="2100" b="1" dirty="0"/>
              <a:t>A</a:t>
            </a:r>
            <a:r>
              <a:rPr lang="fi-FI" sz="2100" b="1" dirty="0"/>
              <a:t>sing untuk Tujuan Spekulasi</a:t>
            </a:r>
            <a:endParaRPr lang="id-ID" sz="2100" dirty="0"/>
          </a:p>
          <a:p>
            <a:pPr marL="361950" indent="0" algn="just">
              <a:buNone/>
            </a:pPr>
            <a:r>
              <a:rPr lang="id-ID" sz="1400" dirty="0"/>
              <a:t>Pada transaksi dengan tujuan spekulasi atau transaksi mata uang asing, sebuah entitas sengaja melakukan jual beli mata uang asing untuk memperoleh keuntungan dari ekspektasi perubahan nilai tukar suatu mata uang. </a:t>
            </a:r>
          </a:p>
          <a:p>
            <a:pPr marL="361950" indent="0" algn="just">
              <a:buNone/>
            </a:pPr>
            <a:r>
              <a:rPr lang="id-ID" sz="1400" b="1" dirty="0"/>
              <a:t>Contoh 9.1 </a:t>
            </a:r>
          </a:p>
          <a:p>
            <a:pPr marL="361950" indent="0" algn="just">
              <a:buNone/>
            </a:pP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November 2020, PT Nusantara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berspekulasi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bahwa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tukar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Rupiah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melemah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terhadap</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dolar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AS (USD)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beberapa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bulan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depan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Nusantara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membeli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US$10.000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spot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yaitu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Rp13.700 per USD. Nilai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tukar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spot per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November 2020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Rp13.600/US$. PT Nusantara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memiliki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periode</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tutup</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buku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per 31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Desember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setiap</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tahunnya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fungsional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Rupiah.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tukar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relevan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id-ID" sz="1400" dirty="0"/>
          </a:p>
        </p:txBody>
      </p:sp>
      <p:sp>
        <p:nvSpPr>
          <p:cNvPr id="4" name="Rectangle 3"/>
          <p:cNvSpPr/>
          <p:nvPr/>
        </p:nvSpPr>
        <p:spPr>
          <a:xfrm>
            <a:off x="611560" y="5536049"/>
            <a:ext cx="8136904" cy="1169551"/>
          </a:xfrm>
          <a:prstGeom prst="rect">
            <a:avLst/>
          </a:prstGeom>
        </p:spPr>
        <p:txBody>
          <a:bodyPr wrap="square">
            <a:spAutoFit/>
          </a:bodyPr>
          <a:lstStyle/>
          <a:p>
            <a:pPr marL="361950" algn="just"/>
            <a:r>
              <a:rPr lang="sv-SE" sz="1400" dirty="0">
                <a:latin typeface="Myriad Pro" pitchFamily="34" charset="0"/>
              </a:rPr>
              <a:t>Atas transaksi spekulasi tersebut, maka PT Nusantara akan mencatatnya sebagai berikut</a:t>
            </a:r>
            <a:r>
              <a:rPr lang="id-ID" sz="1400" dirty="0">
                <a:latin typeface="Myriad Pro" pitchFamily="34" charset="0"/>
              </a:rPr>
              <a:t>.</a:t>
            </a:r>
            <a:endParaRPr lang="sv-SE" sz="1400" dirty="0">
              <a:latin typeface="Myriad Pro" pitchFamily="34" charset="0"/>
            </a:endParaRPr>
          </a:p>
          <a:p>
            <a:pPr marL="361950"/>
            <a:r>
              <a:rPr lang="id-ID" sz="1400" u="sng" dirty="0">
                <a:latin typeface="Myriad Pro" pitchFamily="34" charset="0"/>
              </a:rPr>
              <a:t>1 November 20</a:t>
            </a:r>
            <a:r>
              <a:rPr lang="en-US" sz="1400" u="sng" dirty="0">
                <a:latin typeface="Myriad Pro" pitchFamily="34" charset="0"/>
              </a:rPr>
              <a:t>20</a:t>
            </a:r>
            <a:endParaRPr lang="id-ID" sz="1400" u="sng" dirty="0">
              <a:latin typeface="Myriad Pro" pitchFamily="34" charset="0"/>
            </a:endParaRPr>
          </a:p>
          <a:p>
            <a:pPr marL="361950"/>
            <a:r>
              <a:rPr lang="fi-FI" sz="1400" dirty="0">
                <a:latin typeface="Myriad Pro" pitchFamily="34" charset="0"/>
              </a:rPr>
              <a:t>(1)	Kas-Valas (USD)	 	136.000.000 	</a:t>
            </a:r>
          </a:p>
          <a:p>
            <a:pPr marL="1343025" indent="-447675"/>
            <a:r>
              <a:rPr lang="id-ID" sz="1400" dirty="0">
                <a:latin typeface="Myriad Pro" pitchFamily="34" charset="0"/>
              </a:rPr>
              <a:t>	</a:t>
            </a:r>
            <a:r>
              <a:rPr lang="en-US" sz="1400" dirty="0">
                <a:latin typeface="Myriad Pro" pitchFamily="34" charset="0"/>
              </a:rPr>
              <a:t>Kas</a:t>
            </a:r>
            <a:r>
              <a:rPr lang="id-ID" sz="1400" dirty="0">
                <a:latin typeface="Myriad Pro" pitchFamily="34" charset="0"/>
              </a:rPr>
              <a:t>	 </a:t>
            </a:r>
            <a:r>
              <a:rPr lang="en-US" sz="1400" dirty="0">
                <a:latin typeface="Myriad Pro" pitchFamily="34" charset="0"/>
              </a:rPr>
              <a:t>			</a:t>
            </a:r>
            <a:r>
              <a:rPr lang="id-ID" sz="1400" dirty="0">
                <a:latin typeface="Myriad Pro" pitchFamily="34" charset="0"/>
              </a:rPr>
              <a:t>13</a:t>
            </a:r>
            <a:r>
              <a:rPr lang="en-US" sz="1400" dirty="0">
                <a:latin typeface="Myriad Pro" pitchFamily="34" charset="0"/>
              </a:rPr>
              <a:t>6</a:t>
            </a:r>
            <a:r>
              <a:rPr lang="id-ID" sz="1400" dirty="0">
                <a:latin typeface="Myriad Pro" pitchFamily="34" charset="0"/>
              </a:rPr>
              <a:t>.000.000	</a:t>
            </a:r>
          </a:p>
          <a:p>
            <a:pPr marL="714375"/>
            <a:r>
              <a:rPr lang="id-ID" sz="1400" i="1" dirty="0">
                <a:latin typeface="Myriad Pro" pitchFamily="34" charset="0"/>
              </a:rPr>
              <a:t>Mencatat transaksi </a:t>
            </a:r>
            <a:r>
              <a:rPr lang="en-US" sz="1400" i="1" dirty="0" err="1">
                <a:latin typeface="Myriad Pro" pitchFamily="34" charset="0"/>
              </a:rPr>
              <a:t>pembelian</a:t>
            </a:r>
            <a:r>
              <a:rPr lang="id-ID" sz="1400" i="1" dirty="0">
                <a:latin typeface="Myriad Pro" pitchFamily="34" charset="0"/>
              </a:rPr>
              <a:t> </a:t>
            </a:r>
            <a:r>
              <a:rPr lang="en-US" sz="1400" i="1" dirty="0">
                <a:latin typeface="Myriad Pro" pitchFamily="34" charset="0"/>
              </a:rPr>
              <a:t>USD </a:t>
            </a:r>
            <a:r>
              <a:rPr lang="id-ID" sz="1400" i="1" dirty="0">
                <a:latin typeface="Myriad Pro" pitchFamily="34" charset="0"/>
              </a:rPr>
              <a:t>(US$10.000 x Rp13.</a:t>
            </a:r>
            <a:r>
              <a:rPr lang="en-US" sz="1400" i="1" dirty="0">
                <a:latin typeface="Myriad Pro" pitchFamily="34" charset="0"/>
              </a:rPr>
              <a:t>6</a:t>
            </a:r>
            <a:r>
              <a:rPr lang="id-ID" sz="1400" i="1" dirty="0">
                <a:latin typeface="Myriad Pro" pitchFamily="34" charset="0"/>
              </a:rPr>
              <a:t>00)</a:t>
            </a:r>
            <a:r>
              <a:rPr lang="id-ID" sz="1400" dirty="0">
                <a:latin typeface="Myriad Pro" pitchFamily="34" charset="0"/>
              </a:rPr>
              <a:t>	</a:t>
            </a:r>
          </a:p>
        </p:txBody>
      </p:sp>
      <p:pic>
        <p:nvPicPr>
          <p:cNvPr id="6" name="Picture 5">
            <a:extLst>
              <a:ext uri="{FF2B5EF4-FFF2-40B4-BE49-F238E27FC236}">
                <a16:creationId xmlns:a16="http://schemas.microsoft.com/office/drawing/2014/main" id="{C54C1CC4-B545-4F0F-85E9-DDB16B2BD64A}"/>
              </a:ext>
            </a:extLst>
          </p:cNvPr>
          <p:cNvPicPr>
            <a:picLocks noChangeAspect="1"/>
          </p:cNvPicPr>
          <p:nvPr/>
        </p:nvPicPr>
        <p:blipFill>
          <a:blip r:embed="rId2"/>
          <a:stretch>
            <a:fillRect/>
          </a:stretch>
        </p:blipFill>
        <p:spPr>
          <a:xfrm>
            <a:off x="2438400" y="4267200"/>
            <a:ext cx="4899470" cy="1169551"/>
          </a:xfrm>
          <a:prstGeom prst="rect">
            <a:avLst/>
          </a:prstGeom>
        </p:spPr>
      </p:pic>
    </p:spTree>
    <p:extLst>
      <p:ext uri="{BB962C8B-B14F-4D97-AF65-F5344CB8AC3E}">
        <p14:creationId xmlns:p14="http://schemas.microsoft.com/office/powerpoint/2010/main" val="81217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lnSpcReduction="10000"/>
          </a:bodyPr>
          <a:lstStyle/>
          <a:p>
            <a:pPr marL="361950" indent="0" algn="just">
              <a:buNone/>
            </a:pP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jurnal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kas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USD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sebagai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moneter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asing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memudahkan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pencatatan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setiap</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moneter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asing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diberi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kurung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informasi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asingnya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setiap</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kurung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dijabarkan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penyelesaian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yaitu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31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Desember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2020, PT Nusantara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menjabarkan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kas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USD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sebagai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id-ID" sz="1400" dirty="0"/>
          </a:p>
          <a:p>
            <a:pPr marL="0" indent="0">
              <a:buNone/>
            </a:pPr>
            <a:endParaRPr lang="id-ID" sz="800" dirty="0"/>
          </a:p>
          <a:p>
            <a:pPr marL="361950" indent="0">
              <a:spcBef>
                <a:spcPts val="0"/>
              </a:spcBef>
              <a:buNone/>
            </a:pPr>
            <a:r>
              <a:rPr lang="id-ID" sz="1400" u="sng" dirty="0"/>
              <a:t>31 Desember 20</a:t>
            </a:r>
            <a:r>
              <a:rPr lang="en-US" sz="1400" u="sng" dirty="0"/>
              <a:t>20</a:t>
            </a:r>
            <a:endParaRPr lang="id-ID" sz="1400" u="sng" dirty="0"/>
          </a:p>
          <a:p>
            <a:pPr marL="361950" indent="0">
              <a:spcBef>
                <a:spcPts val="0"/>
              </a:spcBef>
              <a:buNone/>
            </a:pPr>
            <a:r>
              <a:rPr lang="sv-SE" sz="1400" dirty="0"/>
              <a:t>(2)	</a:t>
            </a:r>
            <a:r>
              <a:rPr lang="fi-FI" sz="1800" dirty="0">
                <a:solidFill>
                  <a:srgbClr val="231F20"/>
                </a:solidFill>
                <a:latin typeface="Calibri Light" panose="020F0302020204030204" pitchFamily="34" charset="0"/>
              </a:rPr>
              <a:t> </a:t>
            </a:r>
            <a:r>
              <a:rPr lang="fi-FI" sz="1400" dirty="0">
                <a:solidFill>
                  <a:srgbClr val="231F20"/>
                </a:solidFill>
              </a:rPr>
              <a:t>Kerugian Transaksi Mata Uang Asing		</a:t>
            </a:r>
            <a:r>
              <a:rPr lang="sv-SE" sz="1400" dirty="0"/>
              <a:t>1.000.000 	</a:t>
            </a:r>
          </a:p>
          <a:p>
            <a:pPr marL="1343025" indent="0">
              <a:spcBef>
                <a:spcPts val="0"/>
              </a:spcBef>
              <a:buNone/>
            </a:pPr>
            <a:r>
              <a:rPr lang="fi-FI" sz="1400" dirty="0">
                <a:latin typeface="Myriad Pro" pitchFamily="34" charset="0"/>
              </a:rPr>
              <a:t>Kas-Valas (USD)</a:t>
            </a:r>
            <a:r>
              <a:rPr lang="fi-FI" sz="1400" dirty="0"/>
              <a:t> 				1.000.000	</a:t>
            </a:r>
          </a:p>
          <a:p>
            <a:pPr marL="361950" indent="0">
              <a:spcBef>
                <a:spcPts val="0"/>
              </a:spcBef>
              <a:buNone/>
            </a:pPr>
            <a:r>
              <a:rPr lang="id-ID" sz="1400" i="1" dirty="0"/>
              <a:t>Mencatat </a:t>
            </a:r>
            <a:r>
              <a:rPr lang="es-ES" sz="1400" i="1" dirty="0" err="1">
                <a:solidFill>
                  <a:srgbClr val="231F20"/>
                </a:solidFill>
                <a:latin typeface="Myriad Pro" panose="020B0503030403020204" pitchFamily="34" charset="0"/>
              </a:rPr>
              <a:t>penjabaran</a:t>
            </a:r>
            <a:r>
              <a:rPr lang="es-ES" sz="1400" i="1" dirty="0">
                <a:solidFill>
                  <a:srgbClr val="231F20"/>
                </a:solidFill>
                <a:latin typeface="Myriad Pro" panose="020B0503030403020204" pitchFamily="34" charset="0"/>
              </a:rPr>
              <a:t> pada </a:t>
            </a:r>
            <a:r>
              <a:rPr lang="es-ES" sz="1400" i="1" dirty="0" err="1">
                <a:solidFill>
                  <a:srgbClr val="231F20"/>
                </a:solidFill>
                <a:latin typeface="Myriad Pro" panose="020B0503030403020204" pitchFamily="34" charset="0"/>
              </a:rPr>
              <a:t>tanggal</a:t>
            </a:r>
            <a:r>
              <a:rPr lang="es-ES" sz="1400" i="1" dirty="0">
                <a:solidFill>
                  <a:srgbClr val="231F20"/>
                </a:solidFill>
                <a:latin typeface="Myriad Pro" panose="020B0503030403020204" pitchFamily="34" charset="0"/>
              </a:rPr>
              <a:t> </a:t>
            </a:r>
            <a:r>
              <a:rPr lang="es-ES" sz="1400" i="1" dirty="0" err="1">
                <a:solidFill>
                  <a:srgbClr val="231F20"/>
                </a:solidFill>
                <a:latin typeface="Myriad Pro" panose="020B0503030403020204" pitchFamily="34" charset="0"/>
              </a:rPr>
              <a:t>pelaporan</a:t>
            </a:r>
            <a:r>
              <a:rPr lang="es-ES" sz="1400" i="1" dirty="0">
                <a:solidFill>
                  <a:srgbClr val="231F20"/>
                </a:solidFill>
                <a:latin typeface="Myriad Pro" panose="020B0503030403020204" pitchFamily="34" charset="0"/>
              </a:rPr>
              <a:t> (US$10.000 x (Rp13.600 – 13.500))</a:t>
            </a:r>
            <a:endParaRPr lang="id-ID" sz="1400" i="1" dirty="0"/>
          </a:p>
          <a:p>
            <a:pPr marL="361950" indent="0" algn="just">
              <a:buNone/>
            </a:pP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serangkaian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Nusantara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pertama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kali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mengakui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asing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yaitu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kurungnya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Kas-</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Valas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yaitu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debit. Ketika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i="1"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Direct Exchange Rate</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turun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Rp13.600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menjadi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Rp13.500,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Kas-</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Valas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juga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harus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turun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Karena di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awal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debit,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agar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turun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harus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dikredit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Jika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kredit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lawannya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debit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sehingga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kerugian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karena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normalnya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debit.</a:t>
            </a:r>
          </a:p>
          <a:p>
            <a:pPr marL="361950" indent="0" algn="just">
              <a:buNone/>
            </a:pP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PT Nusantara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menjual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kas-</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valas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30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Januari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2021,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ketika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tujuan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spekulasi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sesuai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ekspektasi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Nusantara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menjabarkan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kas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USD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diikuti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penyelesaian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id-ID" sz="1400" dirty="0"/>
              <a:t> 	</a:t>
            </a:r>
          </a:p>
          <a:p>
            <a:pPr marL="0" indent="0" algn="just">
              <a:buNone/>
            </a:pPr>
            <a:endParaRPr lang="id-ID" sz="1400" dirty="0"/>
          </a:p>
        </p:txBody>
      </p:sp>
    </p:spTree>
    <p:extLst>
      <p:ext uri="{BB962C8B-B14F-4D97-AF65-F5344CB8AC3E}">
        <p14:creationId xmlns:p14="http://schemas.microsoft.com/office/powerpoint/2010/main" val="270020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a:bodyPr>
          <a:lstStyle/>
          <a:p>
            <a:pPr marL="361950" indent="0">
              <a:spcBef>
                <a:spcPts val="0"/>
              </a:spcBef>
              <a:buNone/>
            </a:pPr>
            <a:r>
              <a:rPr lang="id-ID" sz="1400" u="sng" dirty="0"/>
              <a:t>30 Januari 20</a:t>
            </a:r>
            <a:r>
              <a:rPr lang="en-US" sz="1400" u="sng" dirty="0"/>
              <a:t>21</a:t>
            </a:r>
            <a:endParaRPr lang="id-ID" sz="1400" u="sng" dirty="0"/>
          </a:p>
          <a:p>
            <a:pPr marL="361950" indent="0">
              <a:spcBef>
                <a:spcPts val="0"/>
              </a:spcBef>
              <a:buNone/>
            </a:pPr>
            <a:r>
              <a:rPr lang="sv-SE" sz="1400" dirty="0"/>
              <a:t>(3)	</a:t>
            </a:r>
            <a:r>
              <a:rPr lang="en-ID" sz="1800" dirty="0">
                <a:solidFill>
                  <a:srgbClr val="231F20"/>
                </a:solidFill>
                <a:latin typeface="Calibri Light" panose="020F0302020204030204" pitchFamily="34" charset="0"/>
              </a:rPr>
              <a:t> </a:t>
            </a:r>
            <a:r>
              <a:rPr lang="en-ID" sz="1400" dirty="0">
                <a:solidFill>
                  <a:srgbClr val="231F20"/>
                </a:solidFill>
              </a:rPr>
              <a:t>Kas-</a:t>
            </a:r>
            <a:r>
              <a:rPr lang="en-ID" sz="1400" dirty="0" err="1">
                <a:solidFill>
                  <a:srgbClr val="231F20"/>
                </a:solidFill>
              </a:rPr>
              <a:t>Valas</a:t>
            </a:r>
            <a:r>
              <a:rPr lang="en-ID" sz="1400" dirty="0">
                <a:solidFill>
                  <a:srgbClr val="231F20"/>
                </a:solidFill>
              </a:rPr>
              <a:t> (USD)</a:t>
            </a:r>
            <a:r>
              <a:rPr lang="sv-SE" sz="1400" dirty="0"/>
              <a:t> 	</a:t>
            </a:r>
            <a:r>
              <a:rPr lang="id-ID" sz="1400" dirty="0"/>
              <a:t>	</a:t>
            </a:r>
            <a:r>
              <a:rPr lang="en-US" sz="1400" dirty="0"/>
              <a:t>   </a:t>
            </a:r>
            <a:r>
              <a:rPr lang="sv-SE" sz="1400" dirty="0"/>
              <a:t>2.000.000 	</a:t>
            </a:r>
          </a:p>
          <a:p>
            <a:pPr marL="1257300" indent="0">
              <a:spcBef>
                <a:spcPts val="0"/>
              </a:spcBef>
              <a:buNone/>
            </a:pPr>
            <a:r>
              <a:rPr lang="fi-FI" sz="1400" dirty="0"/>
              <a:t>Keuntungan Transaksi Mata Uang Asing 	   2.000.000	</a:t>
            </a:r>
          </a:p>
          <a:p>
            <a:pPr marL="361950" indent="0" algn="just">
              <a:spcBef>
                <a:spcPts val="0"/>
              </a:spcBef>
              <a:buNone/>
            </a:pPr>
            <a:r>
              <a:rPr lang="id-ID" sz="1400" i="1" dirty="0"/>
              <a:t>Mencatat </a:t>
            </a:r>
            <a:r>
              <a:rPr lang="en-ID" sz="1400" i="1" dirty="0" err="1">
                <a:solidFill>
                  <a:srgbClr val="231F20"/>
                </a:solidFill>
                <a:latin typeface="Myriad Pro" panose="020B0503030403020204" pitchFamily="34" charset="0"/>
              </a:rPr>
              <a:t>penjabaran</a:t>
            </a:r>
            <a:r>
              <a:rPr lang="en-ID" sz="1400" i="1" dirty="0">
                <a:solidFill>
                  <a:srgbClr val="231F20"/>
                </a:solidFill>
                <a:latin typeface="Myriad Pro" panose="020B0503030403020204" pitchFamily="34" charset="0"/>
              </a:rPr>
              <a:t> pada </a:t>
            </a:r>
            <a:r>
              <a:rPr lang="en-ID" sz="1400" i="1" dirty="0" err="1">
                <a:solidFill>
                  <a:srgbClr val="231F20"/>
                </a:solidFill>
                <a:latin typeface="Myriad Pro" panose="020B0503030403020204" pitchFamily="34" charset="0"/>
              </a:rPr>
              <a:t>tanggal</a:t>
            </a:r>
            <a:r>
              <a:rPr lang="en-ID" sz="1400" i="1" dirty="0">
                <a:solidFill>
                  <a:srgbClr val="231F20"/>
                </a:solidFill>
                <a:latin typeface="Myriad Pro" panose="020B0503030403020204" pitchFamily="34" charset="0"/>
              </a:rPr>
              <a:t> </a:t>
            </a:r>
            <a:r>
              <a:rPr lang="en-ID" sz="1400" i="1" dirty="0" err="1">
                <a:solidFill>
                  <a:srgbClr val="231F20"/>
                </a:solidFill>
                <a:latin typeface="Myriad Pro" panose="020B0503030403020204" pitchFamily="34" charset="0"/>
              </a:rPr>
              <a:t>penyelesaian</a:t>
            </a:r>
            <a:r>
              <a:rPr lang="en-ID" sz="1400" i="1" dirty="0">
                <a:solidFill>
                  <a:srgbClr val="231F20"/>
                </a:solidFill>
                <a:latin typeface="Myriad Pro" panose="020B0503030403020204" pitchFamily="34" charset="0"/>
              </a:rPr>
              <a:t> (US$10.000 x (Rp13.700 – 13.500))</a:t>
            </a:r>
            <a:endParaRPr lang="id-ID" sz="1400" i="1" dirty="0"/>
          </a:p>
          <a:p>
            <a:pPr marL="0" indent="0">
              <a:buNone/>
            </a:pPr>
            <a:endParaRPr lang="id-ID" sz="800" dirty="0"/>
          </a:p>
          <a:p>
            <a:pPr marL="361950" indent="0">
              <a:spcBef>
                <a:spcPts val="0"/>
              </a:spcBef>
              <a:buNone/>
            </a:pPr>
            <a:r>
              <a:rPr lang="sv-SE" sz="1400" dirty="0"/>
              <a:t>(4)	</a:t>
            </a:r>
            <a:r>
              <a:rPr lang="en-ID" sz="1800" dirty="0">
                <a:solidFill>
                  <a:srgbClr val="231F20"/>
                </a:solidFill>
                <a:latin typeface="Calibri Light" panose="020F0302020204030204" pitchFamily="34" charset="0"/>
              </a:rPr>
              <a:t> </a:t>
            </a:r>
            <a:r>
              <a:rPr lang="en-ID" sz="1400" dirty="0">
                <a:solidFill>
                  <a:srgbClr val="231F20"/>
                </a:solidFill>
              </a:rPr>
              <a:t>Kas	</a:t>
            </a:r>
            <a:r>
              <a:rPr lang="sv-SE" sz="1400" dirty="0"/>
              <a:t> 	</a:t>
            </a:r>
            <a:r>
              <a:rPr lang="id-ID" sz="1400" dirty="0"/>
              <a:t>	</a:t>
            </a:r>
            <a:r>
              <a:rPr lang="en-US" sz="1400" dirty="0"/>
              <a:t>137</a:t>
            </a:r>
            <a:r>
              <a:rPr lang="sv-SE" sz="1400" dirty="0"/>
              <a:t>.000.000 	</a:t>
            </a:r>
          </a:p>
          <a:p>
            <a:pPr marL="1257300" indent="0">
              <a:spcBef>
                <a:spcPts val="0"/>
              </a:spcBef>
              <a:buNone/>
            </a:pPr>
            <a:r>
              <a:rPr lang="en-ID" sz="1400" dirty="0">
                <a:solidFill>
                  <a:srgbClr val="231F20"/>
                </a:solidFill>
              </a:rPr>
              <a:t>Kas-</a:t>
            </a:r>
            <a:r>
              <a:rPr lang="en-ID" sz="1400" dirty="0" err="1">
                <a:solidFill>
                  <a:srgbClr val="231F20"/>
                </a:solidFill>
              </a:rPr>
              <a:t>Valas</a:t>
            </a:r>
            <a:r>
              <a:rPr lang="en-ID" sz="1400" dirty="0">
                <a:solidFill>
                  <a:srgbClr val="231F20"/>
                </a:solidFill>
              </a:rPr>
              <a:t> (USD)		</a:t>
            </a:r>
            <a:r>
              <a:rPr lang="fi-FI" sz="1400" dirty="0"/>
              <a:t> 	137.000.000	</a:t>
            </a:r>
          </a:p>
          <a:p>
            <a:pPr marL="361950" indent="0" algn="just">
              <a:spcBef>
                <a:spcPts val="0"/>
              </a:spcBef>
              <a:buNone/>
            </a:pPr>
            <a:r>
              <a:rPr lang="id-ID" sz="1400" i="1" dirty="0"/>
              <a:t>Mencatat </a:t>
            </a:r>
            <a:r>
              <a:rPr lang="en-US" sz="1400" i="1" dirty="0" err="1">
                <a:solidFill>
                  <a:srgbClr val="231F20"/>
                </a:solidFill>
                <a:latin typeface="Myriad Pro" panose="020B0503030403020204" pitchFamily="34" charset="0"/>
              </a:rPr>
              <a:t>jurnal</a:t>
            </a:r>
            <a:r>
              <a:rPr lang="en-US" sz="1400" i="1" dirty="0">
                <a:solidFill>
                  <a:srgbClr val="231F20"/>
                </a:solidFill>
                <a:latin typeface="Myriad Pro" panose="020B0503030403020204" pitchFamily="34" charset="0"/>
              </a:rPr>
              <a:t> </a:t>
            </a:r>
            <a:r>
              <a:rPr lang="en-US" sz="1400" i="1" dirty="0" err="1">
                <a:solidFill>
                  <a:srgbClr val="231F20"/>
                </a:solidFill>
                <a:latin typeface="Myriad Pro" panose="020B0503030403020204" pitchFamily="34" charset="0"/>
              </a:rPr>
              <a:t>penyelesaian</a:t>
            </a:r>
            <a:r>
              <a:rPr lang="en-US" sz="1400" i="1" dirty="0">
                <a:solidFill>
                  <a:srgbClr val="231F20"/>
                </a:solidFill>
                <a:latin typeface="Myriad Pro" panose="020B0503030403020204" pitchFamily="34" charset="0"/>
              </a:rPr>
              <a:t> (US$10.000 x Rp13.700)</a:t>
            </a:r>
            <a:r>
              <a:rPr lang="id-ID" sz="1400" i="1" dirty="0"/>
              <a:t> </a:t>
            </a:r>
          </a:p>
          <a:p>
            <a:pPr marL="361950" indent="0" algn="just">
              <a:buNone/>
            </a:pP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terdapat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3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yaitu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penyelesaian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Jika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terdiri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3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penjabaran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2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yaitu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selain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awal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Demikian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juga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jika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melewati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sehingga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menghasilkan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4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penjabaran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3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yaitu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1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penyelesaian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id-ID" sz="1400" dirty="0"/>
              <a:t> </a:t>
            </a:r>
            <a:endParaRPr lang="en-US" sz="1400" dirty="0"/>
          </a:p>
          <a:p>
            <a:pPr marL="361950" indent="0" algn="just">
              <a:buNone/>
            </a:pP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Ekspektasi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Nusantara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terwujud</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kurun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waktu</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secara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keseluruhan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Kesesuaian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ekspektasi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menghasilkan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keuntungan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nilainya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tercermin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laporan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keuangan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Jika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dihitung</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keuntungan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kerugian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rangkaian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diperoleh</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keuntungan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bersih</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sebesar</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Rp1.000.000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terdiri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kerugian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Rp1.000.000 dan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keuntungan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Rp2.000.000).</a:t>
            </a:r>
            <a:endParaRPr lang="id-ID" sz="1500" dirty="0"/>
          </a:p>
        </p:txBody>
      </p:sp>
    </p:spTree>
    <p:extLst>
      <p:ext uri="{BB962C8B-B14F-4D97-AF65-F5344CB8AC3E}">
        <p14:creationId xmlns:p14="http://schemas.microsoft.com/office/powerpoint/2010/main" val="281366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lnSpcReduction="10000"/>
          </a:bodyPr>
          <a:lstStyle/>
          <a:p>
            <a:pPr>
              <a:buFont typeface="Wingdings" pitchFamily="2" charset="2"/>
              <a:buChar char="q"/>
            </a:pPr>
            <a:r>
              <a:rPr lang="id-ID" sz="1900" b="1" dirty="0"/>
              <a:t>Transaksi Ekspor</a:t>
            </a:r>
          </a:p>
          <a:p>
            <a:pPr marL="361950" indent="0" algn="just">
              <a:buNone/>
            </a:pPr>
            <a:r>
              <a:rPr lang="id-ID" sz="1400" dirty="0"/>
              <a:t>Transaksi ekspor adalah transaksi penjualan barang atau jasa dari dalam negeri kepada entitas lain di luar negeri. Suatu entitas akan memperoleh pembayaran dari luar negeri mungkin didenominasikan dalam mata uang asing. Walaupun didenominasikan dalam mata uang asing, untuk tujuan pencatatan pada laporan keuangan, suatu entitas harus menyajikan transaksi tersebut dalam mata uang fungsionalnya. Adapun nilai tukar yang digunakan untuk mendenominasikan nilai transaksi ke dalam mata uang fungsional adalah kurs </a:t>
            </a:r>
            <a:r>
              <a:rPr lang="id-ID" sz="1400" i="1" dirty="0"/>
              <a:t>spot </a:t>
            </a:r>
            <a:r>
              <a:rPr lang="id-ID" sz="1400" dirty="0"/>
              <a:t>yang berlaku pada tanggal penyelesaian transaksi. Pada umumnya transaksi ekspor maupun impor memerlukan pengakuan secara akuntansi pada tanggal-tanggal berikut ini.</a:t>
            </a:r>
          </a:p>
          <a:p>
            <a:pPr marL="542925" indent="-180975" algn="just">
              <a:lnSpc>
                <a:spcPct val="110000"/>
              </a:lnSpc>
              <a:spcBef>
                <a:spcPts val="0"/>
              </a:spcBef>
              <a:buNone/>
            </a:pPr>
            <a:r>
              <a:rPr lang="sv-SE" sz="1400" dirty="0"/>
              <a:t>1.</a:t>
            </a:r>
            <a:r>
              <a:rPr lang="id-ID" sz="1400" dirty="0"/>
              <a:t>	</a:t>
            </a:r>
            <a:r>
              <a:rPr lang="sv-SE" sz="1400" dirty="0"/>
              <a:t>Tanggal transaksi, yakni tanggal terjadinya transaksi sehingga entitas perlu mencatat transaksi berdasarkan kurs </a:t>
            </a:r>
            <a:r>
              <a:rPr lang="sv-SE" sz="1400" i="1" dirty="0"/>
              <a:t>spot</a:t>
            </a:r>
            <a:r>
              <a:rPr lang="sv-SE" sz="1400" dirty="0"/>
              <a:t>.</a:t>
            </a:r>
          </a:p>
          <a:p>
            <a:pPr marL="542925" indent="-180975" algn="just">
              <a:lnSpc>
                <a:spcPct val="110000"/>
              </a:lnSpc>
              <a:spcBef>
                <a:spcPts val="0"/>
              </a:spcBef>
              <a:buNone/>
            </a:pPr>
            <a:r>
              <a:rPr lang="id-ID" sz="1400" dirty="0"/>
              <a:t>2.	Tanggal pelaporan keuangan, yakni akhir periode pelaporan bila entitas masih memiliki pos-pos yang terkait transaksi menggunakan mata uang asing. Pada tanggal ini, entitas perlu melakukan penyesuaian atas instrumen keuangan terkait transaksi berdasaran kurs berlaku untuk kemudian mengakui adanya keuntungan atau kerugian yang muncul dari perbedaan kurs.</a:t>
            </a:r>
          </a:p>
          <a:p>
            <a:pPr marL="542925" indent="-180975" algn="just">
              <a:lnSpc>
                <a:spcPct val="110000"/>
              </a:lnSpc>
              <a:spcBef>
                <a:spcPts val="0"/>
              </a:spcBef>
              <a:buNone/>
            </a:pPr>
            <a:r>
              <a:rPr lang="id-ID" sz="1400" dirty="0"/>
              <a:t>3.	Tanggal penyelesaian, yakni tanggal diselesaikannya transaksi terkait mata uang asing. Entitas perlu menyesuaikan terlebih dahulu nilai terakhir yang dimiliki terhadap kurs </a:t>
            </a:r>
            <a:r>
              <a:rPr lang="id-ID" sz="1400" i="1" dirty="0"/>
              <a:t>spot </a:t>
            </a:r>
            <a:r>
              <a:rPr lang="id-ID" sz="1400" dirty="0"/>
              <a:t>yang berlaku untuk kemudian mengakui adanya keuntungan atau kerugian yang muncul dari perbedaan kurs. Setelah itu, entitas melakukan penyelesaian atas transaksi.</a:t>
            </a:r>
          </a:p>
        </p:txBody>
      </p:sp>
    </p:spTree>
    <p:extLst>
      <p:ext uri="{BB962C8B-B14F-4D97-AF65-F5344CB8AC3E}">
        <p14:creationId xmlns:p14="http://schemas.microsoft.com/office/powerpoint/2010/main" val="94515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a:xfrm>
            <a:off x="609600" y="1676400"/>
            <a:ext cx="8153400" cy="1896616"/>
          </a:xfrm>
        </p:spPr>
        <p:txBody>
          <a:bodyPr>
            <a:normAutofit/>
          </a:bodyPr>
          <a:lstStyle/>
          <a:p>
            <a:pPr marL="361950" indent="0" algn="just">
              <a:buNone/>
            </a:pPr>
            <a:r>
              <a:rPr lang="id-ID" sz="1400" b="1" dirty="0"/>
              <a:t>Contoh 9.2 </a:t>
            </a:r>
          </a:p>
          <a:p>
            <a:pPr marL="361950" indent="0" algn="just">
              <a:buNone/>
            </a:pPr>
            <a:r>
              <a:rPr lang="id-ID" sz="1400" dirty="0"/>
              <a:t>PT Nusantara memiliki unit usaha yang memproduksi dan mendistribusikan mesin pemindai untuk mendukung keamanan kepada bandara-bandara di kawasan Asia. Pada tanggal 20 Oktober 20</a:t>
            </a:r>
            <a:r>
              <a:rPr lang="en-US" sz="1400" dirty="0"/>
              <a:t>20</a:t>
            </a:r>
            <a:r>
              <a:rPr lang="id-ID" sz="1400" dirty="0"/>
              <a:t>, PT Nusantara melakukan penjualan 10 unit mesin pemindai kepada Bandar Udara Changi di Singapura. Harga jual mesin ini senilai S$100.000 (beban pokok penjualan adalah 60% dari harga jual) yang pembayarannya akan diterima dalam dollar Singapura pada tanggal 1 Februari 20</a:t>
            </a:r>
            <a:r>
              <a:rPr lang="en-US" sz="1400" dirty="0"/>
              <a:t>21</a:t>
            </a:r>
            <a:r>
              <a:rPr lang="id-ID" sz="1400" dirty="0"/>
              <a:t>. PT Nusantara memiliki akhir periode akuntansi per 31 Desember serta memberikan informasi nilai tukar untuk tanggal-tanggal </a:t>
            </a:r>
            <a:r>
              <a:rPr lang="en-US" sz="1400" dirty="0"/>
              <a:t>yang </a:t>
            </a:r>
            <a:r>
              <a:rPr lang="en-US" sz="1400" dirty="0" err="1"/>
              <a:t>relevan</a:t>
            </a:r>
            <a:r>
              <a:rPr lang="id-ID" sz="1400" dirty="0"/>
              <a:t> sebagai berikut.</a:t>
            </a:r>
          </a:p>
          <a:p>
            <a:pPr marL="361950" indent="0" algn="just">
              <a:buNone/>
            </a:pPr>
            <a:endParaRPr lang="id-ID" sz="1400" dirty="0"/>
          </a:p>
        </p:txBody>
      </p:sp>
      <p:sp>
        <p:nvSpPr>
          <p:cNvPr id="5" name="Rectangle 4"/>
          <p:cNvSpPr/>
          <p:nvPr/>
        </p:nvSpPr>
        <p:spPr>
          <a:xfrm>
            <a:off x="685800" y="4891207"/>
            <a:ext cx="8001000" cy="1661993"/>
          </a:xfrm>
          <a:prstGeom prst="rect">
            <a:avLst/>
          </a:prstGeom>
        </p:spPr>
        <p:txBody>
          <a:bodyPr wrap="square">
            <a:spAutoFit/>
          </a:bodyPr>
          <a:lstStyle/>
          <a:p>
            <a:pPr marL="342900" algn="just"/>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transaksi</a:t>
            </a:r>
            <a:r>
              <a:rPr lang="en-US" sz="1400" dirty="0">
                <a:latin typeface="Myriad Pro" pitchFamily="34" charset="0"/>
              </a:rPr>
              <a:t> </a:t>
            </a:r>
            <a:r>
              <a:rPr lang="en-US" sz="1400" dirty="0" err="1">
                <a:latin typeface="Myriad Pro" pitchFamily="34" charset="0"/>
              </a:rPr>
              <a:t>ekspor</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akan</a:t>
            </a:r>
            <a:r>
              <a:rPr lang="en-US" sz="1400" dirty="0">
                <a:latin typeface="Myriad Pro" pitchFamily="34" charset="0"/>
              </a:rPr>
              <a:t> </a:t>
            </a:r>
            <a:r>
              <a:rPr lang="en-US" sz="1400" dirty="0" err="1">
                <a:latin typeface="Myriad Pro" pitchFamily="34" charset="0"/>
              </a:rPr>
              <a:t>dicatat</a:t>
            </a:r>
            <a:r>
              <a:rPr lang="en-US" sz="1400" dirty="0">
                <a:latin typeface="Myriad Pro" pitchFamily="34" charset="0"/>
              </a:rPr>
              <a:t> </a:t>
            </a:r>
            <a:r>
              <a:rPr lang="en-US" sz="1400" dirty="0" err="1">
                <a:latin typeface="Myriad Pro" pitchFamily="34" charset="0"/>
              </a:rPr>
              <a:t>oleh</a:t>
            </a:r>
            <a:r>
              <a:rPr lang="en-US" sz="1400" dirty="0">
                <a:latin typeface="Myriad Pro" pitchFamily="34" charset="0"/>
              </a:rPr>
              <a:t> PT Nusantara </a:t>
            </a:r>
            <a:r>
              <a:rPr lang="en-US" sz="1400" dirty="0" err="1">
                <a:latin typeface="Myriad Pro" pitchFamily="34" charset="0"/>
              </a:rPr>
              <a:t>ditunjukkan</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marL="361950"/>
            <a:r>
              <a:rPr lang="en-US" sz="1400" u="sng" dirty="0">
                <a:latin typeface="Myriad Pro" pitchFamily="34" charset="0"/>
              </a:rPr>
              <a:t>20 </a:t>
            </a:r>
            <a:r>
              <a:rPr lang="en-US" sz="1400" u="sng" dirty="0" err="1">
                <a:latin typeface="Myriad Pro" pitchFamily="34" charset="0"/>
              </a:rPr>
              <a:t>Oktober</a:t>
            </a:r>
            <a:r>
              <a:rPr lang="en-US" sz="1400" u="sng" dirty="0">
                <a:latin typeface="Myriad Pro" pitchFamily="34" charset="0"/>
              </a:rPr>
              <a:t> 2020</a:t>
            </a:r>
          </a:p>
          <a:p>
            <a:pPr marL="361950"/>
            <a:r>
              <a:rPr lang="en-US" sz="1400" dirty="0">
                <a:latin typeface="Myriad Pro" pitchFamily="34" charset="0"/>
              </a:rPr>
              <a:t>(5)	</a:t>
            </a:r>
            <a:r>
              <a:rPr lang="en-US" sz="1400" dirty="0" err="1">
                <a:latin typeface="Myriad Pro" pitchFamily="34" charset="0"/>
              </a:rPr>
              <a:t>Piutang</a:t>
            </a:r>
            <a:r>
              <a:rPr lang="en-US" sz="1400" dirty="0">
                <a:latin typeface="Myriad Pro" pitchFamily="34" charset="0"/>
              </a:rPr>
              <a:t> Usaha (SGD) 		10.200.000.000 	</a:t>
            </a:r>
          </a:p>
          <a:p>
            <a:pPr marL="361950"/>
            <a:r>
              <a:rPr lang="en-US" sz="1400" dirty="0">
                <a:latin typeface="Myriad Pro" pitchFamily="34" charset="0"/>
              </a:rPr>
              <a:t>		</a:t>
            </a:r>
            <a:r>
              <a:rPr lang="en-US" sz="1400" dirty="0" err="1">
                <a:latin typeface="Myriad Pro" pitchFamily="34" charset="0"/>
              </a:rPr>
              <a:t>Penjualan</a:t>
            </a:r>
            <a:r>
              <a:rPr lang="en-US" sz="1400" dirty="0">
                <a:latin typeface="Myriad Pro" pitchFamily="34" charset="0"/>
              </a:rPr>
              <a:t>				10.200.000.000	</a:t>
            </a:r>
          </a:p>
          <a:p>
            <a:pPr marL="361950" algn="just"/>
            <a:r>
              <a:rPr lang="en-US" sz="1400" i="1" dirty="0" err="1">
                <a:latin typeface="Myriad Pro" pitchFamily="34" charset="0"/>
              </a:rPr>
              <a:t>Mencatat</a:t>
            </a:r>
            <a:r>
              <a:rPr lang="en-US" sz="1400" i="1" dirty="0">
                <a:latin typeface="Myriad Pro" pitchFamily="34" charset="0"/>
              </a:rPr>
              <a:t> </a:t>
            </a:r>
            <a:r>
              <a:rPr lang="en-US" sz="1400" i="1" dirty="0" err="1">
                <a:latin typeface="Myriad Pro" pitchFamily="34" charset="0"/>
              </a:rPr>
              <a:t>penjualan</a:t>
            </a:r>
            <a:r>
              <a:rPr lang="en-US" sz="1400" i="1" dirty="0">
                <a:latin typeface="Myriad Pro" pitchFamily="34" charset="0"/>
              </a:rPr>
              <a:t> </a:t>
            </a:r>
            <a:r>
              <a:rPr lang="en-US" sz="1400" i="1" dirty="0" err="1">
                <a:latin typeface="Myriad Pro" pitchFamily="34" charset="0"/>
              </a:rPr>
              <a:t>mesin</a:t>
            </a:r>
            <a:r>
              <a:rPr lang="en-US" sz="1400" i="1" dirty="0">
                <a:latin typeface="Myriad Pro" pitchFamily="34" charset="0"/>
              </a:rPr>
              <a:t> </a:t>
            </a:r>
            <a:r>
              <a:rPr lang="en-US" sz="1400" i="1" dirty="0" err="1">
                <a:latin typeface="Myriad Pro" pitchFamily="34" charset="0"/>
              </a:rPr>
              <a:t>pemindai</a:t>
            </a:r>
            <a:r>
              <a:rPr lang="en-US" sz="1400" i="1" dirty="0">
                <a:latin typeface="Myriad Pro" pitchFamily="34" charset="0"/>
              </a:rPr>
              <a:t> </a:t>
            </a:r>
            <a:r>
              <a:rPr lang="en-US" sz="1400" i="1" dirty="0" err="1">
                <a:latin typeface="Myriad Pro" pitchFamily="34" charset="0"/>
              </a:rPr>
              <a:t>kepada</a:t>
            </a:r>
            <a:r>
              <a:rPr lang="en-US" sz="1400" i="1" dirty="0">
                <a:latin typeface="Myriad Pro" pitchFamily="34" charset="0"/>
              </a:rPr>
              <a:t> </a:t>
            </a:r>
            <a:r>
              <a:rPr lang="en-US" sz="1400" i="1" dirty="0" err="1">
                <a:latin typeface="Myriad Pro" pitchFamily="34" charset="0"/>
              </a:rPr>
              <a:t>Bandara</a:t>
            </a:r>
            <a:r>
              <a:rPr lang="en-US" sz="1400" i="1" dirty="0">
                <a:latin typeface="Myriad Pro" pitchFamily="34" charset="0"/>
              </a:rPr>
              <a:t> </a:t>
            </a:r>
            <a:r>
              <a:rPr lang="en-US" sz="1400" i="1" dirty="0" err="1">
                <a:latin typeface="Myriad Pro" pitchFamily="34" charset="0"/>
              </a:rPr>
              <a:t>Changi</a:t>
            </a:r>
            <a:r>
              <a:rPr lang="en-US" sz="1400" i="1" dirty="0">
                <a:latin typeface="Myriad Pro" pitchFamily="34" charset="0"/>
              </a:rPr>
              <a:t> </a:t>
            </a:r>
            <a:r>
              <a:rPr lang="en-US" sz="1400" i="1" dirty="0" err="1">
                <a:latin typeface="Myriad Pro" pitchFamily="34" charset="0"/>
              </a:rPr>
              <a:t>di</a:t>
            </a:r>
            <a:r>
              <a:rPr lang="en-US" sz="1400" i="1" dirty="0">
                <a:latin typeface="Myriad Pro" pitchFamily="34" charset="0"/>
              </a:rPr>
              <a:t> </a:t>
            </a:r>
            <a:r>
              <a:rPr lang="en-US" sz="1400" i="1" dirty="0" err="1">
                <a:latin typeface="Myriad Pro" pitchFamily="34" charset="0"/>
              </a:rPr>
              <a:t>Singapura</a:t>
            </a:r>
            <a:r>
              <a:rPr lang="en-US" sz="1400" i="1" dirty="0">
                <a:latin typeface="Myriad Pro" pitchFamily="34" charset="0"/>
              </a:rPr>
              <a:t> (10 x S$100.000 x Rp10.200)</a:t>
            </a:r>
            <a:r>
              <a:rPr lang="en-US" i="1" dirty="0"/>
              <a:t>	</a:t>
            </a:r>
          </a:p>
        </p:txBody>
      </p:sp>
      <p:pic>
        <p:nvPicPr>
          <p:cNvPr id="6" name="Picture 5">
            <a:extLst>
              <a:ext uri="{FF2B5EF4-FFF2-40B4-BE49-F238E27FC236}">
                <a16:creationId xmlns:a16="http://schemas.microsoft.com/office/drawing/2014/main" id="{26FD3A00-E455-46BA-92DA-AC161832C734}"/>
              </a:ext>
            </a:extLst>
          </p:cNvPr>
          <p:cNvPicPr>
            <a:picLocks noChangeAspect="1"/>
          </p:cNvPicPr>
          <p:nvPr/>
        </p:nvPicPr>
        <p:blipFill>
          <a:blip r:embed="rId2"/>
          <a:stretch>
            <a:fillRect/>
          </a:stretch>
        </p:blipFill>
        <p:spPr>
          <a:xfrm>
            <a:off x="2895600" y="3649216"/>
            <a:ext cx="3833864" cy="1151384"/>
          </a:xfrm>
          <a:prstGeom prst="rect">
            <a:avLst/>
          </a:prstGeom>
        </p:spPr>
      </p:pic>
    </p:spTree>
    <p:extLst>
      <p:ext uri="{BB962C8B-B14F-4D97-AF65-F5344CB8AC3E}">
        <p14:creationId xmlns:p14="http://schemas.microsoft.com/office/powerpoint/2010/main" val="389045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361950" indent="4763">
              <a:spcBef>
                <a:spcPts val="0"/>
              </a:spcBef>
              <a:buNone/>
            </a:pPr>
            <a:r>
              <a:rPr lang="es-ES" sz="1400" dirty="0"/>
              <a:t>(6)	Beban </a:t>
            </a:r>
            <a:r>
              <a:rPr lang="es-ES" sz="1400" dirty="0" err="1"/>
              <a:t>Pokok</a:t>
            </a:r>
            <a:r>
              <a:rPr lang="es-ES" sz="1400" dirty="0"/>
              <a:t> </a:t>
            </a:r>
            <a:r>
              <a:rPr lang="es-ES" sz="1400" dirty="0" err="1"/>
              <a:t>Penjualan</a:t>
            </a:r>
            <a:r>
              <a:rPr lang="es-ES" sz="1400" dirty="0"/>
              <a:t> 		6.120.000.000 	</a:t>
            </a:r>
          </a:p>
          <a:p>
            <a:pPr marL="361950" indent="4763">
              <a:spcBef>
                <a:spcPts val="0"/>
              </a:spcBef>
              <a:buNone/>
            </a:pPr>
            <a:r>
              <a:rPr lang="en-US" sz="1400" dirty="0"/>
              <a:t>		</a:t>
            </a:r>
            <a:r>
              <a:rPr lang="en-US" sz="1400" dirty="0" err="1"/>
              <a:t>Persediaan</a:t>
            </a:r>
            <a:r>
              <a:rPr lang="en-US" sz="1400" dirty="0"/>
              <a:t>				6.120.000.000	</a:t>
            </a:r>
          </a:p>
          <a:p>
            <a:pPr marL="361950" indent="4763">
              <a:spcBef>
                <a:spcPts val="0"/>
              </a:spcBef>
              <a:buNone/>
            </a:pPr>
            <a:r>
              <a:rPr lang="en-US" sz="1400" i="1" dirty="0" err="1"/>
              <a:t>Beban</a:t>
            </a:r>
            <a:r>
              <a:rPr lang="en-US" sz="1400" i="1" dirty="0"/>
              <a:t> </a:t>
            </a:r>
            <a:r>
              <a:rPr lang="en-US" sz="1400" i="1" dirty="0" err="1"/>
              <a:t>pokok</a:t>
            </a:r>
            <a:r>
              <a:rPr lang="en-US" sz="1400" i="1" dirty="0"/>
              <a:t> </a:t>
            </a:r>
            <a:r>
              <a:rPr lang="en-US" sz="1400" i="1" dirty="0" err="1"/>
              <a:t>dari</a:t>
            </a:r>
            <a:r>
              <a:rPr lang="en-US" sz="1400" i="1" dirty="0"/>
              <a:t> </a:t>
            </a:r>
            <a:r>
              <a:rPr lang="en-US" sz="1400" i="1" dirty="0" err="1"/>
              <a:t>penjualan</a:t>
            </a:r>
            <a:r>
              <a:rPr lang="en-US" sz="1400" i="1" dirty="0"/>
              <a:t> </a:t>
            </a:r>
            <a:r>
              <a:rPr lang="en-US" sz="1400" i="1" dirty="0" err="1"/>
              <a:t>mesin</a:t>
            </a:r>
            <a:r>
              <a:rPr lang="en-US" sz="1400" i="1" dirty="0"/>
              <a:t> </a:t>
            </a:r>
            <a:r>
              <a:rPr lang="en-US" sz="1400" i="1" dirty="0" err="1"/>
              <a:t>pemindai</a:t>
            </a:r>
            <a:r>
              <a:rPr lang="en-US" sz="1400" i="1" dirty="0"/>
              <a:t> (10 unit) (10 x S$100.000 x Rp10.200) x 60%</a:t>
            </a:r>
          </a:p>
          <a:p>
            <a:pPr marL="623888" indent="4763">
              <a:spcBef>
                <a:spcPts val="0"/>
              </a:spcBef>
              <a:buNone/>
            </a:pPr>
            <a:endParaRPr lang="en-US" sz="800" dirty="0"/>
          </a:p>
          <a:p>
            <a:pPr marL="338138" indent="4763" algn="just">
              <a:spcBef>
                <a:spcPts val="0"/>
              </a:spcBef>
              <a:buNone/>
            </a:pPr>
            <a:r>
              <a:rPr lang="en-US" sz="1400" dirty="0" err="1"/>
              <a:t>Kedua</a:t>
            </a:r>
            <a:r>
              <a:rPr lang="en-US" sz="1400" dirty="0"/>
              <a:t> </a:t>
            </a:r>
            <a:r>
              <a:rPr lang="en-US" sz="1400" dirty="0" err="1"/>
              <a:t>jurnal</a:t>
            </a:r>
            <a:r>
              <a:rPr lang="en-US" sz="1400" dirty="0"/>
              <a:t> </a:t>
            </a:r>
            <a:r>
              <a:rPr lang="en-US" sz="1400" dirty="0" err="1"/>
              <a:t>tersebut</a:t>
            </a:r>
            <a:r>
              <a:rPr lang="en-US" sz="1400" dirty="0"/>
              <a:t> </a:t>
            </a:r>
            <a:r>
              <a:rPr lang="en-US" sz="1400" dirty="0" err="1"/>
              <a:t>merupakan</a:t>
            </a:r>
            <a:r>
              <a:rPr lang="en-US" sz="1400" dirty="0"/>
              <a:t> </a:t>
            </a:r>
            <a:r>
              <a:rPr lang="en-US" sz="1400" dirty="0" err="1"/>
              <a:t>jurnal</a:t>
            </a:r>
            <a:r>
              <a:rPr lang="en-US" sz="1400" dirty="0"/>
              <a:t> </a:t>
            </a:r>
            <a:r>
              <a:rPr lang="en-US" sz="1400" dirty="0" err="1"/>
              <a:t>standar</a:t>
            </a:r>
            <a:r>
              <a:rPr lang="en-US" sz="1400" dirty="0"/>
              <a:t> yang </a:t>
            </a:r>
            <a:r>
              <a:rPr lang="en-US" sz="1400" dirty="0" err="1"/>
              <a:t>digunakan</a:t>
            </a:r>
            <a:r>
              <a:rPr lang="en-US" sz="1400" dirty="0"/>
              <a:t> </a:t>
            </a:r>
            <a:r>
              <a:rPr lang="en-US" sz="1400" dirty="0" err="1"/>
              <a:t>untuk</a:t>
            </a:r>
            <a:r>
              <a:rPr lang="en-US" sz="1400" dirty="0"/>
              <a:t> </a:t>
            </a:r>
            <a:r>
              <a:rPr lang="en-US" sz="1400" dirty="0" err="1"/>
              <a:t>mencatat</a:t>
            </a:r>
            <a:r>
              <a:rPr lang="en-US" sz="1400" dirty="0"/>
              <a:t> </a:t>
            </a:r>
            <a:r>
              <a:rPr lang="en-US" sz="1400" dirty="0" err="1"/>
              <a:t>transaksi</a:t>
            </a:r>
            <a:r>
              <a:rPr lang="en-US" sz="1400" dirty="0"/>
              <a:t> </a:t>
            </a:r>
            <a:r>
              <a:rPr lang="en-US" sz="1400" dirty="0" err="1"/>
              <a:t>penjualan</a:t>
            </a:r>
            <a:r>
              <a:rPr lang="en-US" sz="1400" dirty="0"/>
              <a:t>. Ketika </a:t>
            </a:r>
            <a:r>
              <a:rPr lang="en-US" sz="1400" dirty="0" err="1"/>
              <a:t>transaksi</a:t>
            </a:r>
            <a:r>
              <a:rPr lang="en-US" sz="1400" dirty="0"/>
              <a:t> </a:t>
            </a:r>
            <a:r>
              <a:rPr lang="en-US" sz="1400" dirty="0" err="1"/>
              <a:t>menggunakan</a:t>
            </a:r>
            <a:r>
              <a:rPr lang="en-US" sz="1400" dirty="0"/>
              <a:t> </a:t>
            </a:r>
            <a:r>
              <a:rPr lang="en-US" sz="1400" dirty="0" err="1"/>
              <a:t>mata</a:t>
            </a:r>
            <a:r>
              <a:rPr lang="en-US" sz="1400" dirty="0"/>
              <a:t> uang </a:t>
            </a:r>
            <a:r>
              <a:rPr lang="en-US" sz="1400" dirty="0" err="1"/>
              <a:t>asing</a:t>
            </a:r>
            <a:r>
              <a:rPr lang="en-US" sz="1400" dirty="0"/>
              <a:t>, </a:t>
            </a:r>
            <a:r>
              <a:rPr lang="en-US" sz="1400" dirty="0" err="1"/>
              <a:t>nilai</a:t>
            </a:r>
            <a:r>
              <a:rPr lang="en-US" sz="1400" dirty="0"/>
              <a:t> </a:t>
            </a:r>
            <a:r>
              <a:rPr lang="en-US" sz="1400" dirty="0" err="1"/>
              <a:t>dari</a:t>
            </a:r>
            <a:r>
              <a:rPr lang="en-US" sz="1400" dirty="0"/>
              <a:t> </a:t>
            </a:r>
            <a:r>
              <a:rPr lang="en-US" sz="1400" dirty="0" err="1"/>
              <a:t>penjualan</a:t>
            </a:r>
            <a:r>
              <a:rPr lang="en-US" sz="1400" dirty="0"/>
              <a:t> yang </a:t>
            </a:r>
            <a:r>
              <a:rPr lang="en-US" sz="1400" dirty="0" err="1"/>
              <a:t>dilakukan</a:t>
            </a:r>
            <a:r>
              <a:rPr lang="en-US" sz="1400" dirty="0"/>
              <a:t> </a:t>
            </a:r>
            <a:r>
              <a:rPr lang="en-US" sz="1400" dirty="0" err="1"/>
              <a:t>perlu</a:t>
            </a:r>
            <a:r>
              <a:rPr lang="en-US" sz="1400" dirty="0"/>
              <a:t> </a:t>
            </a:r>
            <a:r>
              <a:rPr lang="en-US" sz="1400" dirty="0" err="1"/>
              <a:t>didenominasikan</a:t>
            </a:r>
            <a:r>
              <a:rPr lang="en-US" sz="1400" dirty="0"/>
              <a:t> </a:t>
            </a:r>
            <a:r>
              <a:rPr lang="en-US" sz="1400" dirty="0" err="1"/>
              <a:t>ke</a:t>
            </a:r>
            <a:r>
              <a:rPr lang="en-US" sz="1400" dirty="0"/>
              <a:t> </a:t>
            </a:r>
            <a:r>
              <a:rPr lang="en-US" sz="1400" dirty="0" err="1"/>
              <a:t>dalam</a:t>
            </a:r>
            <a:r>
              <a:rPr lang="en-US" sz="1400" dirty="0"/>
              <a:t> </a:t>
            </a:r>
            <a:r>
              <a:rPr lang="en-US" sz="1400" dirty="0" err="1"/>
              <a:t>mata</a:t>
            </a:r>
            <a:r>
              <a:rPr lang="en-US" sz="1400" dirty="0"/>
              <a:t> uang </a:t>
            </a:r>
            <a:r>
              <a:rPr lang="en-US" sz="1400" dirty="0" err="1"/>
              <a:t>fungsional</a:t>
            </a:r>
            <a:r>
              <a:rPr lang="en-US" sz="1400" dirty="0"/>
              <a:t> (</a:t>
            </a:r>
            <a:r>
              <a:rPr lang="en-US" sz="1400" dirty="0" err="1"/>
              <a:t>dalam</a:t>
            </a:r>
            <a:r>
              <a:rPr lang="en-US" sz="1400" dirty="0"/>
              <a:t> </a:t>
            </a:r>
            <a:r>
              <a:rPr lang="en-US" sz="1400" dirty="0" err="1"/>
              <a:t>kasus</a:t>
            </a:r>
            <a:r>
              <a:rPr lang="en-US" sz="1400" dirty="0"/>
              <a:t> </a:t>
            </a:r>
            <a:r>
              <a:rPr lang="en-US" sz="1400" dirty="0" err="1"/>
              <a:t>ini</a:t>
            </a:r>
            <a:r>
              <a:rPr lang="en-US" sz="1400" dirty="0"/>
              <a:t> </a:t>
            </a:r>
            <a:r>
              <a:rPr lang="en-US" sz="1400" dirty="0" err="1"/>
              <a:t>adalah</a:t>
            </a:r>
            <a:r>
              <a:rPr lang="en-US" sz="1400" dirty="0"/>
              <a:t> rupiah) </a:t>
            </a:r>
            <a:r>
              <a:rPr lang="en-US" sz="1400" dirty="0" err="1"/>
              <a:t>menggunakan</a:t>
            </a:r>
            <a:r>
              <a:rPr lang="en-US" sz="1400" dirty="0"/>
              <a:t> </a:t>
            </a:r>
            <a:r>
              <a:rPr lang="en-US" sz="1400" dirty="0" err="1"/>
              <a:t>kurs</a:t>
            </a:r>
            <a:r>
              <a:rPr lang="en-US" sz="1400" dirty="0"/>
              <a:t> </a:t>
            </a:r>
            <a:r>
              <a:rPr lang="en-US" sz="1400" i="1" dirty="0"/>
              <a:t>spot</a:t>
            </a:r>
            <a:r>
              <a:rPr lang="en-US" sz="1400" dirty="0"/>
              <a:t> </a:t>
            </a:r>
            <a:r>
              <a:rPr lang="en-US" sz="1400" dirty="0" err="1"/>
              <a:t>berlaku</a:t>
            </a:r>
            <a:r>
              <a:rPr lang="en-US" sz="1400" dirty="0"/>
              <a:t> per 20 </a:t>
            </a:r>
            <a:r>
              <a:rPr lang="en-US" sz="1400" dirty="0" err="1"/>
              <a:t>Oktober</a:t>
            </a:r>
            <a:r>
              <a:rPr lang="en-US" sz="1400" dirty="0"/>
              <a:t> 2020</a:t>
            </a:r>
            <a:r>
              <a:rPr lang="en-US" sz="1400" i="1" dirty="0"/>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Piutang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Usaha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diberi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“(SGD)”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karena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didenominasi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SGD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moneter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harus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dijabarkan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en-US" sz="1400" i="1" dirty="0"/>
          </a:p>
          <a:p>
            <a:pPr marL="623888" indent="4763" algn="just">
              <a:spcBef>
                <a:spcPts val="0"/>
              </a:spcBef>
              <a:buNone/>
            </a:pPr>
            <a:r>
              <a:rPr lang="en-US" sz="1400" i="1" dirty="0"/>
              <a:t>	</a:t>
            </a:r>
          </a:p>
          <a:p>
            <a:pPr marL="361950" indent="4763">
              <a:spcBef>
                <a:spcPts val="0"/>
              </a:spcBef>
              <a:buNone/>
            </a:pPr>
            <a:r>
              <a:rPr lang="en-US" sz="1400" u="sng" dirty="0"/>
              <a:t>31 </a:t>
            </a:r>
            <a:r>
              <a:rPr lang="en-US" sz="1400" u="sng" dirty="0" err="1"/>
              <a:t>Desember</a:t>
            </a:r>
            <a:r>
              <a:rPr lang="en-US" sz="1400" u="sng" dirty="0"/>
              <a:t> 2020</a:t>
            </a:r>
          </a:p>
          <a:p>
            <a:pPr marL="361950" indent="4763">
              <a:spcBef>
                <a:spcPts val="0"/>
              </a:spcBef>
              <a:buNone/>
            </a:pPr>
            <a:r>
              <a:rPr lang="en-US" sz="1400" dirty="0"/>
              <a:t>(7)	</a:t>
            </a:r>
            <a:r>
              <a:rPr lang="en-US" sz="1400" dirty="0" err="1"/>
              <a:t>Piutang</a:t>
            </a:r>
            <a:r>
              <a:rPr lang="en-US" sz="1400" dirty="0"/>
              <a:t> Usaha (SGD) 		50.000.000 	</a:t>
            </a:r>
          </a:p>
          <a:p>
            <a:pPr marL="361950" indent="4763">
              <a:spcBef>
                <a:spcPts val="0"/>
              </a:spcBef>
              <a:buNone/>
            </a:pPr>
            <a:r>
              <a:rPr lang="fi-FI" sz="1400" dirty="0"/>
              <a:t>		Keuntungan Transaksi Mata Uang Asing	50.000.000	</a:t>
            </a:r>
          </a:p>
          <a:p>
            <a:pPr marL="361950" indent="4763">
              <a:spcBef>
                <a:spcPts val="0"/>
              </a:spcBef>
              <a:buNone/>
            </a:pPr>
            <a:r>
              <a:rPr lang="en-US" sz="1400" i="1" dirty="0" err="1"/>
              <a:t>Mengakui</a:t>
            </a:r>
            <a:r>
              <a:rPr lang="en-US" sz="1400" i="1" dirty="0"/>
              <a:t>  </a:t>
            </a:r>
            <a:r>
              <a:rPr lang="en-US" sz="1400" i="1" dirty="0" err="1"/>
              <a:t>keuntungan</a:t>
            </a:r>
            <a:r>
              <a:rPr lang="en-US" sz="1400" i="1" dirty="0"/>
              <a:t>  </a:t>
            </a:r>
            <a:r>
              <a:rPr lang="en-US" sz="1400" i="1" dirty="0" err="1"/>
              <a:t>atas</a:t>
            </a:r>
            <a:r>
              <a:rPr lang="en-US" sz="1400" i="1" dirty="0"/>
              <a:t>  </a:t>
            </a:r>
            <a:r>
              <a:rPr lang="en-US" sz="1400" i="1" dirty="0" err="1"/>
              <a:t>perubahan</a:t>
            </a:r>
            <a:r>
              <a:rPr lang="en-US" sz="1400" i="1" dirty="0"/>
              <a:t> </a:t>
            </a:r>
            <a:r>
              <a:rPr lang="en-US" sz="1400" i="1" dirty="0" err="1"/>
              <a:t>kurs</a:t>
            </a:r>
            <a:r>
              <a:rPr lang="en-US" sz="1400" i="1" dirty="0"/>
              <a:t>  </a:t>
            </a:r>
            <a:r>
              <a:rPr lang="en-US" sz="1400" i="1" dirty="0" err="1"/>
              <a:t>mata</a:t>
            </a:r>
            <a:r>
              <a:rPr lang="en-US" sz="1400" i="1" dirty="0"/>
              <a:t> uang  </a:t>
            </a:r>
            <a:r>
              <a:rPr lang="en-US" sz="1400" i="1" dirty="0" err="1"/>
              <a:t>asing</a:t>
            </a:r>
            <a:r>
              <a:rPr lang="en-US" sz="1400" i="1" dirty="0"/>
              <a:t> (10 x S$100.000 x (Rp10.200 – 10.250))</a:t>
            </a:r>
          </a:p>
          <a:p>
            <a:pPr marL="623888" indent="4763">
              <a:spcBef>
                <a:spcPts val="0"/>
              </a:spcBef>
              <a:buNone/>
            </a:pPr>
            <a:endParaRPr lang="en-US" sz="800" dirty="0"/>
          </a:p>
          <a:p>
            <a:pPr marL="338138" indent="4763" algn="just">
              <a:spcBef>
                <a:spcPts val="0"/>
              </a:spcBef>
              <a:buNone/>
            </a:pPr>
            <a:r>
              <a:rPr lang="en-US" sz="1400" dirty="0" err="1"/>
              <a:t>Jurnal</a:t>
            </a:r>
            <a:r>
              <a:rPr lang="en-US" sz="1400" dirty="0"/>
              <a:t> </a:t>
            </a:r>
            <a:r>
              <a:rPr lang="en-US" sz="1400" dirty="0" err="1"/>
              <a:t>tersebut</a:t>
            </a:r>
            <a:r>
              <a:rPr lang="en-US" sz="1400" dirty="0"/>
              <a:t> </a:t>
            </a:r>
            <a:r>
              <a:rPr lang="en-US" sz="1400" dirty="0" err="1"/>
              <a:t>mencatat</a:t>
            </a:r>
            <a:r>
              <a:rPr lang="en-US" sz="1400" dirty="0"/>
              <a:t> </a:t>
            </a:r>
            <a:r>
              <a:rPr lang="en-US" sz="1400" dirty="0" err="1"/>
              <a:t>pengakuan</a:t>
            </a:r>
            <a:r>
              <a:rPr lang="en-US" sz="1400" dirty="0"/>
              <a:t> </a:t>
            </a:r>
            <a:r>
              <a:rPr lang="en-US" sz="1400" dirty="0" err="1"/>
              <a:t>atas</a:t>
            </a:r>
            <a:r>
              <a:rPr lang="en-US" sz="1400" dirty="0"/>
              <a:t> </a:t>
            </a:r>
            <a:r>
              <a:rPr lang="en-US" sz="1400" dirty="0" err="1"/>
              <a:t>perubahan</a:t>
            </a:r>
            <a:r>
              <a:rPr lang="en-US" sz="1400" dirty="0"/>
              <a:t> </a:t>
            </a:r>
            <a:r>
              <a:rPr lang="en-US" sz="1400" dirty="0" err="1"/>
              <a:t>kurs</a:t>
            </a:r>
            <a:r>
              <a:rPr lang="en-US" sz="1400" dirty="0"/>
              <a:t> </a:t>
            </a:r>
            <a:r>
              <a:rPr lang="en-US" sz="1400" dirty="0" err="1"/>
              <a:t>dolar</a:t>
            </a:r>
            <a:r>
              <a:rPr lang="en-US" sz="1400" dirty="0"/>
              <a:t> </a:t>
            </a:r>
            <a:r>
              <a:rPr lang="en-US" sz="1400" dirty="0" err="1"/>
              <a:t>Singapura</a:t>
            </a:r>
            <a:r>
              <a:rPr lang="en-US" sz="1400" dirty="0"/>
              <a:t> </a:t>
            </a:r>
            <a:r>
              <a:rPr lang="en-US" sz="1400" dirty="0" err="1"/>
              <a:t>pada</a:t>
            </a:r>
            <a:r>
              <a:rPr lang="en-US" sz="1400" dirty="0"/>
              <a:t> </a:t>
            </a:r>
            <a:r>
              <a:rPr lang="en-US" sz="1400" dirty="0" err="1"/>
              <a:t>tanggal</a:t>
            </a:r>
            <a:r>
              <a:rPr lang="en-US" sz="1400" dirty="0"/>
              <a:t> </a:t>
            </a:r>
            <a:r>
              <a:rPr lang="en-US" sz="1400" dirty="0" err="1"/>
              <a:t>pelaporan</a:t>
            </a:r>
            <a:r>
              <a:rPr lang="en-US" sz="1400" dirty="0"/>
              <a:t> </a:t>
            </a:r>
            <a:r>
              <a:rPr lang="en-US" sz="1400" dirty="0" err="1"/>
              <a:t>keuangan</a:t>
            </a:r>
            <a:r>
              <a:rPr lang="en-US" sz="1400" dirty="0"/>
              <a:t> </a:t>
            </a:r>
            <a:r>
              <a:rPr lang="en-US" sz="1400" dirty="0" err="1"/>
              <a:t>dibandingkan</a:t>
            </a:r>
            <a:r>
              <a:rPr lang="en-US" sz="1400" dirty="0"/>
              <a:t> </a:t>
            </a:r>
            <a:r>
              <a:rPr lang="en-US" sz="1400" dirty="0" err="1"/>
              <a:t>kurs</a:t>
            </a:r>
            <a:r>
              <a:rPr lang="en-US" sz="1400" dirty="0"/>
              <a:t> </a:t>
            </a:r>
            <a:r>
              <a:rPr lang="en-US" sz="1400" dirty="0" err="1"/>
              <a:t>saat</a:t>
            </a:r>
            <a:r>
              <a:rPr lang="en-US" sz="1400" dirty="0"/>
              <a:t> </a:t>
            </a:r>
            <a:r>
              <a:rPr lang="en-US" sz="1400" dirty="0" err="1"/>
              <a:t>terjadinya</a:t>
            </a:r>
            <a:r>
              <a:rPr lang="en-US" sz="1400" dirty="0"/>
              <a:t> </a:t>
            </a:r>
            <a:r>
              <a:rPr lang="en-US" sz="1400" dirty="0" err="1"/>
              <a:t>transaksi</a:t>
            </a:r>
            <a:r>
              <a:rPr lang="en-US" sz="1400" dirty="0"/>
              <a:t>. </a:t>
            </a:r>
            <a:r>
              <a:rPr lang="en-US" sz="1400" dirty="0" err="1"/>
              <a:t>Kurs</a:t>
            </a:r>
            <a:r>
              <a:rPr lang="en-US" sz="1400" dirty="0"/>
              <a:t> rupiah </a:t>
            </a:r>
            <a:r>
              <a:rPr lang="en-US" sz="1400" dirty="0" err="1"/>
              <a:t>terhadap</a:t>
            </a:r>
            <a:r>
              <a:rPr lang="en-US" sz="1400" dirty="0"/>
              <a:t> </a:t>
            </a:r>
            <a:r>
              <a:rPr lang="en-US" sz="1400" dirty="0" err="1"/>
              <a:t>dolar</a:t>
            </a:r>
            <a:r>
              <a:rPr lang="en-US" sz="1400" dirty="0"/>
              <a:t> </a:t>
            </a:r>
            <a:r>
              <a:rPr lang="en-US" sz="1400" dirty="0" err="1"/>
              <a:t>Singapura</a:t>
            </a:r>
            <a:r>
              <a:rPr lang="en-US" sz="1400" dirty="0"/>
              <a:t> </a:t>
            </a:r>
            <a:r>
              <a:rPr lang="en-US" sz="1400" dirty="0" err="1"/>
              <a:t>mengalami</a:t>
            </a:r>
            <a:r>
              <a:rPr lang="en-US" sz="1400" dirty="0"/>
              <a:t> </a:t>
            </a:r>
            <a:r>
              <a:rPr lang="en-US" sz="1400" dirty="0" err="1"/>
              <a:t>pelemahan</a:t>
            </a:r>
            <a:r>
              <a:rPr lang="en-US" sz="1400" dirty="0"/>
              <a:t>, </a:t>
            </a:r>
            <a:r>
              <a:rPr lang="en-US" sz="1400" dirty="0" err="1"/>
              <a:t>sehingga</a:t>
            </a:r>
            <a:r>
              <a:rPr lang="en-US" sz="1400" dirty="0"/>
              <a:t> </a:t>
            </a:r>
            <a:r>
              <a:rPr lang="en-US" sz="1400" dirty="0" err="1"/>
              <a:t>dari</a:t>
            </a:r>
            <a:r>
              <a:rPr lang="en-US" sz="1400" dirty="0"/>
              <a:t> </a:t>
            </a:r>
            <a:r>
              <a:rPr lang="en-US" sz="1400" dirty="0" err="1"/>
              <a:t>sudut</a:t>
            </a:r>
            <a:r>
              <a:rPr lang="en-US" sz="1400" dirty="0"/>
              <a:t> </a:t>
            </a:r>
            <a:r>
              <a:rPr lang="en-US" sz="1400" dirty="0" err="1"/>
              <a:t>pandang</a:t>
            </a:r>
            <a:r>
              <a:rPr lang="en-US" sz="1400" dirty="0"/>
              <a:t> PT Nusantara </a:t>
            </a:r>
            <a:r>
              <a:rPr lang="en-US" sz="1400" dirty="0" err="1"/>
              <a:t>berdasarkan</a:t>
            </a:r>
            <a:r>
              <a:rPr lang="en-US" sz="1400" dirty="0"/>
              <a:t> </a:t>
            </a:r>
            <a:r>
              <a:rPr lang="en-US" sz="1400" dirty="0" err="1"/>
              <a:t>kurs</a:t>
            </a:r>
            <a:r>
              <a:rPr lang="en-US" sz="1400" dirty="0"/>
              <a:t> </a:t>
            </a:r>
            <a:r>
              <a:rPr lang="en-US" sz="1400" dirty="0" err="1"/>
              <a:t>berlaku</a:t>
            </a:r>
            <a:r>
              <a:rPr lang="en-US" sz="1400" dirty="0"/>
              <a:t> </a:t>
            </a:r>
            <a:r>
              <a:rPr lang="en-US" sz="1400" dirty="0" err="1"/>
              <a:t>jumlah</a:t>
            </a:r>
            <a:r>
              <a:rPr lang="en-US" sz="1400" dirty="0"/>
              <a:t> </a:t>
            </a:r>
            <a:r>
              <a:rPr lang="en-US" sz="1400" dirty="0" err="1"/>
              <a:t>piutang</a:t>
            </a:r>
            <a:r>
              <a:rPr lang="en-US" sz="1400" dirty="0"/>
              <a:t> </a:t>
            </a:r>
            <a:r>
              <a:rPr lang="en-US" sz="1400" dirty="0" err="1"/>
              <a:t>menjadi</a:t>
            </a:r>
            <a:r>
              <a:rPr lang="en-US" sz="1400" dirty="0"/>
              <a:t> </a:t>
            </a:r>
            <a:r>
              <a:rPr lang="en-US" sz="1400" dirty="0" err="1"/>
              <a:t>lebih</a:t>
            </a:r>
            <a:r>
              <a:rPr lang="en-US" sz="1400" dirty="0"/>
              <a:t> </a:t>
            </a:r>
            <a:r>
              <a:rPr lang="en-US" sz="1400" dirty="0" err="1"/>
              <a:t>besar</a:t>
            </a:r>
            <a:r>
              <a:rPr lang="en-US" sz="1400" dirty="0"/>
              <a:t> </a:t>
            </a:r>
            <a:r>
              <a:rPr lang="en-US" sz="1400" dirty="0" err="1"/>
              <a:t>sehingga</a:t>
            </a:r>
            <a:r>
              <a:rPr lang="en-US" sz="1400" dirty="0"/>
              <a:t> </a:t>
            </a:r>
            <a:r>
              <a:rPr lang="en-US" sz="1400" dirty="0" err="1"/>
              <a:t>mengakui</a:t>
            </a:r>
            <a:r>
              <a:rPr lang="en-US" sz="1400" dirty="0"/>
              <a:t> </a:t>
            </a:r>
            <a:r>
              <a:rPr lang="en-US" sz="1400" dirty="0" err="1"/>
              <a:t>adanya</a:t>
            </a:r>
            <a:r>
              <a:rPr lang="en-US" sz="1400" dirty="0"/>
              <a:t> </a:t>
            </a:r>
            <a:r>
              <a:rPr lang="en-US" sz="1400" dirty="0" err="1"/>
              <a:t>keuntungan</a:t>
            </a:r>
            <a:r>
              <a:rPr lang="en-US" sz="1400" dirty="0"/>
              <a:t> </a:t>
            </a:r>
            <a:r>
              <a:rPr lang="en-US" sz="1400" dirty="0" err="1"/>
              <a:t>sebesar</a:t>
            </a:r>
            <a:r>
              <a:rPr lang="en-US" sz="1400" dirty="0"/>
              <a:t> </a:t>
            </a:r>
            <a:r>
              <a:rPr lang="en-US" sz="1400" dirty="0" err="1"/>
              <a:t>selisih</a:t>
            </a:r>
            <a:r>
              <a:rPr lang="en-US" sz="1400" dirty="0"/>
              <a:t> </a:t>
            </a:r>
            <a:r>
              <a:rPr lang="en-US" sz="1400" dirty="0" err="1"/>
              <a:t>kurs</a:t>
            </a:r>
            <a:r>
              <a:rPr lang="en-US" sz="1400" dirty="0"/>
              <a:t>.</a:t>
            </a:r>
            <a:r>
              <a:rPr lang="en-US" sz="1400" i="1" dirty="0"/>
              <a:t>	</a:t>
            </a:r>
          </a:p>
          <a:p>
            <a:pPr>
              <a:buNone/>
            </a:pP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marL="361950" indent="4763">
              <a:spcBef>
                <a:spcPts val="0"/>
              </a:spcBef>
              <a:buNone/>
            </a:pPr>
            <a:r>
              <a:rPr lang="en-US" sz="1500" u="sng" dirty="0"/>
              <a:t>1 </a:t>
            </a:r>
            <a:r>
              <a:rPr lang="en-US" sz="1500" u="sng" dirty="0" err="1"/>
              <a:t>Februari</a:t>
            </a:r>
            <a:r>
              <a:rPr lang="en-US" sz="1500" u="sng" dirty="0"/>
              <a:t> 2021</a:t>
            </a:r>
          </a:p>
          <a:p>
            <a:pPr marL="361950" indent="4763">
              <a:spcBef>
                <a:spcPts val="0"/>
              </a:spcBef>
              <a:buNone/>
            </a:pPr>
            <a:r>
              <a:rPr lang="fi-FI" sz="1500" dirty="0"/>
              <a:t>(8)	Kerugian Transaksi Mata Uang Asing	     100.000.000 	</a:t>
            </a:r>
          </a:p>
          <a:p>
            <a:pPr marL="361950" indent="4763">
              <a:spcBef>
                <a:spcPts val="0"/>
              </a:spcBef>
              <a:buNone/>
            </a:pPr>
            <a:r>
              <a:rPr lang="en-US" sz="1500" dirty="0"/>
              <a:t>		</a:t>
            </a:r>
            <a:r>
              <a:rPr lang="en-US" sz="1500" dirty="0" err="1"/>
              <a:t>Piutang</a:t>
            </a:r>
            <a:r>
              <a:rPr lang="en-US" sz="1500" dirty="0"/>
              <a:t> Usaha (SGD)			             100.000.000	</a:t>
            </a:r>
          </a:p>
          <a:p>
            <a:pPr marL="361950" indent="4763">
              <a:spcBef>
                <a:spcPts val="0"/>
              </a:spcBef>
              <a:buNone/>
            </a:pPr>
            <a:r>
              <a:rPr lang="fi-FI" sz="1500" i="1" dirty="0"/>
              <a:t>Mengakui  kerugian atas perubahan kurs mata uang  asing (10 x S$100.000 x (Rp10.250 – 10.150)) </a:t>
            </a:r>
          </a:p>
          <a:p>
            <a:pPr marL="361950" indent="4763">
              <a:buNone/>
            </a:pPr>
            <a:endParaRPr lang="en-US" sz="1500" dirty="0"/>
          </a:p>
          <a:p>
            <a:pPr marL="361950" indent="4763">
              <a:spcBef>
                <a:spcPts val="0"/>
              </a:spcBef>
              <a:buNone/>
            </a:pPr>
            <a:r>
              <a:rPr lang="en-US" sz="1500" dirty="0"/>
              <a:t>(9)	Kas-</a:t>
            </a:r>
            <a:r>
              <a:rPr lang="en-US" sz="1500" dirty="0" err="1"/>
              <a:t>Valas</a:t>
            </a:r>
            <a:r>
              <a:rPr lang="en-US" sz="1500" dirty="0"/>
              <a:t> (SGD)		10.150.000.000 	</a:t>
            </a:r>
          </a:p>
          <a:p>
            <a:pPr marL="361950" indent="4763">
              <a:spcBef>
                <a:spcPts val="0"/>
              </a:spcBef>
              <a:buNone/>
            </a:pPr>
            <a:r>
              <a:rPr lang="en-US" sz="1500" dirty="0"/>
              <a:t>		</a:t>
            </a:r>
            <a:r>
              <a:rPr lang="en-US" sz="1500" dirty="0" err="1"/>
              <a:t>Piutang</a:t>
            </a:r>
            <a:r>
              <a:rPr lang="en-US" sz="1500" dirty="0"/>
              <a:t> Usaha (SGD) 			        10.150.000.000	</a:t>
            </a:r>
          </a:p>
          <a:p>
            <a:pPr marL="361950" indent="4763">
              <a:spcBef>
                <a:spcPts val="0"/>
              </a:spcBef>
              <a:buNone/>
            </a:pPr>
            <a:r>
              <a:rPr lang="it-IT" sz="1500" i="1" dirty="0"/>
              <a:t>Menerima pelunasan piutang dari Bandara Changi  di  Singapura (10 x S$100.000 x Rp10.150)</a:t>
            </a:r>
          </a:p>
          <a:p>
            <a:pPr marL="361950" indent="4763">
              <a:buNone/>
            </a:pPr>
            <a:endParaRPr lang="en-US" sz="1500" dirty="0"/>
          </a:p>
          <a:p>
            <a:pPr marL="361950" indent="4763">
              <a:spcBef>
                <a:spcPts val="0"/>
              </a:spcBef>
              <a:buNone/>
            </a:pPr>
            <a:r>
              <a:rPr lang="en-US" sz="1500" dirty="0"/>
              <a:t>(10)	Kas			10.150.000.000 	</a:t>
            </a:r>
          </a:p>
          <a:p>
            <a:pPr marL="361950" indent="4763">
              <a:spcBef>
                <a:spcPts val="0"/>
              </a:spcBef>
              <a:buNone/>
            </a:pPr>
            <a:r>
              <a:rPr lang="en-US" sz="1500" dirty="0"/>
              <a:t>		Kas-</a:t>
            </a:r>
            <a:r>
              <a:rPr lang="en-US" sz="1500" dirty="0" err="1"/>
              <a:t>Valas</a:t>
            </a:r>
            <a:r>
              <a:rPr lang="en-US" sz="1500" dirty="0"/>
              <a:t> (SGD) 			        10.150.000.000	</a:t>
            </a:r>
          </a:p>
          <a:p>
            <a:pPr marL="361950" indent="4763">
              <a:spcBef>
                <a:spcPts val="0"/>
              </a:spcBef>
              <a:buNone/>
            </a:pPr>
            <a:r>
              <a:rPr lang="sv-SE" sz="1500" i="1" dirty="0"/>
              <a:t>Menukarkan mata uang asing menjadi rupiah kepada broker (10 x S$100.000 x Rp10.150)</a:t>
            </a:r>
          </a:p>
          <a:p>
            <a:pPr marL="623888" indent="4763">
              <a:spcBef>
                <a:spcPts val="0"/>
              </a:spcBef>
              <a:buNone/>
            </a:pPr>
            <a:endParaRPr lang="sv-SE" sz="900" i="1" dirty="0"/>
          </a:p>
          <a:p>
            <a:pPr marL="338138" indent="4763" algn="just">
              <a:spcBef>
                <a:spcPts val="0"/>
              </a:spcBef>
              <a:buNone/>
            </a:pPr>
            <a:r>
              <a:rPr lang="en-US" sz="1500" dirty="0" err="1"/>
              <a:t>Ketiga</a:t>
            </a:r>
            <a:r>
              <a:rPr lang="en-US" sz="1500" dirty="0"/>
              <a:t> </a:t>
            </a:r>
            <a:r>
              <a:rPr lang="en-US" sz="1500" dirty="0" err="1"/>
              <a:t>jurnal</a:t>
            </a:r>
            <a:r>
              <a:rPr lang="en-US" sz="1500" dirty="0"/>
              <a:t> di </a:t>
            </a:r>
            <a:r>
              <a:rPr lang="en-US" sz="1500" dirty="0" err="1"/>
              <a:t>atas</a:t>
            </a:r>
            <a:r>
              <a:rPr lang="en-US" sz="1500" dirty="0"/>
              <a:t> </a:t>
            </a:r>
            <a:r>
              <a:rPr lang="en-US" sz="1500" dirty="0" err="1"/>
              <a:t>adalah</a:t>
            </a:r>
            <a:r>
              <a:rPr lang="en-US" sz="1500" dirty="0"/>
              <a:t> </a:t>
            </a:r>
            <a:r>
              <a:rPr lang="en-US" sz="1500" dirty="0" err="1"/>
              <a:t>jurnal</a:t>
            </a:r>
            <a:r>
              <a:rPr lang="en-US" sz="1500" dirty="0"/>
              <a:t> yang </a:t>
            </a:r>
            <a:r>
              <a:rPr lang="en-US" sz="1500" dirty="0" err="1"/>
              <a:t>dicatat</a:t>
            </a:r>
            <a:r>
              <a:rPr lang="en-US" sz="1500" dirty="0"/>
              <a:t> oleh PT Nusantara pada </a:t>
            </a:r>
            <a:r>
              <a:rPr lang="en-US" sz="1500" dirty="0" err="1"/>
              <a:t>tanggal</a:t>
            </a:r>
            <a:r>
              <a:rPr lang="en-US" sz="1500" dirty="0"/>
              <a:t> </a:t>
            </a:r>
            <a:r>
              <a:rPr lang="en-US" sz="1500" dirty="0" err="1"/>
              <a:t>penyelesaian</a:t>
            </a:r>
            <a:r>
              <a:rPr lang="en-US" sz="1500" dirty="0"/>
              <a:t>. </a:t>
            </a:r>
            <a:r>
              <a:rPr lang="en-US" sz="1500" dirty="0" err="1"/>
              <a:t>Pada</a:t>
            </a:r>
            <a:r>
              <a:rPr lang="en-US" sz="1500" dirty="0"/>
              <a:t> </a:t>
            </a:r>
            <a:r>
              <a:rPr lang="en-US" sz="1500" dirty="0" err="1"/>
              <a:t>jurnal</a:t>
            </a:r>
            <a:r>
              <a:rPr lang="en-US" sz="1500" dirty="0"/>
              <a:t> </a:t>
            </a:r>
            <a:r>
              <a:rPr lang="en-US" sz="1500" dirty="0" err="1"/>
              <a:t>pertama</a:t>
            </a:r>
            <a:r>
              <a:rPr lang="en-US" sz="1500" dirty="0"/>
              <a:t>,  PT Nusantara </a:t>
            </a:r>
            <a:r>
              <a:rPr lang="en-US" sz="1500" dirty="0" err="1"/>
              <a:t>kembali</a:t>
            </a:r>
            <a:r>
              <a:rPr lang="en-US" sz="1500" dirty="0"/>
              <a:t> </a:t>
            </a:r>
            <a:r>
              <a:rPr lang="en-US" sz="1500" dirty="0" err="1"/>
              <a:t>melakukan</a:t>
            </a:r>
            <a:r>
              <a:rPr lang="en-US" sz="1500" dirty="0"/>
              <a:t> </a:t>
            </a:r>
            <a:r>
              <a:rPr lang="en-US" sz="1500" dirty="0" err="1"/>
              <a:t>pengakuan</a:t>
            </a:r>
            <a:r>
              <a:rPr lang="en-US" sz="1500" dirty="0"/>
              <a:t> </a:t>
            </a:r>
            <a:r>
              <a:rPr lang="en-US" sz="1500" dirty="0" err="1"/>
              <a:t>atas</a:t>
            </a:r>
            <a:r>
              <a:rPr lang="en-US" sz="1500" dirty="0"/>
              <a:t> </a:t>
            </a:r>
            <a:r>
              <a:rPr lang="en-US" sz="1500" dirty="0" err="1"/>
              <a:t>keuntungan</a:t>
            </a:r>
            <a:r>
              <a:rPr lang="en-US" sz="1500" dirty="0"/>
              <a:t> (</a:t>
            </a:r>
            <a:r>
              <a:rPr lang="en-US" sz="1500" dirty="0" err="1"/>
              <a:t>kerugian</a:t>
            </a:r>
            <a:r>
              <a:rPr lang="en-US" sz="1500" dirty="0"/>
              <a:t>) yang </a:t>
            </a:r>
            <a:r>
              <a:rPr lang="en-US" sz="1500" dirty="0" err="1"/>
              <a:t>muncul</a:t>
            </a:r>
            <a:r>
              <a:rPr lang="en-US" sz="1500" dirty="0"/>
              <a:t> </a:t>
            </a:r>
            <a:r>
              <a:rPr lang="en-US" sz="1500" dirty="0" err="1"/>
              <a:t>dari</a:t>
            </a:r>
            <a:r>
              <a:rPr lang="en-US" sz="1500" dirty="0"/>
              <a:t> </a:t>
            </a:r>
            <a:r>
              <a:rPr lang="en-US" sz="1500" dirty="0" err="1"/>
              <a:t>perubahan</a:t>
            </a:r>
            <a:r>
              <a:rPr lang="en-US" sz="1500" dirty="0"/>
              <a:t> </a:t>
            </a:r>
            <a:r>
              <a:rPr lang="en-US" sz="1500" dirty="0" err="1"/>
              <a:t>kurs</a:t>
            </a:r>
            <a:r>
              <a:rPr lang="en-US" sz="1500" dirty="0"/>
              <a:t> </a:t>
            </a:r>
            <a:r>
              <a:rPr lang="en-US" sz="1500" dirty="0" err="1"/>
              <a:t>mata</a:t>
            </a:r>
            <a:r>
              <a:rPr lang="en-US" sz="1500" dirty="0"/>
              <a:t> </a:t>
            </a:r>
            <a:r>
              <a:rPr lang="en-US" sz="1500" dirty="0" err="1"/>
              <a:t>uang</a:t>
            </a:r>
            <a:r>
              <a:rPr lang="en-US" sz="1500" dirty="0"/>
              <a:t> </a:t>
            </a:r>
            <a:r>
              <a:rPr lang="en-US" sz="1500" dirty="0" err="1"/>
              <a:t>asing</a:t>
            </a:r>
            <a:r>
              <a:rPr lang="en-US" sz="1500" dirty="0"/>
              <a:t>. </a:t>
            </a:r>
            <a:r>
              <a:rPr lang="en-US" sz="1500" dirty="0" err="1"/>
              <a:t>Namun</a:t>
            </a:r>
            <a:r>
              <a:rPr lang="en-US" sz="1500" dirty="0"/>
              <a:t>, PT Nusantara </a:t>
            </a:r>
            <a:r>
              <a:rPr lang="en-US" sz="1500" dirty="0" err="1"/>
              <a:t>membandingkan</a:t>
            </a:r>
            <a:r>
              <a:rPr lang="en-US" sz="1500" dirty="0"/>
              <a:t> </a:t>
            </a:r>
            <a:r>
              <a:rPr lang="en-US" sz="1500" dirty="0" err="1"/>
              <a:t>kurs</a:t>
            </a:r>
            <a:r>
              <a:rPr lang="en-US" sz="1500" dirty="0"/>
              <a:t> pada </a:t>
            </a:r>
            <a:r>
              <a:rPr lang="en-US" sz="1500" dirty="0" err="1"/>
              <a:t>tanggal</a:t>
            </a:r>
            <a:r>
              <a:rPr lang="en-US" sz="1500" dirty="0"/>
              <a:t> </a:t>
            </a:r>
            <a:r>
              <a:rPr lang="en-US" sz="1500" dirty="0" err="1"/>
              <a:t>sebelumnya</a:t>
            </a:r>
            <a:r>
              <a:rPr lang="en-US" sz="1500" dirty="0"/>
              <a:t> </a:t>
            </a:r>
            <a:r>
              <a:rPr lang="en-US" sz="1500" dirty="0" err="1"/>
              <a:t>yakni</a:t>
            </a:r>
            <a:r>
              <a:rPr lang="en-US" sz="1500" dirty="0"/>
              <a:t> </a:t>
            </a:r>
            <a:r>
              <a:rPr lang="en-US" sz="1500" dirty="0" err="1"/>
              <a:t>tanggal</a:t>
            </a:r>
            <a:r>
              <a:rPr lang="en-US" sz="1500" dirty="0"/>
              <a:t> </a:t>
            </a:r>
            <a:r>
              <a:rPr lang="en-US" sz="1500" dirty="0" err="1"/>
              <a:t>pelaporan</a:t>
            </a:r>
            <a:r>
              <a:rPr lang="en-US" sz="1500" dirty="0"/>
              <a:t> (31 </a:t>
            </a:r>
            <a:r>
              <a:rPr lang="en-US" sz="1500" dirty="0" err="1"/>
              <a:t>Desember</a:t>
            </a:r>
            <a:r>
              <a:rPr lang="en-US" sz="1500" dirty="0"/>
              <a:t> 2020) </a:t>
            </a:r>
            <a:r>
              <a:rPr lang="en-US" sz="1500" dirty="0" err="1"/>
              <a:t>dengan</a:t>
            </a:r>
            <a:r>
              <a:rPr lang="en-US" sz="1500" dirty="0"/>
              <a:t> </a:t>
            </a:r>
            <a:r>
              <a:rPr lang="en-US" sz="1500" dirty="0" err="1"/>
              <a:t>kurs</a:t>
            </a:r>
            <a:r>
              <a:rPr lang="en-US" sz="1500" dirty="0"/>
              <a:t> yang </a:t>
            </a:r>
            <a:r>
              <a:rPr lang="en-US" sz="1500" dirty="0" err="1"/>
              <a:t>berlaku</a:t>
            </a:r>
            <a:r>
              <a:rPr lang="en-US" sz="1500" dirty="0"/>
              <a:t> per </a:t>
            </a:r>
            <a:r>
              <a:rPr lang="en-US" sz="1500" dirty="0" err="1"/>
              <a:t>tanggal</a:t>
            </a:r>
            <a:r>
              <a:rPr lang="en-US" sz="1500" dirty="0"/>
              <a:t> 1 </a:t>
            </a:r>
            <a:r>
              <a:rPr lang="en-US" sz="1500" dirty="0" err="1"/>
              <a:t>Februari</a:t>
            </a:r>
            <a:r>
              <a:rPr lang="en-US" sz="1500" dirty="0"/>
              <a:t> 2021. </a:t>
            </a:r>
            <a:r>
              <a:rPr lang="en-US" sz="1500" dirty="0" err="1"/>
              <a:t>Atas</a:t>
            </a:r>
            <a:r>
              <a:rPr lang="en-US" sz="1500" dirty="0"/>
              <a:t> </a:t>
            </a:r>
            <a:r>
              <a:rPr lang="en-US" sz="1500" dirty="0" err="1"/>
              <a:t>perubahan</a:t>
            </a:r>
            <a:r>
              <a:rPr lang="en-US" sz="1500" dirty="0"/>
              <a:t> </a:t>
            </a:r>
            <a:r>
              <a:rPr lang="en-US" sz="1500" dirty="0" err="1"/>
              <a:t>kurs</a:t>
            </a:r>
            <a:r>
              <a:rPr lang="en-US" sz="1500" dirty="0"/>
              <a:t> </a:t>
            </a:r>
            <a:r>
              <a:rPr lang="en-US" sz="1500" dirty="0" err="1"/>
              <a:t>ini</a:t>
            </a:r>
            <a:r>
              <a:rPr lang="en-US" sz="1500" dirty="0"/>
              <a:t>, PT Nusantara </a:t>
            </a:r>
            <a:r>
              <a:rPr lang="en-US" sz="1500" dirty="0" err="1"/>
              <a:t>mengakui</a:t>
            </a:r>
            <a:r>
              <a:rPr lang="en-US" sz="1500" dirty="0"/>
              <a:t> </a:t>
            </a:r>
            <a:r>
              <a:rPr lang="en-US" sz="1500" dirty="0" err="1"/>
              <a:t>kerugian</a:t>
            </a:r>
            <a:r>
              <a:rPr lang="en-US" sz="1500" dirty="0"/>
              <a:t> </a:t>
            </a:r>
            <a:r>
              <a:rPr lang="en-US" sz="1500" dirty="0" err="1"/>
              <a:t>karena</a:t>
            </a:r>
            <a:r>
              <a:rPr lang="en-US" sz="1500" dirty="0"/>
              <a:t> </a:t>
            </a:r>
            <a:r>
              <a:rPr lang="en-US" sz="1500" dirty="0" err="1"/>
              <a:t>menguatnya</a:t>
            </a:r>
            <a:r>
              <a:rPr lang="en-US" sz="1500" dirty="0"/>
              <a:t> </a:t>
            </a:r>
            <a:r>
              <a:rPr lang="en-US" sz="1500" dirty="0" err="1"/>
              <a:t>mata</a:t>
            </a:r>
            <a:r>
              <a:rPr lang="en-US" sz="1500" dirty="0"/>
              <a:t> </a:t>
            </a:r>
            <a:r>
              <a:rPr lang="en-US" sz="1500" dirty="0" err="1"/>
              <a:t>uang</a:t>
            </a:r>
            <a:r>
              <a:rPr lang="en-US" sz="1500" dirty="0"/>
              <a:t> rupiah </a:t>
            </a:r>
            <a:r>
              <a:rPr lang="en-US" sz="1500" dirty="0" err="1"/>
              <a:t>terhadap</a:t>
            </a:r>
            <a:r>
              <a:rPr lang="en-US" sz="1500" dirty="0"/>
              <a:t> </a:t>
            </a:r>
            <a:r>
              <a:rPr lang="en-US" sz="1500" dirty="0" err="1"/>
              <a:t>dolar</a:t>
            </a:r>
            <a:r>
              <a:rPr lang="en-US" sz="1500" dirty="0"/>
              <a:t> </a:t>
            </a:r>
            <a:r>
              <a:rPr lang="en-US" sz="1500" dirty="0" err="1"/>
              <a:t>Singapura</a:t>
            </a:r>
            <a:r>
              <a:rPr lang="en-US" sz="1500" dirty="0"/>
              <a:t> </a:t>
            </a:r>
            <a:r>
              <a:rPr lang="en-US" sz="1500" dirty="0" err="1"/>
              <a:t>sehingga</a:t>
            </a:r>
            <a:r>
              <a:rPr lang="en-US" sz="1500" dirty="0"/>
              <a:t> </a:t>
            </a:r>
            <a:r>
              <a:rPr lang="en-US" sz="1500" dirty="0" err="1"/>
              <a:t>ekuivalen</a:t>
            </a:r>
            <a:r>
              <a:rPr lang="en-US" sz="1500" dirty="0"/>
              <a:t> rupiah yang </a:t>
            </a:r>
            <a:r>
              <a:rPr lang="en-US" sz="1500" dirty="0" err="1"/>
              <a:t>diperoleh</a:t>
            </a:r>
            <a:r>
              <a:rPr lang="en-US" sz="1500" dirty="0"/>
              <a:t> </a:t>
            </a:r>
            <a:r>
              <a:rPr lang="en-US" sz="1500" dirty="0" err="1"/>
              <a:t>lebih</a:t>
            </a:r>
            <a:r>
              <a:rPr lang="en-US" sz="1500" dirty="0"/>
              <a:t> </a:t>
            </a:r>
            <a:r>
              <a:rPr lang="en-US" sz="1500" dirty="0" err="1"/>
              <a:t>kecil</a:t>
            </a:r>
            <a:r>
              <a:rPr lang="en-US" sz="1500" dirty="0"/>
              <a:t> </a:t>
            </a:r>
            <a:r>
              <a:rPr lang="en-US" sz="1500" dirty="0" err="1"/>
              <a:t>nilainya</a:t>
            </a:r>
            <a:r>
              <a:rPr lang="en-US" sz="1500" dirty="0"/>
              <a:t>. </a:t>
            </a:r>
            <a:r>
              <a:rPr lang="en-US" sz="1500" dirty="0" err="1"/>
              <a:t>Sedangkan</a:t>
            </a:r>
            <a:r>
              <a:rPr lang="en-US" sz="1500" dirty="0"/>
              <a:t> </a:t>
            </a:r>
            <a:r>
              <a:rPr lang="en-US" sz="1500" dirty="0" err="1"/>
              <a:t>jurnal</a:t>
            </a:r>
            <a:r>
              <a:rPr lang="en-US" sz="1500" dirty="0"/>
              <a:t> </a:t>
            </a:r>
            <a:r>
              <a:rPr lang="en-US" sz="1500" dirty="0" err="1"/>
              <a:t>kedua</a:t>
            </a:r>
            <a:r>
              <a:rPr lang="en-US" sz="1500" dirty="0"/>
              <a:t> </a:t>
            </a:r>
            <a:r>
              <a:rPr lang="en-US" sz="1500" dirty="0" err="1"/>
              <a:t>dan</a:t>
            </a:r>
            <a:r>
              <a:rPr lang="en-US" sz="1500" dirty="0"/>
              <a:t> </a:t>
            </a:r>
            <a:r>
              <a:rPr lang="en-US" sz="1500" dirty="0" err="1"/>
              <a:t>ketiga</a:t>
            </a:r>
            <a:r>
              <a:rPr lang="en-US" sz="1500" dirty="0"/>
              <a:t>) </a:t>
            </a:r>
            <a:r>
              <a:rPr lang="en-US" sz="1500" dirty="0" err="1"/>
              <a:t>merupakan</a:t>
            </a:r>
            <a:r>
              <a:rPr lang="en-US" sz="1500" dirty="0"/>
              <a:t> </a:t>
            </a:r>
            <a:r>
              <a:rPr lang="en-US" sz="1500" dirty="0" err="1"/>
              <a:t>jurnal</a:t>
            </a:r>
            <a:r>
              <a:rPr lang="en-US" sz="1500" dirty="0"/>
              <a:t> </a:t>
            </a:r>
            <a:r>
              <a:rPr lang="en-US" sz="1500" dirty="0" err="1"/>
              <a:t>penerimaan</a:t>
            </a:r>
            <a:r>
              <a:rPr lang="en-US" sz="1500" dirty="0"/>
              <a:t> </a:t>
            </a:r>
            <a:r>
              <a:rPr lang="en-US" sz="1500" dirty="0" err="1"/>
              <a:t>pelunasan</a:t>
            </a:r>
            <a:r>
              <a:rPr lang="en-US" sz="1500" dirty="0"/>
              <a:t> </a:t>
            </a:r>
            <a:r>
              <a:rPr lang="en-US" sz="1500" dirty="0" err="1"/>
              <a:t>piutang</a:t>
            </a:r>
            <a:r>
              <a:rPr lang="en-US" sz="1500" dirty="0"/>
              <a:t> </a:t>
            </a:r>
            <a:r>
              <a:rPr lang="en-US" sz="1500" dirty="0" err="1"/>
              <a:t>dari</a:t>
            </a:r>
            <a:r>
              <a:rPr lang="en-US" sz="1500" dirty="0"/>
              <a:t> </a:t>
            </a:r>
            <a:r>
              <a:rPr lang="en-US" sz="1500" dirty="0" err="1"/>
              <a:t>Bandara</a:t>
            </a:r>
            <a:r>
              <a:rPr lang="en-US" sz="1500" dirty="0"/>
              <a:t> </a:t>
            </a:r>
            <a:r>
              <a:rPr lang="en-US" sz="1500" dirty="0" err="1"/>
              <a:t>Changi</a:t>
            </a:r>
            <a:r>
              <a:rPr lang="en-US" sz="1500" dirty="0"/>
              <a:t>. Bandara Changi </a:t>
            </a:r>
            <a:r>
              <a:rPr lang="en-US" sz="1500" dirty="0" err="1"/>
              <a:t>akan</a:t>
            </a:r>
            <a:r>
              <a:rPr lang="en-US" sz="1500" dirty="0"/>
              <a:t> </a:t>
            </a:r>
            <a:r>
              <a:rPr lang="en-US" sz="1500" dirty="0" err="1"/>
              <a:t>menyerahan</a:t>
            </a:r>
            <a:r>
              <a:rPr lang="en-US" sz="1500" dirty="0"/>
              <a:t> </a:t>
            </a:r>
            <a:r>
              <a:rPr lang="en-US" sz="1500" dirty="0" err="1"/>
              <a:t>mata</a:t>
            </a:r>
            <a:r>
              <a:rPr lang="en-US" sz="1500" dirty="0"/>
              <a:t> uang </a:t>
            </a:r>
            <a:r>
              <a:rPr lang="en-US" sz="1500" dirty="0" err="1"/>
              <a:t>asing</a:t>
            </a:r>
            <a:r>
              <a:rPr lang="en-US" sz="1500" dirty="0"/>
              <a:t> </a:t>
            </a:r>
            <a:r>
              <a:rPr lang="en-US" sz="1500" dirty="0" err="1"/>
              <a:t>berupa</a:t>
            </a:r>
            <a:r>
              <a:rPr lang="en-US" sz="1500" dirty="0"/>
              <a:t> </a:t>
            </a:r>
            <a:r>
              <a:rPr lang="en-US" sz="1500" dirty="0" err="1"/>
              <a:t>dolar</a:t>
            </a:r>
            <a:r>
              <a:rPr lang="en-US" sz="1500" dirty="0"/>
              <a:t> Singapura yang per </a:t>
            </a:r>
            <a:r>
              <a:rPr lang="en-US" sz="1500" dirty="0" err="1"/>
              <a:t>tanggal</a:t>
            </a:r>
            <a:r>
              <a:rPr lang="en-US" sz="1500" dirty="0"/>
              <a:t> 1 </a:t>
            </a:r>
            <a:r>
              <a:rPr lang="en-US" sz="1500" dirty="0" err="1"/>
              <a:t>Februari</a:t>
            </a:r>
            <a:r>
              <a:rPr lang="en-US" sz="1500" dirty="0"/>
              <a:t> 2021 </a:t>
            </a:r>
            <a:r>
              <a:rPr lang="en-US" sz="1500" dirty="0" err="1"/>
              <a:t>memiliki</a:t>
            </a:r>
            <a:r>
              <a:rPr lang="en-US" sz="1500" dirty="0"/>
              <a:t> </a:t>
            </a:r>
            <a:r>
              <a:rPr lang="en-US" sz="1500" dirty="0" err="1"/>
              <a:t>nilai</a:t>
            </a:r>
            <a:r>
              <a:rPr lang="en-US" sz="1500" dirty="0"/>
              <a:t> </a:t>
            </a:r>
            <a:r>
              <a:rPr lang="en-US" sz="1500" dirty="0" err="1"/>
              <a:t>ekuivalen</a:t>
            </a:r>
            <a:r>
              <a:rPr lang="en-US" sz="1500" dirty="0"/>
              <a:t> </a:t>
            </a:r>
            <a:r>
              <a:rPr lang="en-US" sz="1500" dirty="0" err="1"/>
              <a:t>sebesar</a:t>
            </a:r>
            <a:r>
              <a:rPr lang="en-US" sz="1500" dirty="0"/>
              <a:t> Rp10.150.000.000 </a:t>
            </a:r>
            <a:r>
              <a:rPr lang="en-US" sz="1500" dirty="0" err="1"/>
              <a:t>berdasarkan</a:t>
            </a:r>
            <a:r>
              <a:rPr lang="en-US" sz="1500" dirty="0"/>
              <a:t> </a:t>
            </a:r>
            <a:r>
              <a:rPr lang="en-US" sz="1500" dirty="0" err="1"/>
              <a:t>kurs</a:t>
            </a:r>
            <a:r>
              <a:rPr lang="en-US" sz="1500" dirty="0"/>
              <a:t> </a:t>
            </a:r>
            <a:r>
              <a:rPr lang="en-US" sz="1500" i="1" dirty="0"/>
              <a:t>spot </a:t>
            </a:r>
            <a:r>
              <a:rPr lang="en-US" sz="1500" i="1" dirty="0" err="1"/>
              <a:t>berlaku</a:t>
            </a:r>
            <a:r>
              <a:rPr lang="en-US" sz="1500" i="1" dirty="0"/>
              <a:t>.</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1371600"/>
          </a:xfrm>
        </p:spPr>
        <p:txBody>
          <a:bodyPr>
            <a:normAutofit/>
          </a:bodyPr>
          <a:lstStyle/>
          <a:p>
            <a:pPr algn="just">
              <a:buNone/>
            </a:pPr>
            <a:r>
              <a:rPr lang="en-US" sz="1400" dirty="0"/>
              <a:t>	</a:t>
            </a:r>
            <a:r>
              <a:rPr lang="en-US" sz="1400" dirty="0" err="1"/>
              <a:t>Secara</a:t>
            </a:r>
            <a:r>
              <a:rPr lang="en-US" sz="1400" dirty="0"/>
              <a:t> </a:t>
            </a:r>
            <a:r>
              <a:rPr lang="en-US" sz="1400" dirty="0" err="1"/>
              <a:t>keseluruhan</a:t>
            </a:r>
            <a:r>
              <a:rPr lang="en-US" sz="1400" dirty="0"/>
              <a:t> PT Nusantara </a:t>
            </a:r>
            <a:r>
              <a:rPr lang="en-US" sz="1400" dirty="0" err="1"/>
              <a:t>mengalami</a:t>
            </a:r>
            <a:r>
              <a:rPr lang="en-US" sz="1400" dirty="0"/>
              <a:t> </a:t>
            </a:r>
            <a:r>
              <a:rPr lang="en-US" sz="1400" dirty="0" err="1"/>
              <a:t>kerugian</a:t>
            </a:r>
            <a:r>
              <a:rPr lang="en-US" sz="1400" dirty="0"/>
              <a:t> </a:t>
            </a:r>
            <a:r>
              <a:rPr lang="en-US" sz="1400" dirty="0" err="1"/>
              <a:t>atas</a:t>
            </a:r>
            <a:r>
              <a:rPr lang="en-US" sz="1400" dirty="0"/>
              <a:t> </a:t>
            </a:r>
            <a:r>
              <a:rPr lang="en-US" sz="1400" dirty="0" err="1"/>
              <a:t>transaksi</a:t>
            </a:r>
            <a:r>
              <a:rPr lang="en-US" sz="1400" dirty="0"/>
              <a:t> </a:t>
            </a:r>
            <a:r>
              <a:rPr lang="en-US" sz="1400" dirty="0" err="1"/>
              <a:t>menggunakan</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ini</a:t>
            </a:r>
            <a:r>
              <a:rPr lang="en-US" sz="1400" dirty="0"/>
              <a:t> </a:t>
            </a:r>
            <a:r>
              <a:rPr lang="en-US" sz="1400" dirty="0" err="1"/>
              <a:t>karena</a:t>
            </a:r>
            <a:r>
              <a:rPr lang="en-US" sz="1400" dirty="0"/>
              <a:t> </a:t>
            </a:r>
            <a:r>
              <a:rPr lang="en-US" sz="1400" dirty="0" err="1"/>
              <a:t>jumlah</a:t>
            </a:r>
            <a:r>
              <a:rPr lang="en-US" sz="1400" dirty="0"/>
              <a:t> yang </a:t>
            </a:r>
            <a:r>
              <a:rPr lang="en-US" sz="1400" dirty="0" err="1"/>
              <a:t>awalnya</a:t>
            </a:r>
            <a:r>
              <a:rPr lang="en-US" sz="1400" dirty="0"/>
              <a:t> </a:t>
            </a:r>
            <a:r>
              <a:rPr lang="en-US" sz="1400" dirty="0" err="1"/>
              <a:t>diakui</a:t>
            </a:r>
            <a:r>
              <a:rPr lang="en-US" sz="1400" dirty="0"/>
              <a:t> </a:t>
            </a:r>
            <a:r>
              <a:rPr lang="en-US" sz="1400" dirty="0" err="1"/>
              <a:t>ternyata</a:t>
            </a:r>
            <a:r>
              <a:rPr lang="en-US" sz="1400" dirty="0"/>
              <a:t> </a:t>
            </a:r>
            <a:r>
              <a:rPr lang="en-US" sz="1400" dirty="0" err="1"/>
              <a:t>terealisasi</a:t>
            </a:r>
            <a:r>
              <a:rPr lang="en-US" sz="1400" dirty="0"/>
              <a:t> </a:t>
            </a:r>
            <a:r>
              <a:rPr lang="en-US" sz="1400" dirty="0" err="1"/>
              <a:t>lebih</a:t>
            </a:r>
            <a:r>
              <a:rPr lang="en-US" sz="1400" dirty="0"/>
              <a:t> </a:t>
            </a:r>
            <a:r>
              <a:rPr lang="en-US" sz="1400" dirty="0" err="1"/>
              <a:t>rendah</a:t>
            </a:r>
            <a:r>
              <a:rPr lang="en-US" sz="1400" dirty="0"/>
              <a:t> </a:t>
            </a:r>
            <a:r>
              <a:rPr lang="en-US" sz="1400" dirty="0" err="1"/>
              <a:t>saat</a:t>
            </a:r>
            <a:r>
              <a:rPr lang="en-US" sz="1400" dirty="0"/>
              <a:t> </a:t>
            </a:r>
            <a:r>
              <a:rPr lang="en-US" sz="1400" dirty="0" err="1"/>
              <a:t>tanggal</a:t>
            </a:r>
            <a:r>
              <a:rPr lang="en-US" sz="1400" dirty="0"/>
              <a:t> </a:t>
            </a:r>
            <a:r>
              <a:rPr lang="en-US" sz="1400" dirty="0" err="1"/>
              <a:t>penyelesaian</a:t>
            </a:r>
            <a:r>
              <a:rPr lang="en-US" sz="1400" dirty="0"/>
              <a:t>. </a:t>
            </a:r>
            <a:r>
              <a:rPr lang="en-US" sz="1400" dirty="0" err="1"/>
              <a:t>Besarnya</a:t>
            </a:r>
            <a:r>
              <a:rPr lang="en-US" sz="1400" dirty="0"/>
              <a:t> </a:t>
            </a:r>
            <a:r>
              <a:rPr lang="en-US" sz="1400" dirty="0" err="1"/>
              <a:t>kerugian</a:t>
            </a:r>
            <a:r>
              <a:rPr lang="en-US" sz="1400" dirty="0"/>
              <a:t> </a:t>
            </a:r>
            <a:r>
              <a:rPr lang="en-US" sz="1400" dirty="0" err="1"/>
              <a:t>akibat</a:t>
            </a:r>
            <a:r>
              <a:rPr lang="en-US" sz="1400" dirty="0"/>
              <a:t> </a:t>
            </a:r>
            <a:r>
              <a:rPr lang="en-US" sz="1400" dirty="0" err="1"/>
              <a:t>perubahan</a:t>
            </a:r>
            <a:r>
              <a:rPr lang="en-US" sz="1400" dirty="0"/>
              <a:t> </a:t>
            </a:r>
            <a:r>
              <a:rPr lang="en-US" sz="1400" dirty="0" err="1"/>
              <a:t>kurs</a:t>
            </a:r>
            <a:r>
              <a:rPr lang="en-US" sz="1400" dirty="0"/>
              <a:t> </a:t>
            </a:r>
            <a:r>
              <a:rPr lang="en-US" sz="1400" dirty="0" err="1"/>
              <a:t>mata</a:t>
            </a:r>
            <a:r>
              <a:rPr lang="en-US" sz="1400" dirty="0"/>
              <a:t> uang </a:t>
            </a:r>
            <a:r>
              <a:rPr lang="en-US" sz="1400" dirty="0" err="1"/>
              <a:t>asing</a:t>
            </a:r>
            <a:r>
              <a:rPr lang="en-US" sz="1400" dirty="0"/>
              <a:t> yang </a:t>
            </a:r>
            <a:r>
              <a:rPr lang="en-US" sz="1400" dirty="0" err="1"/>
              <a:t>diakui</a:t>
            </a:r>
            <a:r>
              <a:rPr lang="en-US" sz="1400" dirty="0"/>
              <a:t> oleh PT Nusantara </a:t>
            </a:r>
            <a:r>
              <a:rPr lang="en-US" sz="1400" dirty="0" err="1"/>
              <a:t>adalah</a:t>
            </a:r>
            <a:r>
              <a:rPr lang="en-US" sz="1400" dirty="0"/>
              <a:t> </a:t>
            </a:r>
            <a:r>
              <a:rPr lang="en-US" sz="1400" dirty="0" err="1"/>
              <a:t>sebesar</a:t>
            </a:r>
            <a:r>
              <a:rPr lang="en-US" sz="1400" dirty="0"/>
              <a:t> Rp50.000.000 yang </a:t>
            </a:r>
            <a:r>
              <a:rPr lang="en-US" sz="1400" dirty="0" err="1"/>
              <a:t>berasal</a:t>
            </a:r>
            <a:r>
              <a:rPr lang="en-US" sz="1400" dirty="0"/>
              <a:t> </a:t>
            </a:r>
            <a:r>
              <a:rPr lang="en-US" sz="1400" dirty="0" err="1"/>
              <a:t>dari</a:t>
            </a:r>
            <a:r>
              <a:rPr lang="en-US" sz="1400" dirty="0"/>
              <a:t> </a:t>
            </a:r>
            <a:r>
              <a:rPr lang="en-US" sz="1400" dirty="0" err="1"/>
              <a:t>pengakuan</a:t>
            </a:r>
            <a:r>
              <a:rPr lang="en-US" sz="1400" dirty="0"/>
              <a:t> </a:t>
            </a:r>
            <a:r>
              <a:rPr lang="en-US" sz="1400" dirty="0" err="1"/>
              <a:t>keuntungan</a:t>
            </a:r>
            <a:r>
              <a:rPr lang="en-US" sz="1400" dirty="0"/>
              <a:t> </a:t>
            </a:r>
            <a:r>
              <a:rPr lang="en-US" sz="1400" dirty="0" err="1"/>
              <a:t>sebesar</a:t>
            </a:r>
            <a:r>
              <a:rPr lang="en-US" sz="1400" dirty="0"/>
              <a:t> Rp50.000.000 pada </a:t>
            </a:r>
            <a:r>
              <a:rPr lang="en-US" sz="1400" dirty="0" err="1"/>
              <a:t>tanggal</a:t>
            </a:r>
            <a:r>
              <a:rPr lang="en-US" sz="1400" dirty="0"/>
              <a:t> 31 </a:t>
            </a:r>
            <a:r>
              <a:rPr lang="en-US" sz="1400" dirty="0" err="1"/>
              <a:t>Desember</a:t>
            </a:r>
            <a:r>
              <a:rPr lang="en-US" sz="1400" dirty="0"/>
              <a:t> 2020 </a:t>
            </a:r>
            <a:r>
              <a:rPr lang="en-US" sz="1400" dirty="0" err="1"/>
              <a:t>dikurangi</a:t>
            </a:r>
            <a:r>
              <a:rPr lang="en-US" sz="1400" dirty="0"/>
              <a:t> </a:t>
            </a:r>
            <a:r>
              <a:rPr lang="en-US" sz="1400" dirty="0" err="1"/>
              <a:t>pengakuan</a:t>
            </a:r>
            <a:r>
              <a:rPr lang="en-US" sz="1400" dirty="0"/>
              <a:t> </a:t>
            </a:r>
            <a:r>
              <a:rPr lang="en-US" sz="1400" dirty="0" err="1"/>
              <a:t>kerugian</a:t>
            </a:r>
            <a:r>
              <a:rPr lang="en-US" sz="1400" dirty="0"/>
              <a:t> </a:t>
            </a:r>
            <a:r>
              <a:rPr lang="en-US" sz="1400" dirty="0" err="1"/>
              <a:t>sebesar</a:t>
            </a:r>
            <a:r>
              <a:rPr lang="en-US" sz="1400" dirty="0"/>
              <a:t> Rp100.000.000 pada </a:t>
            </a:r>
            <a:r>
              <a:rPr lang="en-US" sz="1400" dirty="0" err="1"/>
              <a:t>tanggal</a:t>
            </a:r>
            <a:r>
              <a:rPr lang="en-US" sz="1400" dirty="0"/>
              <a:t> 1 </a:t>
            </a:r>
            <a:r>
              <a:rPr lang="en-US" sz="1400" dirty="0" err="1"/>
              <a:t>Februari</a:t>
            </a:r>
            <a:r>
              <a:rPr lang="en-US" sz="1400" dirty="0"/>
              <a:t> 2020. </a:t>
            </a:r>
            <a:r>
              <a:rPr lang="en-US" sz="1400" dirty="0" err="1"/>
              <a:t>Pada</a:t>
            </a:r>
            <a:r>
              <a:rPr lang="en-US" sz="1400" dirty="0"/>
              <a:t> </a:t>
            </a:r>
            <a:r>
              <a:rPr lang="en-US" sz="1400" dirty="0" err="1"/>
              <a:t>Tabel</a:t>
            </a:r>
            <a:r>
              <a:rPr lang="en-US" sz="1400" dirty="0"/>
              <a:t> 9.3 </a:t>
            </a:r>
            <a:r>
              <a:rPr lang="en-US" sz="1400" dirty="0" err="1"/>
              <a:t>disajikan</a:t>
            </a:r>
            <a:r>
              <a:rPr lang="en-US" sz="1400" dirty="0"/>
              <a:t> </a:t>
            </a:r>
            <a:r>
              <a:rPr lang="en-US" sz="1400" dirty="0" err="1"/>
              <a:t>perbandingan</a:t>
            </a:r>
            <a:r>
              <a:rPr lang="en-US" sz="1400" dirty="0"/>
              <a:t> </a:t>
            </a:r>
            <a:r>
              <a:rPr lang="en-US" sz="1400" dirty="0" err="1"/>
              <a:t>jika</a:t>
            </a:r>
            <a:r>
              <a:rPr lang="en-US" sz="1400" dirty="0"/>
              <a:t> </a:t>
            </a:r>
            <a:r>
              <a:rPr lang="en-US" sz="1400" dirty="0" err="1"/>
              <a:t>transaksi</a:t>
            </a:r>
            <a:r>
              <a:rPr lang="en-US" sz="1400" dirty="0"/>
              <a:t>  </a:t>
            </a:r>
            <a:r>
              <a:rPr lang="en-US" sz="1400" dirty="0" err="1"/>
              <a:t>didenominasikan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rupiah.</a:t>
            </a:r>
          </a:p>
        </p:txBody>
      </p:sp>
      <p:pic>
        <p:nvPicPr>
          <p:cNvPr id="5" name="Picture 4">
            <a:extLst>
              <a:ext uri="{FF2B5EF4-FFF2-40B4-BE49-F238E27FC236}">
                <a16:creationId xmlns:a16="http://schemas.microsoft.com/office/drawing/2014/main" id="{A627BDDC-704A-4D5F-9770-5DC71C7DB6EB}"/>
              </a:ext>
            </a:extLst>
          </p:cNvPr>
          <p:cNvPicPr>
            <a:picLocks noChangeAspect="1"/>
          </p:cNvPicPr>
          <p:nvPr/>
        </p:nvPicPr>
        <p:blipFill>
          <a:blip r:embed="rId2"/>
          <a:stretch>
            <a:fillRect/>
          </a:stretch>
        </p:blipFill>
        <p:spPr>
          <a:xfrm>
            <a:off x="1295400" y="3124200"/>
            <a:ext cx="6438900" cy="3314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3048000"/>
          </a:xfrm>
        </p:spPr>
        <p:txBody>
          <a:bodyPr>
            <a:normAutofit lnSpcReduction="10000"/>
          </a:bodyPr>
          <a:lstStyle/>
          <a:p>
            <a:pPr>
              <a:buFont typeface="Wingdings" pitchFamily="2" charset="2"/>
              <a:buChar char="q"/>
            </a:pPr>
            <a:r>
              <a:rPr lang="en-US" sz="1900" b="1" dirty="0" err="1"/>
              <a:t>Transaksi</a:t>
            </a:r>
            <a:r>
              <a:rPr lang="en-US" sz="1900" b="1" dirty="0"/>
              <a:t> </a:t>
            </a:r>
            <a:r>
              <a:rPr lang="en-US" sz="1900" b="1" dirty="0" err="1"/>
              <a:t>Impor</a:t>
            </a:r>
            <a:endParaRPr lang="en-US" sz="1900" b="1" dirty="0"/>
          </a:p>
          <a:p>
            <a:pPr algn="just">
              <a:buNone/>
            </a:pPr>
            <a:r>
              <a:rPr lang="en-US" sz="1400" dirty="0"/>
              <a:t>	</a:t>
            </a:r>
            <a:r>
              <a:rPr lang="en-US" sz="1400" dirty="0" err="1"/>
              <a:t>Transaksi</a:t>
            </a:r>
            <a:r>
              <a:rPr lang="en-US" sz="1400" dirty="0"/>
              <a:t> </a:t>
            </a:r>
            <a:r>
              <a:rPr lang="en-US" sz="1400" dirty="0" err="1"/>
              <a:t>impor</a:t>
            </a:r>
            <a:r>
              <a:rPr lang="en-US" sz="1400" dirty="0"/>
              <a:t> </a:t>
            </a:r>
            <a:r>
              <a:rPr lang="en-US" sz="1400" dirty="0" err="1"/>
              <a:t>adalah</a:t>
            </a:r>
            <a:r>
              <a:rPr lang="en-US" sz="1400" dirty="0"/>
              <a:t> </a:t>
            </a:r>
            <a:r>
              <a:rPr lang="en-US" sz="1400" dirty="0" err="1"/>
              <a:t>transaksi</a:t>
            </a:r>
            <a:r>
              <a:rPr lang="en-US" sz="1400" dirty="0"/>
              <a:t> </a:t>
            </a:r>
            <a:r>
              <a:rPr lang="en-US" sz="1400" dirty="0" err="1"/>
              <a:t>pembelian</a:t>
            </a:r>
            <a:r>
              <a:rPr lang="en-US" sz="1400" dirty="0"/>
              <a:t> </a:t>
            </a:r>
            <a:r>
              <a:rPr lang="en-US" sz="1400" dirty="0" err="1"/>
              <a:t>barang</a:t>
            </a:r>
            <a:r>
              <a:rPr lang="en-US" sz="1400" dirty="0"/>
              <a:t> </a:t>
            </a:r>
            <a:r>
              <a:rPr lang="en-US" sz="1400" dirty="0" err="1"/>
              <a:t>atau</a:t>
            </a:r>
            <a:r>
              <a:rPr lang="en-US" sz="1400" dirty="0"/>
              <a:t> </a:t>
            </a:r>
            <a:r>
              <a:rPr lang="en-US" sz="1400" dirty="0" err="1"/>
              <a:t>jasa</a:t>
            </a:r>
            <a:r>
              <a:rPr lang="en-US" sz="1400" dirty="0"/>
              <a:t> </a:t>
            </a:r>
            <a:r>
              <a:rPr lang="en-US" sz="1400" dirty="0" err="1"/>
              <a:t>dari</a:t>
            </a:r>
            <a:r>
              <a:rPr lang="en-US" sz="1400" dirty="0"/>
              <a:t> </a:t>
            </a:r>
            <a:r>
              <a:rPr lang="en-US" sz="1400" dirty="0" err="1"/>
              <a:t>luar</a:t>
            </a:r>
            <a:r>
              <a:rPr lang="en-US" sz="1400" dirty="0"/>
              <a:t> </a:t>
            </a:r>
            <a:r>
              <a:rPr lang="en-US" sz="1400" dirty="0" err="1"/>
              <a:t>negeri</a:t>
            </a:r>
            <a:r>
              <a:rPr lang="en-US" sz="1400" dirty="0"/>
              <a:t> </a:t>
            </a:r>
            <a:r>
              <a:rPr lang="en-US" sz="1400" dirty="0" err="1"/>
              <a:t>untuk</a:t>
            </a:r>
            <a:r>
              <a:rPr lang="en-US" sz="1400" dirty="0"/>
              <a:t> </a:t>
            </a:r>
            <a:r>
              <a:rPr lang="en-US" sz="1400" dirty="0" err="1"/>
              <a:t>didatangkan</a:t>
            </a:r>
            <a:r>
              <a:rPr lang="en-US" sz="1400" dirty="0"/>
              <a:t> </a:t>
            </a:r>
            <a:r>
              <a:rPr lang="en-US" sz="1400" dirty="0" err="1"/>
              <a:t>ke</a:t>
            </a:r>
            <a:r>
              <a:rPr lang="en-US" sz="1400" dirty="0"/>
              <a:t> </a:t>
            </a:r>
            <a:r>
              <a:rPr lang="en-US" sz="1400" dirty="0" err="1"/>
              <a:t>dalam</a:t>
            </a:r>
            <a:r>
              <a:rPr lang="en-US" sz="1400" dirty="0"/>
              <a:t> </a:t>
            </a:r>
            <a:r>
              <a:rPr lang="en-US" sz="1400" dirty="0" err="1"/>
              <a:t>negeri</a:t>
            </a:r>
            <a:r>
              <a:rPr lang="en-US" sz="1400" dirty="0"/>
              <a:t>. </a:t>
            </a:r>
            <a:r>
              <a:rPr lang="en-US" sz="1400" dirty="0" err="1"/>
              <a:t>Dalam</a:t>
            </a:r>
            <a:r>
              <a:rPr lang="en-US" sz="1400" dirty="0"/>
              <a:t> </a:t>
            </a:r>
            <a:r>
              <a:rPr lang="en-US" sz="1400" dirty="0" err="1"/>
              <a:t>transaksi</a:t>
            </a:r>
            <a:r>
              <a:rPr lang="en-US" sz="1400" dirty="0"/>
              <a:t> </a:t>
            </a:r>
            <a:r>
              <a:rPr lang="en-US" sz="1400" dirty="0" err="1"/>
              <a:t>impor</a:t>
            </a:r>
            <a:r>
              <a:rPr lang="en-US" sz="1400" dirty="0"/>
              <a:t>, </a:t>
            </a:r>
            <a:r>
              <a:rPr lang="en-US" sz="1400" dirty="0" err="1"/>
              <a:t>suatu</a:t>
            </a:r>
            <a:r>
              <a:rPr lang="en-US" sz="1400" dirty="0"/>
              <a:t> </a:t>
            </a:r>
            <a:r>
              <a:rPr lang="en-US" sz="1400" dirty="0" err="1"/>
              <a:t>entitas</a:t>
            </a:r>
            <a:r>
              <a:rPr lang="en-US" sz="1400" dirty="0"/>
              <a:t> </a:t>
            </a:r>
            <a:r>
              <a:rPr lang="en-US" sz="1400" dirty="0" err="1"/>
              <a:t>akan</a:t>
            </a:r>
            <a:r>
              <a:rPr lang="en-US" sz="1400" dirty="0"/>
              <a:t> </a:t>
            </a:r>
            <a:r>
              <a:rPr lang="en-US" sz="1400" dirty="0" err="1"/>
              <a:t>memiliki</a:t>
            </a:r>
            <a:r>
              <a:rPr lang="en-US" sz="1400" dirty="0"/>
              <a:t> </a:t>
            </a:r>
            <a:r>
              <a:rPr lang="en-US" sz="1400" dirty="0" err="1"/>
              <a:t>kewajiban</a:t>
            </a:r>
            <a:r>
              <a:rPr lang="en-US" sz="1400" dirty="0"/>
              <a:t> </a:t>
            </a:r>
            <a:r>
              <a:rPr lang="en-US" sz="1400" dirty="0" err="1"/>
              <a:t>untuk</a:t>
            </a:r>
            <a:r>
              <a:rPr lang="en-US" sz="1400" dirty="0"/>
              <a:t> </a:t>
            </a:r>
            <a:r>
              <a:rPr lang="en-US" sz="1400" dirty="0" err="1"/>
              <a:t>menyerahkan</a:t>
            </a:r>
            <a:r>
              <a:rPr lang="en-US" sz="1400" dirty="0"/>
              <a:t> </a:t>
            </a:r>
            <a:r>
              <a:rPr lang="en-US" sz="1400" dirty="0" err="1"/>
              <a:t>pembayaran</a:t>
            </a:r>
            <a:r>
              <a:rPr lang="en-US" sz="1400" dirty="0"/>
              <a:t> </a:t>
            </a:r>
            <a:r>
              <a:rPr lang="en-US" sz="1400" dirty="0" err="1"/>
              <a:t>kepada</a:t>
            </a:r>
            <a:r>
              <a:rPr lang="en-US" sz="1400" dirty="0"/>
              <a:t> </a:t>
            </a:r>
            <a:r>
              <a:rPr lang="en-US" sz="1400" dirty="0" err="1"/>
              <a:t>entitas</a:t>
            </a:r>
            <a:r>
              <a:rPr lang="en-US" sz="1400" dirty="0"/>
              <a:t> lain </a:t>
            </a:r>
            <a:r>
              <a:rPr lang="en-US" sz="1400" dirty="0" err="1"/>
              <a:t>di</a:t>
            </a:r>
            <a:r>
              <a:rPr lang="en-US" sz="1400" dirty="0"/>
              <a:t> </a:t>
            </a:r>
            <a:r>
              <a:rPr lang="en-US" sz="1400" dirty="0" err="1"/>
              <a:t>luar</a:t>
            </a:r>
            <a:r>
              <a:rPr lang="en-US" sz="1400" dirty="0"/>
              <a:t> </a:t>
            </a:r>
            <a:r>
              <a:rPr lang="en-US" sz="1400" dirty="0" err="1"/>
              <a:t>negeri</a:t>
            </a:r>
            <a:r>
              <a:rPr lang="en-US" sz="1400" dirty="0"/>
              <a:t> yang </a:t>
            </a:r>
            <a:r>
              <a:rPr lang="en-US" sz="1400" dirty="0" err="1"/>
              <a:t>mungkin</a:t>
            </a:r>
            <a:r>
              <a:rPr lang="en-US" sz="1400" dirty="0"/>
              <a:t> </a:t>
            </a:r>
            <a:r>
              <a:rPr lang="en-US" sz="1400" dirty="0" err="1"/>
              <a:t>kemungkinan</a:t>
            </a:r>
            <a:r>
              <a:rPr lang="en-US" sz="1400" dirty="0"/>
              <a:t> </a:t>
            </a:r>
            <a:r>
              <a:rPr lang="en-US" sz="1400" dirty="0" err="1"/>
              <a:t>besar</a:t>
            </a:r>
            <a:r>
              <a:rPr lang="en-US" sz="1400" dirty="0"/>
              <a:t> </a:t>
            </a:r>
            <a:r>
              <a:rPr lang="en-US" sz="1400" dirty="0" err="1"/>
              <a:t>didenominasikan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Walaupun</a:t>
            </a:r>
            <a:r>
              <a:rPr lang="en-US" sz="1400" dirty="0"/>
              <a:t> </a:t>
            </a:r>
            <a:r>
              <a:rPr lang="en-US" sz="1400" dirty="0" err="1"/>
              <a:t>didenominasikan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untuk</a:t>
            </a:r>
            <a:r>
              <a:rPr lang="en-US" sz="1400" dirty="0"/>
              <a:t> </a:t>
            </a:r>
            <a:r>
              <a:rPr lang="en-US" sz="1400" dirty="0" err="1"/>
              <a:t>tujuan</a:t>
            </a:r>
            <a:r>
              <a:rPr lang="en-US" sz="1400" dirty="0"/>
              <a:t> </a:t>
            </a:r>
            <a:r>
              <a:rPr lang="en-US" sz="1400" dirty="0" err="1"/>
              <a:t>pencatatan</a:t>
            </a:r>
            <a:r>
              <a:rPr lang="en-US" sz="1400" dirty="0"/>
              <a:t> </a:t>
            </a:r>
            <a:r>
              <a:rPr lang="en-US" sz="1400" dirty="0" err="1"/>
              <a:t>pada</a:t>
            </a:r>
            <a:r>
              <a:rPr lang="en-US" sz="1400" dirty="0"/>
              <a:t> </a:t>
            </a:r>
            <a:r>
              <a:rPr lang="en-US" sz="1400" dirty="0" err="1"/>
              <a:t>laporan</a:t>
            </a:r>
            <a:r>
              <a:rPr lang="en-US" sz="1400" dirty="0"/>
              <a:t> </a:t>
            </a:r>
            <a:r>
              <a:rPr lang="en-US" sz="1400" dirty="0" err="1"/>
              <a:t>keuangan</a:t>
            </a:r>
            <a:r>
              <a:rPr lang="en-US" sz="1400" dirty="0"/>
              <a:t>, </a:t>
            </a:r>
            <a:r>
              <a:rPr lang="en-US" sz="1400" dirty="0" err="1"/>
              <a:t>entitas</a:t>
            </a:r>
            <a:r>
              <a:rPr lang="en-US" sz="1400" dirty="0"/>
              <a:t> </a:t>
            </a:r>
            <a:r>
              <a:rPr lang="en-US" sz="1400" dirty="0" err="1"/>
              <a:t>harus</a:t>
            </a:r>
            <a:r>
              <a:rPr lang="en-US" sz="1400" dirty="0"/>
              <a:t> </a:t>
            </a:r>
            <a:r>
              <a:rPr lang="en-US" sz="1400" dirty="0" err="1"/>
              <a:t>menyajikan</a:t>
            </a:r>
            <a:r>
              <a:rPr lang="en-US" sz="1400" dirty="0"/>
              <a:t> </a:t>
            </a:r>
            <a:r>
              <a:rPr lang="en-US" sz="1400" dirty="0" err="1"/>
              <a:t>transaksi</a:t>
            </a:r>
            <a:r>
              <a:rPr lang="en-US" sz="1400" dirty="0"/>
              <a:t> </a:t>
            </a:r>
            <a:r>
              <a:rPr lang="en-US" sz="1400" dirty="0" err="1"/>
              <a:t>tersebut</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a:t>
            </a:r>
            <a:r>
              <a:rPr lang="en-US" sz="1400" dirty="0" err="1"/>
              <a:t>fungsionalnya</a:t>
            </a:r>
            <a:r>
              <a:rPr lang="en-US" sz="1400" dirty="0"/>
              <a:t>. </a:t>
            </a:r>
          </a:p>
          <a:p>
            <a:pPr algn="just">
              <a:buNone/>
            </a:pPr>
            <a:r>
              <a:rPr lang="en-US" sz="1400" dirty="0"/>
              <a:t>	</a:t>
            </a:r>
            <a:r>
              <a:rPr lang="en-US" sz="1400" b="1" dirty="0" err="1"/>
              <a:t>Contoh</a:t>
            </a:r>
            <a:r>
              <a:rPr lang="en-US" sz="1400" b="1" dirty="0"/>
              <a:t> 9.3 </a:t>
            </a:r>
          </a:p>
          <a:p>
            <a:pPr algn="just">
              <a:buNone/>
            </a:pPr>
            <a:r>
              <a:rPr lang="en-US" sz="1400" dirty="0"/>
              <a:t>	</a:t>
            </a:r>
            <a:r>
              <a:rPr lang="en-US" sz="1400" dirty="0" err="1"/>
              <a:t>Untuk</a:t>
            </a:r>
            <a:r>
              <a:rPr lang="en-US" sz="1400" dirty="0"/>
              <a:t> </a:t>
            </a:r>
            <a:r>
              <a:rPr lang="en-US" sz="1400" dirty="0" err="1"/>
              <a:t>mendukung</a:t>
            </a:r>
            <a:r>
              <a:rPr lang="en-US" sz="1400" dirty="0"/>
              <a:t> </a:t>
            </a:r>
            <a:r>
              <a:rPr lang="en-US" sz="1400" dirty="0" err="1"/>
              <a:t>kegiatan</a:t>
            </a:r>
            <a:r>
              <a:rPr lang="en-US" sz="1400" dirty="0"/>
              <a:t> </a:t>
            </a:r>
            <a:r>
              <a:rPr lang="en-US" sz="1400" dirty="0" err="1"/>
              <a:t>produksi</a:t>
            </a:r>
            <a:r>
              <a:rPr lang="en-US" sz="1400" dirty="0"/>
              <a:t> PT Nusantara </a:t>
            </a:r>
            <a:r>
              <a:rPr lang="en-US" sz="1400" dirty="0" err="1"/>
              <a:t>mendatangkan</a:t>
            </a:r>
            <a:r>
              <a:rPr lang="en-US" sz="1400" dirty="0"/>
              <a:t> </a:t>
            </a:r>
            <a:r>
              <a:rPr lang="en-US" sz="1400" dirty="0" err="1"/>
              <a:t>tenaga</a:t>
            </a:r>
            <a:r>
              <a:rPr lang="en-US" sz="1400" dirty="0"/>
              <a:t> </a:t>
            </a:r>
            <a:r>
              <a:rPr lang="en-US" sz="1400" dirty="0" err="1"/>
              <a:t>ahli</a:t>
            </a:r>
            <a:r>
              <a:rPr lang="en-US" sz="1400" dirty="0"/>
              <a:t> yang </a:t>
            </a:r>
            <a:r>
              <a:rPr lang="en-US" sz="1400" dirty="0" err="1"/>
              <a:t>memberikan</a:t>
            </a:r>
            <a:r>
              <a:rPr lang="en-US" sz="1400" dirty="0"/>
              <a:t> </a:t>
            </a:r>
            <a:r>
              <a:rPr lang="en-US" sz="1400" dirty="0" err="1"/>
              <a:t>pelatihan</a:t>
            </a:r>
            <a:r>
              <a:rPr lang="en-US" sz="1400" dirty="0"/>
              <a:t> </a:t>
            </a:r>
            <a:r>
              <a:rPr lang="en-US" sz="1400" dirty="0" err="1"/>
              <a:t>penggunaan</a:t>
            </a:r>
            <a:r>
              <a:rPr lang="en-US" sz="1400" dirty="0"/>
              <a:t> </a:t>
            </a:r>
            <a:r>
              <a:rPr lang="en-US" sz="1400" dirty="0" err="1"/>
              <a:t>teknologi</a:t>
            </a:r>
            <a:r>
              <a:rPr lang="en-US" sz="1400" dirty="0"/>
              <a:t> </a:t>
            </a:r>
            <a:r>
              <a:rPr lang="en-US" sz="1400" dirty="0" err="1"/>
              <a:t>produksi</a:t>
            </a:r>
            <a:r>
              <a:rPr lang="en-US" sz="1400" dirty="0"/>
              <a:t> </a:t>
            </a:r>
            <a:r>
              <a:rPr lang="en-US" sz="1400" dirty="0" err="1"/>
              <a:t>terkini</a:t>
            </a:r>
            <a:r>
              <a:rPr lang="en-US" sz="1400" dirty="0"/>
              <a:t> </a:t>
            </a:r>
            <a:r>
              <a:rPr lang="en-US" sz="1400" dirty="0" err="1"/>
              <a:t>dari</a:t>
            </a:r>
            <a:r>
              <a:rPr lang="en-US" sz="1400" dirty="0"/>
              <a:t> </a:t>
            </a:r>
            <a:r>
              <a:rPr lang="en-US" sz="1400" dirty="0" err="1"/>
              <a:t>Perancis</a:t>
            </a:r>
            <a:r>
              <a:rPr lang="en-US" sz="1400" dirty="0"/>
              <a:t>. Pada </a:t>
            </a:r>
            <a:r>
              <a:rPr lang="en-US" sz="1400" dirty="0" err="1"/>
              <a:t>tanggal</a:t>
            </a:r>
            <a:r>
              <a:rPr lang="en-US" sz="1400" dirty="0"/>
              <a:t> 15 </a:t>
            </a:r>
            <a:r>
              <a:rPr lang="en-US" sz="1400" dirty="0" err="1"/>
              <a:t>Desember</a:t>
            </a:r>
            <a:r>
              <a:rPr lang="en-US" sz="1400" dirty="0"/>
              <a:t> 2020, PT Nusantara </a:t>
            </a:r>
            <a:r>
              <a:rPr lang="en-US" sz="1400" dirty="0" err="1"/>
              <a:t>menerima</a:t>
            </a:r>
            <a:r>
              <a:rPr lang="en-US" sz="1400" dirty="0"/>
              <a:t> </a:t>
            </a:r>
            <a:r>
              <a:rPr lang="en-US" sz="1400" dirty="0" err="1"/>
              <a:t>pelatihan</a:t>
            </a:r>
            <a:r>
              <a:rPr lang="en-US" sz="1400" dirty="0"/>
              <a:t> </a:t>
            </a:r>
            <a:r>
              <a:rPr lang="en-US" sz="1400" dirty="0" err="1"/>
              <a:t>dari</a:t>
            </a:r>
            <a:r>
              <a:rPr lang="en-US" sz="1400" dirty="0"/>
              <a:t> </a:t>
            </a:r>
            <a:r>
              <a:rPr lang="en-US" sz="1400" dirty="0" err="1"/>
              <a:t>tenaga</a:t>
            </a:r>
            <a:r>
              <a:rPr lang="en-US" sz="1400" dirty="0"/>
              <a:t> </a:t>
            </a:r>
            <a:r>
              <a:rPr lang="en-US" sz="1400" dirty="0" err="1"/>
              <a:t>ahli</a:t>
            </a:r>
            <a:r>
              <a:rPr lang="en-US" sz="1400" dirty="0"/>
              <a:t> </a:t>
            </a:r>
            <a:r>
              <a:rPr lang="en-US" sz="1400" dirty="0" err="1"/>
              <a:t>selama</a:t>
            </a:r>
            <a:r>
              <a:rPr lang="en-US" sz="1400" dirty="0"/>
              <a:t> 5 </a:t>
            </a:r>
            <a:r>
              <a:rPr lang="en-US" sz="1400" dirty="0" err="1"/>
              <a:t>hari</a:t>
            </a:r>
            <a:r>
              <a:rPr lang="en-US" sz="1400" dirty="0"/>
              <a:t> </a:t>
            </a:r>
            <a:r>
              <a:rPr lang="en-US" sz="1400" dirty="0" err="1"/>
              <a:t>dengan</a:t>
            </a:r>
            <a:r>
              <a:rPr lang="en-US" sz="1400" dirty="0"/>
              <a:t> honor </a:t>
            </a:r>
            <a:r>
              <a:rPr lang="en-US" sz="1400" dirty="0" err="1"/>
              <a:t>tenaga</a:t>
            </a:r>
            <a:r>
              <a:rPr lang="en-US" sz="1400" dirty="0"/>
              <a:t> </a:t>
            </a:r>
            <a:r>
              <a:rPr lang="en-US" sz="1400" dirty="0" err="1"/>
              <a:t>ahli</a:t>
            </a:r>
            <a:r>
              <a:rPr lang="en-US" sz="1400" dirty="0"/>
              <a:t> per </a:t>
            </a:r>
            <a:r>
              <a:rPr lang="en-US" sz="1400" dirty="0" err="1"/>
              <a:t>harinya</a:t>
            </a:r>
            <a:r>
              <a:rPr lang="en-US" sz="1400" dirty="0"/>
              <a:t> €20.000. PT Nusantara </a:t>
            </a:r>
            <a:r>
              <a:rPr lang="en-US" sz="1400" dirty="0" err="1"/>
              <a:t>baru</a:t>
            </a:r>
            <a:r>
              <a:rPr lang="en-US" sz="1400" dirty="0"/>
              <a:t> </a:t>
            </a:r>
            <a:r>
              <a:rPr lang="en-US" sz="1400" dirty="0" err="1"/>
              <a:t>akan</a:t>
            </a:r>
            <a:r>
              <a:rPr lang="en-US" sz="1400" dirty="0"/>
              <a:t> </a:t>
            </a:r>
            <a:r>
              <a:rPr lang="en-US" sz="1400" dirty="0" err="1"/>
              <a:t>membayarkan</a:t>
            </a:r>
            <a:r>
              <a:rPr lang="en-US" sz="1400" dirty="0"/>
              <a:t> honor </a:t>
            </a:r>
            <a:r>
              <a:rPr lang="en-US" sz="1400" dirty="0" err="1"/>
              <a:t>tenaga</a:t>
            </a:r>
            <a:r>
              <a:rPr lang="en-US" sz="1400" dirty="0"/>
              <a:t> </a:t>
            </a:r>
            <a:r>
              <a:rPr lang="en-US" sz="1400" dirty="0" err="1"/>
              <a:t>ahli</a:t>
            </a:r>
            <a:r>
              <a:rPr lang="en-US" sz="1400" dirty="0"/>
              <a:t> </a:t>
            </a:r>
            <a:r>
              <a:rPr lang="en-US" sz="1400" dirty="0" err="1"/>
              <a:t>tersebut</a:t>
            </a:r>
            <a:r>
              <a:rPr lang="en-US" sz="1400" dirty="0"/>
              <a:t> pada 15 </a:t>
            </a:r>
            <a:r>
              <a:rPr lang="en-US" sz="1400" dirty="0" err="1"/>
              <a:t>Januari</a:t>
            </a:r>
            <a:r>
              <a:rPr lang="en-US" sz="1400" dirty="0"/>
              <a:t> 2021 </a:t>
            </a:r>
            <a:r>
              <a:rPr lang="en-US" sz="1400" dirty="0" err="1"/>
              <a:t>melalui</a:t>
            </a:r>
            <a:r>
              <a:rPr lang="en-US" sz="1400" dirty="0"/>
              <a:t> </a:t>
            </a:r>
            <a:r>
              <a:rPr lang="en-US" sz="1400" dirty="0" err="1"/>
              <a:t>perusahaan</a:t>
            </a:r>
            <a:r>
              <a:rPr lang="en-US" sz="1400" dirty="0"/>
              <a:t> </a:t>
            </a:r>
            <a:r>
              <a:rPr lang="en-US" sz="1400" dirty="0" err="1"/>
              <a:t>produsen</a:t>
            </a:r>
            <a:r>
              <a:rPr lang="en-US" sz="1400" dirty="0"/>
              <a:t> </a:t>
            </a:r>
            <a:r>
              <a:rPr lang="en-US" sz="1400" dirty="0" err="1"/>
              <a:t>teknologi</a:t>
            </a:r>
            <a:r>
              <a:rPr lang="en-US" sz="1400" dirty="0"/>
              <a:t> yang </a:t>
            </a:r>
            <a:r>
              <a:rPr lang="en-US" sz="1400" dirty="0" err="1"/>
              <a:t>menaungi</a:t>
            </a:r>
            <a:r>
              <a:rPr lang="en-US" sz="1400" dirty="0"/>
              <a:t> </a:t>
            </a:r>
            <a:r>
              <a:rPr lang="en-US" sz="1400" dirty="0" err="1"/>
              <a:t>tenaga</a:t>
            </a:r>
            <a:r>
              <a:rPr lang="en-US" sz="1400" dirty="0"/>
              <a:t> </a:t>
            </a:r>
            <a:r>
              <a:rPr lang="en-US" sz="1400" dirty="0" err="1"/>
              <a:t>ahli</a:t>
            </a:r>
            <a:r>
              <a:rPr lang="en-US" sz="1400" dirty="0"/>
              <a:t> </a:t>
            </a:r>
            <a:r>
              <a:rPr lang="en-US" sz="1400" dirty="0" err="1"/>
              <a:t>ini</a:t>
            </a:r>
            <a:r>
              <a:rPr lang="en-US" sz="1400" dirty="0"/>
              <a:t>. </a:t>
            </a:r>
            <a:r>
              <a:rPr lang="en-US" sz="1400" dirty="0" err="1"/>
              <a:t>Berikut</a:t>
            </a:r>
            <a:r>
              <a:rPr lang="en-US" sz="1400" dirty="0"/>
              <a:t> </a:t>
            </a:r>
            <a:r>
              <a:rPr lang="en-US" sz="1400" dirty="0" err="1"/>
              <a:t>informasi</a:t>
            </a:r>
            <a:r>
              <a:rPr lang="en-US" sz="1400" dirty="0"/>
              <a:t> </a:t>
            </a:r>
            <a:r>
              <a:rPr lang="en-US" sz="1400" dirty="0" err="1"/>
              <a:t>nilai</a:t>
            </a:r>
            <a:r>
              <a:rPr lang="en-US" sz="1400" dirty="0"/>
              <a:t> </a:t>
            </a:r>
            <a:r>
              <a:rPr lang="en-US" sz="1400" dirty="0" err="1"/>
              <a:t>tukar</a:t>
            </a:r>
            <a:r>
              <a:rPr lang="en-US" sz="1400" dirty="0"/>
              <a:t> euro Uni </a:t>
            </a:r>
            <a:r>
              <a:rPr lang="en-US" sz="1400" dirty="0" err="1"/>
              <a:t>Eropa</a:t>
            </a:r>
            <a:r>
              <a:rPr lang="en-US" sz="1400" dirty="0"/>
              <a:t> </a:t>
            </a:r>
            <a:r>
              <a:rPr lang="en-US" sz="1400" dirty="0" err="1"/>
              <a:t>terhadap</a:t>
            </a:r>
            <a:r>
              <a:rPr lang="en-US" sz="1400" dirty="0"/>
              <a:t> rupiah </a:t>
            </a:r>
            <a:r>
              <a:rPr lang="en-US" sz="1400" dirty="0" err="1"/>
              <a:t>untuk</a:t>
            </a:r>
            <a:r>
              <a:rPr lang="en-US" sz="1400" dirty="0"/>
              <a:t> </a:t>
            </a:r>
            <a:r>
              <a:rPr lang="en-US" sz="1400" dirty="0" err="1"/>
              <a:t>tanggal-tanggal</a:t>
            </a:r>
            <a:r>
              <a:rPr lang="en-US" sz="1400" dirty="0"/>
              <a:t> yang </a:t>
            </a:r>
            <a:r>
              <a:rPr lang="en-US" sz="1400" dirty="0" err="1"/>
              <a:t>relevan</a:t>
            </a:r>
            <a:r>
              <a:rPr lang="en-US" sz="1400" dirty="0"/>
              <a:t> </a:t>
            </a:r>
            <a:r>
              <a:rPr lang="en-US" sz="1400" dirty="0" err="1"/>
              <a:t>sebagai</a:t>
            </a:r>
            <a:r>
              <a:rPr lang="en-US" sz="1400" dirty="0"/>
              <a:t> </a:t>
            </a:r>
            <a:r>
              <a:rPr lang="en-US" sz="1400" dirty="0" err="1"/>
              <a:t>berikut</a:t>
            </a:r>
            <a:r>
              <a:rPr lang="en-US" sz="1400" dirty="0"/>
              <a:t>.</a:t>
            </a:r>
          </a:p>
        </p:txBody>
      </p:sp>
      <p:pic>
        <p:nvPicPr>
          <p:cNvPr id="5" name="Picture 4">
            <a:extLst>
              <a:ext uri="{FF2B5EF4-FFF2-40B4-BE49-F238E27FC236}">
                <a16:creationId xmlns:a16="http://schemas.microsoft.com/office/drawing/2014/main" id="{3D0960F8-4B5C-45BC-81C2-4FAE5C569EBD}"/>
              </a:ext>
            </a:extLst>
          </p:cNvPr>
          <p:cNvPicPr>
            <a:picLocks noChangeAspect="1"/>
          </p:cNvPicPr>
          <p:nvPr/>
        </p:nvPicPr>
        <p:blipFill>
          <a:blip r:embed="rId2"/>
          <a:stretch>
            <a:fillRect/>
          </a:stretch>
        </p:blipFill>
        <p:spPr>
          <a:xfrm>
            <a:off x="3081337" y="4800600"/>
            <a:ext cx="2981325" cy="8858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6912768" cy="63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1752600" y="1828800"/>
            <a:ext cx="5715000" cy="4667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6245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buNone/>
            </a:pPr>
            <a:r>
              <a:rPr lang="en-US" sz="1400" dirty="0"/>
              <a:t>	</a:t>
            </a:r>
            <a:r>
              <a:rPr lang="en-US" sz="1400" dirty="0" err="1"/>
              <a:t>Atas</a:t>
            </a:r>
            <a:r>
              <a:rPr lang="en-US" sz="1400" dirty="0"/>
              <a:t> </a:t>
            </a:r>
            <a:r>
              <a:rPr lang="en-US" sz="1400" dirty="0" err="1"/>
              <a:t>transaksi</a:t>
            </a:r>
            <a:r>
              <a:rPr lang="en-US" sz="1400" dirty="0"/>
              <a:t> </a:t>
            </a:r>
            <a:r>
              <a:rPr lang="en-US" sz="1400" dirty="0" err="1"/>
              <a:t>impor</a:t>
            </a:r>
            <a:r>
              <a:rPr lang="en-US" sz="1400" dirty="0"/>
              <a:t> </a:t>
            </a:r>
            <a:r>
              <a:rPr lang="en-US" sz="1400" dirty="0" err="1"/>
              <a:t>tersebut</a:t>
            </a:r>
            <a:r>
              <a:rPr lang="en-US" sz="1400" dirty="0"/>
              <a:t>, </a:t>
            </a:r>
            <a:r>
              <a:rPr lang="en-US" sz="1400" dirty="0" err="1"/>
              <a:t>maka</a:t>
            </a:r>
            <a:r>
              <a:rPr lang="en-US" sz="1400" dirty="0"/>
              <a:t> </a:t>
            </a:r>
            <a:r>
              <a:rPr lang="en-US" sz="1400" dirty="0" err="1"/>
              <a:t>jurnal</a:t>
            </a:r>
            <a:r>
              <a:rPr lang="en-US" sz="1400" dirty="0"/>
              <a:t> yang </a:t>
            </a:r>
            <a:r>
              <a:rPr lang="en-US" sz="1400" dirty="0" err="1"/>
              <a:t>akan</a:t>
            </a:r>
            <a:r>
              <a:rPr lang="en-US" sz="1400" dirty="0"/>
              <a:t> </a:t>
            </a:r>
            <a:r>
              <a:rPr lang="en-US" sz="1400" dirty="0" err="1"/>
              <a:t>dicatat</a:t>
            </a:r>
            <a:r>
              <a:rPr lang="en-US" sz="1400" dirty="0"/>
              <a:t> </a:t>
            </a:r>
            <a:r>
              <a:rPr lang="en-US" sz="1400" dirty="0" err="1"/>
              <a:t>oleh</a:t>
            </a:r>
            <a:r>
              <a:rPr lang="en-US" sz="1400" dirty="0"/>
              <a:t> PT Nusantara </a:t>
            </a:r>
            <a:r>
              <a:rPr lang="en-US" sz="1400" dirty="0" err="1"/>
              <a:t>sebagai</a:t>
            </a:r>
            <a:r>
              <a:rPr lang="en-US" sz="1400" dirty="0"/>
              <a:t> </a:t>
            </a:r>
            <a:r>
              <a:rPr lang="en-US" sz="1400" dirty="0" err="1"/>
              <a:t>berikut</a:t>
            </a:r>
            <a:r>
              <a:rPr lang="en-US" sz="1400" dirty="0"/>
              <a:t>.</a:t>
            </a:r>
          </a:p>
          <a:p>
            <a:pPr algn="just">
              <a:buNone/>
            </a:pPr>
            <a:endParaRPr lang="en-US" sz="800" dirty="0"/>
          </a:p>
          <a:p>
            <a:pPr marL="361950" indent="0">
              <a:spcBef>
                <a:spcPts val="0"/>
              </a:spcBef>
              <a:buNone/>
            </a:pPr>
            <a:r>
              <a:rPr lang="en-US" sz="1400" u="sng" dirty="0"/>
              <a:t>15 </a:t>
            </a:r>
            <a:r>
              <a:rPr lang="en-US" sz="1400" u="sng" dirty="0" err="1"/>
              <a:t>Desember</a:t>
            </a:r>
            <a:r>
              <a:rPr lang="en-US" sz="1400" u="sng" dirty="0"/>
              <a:t> 2020</a:t>
            </a:r>
          </a:p>
          <a:p>
            <a:pPr marL="361950" indent="0">
              <a:spcBef>
                <a:spcPts val="0"/>
              </a:spcBef>
              <a:buNone/>
            </a:pPr>
            <a:r>
              <a:rPr lang="en-US" sz="1400" dirty="0"/>
              <a:t>(11)	Beban </a:t>
            </a:r>
            <a:r>
              <a:rPr lang="en-US" sz="1400" dirty="0" err="1"/>
              <a:t>Pelatihan</a:t>
            </a:r>
            <a:r>
              <a:rPr lang="en-US" sz="1400" dirty="0"/>
              <a:t> 		1.570.000.000 	</a:t>
            </a:r>
          </a:p>
          <a:p>
            <a:pPr marL="1162050" indent="-447675">
              <a:spcBef>
                <a:spcPts val="0"/>
              </a:spcBef>
              <a:buNone/>
            </a:pPr>
            <a:r>
              <a:rPr lang="en-US" sz="1400" dirty="0"/>
              <a:t>	Utang Usaha (EUR)		     	     1.570.000.000	</a:t>
            </a:r>
          </a:p>
          <a:p>
            <a:pPr marL="361950" indent="0">
              <a:spcBef>
                <a:spcPts val="0"/>
              </a:spcBef>
              <a:buNone/>
            </a:pPr>
            <a:r>
              <a:rPr lang="en-US" sz="1400" i="1" dirty="0" err="1"/>
              <a:t>Mencatat</a:t>
            </a:r>
            <a:r>
              <a:rPr lang="en-US" sz="1400" i="1" dirty="0"/>
              <a:t> </a:t>
            </a:r>
            <a:r>
              <a:rPr lang="en-US" sz="1400" i="1" dirty="0" err="1"/>
              <a:t>pengakuan</a:t>
            </a:r>
            <a:r>
              <a:rPr lang="en-US" sz="1400" i="1" dirty="0"/>
              <a:t> </a:t>
            </a:r>
            <a:r>
              <a:rPr lang="en-US" sz="1400" i="1" dirty="0" err="1"/>
              <a:t>beban</a:t>
            </a:r>
            <a:r>
              <a:rPr lang="en-US" sz="1400" i="1" dirty="0"/>
              <a:t> </a:t>
            </a:r>
            <a:r>
              <a:rPr lang="en-US" sz="1400" i="1" dirty="0" err="1"/>
              <a:t>jasa</a:t>
            </a:r>
            <a:r>
              <a:rPr lang="en-US" sz="1400" i="1" dirty="0"/>
              <a:t> </a:t>
            </a:r>
            <a:r>
              <a:rPr lang="en-US" sz="1400" i="1" dirty="0" err="1"/>
              <a:t>pelatihan</a:t>
            </a:r>
            <a:r>
              <a:rPr lang="en-US" sz="1400" i="1" dirty="0"/>
              <a:t> yang </a:t>
            </a:r>
            <a:r>
              <a:rPr lang="en-US" sz="1400" i="1" dirty="0" err="1"/>
              <a:t>diterima</a:t>
            </a:r>
            <a:r>
              <a:rPr lang="en-US" sz="1400" i="1" dirty="0"/>
              <a:t> (5 </a:t>
            </a:r>
            <a:r>
              <a:rPr lang="en-US" sz="1400" i="1" dirty="0" err="1"/>
              <a:t>hari</a:t>
            </a:r>
            <a:r>
              <a:rPr lang="en-US" sz="1400" i="1" dirty="0"/>
              <a:t> x €20.000 x Rp15.700)</a:t>
            </a:r>
          </a:p>
          <a:p>
            <a:pPr marL="361950" indent="0">
              <a:spcBef>
                <a:spcPts val="0"/>
              </a:spcBef>
              <a:buNone/>
            </a:pPr>
            <a:endParaRPr lang="en-US" sz="800" dirty="0"/>
          </a:p>
          <a:p>
            <a:pPr marL="338138" indent="4763" algn="just">
              <a:spcBef>
                <a:spcPts val="0"/>
              </a:spcBef>
              <a:buNone/>
            </a:pPr>
            <a:r>
              <a:rPr lang="en-US" sz="1400" dirty="0" err="1"/>
              <a:t>Jurnal</a:t>
            </a:r>
            <a:r>
              <a:rPr lang="en-US" sz="1400" dirty="0"/>
              <a:t> </a:t>
            </a:r>
            <a:r>
              <a:rPr lang="en-US" sz="1400" dirty="0" err="1"/>
              <a:t>di</a:t>
            </a:r>
            <a:r>
              <a:rPr lang="en-US" sz="1400" dirty="0"/>
              <a:t> </a:t>
            </a:r>
            <a:r>
              <a:rPr lang="en-US" sz="1400" dirty="0" err="1"/>
              <a:t>atas</a:t>
            </a:r>
            <a:r>
              <a:rPr lang="en-US" sz="1400" dirty="0"/>
              <a:t> </a:t>
            </a:r>
            <a:r>
              <a:rPr lang="en-US" sz="1400" dirty="0" err="1"/>
              <a:t>merupakan</a:t>
            </a:r>
            <a:r>
              <a:rPr lang="en-US" sz="1400" dirty="0"/>
              <a:t> </a:t>
            </a:r>
            <a:r>
              <a:rPr lang="en-US" sz="1400" dirty="0" err="1"/>
              <a:t>jurnal</a:t>
            </a:r>
            <a:r>
              <a:rPr lang="en-US" sz="1400" dirty="0"/>
              <a:t> </a:t>
            </a:r>
            <a:r>
              <a:rPr lang="en-US" sz="1400" dirty="0" err="1"/>
              <a:t>standar</a:t>
            </a:r>
            <a:r>
              <a:rPr lang="en-US" sz="1400" dirty="0"/>
              <a:t> yang </a:t>
            </a:r>
            <a:r>
              <a:rPr lang="en-US" sz="1400" dirty="0" err="1"/>
              <a:t>digunakan</a:t>
            </a:r>
            <a:r>
              <a:rPr lang="en-US" sz="1400" dirty="0"/>
              <a:t> </a:t>
            </a:r>
            <a:r>
              <a:rPr lang="en-US" sz="1400" dirty="0" err="1"/>
              <a:t>untuk</a:t>
            </a:r>
            <a:r>
              <a:rPr lang="en-US" sz="1400" dirty="0"/>
              <a:t> </a:t>
            </a:r>
            <a:r>
              <a:rPr lang="en-US" sz="1400" dirty="0" err="1"/>
              <a:t>mencatat</a:t>
            </a:r>
            <a:r>
              <a:rPr lang="en-US" sz="1400" dirty="0"/>
              <a:t> </a:t>
            </a:r>
            <a:r>
              <a:rPr lang="en-US" sz="1400" dirty="0" err="1"/>
              <a:t>transaksi</a:t>
            </a:r>
            <a:r>
              <a:rPr lang="en-US" sz="1400" dirty="0"/>
              <a:t> </a:t>
            </a:r>
            <a:r>
              <a:rPr lang="en-US" sz="1400" dirty="0" err="1"/>
              <a:t>pengakuan</a:t>
            </a:r>
            <a:r>
              <a:rPr lang="en-US" sz="1400" dirty="0"/>
              <a:t> </a:t>
            </a:r>
            <a:r>
              <a:rPr lang="en-US" sz="1400" dirty="0" err="1"/>
              <a:t>beban</a:t>
            </a:r>
            <a:r>
              <a:rPr lang="en-US" sz="1400" dirty="0"/>
              <a:t>. Ketika </a:t>
            </a:r>
            <a:r>
              <a:rPr lang="en-US" sz="1400" dirty="0" err="1"/>
              <a:t>transaksi</a:t>
            </a:r>
            <a:r>
              <a:rPr lang="en-US" sz="1400" dirty="0"/>
              <a:t> </a:t>
            </a:r>
            <a:r>
              <a:rPr lang="en-US" sz="1400" dirty="0" err="1"/>
              <a:t>menggunakan</a:t>
            </a:r>
            <a:r>
              <a:rPr lang="en-US" sz="1400" dirty="0"/>
              <a:t> </a:t>
            </a:r>
            <a:r>
              <a:rPr lang="en-US" sz="1400" dirty="0" err="1"/>
              <a:t>mata</a:t>
            </a:r>
            <a:r>
              <a:rPr lang="en-US" sz="1400" dirty="0"/>
              <a:t> uang </a:t>
            </a:r>
            <a:r>
              <a:rPr lang="en-US" sz="1400" dirty="0" err="1"/>
              <a:t>asing</a:t>
            </a:r>
            <a:r>
              <a:rPr lang="en-US" sz="1400" dirty="0"/>
              <a:t>, </a:t>
            </a:r>
            <a:r>
              <a:rPr lang="en-US" sz="1400" dirty="0" err="1"/>
              <a:t>nilai</a:t>
            </a:r>
            <a:r>
              <a:rPr lang="en-US" sz="1400" dirty="0"/>
              <a:t> </a:t>
            </a:r>
            <a:r>
              <a:rPr lang="en-US" sz="1400" dirty="0" err="1"/>
              <a:t>beban</a:t>
            </a:r>
            <a:r>
              <a:rPr lang="en-US" sz="1400" dirty="0"/>
              <a:t> yang </a:t>
            </a:r>
            <a:r>
              <a:rPr lang="en-US" sz="1400" dirty="0" err="1"/>
              <a:t>diakui</a:t>
            </a:r>
            <a:r>
              <a:rPr lang="en-US" sz="1400" dirty="0"/>
              <a:t> yang </a:t>
            </a:r>
            <a:r>
              <a:rPr lang="en-US" sz="1400" dirty="0" err="1"/>
              <a:t>dilakukan</a:t>
            </a:r>
            <a:r>
              <a:rPr lang="en-US" sz="1400" dirty="0"/>
              <a:t> </a:t>
            </a:r>
            <a:r>
              <a:rPr lang="en-US" sz="1400" dirty="0" err="1"/>
              <a:t>perlu</a:t>
            </a:r>
            <a:r>
              <a:rPr lang="en-US" sz="1400" dirty="0"/>
              <a:t> </a:t>
            </a:r>
            <a:r>
              <a:rPr lang="en-US" sz="1400" dirty="0" err="1"/>
              <a:t>didenominasikan</a:t>
            </a:r>
            <a:r>
              <a:rPr lang="en-US" sz="1400" dirty="0"/>
              <a:t> </a:t>
            </a:r>
            <a:r>
              <a:rPr lang="en-US" sz="1400" dirty="0" err="1"/>
              <a:t>ke</a:t>
            </a:r>
            <a:r>
              <a:rPr lang="en-US" sz="1400" dirty="0"/>
              <a:t> </a:t>
            </a:r>
            <a:r>
              <a:rPr lang="en-US" sz="1400" dirty="0" err="1"/>
              <a:t>dalam</a:t>
            </a:r>
            <a:r>
              <a:rPr lang="en-US" sz="1400" dirty="0"/>
              <a:t> </a:t>
            </a:r>
            <a:r>
              <a:rPr lang="en-US" sz="1400" dirty="0" err="1"/>
              <a:t>mata</a:t>
            </a:r>
            <a:r>
              <a:rPr lang="en-US" sz="1400" dirty="0"/>
              <a:t> uang </a:t>
            </a:r>
            <a:r>
              <a:rPr lang="en-US" sz="1400" dirty="0" err="1"/>
              <a:t>fungsional</a:t>
            </a:r>
            <a:r>
              <a:rPr lang="en-US" sz="1400" dirty="0"/>
              <a:t> (</a:t>
            </a:r>
            <a:r>
              <a:rPr lang="en-US" sz="1400" dirty="0" err="1"/>
              <a:t>dalam</a:t>
            </a:r>
            <a:r>
              <a:rPr lang="en-US" sz="1400" dirty="0"/>
              <a:t> </a:t>
            </a:r>
            <a:r>
              <a:rPr lang="en-US" sz="1400" dirty="0" err="1"/>
              <a:t>kasus</a:t>
            </a:r>
            <a:r>
              <a:rPr lang="en-US" sz="1400" dirty="0"/>
              <a:t> </a:t>
            </a:r>
            <a:r>
              <a:rPr lang="en-US" sz="1400" dirty="0" err="1"/>
              <a:t>ini</a:t>
            </a:r>
            <a:r>
              <a:rPr lang="en-US" sz="1400" dirty="0"/>
              <a:t> </a:t>
            </a:r>
            <a:r>
              <a:rPr lang="en-US" sz="1400" dirty="0" err="1"/>
              <a:t>adalah</a:t>
            </a:r>
            <a:r>
              <a:rPr lang="en-US" sz="1400" dirty="0"/>
              <a:t> rupiah) </a:t>
            </a:r>
            <a:r>
              <a:rPr lang="en-US" sz="1400" dirty="0" err="1"/>
              <a:t>menggunakan</a:t>
            </a:r>
            <a:r>
              <a:rPr lang="en-US" sz="1400" dirty="0"/>
              <a:t> </a:t>
            </a:r>
            <a:r>
              <a:rPr lang="en-US" sz="1400" dirty="0" err="1"/>
              <a:t>kurs</a:t>
            </a:r>
            <a:r>
              <a:rPr lang="en-US" sz="1400" dirty="0"/>
              <a:t> </a:t>
            </a:r>
            <a:r>
              <a:rPr lang="en-US" sz="1400" i="1" dirty="0"/>
              <a:t>spot </a:t>
            </a:r>
            <a:r>
              <a:rPr lang="en-US" sz="1400" dirty="0" err="1"/>
              <a:t>berlaku</a:t>
            </a:r>
            <a:r>
              <a:rPr lang="en-US" sz="1400" dirty="0"/>
              <a:t> per 15 </a:t>
            </a:r>
            <a:r>
              <a:rPr lang="en-US" sz="1400" dirty="0" err="1"/>
              <a:t>Desember</a:t>
            </a:r>
            <a:r>
              <a:rPr lang="en-US" sz="1400" dirty="0"/>
              <a:t> 2020</a:t>
            </a:r>
            <a:r>
              <a:rPr lang="en-US" sz="1400" i="1" dirty="0"/>
              <a:t>.</a:t>
            </a:r>
          </a:p>
          <a:p>
            <a:pPr marL="338138" indent="4763" algn="just">
              <a:spcBef>
                <a:spcPts val="0"/>
              </a:spcBef>
              <a:buNone/>
            </a:pPr>
            <a:endParaRPr lang="en-US" sz="800" i="1" dirty="0"/>
          </a:p>
          <a:p>
            <a:pPr marL="361950" indent="4763">
              <a:spcBef>
                <a:spcPts val="0"/>
              </a:spcBef>
              <a:buNone/>
            </a:pPr>
            <a:r>
              <a:rPr lang="en-US" sz="1400" u="sng" dirty="0"/>
              <a:t>31 </a:t>
            </a:r>
            <a:r>
              <a:rPr lang="en-US" sz="1400" u="sng" dirty="0" err="1"/>
              <a:t>Desember</a:t>
            </a:r>
            <a:r>
              <a:rPr lang="en-US" sz="1400" u="sng" dirty="0"/>
              <a:t> 2020</a:t>
            </a:r>
          </a:p>
          <a:p>
            <a:pPr marL="361950" indent="4763">
              <a:spcBef>
                <a:spcPts val="0"/>
              </a:spcBef>
              <a:buNone/>
            </a:pPr>
            <a:r>
              <a:rPr lang="fi-FI" sz="1400" dirty="0"/>
              <a:t>(12)	Kerugian Transaksi Mata Uang Asing	   10.000.000 	</a:t>
            </a:r>
          </a:p>
          <a:p>
            <a:pPr marL="1162050" indent="4763">
              <a:spcBef>
                <a:spcPts val="0"/>
              </a:spcBef>
              <a:buNone/>
            </a:pPr>
            <a:r>
              <a:rPr lang="en-US" sz="1400" dirty="0"/>
              <a:t>Utang Usaha (EUR)			        10.000.000	</a:t>
            </a:r>
          </a:p>
          <a:p>
            <a:pPr marL="361950" indent="4763">
              <a:spcBef>
                <a:spcPts val="0"/>
              </a:spcBef>
              <a:buNone/>
            </a:pPr>
            <a:r>
              <a:rPr lang="fi-FI" sz="1400" i="1" dirty="0"/>
              <a:t>Mengakui  kerugian atas perubahan kurs  mata uang  asing (5 hari x €20.000 x (Rp15.700 – 15.800))</a:t>
            </a:r>
          </a:p>
          <a:p>
            <a:pPr marL="623888" indent="4763">
              <a:spcBef>
                <a:spcPts val="0"/>
              </a:spcBef>
              <a:buNone/>
            </a:pPr>
            <a:endParaRPr lang="fi-FI" sz="800" i="1" dirty="0"/>
          </a:p>
          <a:p>
            <a:pPr marL="338138" indent="4763" algn="just">
              <a:spcBef>
                <a:spcPts val="0"/>
              </a:spcBef>
              <a:buNone/>
            </a:pPr>
            <a:r>
              <a:rPr lang="en-US" sz="1400" dirty="0" err="1"/>
              <a:t>Jurnal</a:t>
            </a:r>
            <a:r>
              <a:rPr lang="en-US" sz="1400" dirty="0"/>
              <a:t> </a:t>
            </a:r>
            <a:r>
              <a:rPr lang="en-US" sz="1400" dirty="0" err="1"/>
              <a:t>di</a:t>
            </a:r>
            <a:r>
              <a:rPr lang="en-US" sz="1400" dirty="0"/>
              <a:t> </a:t>
            </a:r>
            <a:r>
              <a:rPr lang="en-US" sz="1400" dirty="0" err="1"/>
              <a:t>atas</a:t>
            </a:r>
            <a:r>
              <a:rPr lang="en-US" sz="1400" dirty="0"/>
              <a:t> </a:t>
            </a:r>
            <a:r>
              <a:rPr lang="en-US" sz="1400" dirty="0" err="1"/>
              <a:t>mencatat</a:t>
            </a:r>
            <a:r>
              <a:rPr lang="en-US" sz="1400" dirty="0"/>
              <a:t> </a:t>
            </a:r>
            <a:r>
              <a:rPr lang="en-US" sz="1400" dirty="0" err="1"/>
              <a:t>pengakuan</a:t>
            </a:r>
            <a:r>
              <a:rPr lang="en-US" sz="1400" dirty="0"/>
              <a:t> </a:t>
            </a:r>
            <a:r>
              <a:rPr lang="en-US" sz="1400" dirty="0" err="1"/>
              <a:t>atas</a:t>
            </a:r>
            <a:r>
              <a:rPr lang="en-US" sz="1400" dirty="0"/>
              <a:t> </a:t>
            </a:r>
            <a:r>
              <a:rPr lang="en-US" sz="1400" dirty="0" err="1"/>
              <a:t>perubahan</a:t>
            </a:r>
            <a:r>
              <a:rPr lang="en-US" sz="1400" dirty="0"/>
              <a:t> </a:t>
            </a:r>
            <a:r>
              <a:rPr lang="en-US" sz="1400" dirty="0" err="1"/>
              <a:t>kurs</a:t>
            </a:r>
            <a:r>
              <a:rPr lang="en-US" sz="1400" dirty="0"/>
              <a:t> euro </a:t>
            </a:r>
            <a:r>
              <a:rPr lang="en-US" sz="1400" dirty="0" err="1"/>
              <a:t>pada</a:t>
            </a:r>
            <a:r>
              <a:rPr lang="en-US" sz="1400" dirty="0"/>
              <a:t> </a:t>
            </a:r>
            <a:r>
              <a:rPr lang="en-US" sz="1400" dirty="0" err="1"/>
              <a:t>tanggal</a:t>
            </a:r>
            <a:r>
              <a:rPr lang="en-US" sz="1400" dirty="0"/>
              <a:t> </a:t>
            </a:r>
            <a:r>
              <a:rPr lang="en-US" sz="1400" dirty="0" err="1"/>
              <a:t>pelaporan</a:t>
            </a:r>
            <a:r>
              <a:rPr lang="en-US" sz="1400" dirty="0"/>
              <a:t> </a:t>
            </a:r>
            <a:r>
              <a:rPr lang="en-US" sz="1400" dirty="0" err="1"/>
              <a:t>keuangan</a:t>
            </a:r>
            <a:r>
              <a:rPr lang="en-US" sz="1400" dirty="0"/>
              <a:t> </a:t>
            </a:r>
            <a:r>
              <a:rPr lang="en-US" sz="1400" dirty="0" err="1"/>
              <a:t>dibandingkan</a:t>
            </a:r>
            <a:r>
              <a:rPr lang="en-US" sz="1400" dirty="0"/>
              <a:t> </a:t>
            </a:r>
            <a:r>
              <a:rPr lang="en-US" sz="1400" dirty="0" err="1"/>
              <a:t>kurs</a:t>
            </a:r>
            <a:r>
              <a:rPr lang="en-US" sz="1400" dirty="0"/>
              <a:t> </a:t>
            </a:r>
            <a:r>
              <a:rPr lang="en-US" sz="1400" dirty="0" err="1"/>
              <a:t>saat</a:t>
            </a:r>
            <a:r>
              <a:rPr lang="en-US" sz="1400" dirty="0"/>
              <a:t> </a:t>
            </a:r>
            <a:r>
              <a:rPr lang="en-US" sz="1400" dirty="0" err="1"/>
              <a:t>terjadinya</a:t>
            </a:r>
            <a:r>
              <a:rPr lang="en-US" sz="1400" dirty="0"/>
              <a:t> </a:t>
            </a:r>
            <a:r>
              <a:rPr lang="en-US" sz="1400" dirty="0" err="1"/>
              <a:t>transaksi</a:t>
            </a:r>
            <a:r>
              <a:rPr lang="en-US" sz="1400" dirty="0"/>
              <a:t>. </a:t>
            </a:r>
            <a:r>
              <a:rPr lang="en-US" sz="1400" dirty="0" err="1"/>
              <a:t>Kurs</a:t>
            </a:r>
            <a:r>
              <a:rPr lang="en-US" sz="1400" dirty="0"/>
              <a:t> rupiah </a:t>
            </a:r>
            <a:r>
              <a:rPr lang="en-US" sz="1400" dirty="0" err="1"/>
              <a:t>terhadap</a:t>
            </a:r>
            <a:r>
              <a:rPr lang="en-US" sz="1400" dirty="0"/>
              <a:t> euro </a:t>
            </a:r>
            <a:r>
              <a:rPr lang="en-US" sz="1400" dirty="0" err="1"/>
              <a:t>mengalami</a:t>
            </a:r>
            <a:r>
              <a:rPr lang="en-US" sz="1400" dirty="0"/>
              <a:t> </a:t>
            </a:r>
            <a:r>
              <a:rPr lang="en-US" sz="1400" dirty="0" err="1"/>
              <a:t>pelemahan</a:t>
            </a:r>
            <a:r>
              <a:rPr lang="en-US" sz="1400" dirty="0"/>
              <a:t>, </a:t>
            </a:r>
            <a:r>
              <a:rPr lang="en-US" sz="1400" dirty="0" err="1"/>
              <a:t>sehingga</a:t>
            </a:r>
            <a:r>
              <a:rPr lang="en-US" sz="1400" dirty="0"/>
              <a:t> </a:t>
            </a:r>
            <a:r>
              <a:rPr lang="en-US" sz="1400" dirty="0" err="1"/>
              <a:t>dari</a:t>
            </a:r>
            <a:r>
              <a:rPr lang="en-US" sz="1400" dirty="0"/>
              <a:t> </a:t>
            </a:r>
            <a:r>
              <a:rPr lang="en-US" sz="1400" dirty="0" err="1"/>
              <a:t>sudut</a:t>
            </a:r>
            <a:r>
              <a:rPr lang="en-US" sz="1400" dirty="0"/>
              <a:t> </a:t>
            </a:r>
            <a:r>
              <a:rPr lang="en-US" sz="1400" dirty="0" err="1"/>
              <a:t>pandang</a:t>
            </a:r>
            <a:r>
              <a:rPr lang="en-US" sz="1400" dirty="0"/>
              <a:t> PT Nusantara </a:t>
            </a:r>
            <a:r>
              <a:rPr lang="en-US" sz="1400" dirty="0" err="1"/>
              <a:t>berdasarkan</a:t>
            </a:r>
            <a:r>
              <a:rPr lang="en-US" sz="1400" dirty="0"/>
              <a:t> </a:t>
            </a:r>
            <a:r>
              <a:rPr lang="en-US" sz="1400" dirty="0" err="1"/>
              <a:t>kurs</a:t>
            </a:r>
            <a:r>
              <a:rPr lang="en-US" sz="1400" dirty="0"/>
              <a:t> </a:t>
            </a:r>
            <a:r>
              <a:rPr lang="en-US" sz="1400" dirty="0" err="1"/>
              <a:t>berlaku</a:t>
            </a:r>
            <a:r>
              <a:rPr lang="en-US" sz="1400" dirty="0"/>
              <a:t> </a:t>
            </a:r>
            <a:r>
              <a:rPr lang="en-US" sz="1400" dirty="0" err="1"/>
              <a:t>jumlah</a:t>
            </a:r>
            <a:r>
              <a:rPr lang="en-US" sz="1400" dirty="0"/>
              <a:t> </a:t>
            </a:r>
            <a:r>
              <a:rPr lang="en-US" sz="1400" dirty="0" err="1"/>
              <a:t>utang</a:t>
            </a:r>
            <a:r>
              <a:rPr lang="en-US" sz="1400" dirty="0"/>
              <a:t> </a:t>
            </a:r>
            <a:r>
              <a:rPr lang="en-US" sz="1400" dirty="0" err="1"/>
              <a:t>usaha</a:t>
            </a:r>
            <a:r>
              <a:rPr lang="en-US" sz="1400" dirty="0"/>
              <a:t> </a:t>
            </a:r>
            <a:r>
              <a:rPr lang="en-US" sz="1400" dirty="0" err="1"/>
              <a:t>menjadi</a:t>
            </a:r>
            <a:r>
              <a:rPr lang="en-US" sz="1400" dirty="0"/>
              <a:t> </a:t>
            </a:r>
            <a:r>
              <a:rPr lang="en-US" sz="1400" dirty="0" err="1"/>
              <a:t>lebih</a:t>
            </a:r>
            <a:r>
              <a:rPr lang="en-US" sz="1400" dirty="0"/>
              <a:t> </a:t>
            </a:r>
            <a:r>
              <a:rPr lang="en-US" sz="1400" dirty="0" err="1"/>
              <a:t>besar</a:t>
            </a:r>
            <a:r>
              <a:rPr lang="en-US" sz="1400" dirty="0"/>
              <a:t> </a:t>
            </a:r>
            <a:r>
              <a:rPr lang="en-US" sz="1400" dirty="0" err="1"/>
              <a:t>sehingga</a:t>
            </a:r>
            <a:r>
              <a:rPr lang="en-US" sz="1400" dirty="0"/>
              <a:t> </a:t>
            </a:r>
            <a:r>
              <a:rPr lang="en-US" sz="1400" dirty="0" err="1"/>
              <a:t>mengakui</a:t>
            </a:r>
            <a:r>
              <a:rPr lang="en-US" sz="1400" dirty="0"/>
              <a:t> </a:t>
            </a:r>
            <a:r>
              <a:rPr lang="en-US" sz="1400" dirty="0" err="1"/>
              <a:t>adanya</a:t>
            </a:r>
            <a:r>
              <a:rPr lang="en-US" sz="1400" dirty="0"/>
              <a:t> </a:t>
            </a:r>
            <a:r>
              <a:rPr lang="en-US" sz="1400" dirty="0" err="1"/>
              <a:t>kerugian</a:t>
            </a:r>
            <a:r>
              <a:rPr lang="en-US" sz="1400" dirty="0"/>
              <a:t> </a:t>
            </a:r>
            <a:r>
              <a:rPr lang="en-US" sz="1400" dirty="0" err="1"/>
              <a:t>sebesar</a:t>
            </a:r>
            <a:r>
              <a:rPr lang="en-US" sz="1400" dirty="0"/>
              <a:t> </a:t>
            </a:r>
            <a:r>
              <a:rPr lang="en-US" sz="1400" dirty="0" err="1"/>
              <a:t>selisih</a:t>
            </a:r>
            <a:r>
              <a:rPr lang="en-US" sz="1400" dirty="0"/>
              <a:t> </a:t>
            </a:r>
            <a:r>
              <a:rPr lang="en-US" sz="1400" dirty="0" err="1"/>
              <a:t>kurs</a:t>
            </a:r>
            <a:r>
              <a:rPr lang="en-US" sz="1400" dirty="0"/>
              <a:t>. </a:t>
            </a:r>
            <a:endParaRPr lang="fi-FI" sz="14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marL="361950" indent="0">
              <a:spcBef>
                <a:spcPts val="0"/>
              </a:spcBef>
              <a:buNone/>
            </a:pPr>
            <a:r>
              <a:rPr lang="en-US" sz="1400" u="sng" dirty="0"/>
              <a:t>15 </a:t>
            </a:r>
            <a:r>
              <a:rPr lang="en-US" sz="1400" u="sng" dirty="0" err="1"/>
              <a:t>Januari</a:t>
            </a:r>
            <a:r>
              <a:rPr lang="en-US" sz="1400" u="sng" dirty="0"/>
              <a:t> 2021</a:t>
            </a:r>
          </a:p>
          <a:p>
            <a:pPr marL="361950" indent="0">
              <a:spcBef>
                <a:spcPts val="0"/>
              </a:spcBef>
              <a:buNone/>
            </a:pPr>
            <a:r>
              <a:rPr lang="en-US" sz="1400" dirty="0"/>
              <a:t>(13)	Utang Usaha </a:t>
            </a:r>
            <a:r>
              <a:rPr lang="fi-FI" sz="1400" dirty="0"/>
              <a:t>(EUR) </a:t>
            </a:r>
            <a:r>
              <a:rPr lang="en-US" sz="1400" dirty="0"/>
              <a:t>		     20.000.000 	</a:t>
            </a:r>
          </a:p>
          <a:p>
            <a:pPr marL="895350" indent="0" defTabSz="1257300">
              <a:spcBef>
                <a:spcPts val="0"/>
              </a:spcBef>
              <a:buNone/>
            </a:pPr>
            <a:r>
              <a:rPr lang="fi-FI" sz="1400" dirty="0"/>
              <a:t>	Keuntungan Transaksi Mata Uang Asing                    20.000.000	</a:t>
            </a:r>
          </a:p>
          <a:p>
            <a:pPr marL="361950" indent="0">
              <a:spcBef>
                <a:spcPts val="0"/>
              </a:spcBef>
              <a:buNone/>
            </a:pPr>
            <a:r>
              <a:rPr lang="sv-SE" sz="1400" i="1" dirty="0"/>
              <a:t>Mengakui  keuntungan  atas perubahan  kurs  mata uang asing (5 hari x €20.000 x (Rp15.800 – 15.600))</a:t>
            </a:r>
          </a:p>
          <a:p>
            <a:pPr marL="361950" indent="0">
              <a:spcBef>
                <a:spcPts val="0"/>
              </a:spcBef>
              <a:buNone/>
            </a:pPr>
            <a:endParaRPr lang="en-US" sz="700" dirty="0"/>
          </a:p>
          <a:p>
            <a:pPr marL="361950" indent="0">
              <a:spcBef>
                <a:spcPts val="0"/>
              </a:spcBef>
              <a:buNone/>
            </a:pPr>
            <a:r>
              <a:rPr lang="fi-FI" sz="1400" dirty="0"/>
              <a:t>(14)	Kas-Valas (EUR)		1.560.000.000 	</a:t>
            </a:r>
          </a:p>
          <a:p>
            <a:pPr marL="1257300" indent="0">
              <a:spcBef>
                <a:spcPts val="0"/>
              </a:spcBef>
              <a:buNone/>
            </a:pPr>
            <a:r>
              <a:rPr lang="en-US" sz="1400" dirty="0"/>
              <a:t>Kas				       1.560.000.000	</a:t>
            </a:r>
          </a:p>
          <a:p>
            <a:pPr marL="361950" indent="0">
              <a:spcBef>
                <a:spcPts val="0"/>
              </a:spcBef>
              <a:buNone/>
            </a:pPr>
            <a:r>
              <a:rPr lang="en-US" sz="1400" i="1" dirty="0" err="1"/>
              <a:t>Membeli</a:t>
            </a:r>
            <a:r>
              <a:rPr lang="en-US" sz="1400" i="1" dirty="0"/>
              <a:t> </a:t>
            </a:r>
            <a:r>
              <a:rPr lang="en-US" sz="1400" i="1" dirty="0" err="1"/>
              <a:t>mata</a:t>
            </a:r>
            <a:r>
              <a:rPr lang="en-US" sz="1400" i="1" dirty="0"/>
              <a:t> </a:t>
            </a:r>
            <a:r>
              <a:rPr lang="en-US" sz="1400" i="1" dirty="0" err="1"/>
              <a:t>uang</a:t>
            </a:r>
            <a:r>
              <a:rPr lang="en-US" sz="1400" i="1" dirty="0"/>
              <a:t> </a:t>
            </a:r>
            <a:r>
              <a:rPr lang="en-US" sz="1400" i="1" dirty="0" err="1"/>
              <a:t>asing</a:t>
            </a:r>
            <a:r>
              <a:rPr lang="en-US" sz="1400" i="1" dirty="0"/>
              <a:t> </a:t>
            </a:r>
            <a:r>
              <a:rPr lang="en-US" sz="1400" i="1" dirty="0" err="1"/>
              <a:t>dari</a:t>
            </a:r>
            <a:r>
              <a:rPr lang="en-US" sz="1400" i="1" dirty="0"/>
              <a:t> broker (5 </a:t>
            </a:r>
            <a:r>
              <a:rPr lang="en-US" sz="1400" i="1" dirty="0" err="1"/>
              <a:t>hari</a:t>
            </a:r>
            <a:r>
              <a:rPr lang="en-US" sz="1400" i="1" dirty="0"/>
              <a:t> x €20.000 x Rp15.600)</a:t>
            </a:r>
          </a:p>
          <a:p>
            <a:pPr marL="361950" indent="0">
              <a:buNone/>
            </a:pPr>
            <a:endParaRPr lang="en-US" sz="700" dirty="0"/>
          </a:p>
          <a:p>
            <a:pPr marL="361950" indent="0">
              <a:spcBef>
                <a:spcPts val="0"/>
              </a:spcBef>
              <a:buNone/>
            </a:pPr>
            <a:r>
              <a:rPr lang="fi-FI" sz="1400" dirty="0"/>
              <a:t>(15) 	</a:t>
            </a:r>
            <a:r>
              <a:rPr lang="en-US" sz="1400" dirty="0"/>
              <a:t>Utang Usaha </a:t>
            </a:r>
            <a:r>
              <a:rPr lang="fi-FI" sz="1400" dirty="0"/>
              <a:t>(EUR) </a:t>
            </a:r>
            <a:r>
              <a:rPr lang="en-US" sz="1400" dirty="0"/>
              <a:t>		1.560.000.000 	</a:t>
            </a:r>
          </a:p>
          <a:p>
            <a:pPr marL="1257300" indent="0">
              <a:spcBef>
                <a:spcPts val="0"/>
              </a:spcBef>
              <a:buNone/>
            </a:pPr>
            <a:r>
              <a:rPr lang="fi-FI" sz="1400" dirty="0"/>
              <a:t>Kas-Valas (EUR) </a:t>
            </a:r>
            <a:r>
              <a:rPr lang="en-US" sz="1400" dirty="0"/>
              <a:t>			       1.560.000.000	</a:t>
            </a:r>
          </a:p>
          <a:p>
            <a:pPr marL="361950" indent="0">
              <a:spcBef>
                <a:spcPts val="0"/>
              </a:spcBef>
              <a:buNone/>
            </a:pPr>
            <a:r>
              <a:rPr lang="en-US" sz="1400" i="1" dirty="0" err="1"/>
              <a:t>Melunasi</a:t>
            </a:r>
            <a:r>
              <a:rPr lang="en-US" sz="1400" i="1" dirty="0"/>
              <a:t>  </a:t>
            </a:r>
            <a:r>
              <a:rPr lang="en-US" sz="1400" i="1" dirty="0" err="1"/>
              <a:t>pembayaran</a:t>
            </a:r>
            <a:r>
              <a:rPr lang="en-US" sz="1400" i="1" dirty="0"/>
              <a:t>  honor  </a:t>
            </a:r>
            <a:r>
              <a:rPr lang="en-US" sz="1400" i="1" dirty="0" err="1"/>
              <a:t>atas</a:t>
            </a:r>
            <a:r>
              <a:rPr lang="en-US" sz="1400" i="1" dirty="0"/>
              <a:t> </a:t>
            </a:r>
            <a:r>
              <a:rPr lang="en-US" sz="1400" i="1" dirty="0" err="1"/>
              <a:t>pelatihan</a:t>
            </a:r>
            <a:r>
              <a:rPr lang="en-US" sz="1400" i="1" dirty="0"/>
              <a:t> (5 </a:t>
            </a:r>
            <a:r>
              <a:rPr lang="en-US" sz="1400" i="1" dirty="0" err="1"/>
              <a:t>hari</a:t>
            </a:r>
            <a:r>
              <a:rPr lang="en-US" sz="1400" i="1" dirty="0"/>
              <a:t> x €20.000 x 15.600)</a:t>
            </a:r>
          </a:p>
          <a:p>
            <a:pPr marL="628650" indent="0">
              <a:spcBef>
                <a:spcPts val="0"/>
              </a:spcBef>
              <a:buNone/>
            </a:pPr>
            <a:endParaRPr lang="en-US" sz="700" i="1" dirty="0"/>
          </a:p>
          <a:p>
            <a:pPr marL="342900" indent="0" algn="just">
              <a:spcBef>
                <a:spcPts val="0"/>
              </a:spcBef>
              <a:buNone/>
            </a:pPr>
            <a:r>
              <a:rPr lang="en-US" sz="1400" dirty="0" err="1"/>
              <a:t>Ketiga</a:t>
            </a:r>
            <a:r>
              <a:rPr lang="en-US" sz="1400" dirty="0"/>
              <a:t> </a:t>
            </a:r>
            <a:r>
              <a:rPr lang="en-US" sz="1400" dirty="0" err="1"/>
              <a:t>jurnal</a:t>
            </a:r>
            <a:r>
              <a:rPr lang="en-US" sz="1400" dirty="0"/>
              <a:t> </a:t>
            </a:r>
            <a:r>
              <a:rPr lang="en-US" sz="1400" dirty="0" err="1"/>
              <a:t>tersebut</a:t>
            </a:r>
            <a:r>
              <a:rPr lang="en-US" sz="1400" dirty="0"/>
              <a:t> </a:t>
            </a:r>
            <a:r>
              <a:rPr lang="en-US" sz="1400" dirty="0" err="1"/>
              <a:t>adalah</a:t>
            </a:r>
            <a:r>
              <a:rPr lang="en-US" sz="1400" dirty="0"/>
              <a:t> </a:t>
            </a:r>
            <a:r>
              <a:rPr lang="en-US" sz="1400" dirty="0" err="1"/>
              <a:t>jurnal</a:t>
            </a:r>
            <a:r>
              <a:rPr lang="en-US" sz="1400" dirty="0"/>
              <a:t> yang </a:t>
            </a:r>
            <a:r>
              <a:rPr lang="en-US" sz="1400" dirty="0" err="1"/>
              <a:t>dicatat</a:t>
            </a:r>
            <a:r>
              <a:rPr lang="en-US" sz="1400" dirty="0"/>
              <a:t> </a:t>
            </a:r>
            <a:r>
              <a:rPr lang="en-US" sz="1400" dirty="0" err="1"/>
              <a:t>oleh</a:t>
            </a:r>
            <a:r>
              <a:rPr lang="en-US" sz="1400" dirty="0"/>
              <a:t> PT Nusantara </a:t>
            </a:r>
            <a:r>
              <a:rPr lang="en-US" sz="1400" dirty="0" err="1"/>
              <a:t>pada</a:t>
            </a:r>
            <a:r>
              <a:rPr lang="en-US" sz="1400" dirty="0"/>
              <a:t> </a:t>
            </a:r>
            <a:r>
              <a:rPr lang="en-US" sz="1400" dirty="0" err="1"/>
              <a:t>tanggal</a:t>
            </a:r>
            <a:r>
              <a:rPr lang="en-US" sz="1400" dirty="0"/>
              <a:t> </a:t>
            </a:r>
            <a:r>
              <a:rPr lang="en-US" sz="1400" dirty="0" err="1"/>
              <a:t>penyelesaian</a:t>
            </a:r>
            <a:r>
              <a:rPr lang="en-US" sz="1400" dirty="0"/>
              <a:t>. </a:t>
            </a:r>
            <a:r>
              <a:rPr lang="en-US" sz="1400" dirty="0" err="1"/>
              <a:t>Pada</a:t>
            </a:r>
            <a:r>
              <a:rPr lang="en-US" sz="1400" dirty="0"/>
              <a:t> </a:t>
            </a:r>
            <a:r>
              <a:rPr lang="en-US" sz="1400" dirty="0" err="1"/>
              <a:t>jurnal</a:t>
            </a:r>
            <a:r>
              <a:rPr lang="en-US" sz="1400" dirty="0"/>
              <a:t> </a:t>
            </a:r>
            <a:r>
              <a:rPr lang="en-US" sz="1400" dirty="0" err="1"/>
              <a:t>pertama</a:t>
            </a:r>
            <a:r>
              <a:rPr lang="en-US" sz="1400" dirty="0"/>
              <a:t>, PT Nusantara </a:t>
            </a:r>
            <a:r>
              <a:rPr lang="en-US" sz="1400" dirty="0" err="1"/>
              <a:t>kembali</a:t>
            </a:r>
            <a:r>
              <a:rPr lang="en-US" sz="1400" dirty="0"/>
              <a:t> </a:t>
            </a:r>
            <a:r>
              <a:rPr lang="en-US" sz="1400" dirty="0" err="1"/>
              <a:t>melakukan</a:t>
            </a:r>
            <a:r>
              <a:rPr lang="en-US" sz="1400" dirty="0"/>
              <a:t> </a:t>
            </a:r>
            <a:r>
              <a:rPr lang="en-US" sz="1400" dirty="0" err="1"/>
              <a:t>pengakuan</a:t>
            </a:r>
            <a:r>
              <a:rPr lang="en-US" sz="1400" dirty="0"/>
              <a:t> </a:t>
            </a:r>
            <a:r>
              <a:rPr lang="en-US" sz="1400" dirty="0" err="1"/>
              <a:t>atas</a:t>
            </a:r>
            <a:r>
              <a:rPr lang="en-US" sz="1400" dirty="0"/>
              <a:t> </a:t>
            </a:r>
            <a:r>
              <a:rPr lang="en-US" sz="1400" dirty="0" err="1"/>
              <a:t>keuntungan</a:t>
            </a:r>
            <a:r>
              <a:rPr lang="en-US" sz="1400" dirty="0"/>
              <a:t> (</a:t>
            </a:r>
            <a:r>
              <a:rPr lang="en-US" sz="1400" dirty="0" err="1"/>
              <a:t>kerugian</a:t>
            </a:r>
            <a:r>
              <a:rPr lang="en-US" sz="1400" dirty="0"/>
              <a:t>) yang </a:t>
            </a:r>
            <a:r>
              <a:rPr lang="en-US" sz="1400" dirty="0" err="1"/>
              <a:t>muncul</a:t>
            </a:r>
            <a:r>
              <a:rPr lang="en-US" sz="1400" dirty="0"/>
              <a:t> </a:t>
            </a:r>
            <a:r>
              <a:rPr lang="en-US" sz="1400" dirty="0" err="1"/>
              <a:t>dari</a:t>
            </a:r>
            <a:r>
              <a:rPr lang="en-US" sz="1400" dirty="0"/>
              <a:t> </a:t>
            </a:r>
            <a:r>
              <a:rPr lang="en-US" sz="1400" dirty="0" err="1"/>
              <a:t>perubahan</a:t>
            </a:r>
            <a:r>
              <a:rPr lang="en-US" sz="1400" dirty="0"/>
              <a:t> </a:t>
            </a:r>
            <a:r>
              <a:rPr lang="en-US" sz="1400" dirty="0" err="1"/>
              <a:t>kurs</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Namun</a:t>
            </a:r>
            <a:r>
              <a:rPr lang="en-US" sz="1400" dirty="0"/>
              <a:t>, kali </a:t>
            </a:r>
            <a:r>
              <a:rPr lang="en-US" sz="1400" dirty="0" err="1"/>
              <a:t>ini</a:t>
            </a:r>
            <a:r>
              <a:rPr lang="en-US" sz="1400" dirty="0"/>
              <a:t> PT Nusantara </a:t>
            </a:r>
            <a:r>
              <a:rPr lang="en-US" sz="1400" dirty="0" err="1"/>
              <a:t>membandingkan</a:t>
            </a:r>
            <a:r>
              <a:rPr lang="en-US" sz="1400" dirty="0"/>
              <a:t> </a:t>
            </a:r>
            <a:r>
              <a:rPr lang="en-US" sz="1400" dirty="0" err="1"/>
              <a:t>kurs</a:t>
            </a:r>
            <a:r>
              <a:rPr lang="en-US" sz="1400" dirty="0"/>
              <a:t> pada </a:t>
            </a:r>
            <a:r>
              <a:rPr lang="en-US" sz="1400" dirty="0" err="1"/>
              <a:t>tanggal</a:t>
            </a:r>
            <a:r>
              <a:rPr lang="en-US" sz="1400" dirty="0"/>
              <a:t> </a:t>
            </a:r>
            <a:r>
              <a:rPr lang="en-US" sz="1400" dirty="0" err="1"/>
              <a:t>sebelumnya</a:t>
            </a:r>
            <a:r>
              <a:rPr lang="en-US" sz="1400" dirty="0"/>
              <a:t> </a:t>
            </a:r>
            <a:r>
              <a:rPr lang="en-US" sz="1400" dirty="0" err="1"/>
              <a:t>yakni</a:t>
            </a:r>
            <a:r>
              <a:rPr lang="en-US" sz="1400" dirty="0"/>
              <a:t> </a:t>
            </a:r>
            <a:r>
              <a:rPr lang="en-US" sz="1400" dirty="0" err="1"/>
              <a:t>tanggal</a:t>
            </a:r>
            <a:r>
              <a:rPr lang="en-US" sz="1400" dirty="0"/>
              <a:t> </a:t>
            </a:r>
            <a:r>
              <a:rPr lang="en-US" sz="1400" dirty="0" err="1"/>
              <a:t>pelaporan</a:t>
            </a:r>
            <a:r>
              <a:rPr lang="en-US" sz="1400" dirty="0"/>
              <a:t> (31 </a:t>
            </a:r>
            <a:r>
              <a:rPr lang="en-US" sz="1400" dirty="0" err="1"/>
              <a:t>Desember</a:t>
            </a:r>
            <a:r>
              <a:rPr lang="en-US" sz="1400" dirty="0"/>
              <a:t> 2020) </a:t>
            </a:r>
            <a:r>
              <a:rPr lang="en-US" sz="1400" dirty="0" err="1"/>
              <a:t>dengan</a:t>
            </a:r>
            <a:r>
              <a:rPr lang="en-US" sz="1400" dirty="0"/>
              <a:t> </a:t>
            </a:r>
            <a:r>
              <a:rPr lang="en-US" sz="1400" dirty="0" err="1"/>
              <a:t>kurs</a:t>
            </a:r>
            <a:r>
              <a:rPr lang="en-US" sz="1400" dirty="0"/>
              <a:t> yang </a:t>
            </a:r>
            <a:r>
              <a:rPr lang="en-US" sz="1400" dirty="0" err="1"/>
              <a:t>berlaku</a:t>
            </a:r>
            <a:r>
              <a:rPr lang="en-US" sz="1400" dirty="0"/>
              <a:t> per </a:t>
            </a:r>
            <a:r>
              <a:rPr lang="en-US" sz="1400" dirty="0" err="1"/>
              <a:t>tanggal</a:t>
            </a:r>
            <a:r>
              <a:rPr lang="en-US" sz="1400" dirty="0"/>
              <a:t> 15 </a:t>
            </a:r>
            <a:r>
              <a:rPr lang="en-US" sz="1400" dirty="0" err="1"/>
              <a:t>Januari</a:t>
            </a:r>
            <a:r>
              <a:rPr lang="en-US" sz="1400" dirty="0"/>
              <a:t> 2021. </a:t>
            </a:r>
            <a:r>
              <a:rPr lang="en-US" sz="1400" dirty="0" err="1"/>
              <a:t>Atas</a:t>
            </a:r>
            <a:r>
              <a:rPr lang="en-US" sz="1400" dirty="0"/>
              <a:t> </a:t>
            </a:r>
            <a:r>
              <a:rPr lang="en-US" sz="1400" dirty="0" err="1"/>
              <a:t>perubahan</a:t>
            </a:r>
            <a:r>
              <a:rPr lang="en-US" sz="1400" dirty="0"/>
              <a:t> </a:t>
            </a:r>
            <a:r>
              <a:rPr lang="en-US" sz="1400" dirty="0" err="1"/>
              <a:t>kurs</a:t>
            </a:r>
            <a:r>
              <a:rPr lang="en-US" sz="1400" dirty="0"/>
              <a:t> </a:t>
            </a:r>
            <a:r>
              <a:rPr lang="en-US" sz="1400" dirty="0" err="1"/>
              <a:t>ini</a:t>
            </a:r>
            <a:r>
              <a:rPr lang="en-US" sz="1400" dirty="0"/>
              <a:t>, PT Nusantara </a:t>
            </a:r>
            <a:r>
              <a:rPr lang="en-US" sz="1400" dirty="0" err="1"/>
              <a:t>mengakui</a:t>
            </a:r>
            <a:r>
              <a:rPr lang="en-US" sz="1400" dirty="0"/>
              <a:t> </a:t>
            </a:r>
            <a:r>
              <a:rPr lang="en-US" sz="1400" dirty="0" err="1"/>
              <a:t>keuntungan</a:t>
            </a:r>
            <a:r>
              <a:rPr lang="en-US" sz="1400" dirty="0"/>
              <a:t> </a:t>
            </a:r>
            <a:r>
              <a:rPr lang="en-US" sz="1400" dirty="0" err="1"/>
              <a:t>karena</a:t>
            </a:r>
            <a:r>
              <a:rPr lang="en-US" sz="1400" dirty="0"/>
              <a:t> </a:t>
            </a:r>
            <a:r>
              <a:rPr lang="en-US" sz="1400" dirty="0" err="1"/>
              <a:t>menguatnya</a:t>
            </a:r>
            <a:r>
              <a:rPr lang="en-US" sz="1400" dirty="0"/>
              <a:t> </a:t>
            </a:r>
            <a:r>
              <a:rPr lang="en-US" sz="1400" dirty="0" err="1"/>
              <a:t>mata</a:t>
            </a:r>
            <a:r>
              <a:rPr lang="en-US" sz="1400" dirty="0"/>
              <a:t> </a:t>
            </a:r>
            <a:r>
              <a:rPr lang="en-US" sz="1400" dirty="0" err="1"/>
              <a:t>uang</a:t>
            </a:r>
            <a:r>
              <a:rPr lang="en-US" sz="1400" dirty="0"/>
              <a:t> rupiah </a:t>
            </a:r>
            <a:r>
              <a:rPr lang="en-US" sz="1400" dirty="0" err="1"/>
              <a:t>terhadap</a:t>
            </a:r>
            <a:r>
              <a:rPr lang="en-US" sz="1400" dirty="0"/>
              <a:t> euro </a:t>
            </a:r>
            <a:r>
              <a:rPr lang="en-US" sz="1400" dirty="0" err="1"/>
              <a:t>sehingga</a:t>
            </a:r>
            <a:r>
              <a:rPr lang="en-US" sz="1400" dirty="0"/>
              <a:t> </a:t>
            </a:r>
            <a:r>
              <a:rPr lang="en-US" sz="1400" dirty="0" err="1"/>
              <a:t>ekuivalen</a:t>
            </a:r>
            <a:r>
              <a:rPr lang="en-US" sz="1400" dirty="0"/>
              <a:t> rupiah yang </a:t>
            </a:r>
            <a:r>
              <a:rPr lang="en-US" sz="1400" dirty="0" err="1"/>
              <a:t>akan</a:t>
            </a:r>
            <a:r>
              <a:rPr lang="en-US" sz="1400" dirty="0"/>
              <a:t> </a:t>
            </a:r>
            <a:r>
              <a:rPr lang="en-US" sz="1400" dirty="0" err="1"/>
              <a:t>dibayarkan</a:t>
            </a:r>
            <a:r>
              <a:rPr lang="en-US" sz="1400" dirty="0"/>
              <a:t> </a:t>
            </a:r>
            <a:r>
              <a:rPr lang="en-US" sz="1400" dirty="0" err="1"/>
              <a:t>lebih</a:t>
            </a:r>
            <a:r>
              <a:rPr lang="en-US" sz="1400" dirty="0"/>
              <a:t> </a:t>
            </a:r>
            <a:r>
              <a:rPr lang="en-US" sz="1400" dirty="0" err="1"/>
              <a:t>kecil</a:t>
            </a:r>
            <a:r>
              <a:rPr lang="en-US" sz="1400" dirty="0"/>
              <a:t> </a:t>
            </a:r>
            <a:r>
              <a:rPr lang="en-US" sz="1400" dirty="0" err="1"/>
              <a:t>nilainya</a:t>
            </a:r>
            <a:r>
              <a:rPr lang="en-US" sz="1400" dirty="0"/>
              <a:t>. </a:t>
            </a:r>
            <a:r>
              <a:rPr lang="en-US" sz="1400" dirty="0" err="1"/>
              <a:t>Jurnal</a:t>
            </a:r>
            <a:r>
              <a:rPr lang="en-US" sz="1400" dirty="0"/>
              <a:t> </a:t>
            </a:r>
            <a:r>
              <a:rPr lang="en-US" sz="1400" dirty="0" err="1"/>
              <a:t>kedua</a:t>
            </a:r>
            <a:r>
              <a:rPr lang="en-US" sz="1400" dirty="0"/>
              <a:t> </a:t>
            </a:r>
            <a:r>
              <a:rPr lang="en-US" sz="1400" dirty="0" err="1"/>
              <a:t>dan</a:t>
            </a:r>
            <a:r>
              <a:rPr lang="en-US" sz="1400" dirty="0"/>
              <a:t> </a:t>
            </a:r>
            <a:r>
              <a:rPr lang="en-US" sz="1400" dirty="0" err="1"/>
              <a:t>ketiga</a:t>
            </a:r>
            <a:r>
              <a:rPr lang="en-US" sz="1400" dirty="0"/>
              <a:t> </a:t>
            </a:r>
            <a:r>
              <a:rPr lang="en-US" sz="1400" dirty="0" err="1"/>
              <a:t>merupakan</a:t>
            </a:r>
            <a:r>
              <a:rPr lang="en-US" sz="1400" dirty="0"/>
              <a:t> </a:t>
            </a:r>
            <a:r>
              <a:rPr lang="en-US" sz="1400" dirty="0" err="1"/>
              <a:t>jurnal</a:t>
            </a:r>
            <a:r>
              <a:rPr lang="en-US" sz="1400" dirty="0"/>
              <a:t> </a:t>
            </a:r>
            <a:r>
              <a:rPr lang="en-US" sz="1400" dirty="0" err="1"/>
              <a:t>pembayaran</a:t>
            </a:r>
            <a:r>
              <a:rPr lang="en-US" sz="1400" dirty="0"/>
              <a:t> </a:t>
            </a:r>
            <a:r>
              <a:rPr lang="en-US" sz="1400" dirty="0" err="1"/>
              <a:t>utang</a:t>
            </a:r>
            <a:r>
              <a:rPr lang="en-US" sz="1400" dirty="0"/>
              <a:t> </a:t>
            </a:r>
            <a:r>
              <a:rPr lang="en-US" sz="1400" dirty="0" err="1"/>
              <a:t>usaha</a:t>
            </a:r>
            <a:r>
              <a:rPr lang="en-US" sz="1400" dirty="0"/>
              <a:t> </a:t>
            </a:r>
            <a:r>
              <a:rPr lang="en-US" sz="1400" dirty="0" err="1"/>
              <a:t>kepada</a:t>
            </a:r>
            <a:r>
              <a:rPr lang="en-US" sz="1400" dirty="0"/>
              <a:t> </a:t>
            </a:r>
            <a:r>
              <a:rPr lang="en-US" sz="1400" dirty="0" err="1"/>
              <a:t>produsen</a:t>
            </a:r>
            <a:r>
              <a:rPr lang="en-US" sz="1400" dirty="0"/>
              <a:t>. PT Nusantara </a:t>
            </a:r>
            <a:r>
              <a:rPr lang="en-US" sz="1400" dirty="0" err="1"/>
              <a:t>akan</a:t>
            </a:r>
            <a:r>
              <a:rPr lang="en-US" sz="1400" dirty="0"/>
              <a:t> </a:t>
            </a:r>
            <a:r>
              <a:rPr lang="en-US" sz="1400" dirty="0" err="1"/>
              <a:t>membeli</a:t>
            </a:r>
            <a:r>
              <a:rPr lang="en-US" sz="1400" dirty="0"/>
              <a:t> </a:t>
            </a:r>
            <a:r>
              <a:rPr lang="en-US" sz="1400" dirty="0" err="1"/>
              <a:t>terlebih</a:t>
            </a:r>
            <a:r>
              <a:rPr lang="en-US" sz="1400" dirty="0"/>
              <a:t> </a:t>
            </a:r>
            <a:r>
              <a:rPr lang="en-US" sz="1400" dirty="0" err="1"/>
              <a:t>dahulu</a:t>
            </a:r>
            <a:r>
              <a:rPr lang="en-US" sz="1400" dirty="0"/>
              <a:t> euro </a:t>
            </a:r>
            <a:r>
              <a:rPr lang="en-US" sz="1400" dirty="0" err="1"/>
              <a:t>dari</a:t>
            </a:r>
            <a:r>
              <a:rPr lang="en-US" sz="1400" dirty="0"/>
              <a:t> pasar </a:t>
            </a:r>
            <a:r>
              <a:rPr lang="en-US" sz="1400" i="1" dirty="0"/>
              <a:t>spot </a:t>
            </a:r>
            <a:r>
              <a:rPr lang="en-US" sz="1400" dirty="0" err="1"/>
              <a:t>untuk</a:t>
            </a:r>
            <a:r>
              <a:rPr lang="en-US" sz="1400" dirty="0"/>
              <a:t> </a:t>
            </a:r>
            <a:r>
              <a:rPr lang="en-US" sz="1400" dirty="0" err="1"/>
              <a:t>kemudian</a:t>
            </a:r>
            <a:r>
              <a:rPr lang="en-US" sz="1400" dirty="0"/>
              <a:t> </a:t>
            </a:r>
            <a:r>
              <a:rPr lang="en-US" sz="1400" dirty="0" err="1"/>
              <a:t>diserahkan</a:t>
            </a:r>
            <a:r>
              <a:rPr lang="en-US" sz="1400" dirty="0"/>
              <a:t> </a:t>
            </a:r>
            <a:r>
              <a:rPr lang="en-US" sz="1400" dirty="0" err="1"/>
              <a:t>kepada</a:t>
            </a:r>
            <a:r>
              <a:rPr lang="en-US" sz="1400" dirty="0"/>
              <a:t> </a:t>
            </a:r>
            <a:r>
              <a:rPr lang="en-US" sz="1400" dirty="0" err="1"/>
              <a:t>penyedia</a:t>
            </a:r>
            <a:r>
              <a:rPr lang="en-US" sz="1400" dirty="0"/>
              <a:t> </a:t>
            </a:r>
            <a:r>
              <a:rPr lang="en-US" sz="1400" dirty="0" err="1"/>
              <a:t>tenaga</a:t>
            </a:r>
            <a:r>
              <a:rPr lang="en-US" sz="1400" dirty="0"/>
              <a:t> </a:t>
            </a:r>
            <a:r>
              <a:rPr lang="en-US" sz="1400" dirty="0" err="1"/>
              <a:t>pelatihan</a:t>
            </a:r>
            <a:r>
              <a:rPr lang="en-US" sz="1400" dirty="0"/>
              <a:t> yang per </a:t>
            </a:r>
            <a:r>
              <a:rPr lang="en-US" sz="1400" dirty="0" err="1"/>
              <a:t>tanggal</a:t>
            </a:r>
            <a:r>
              <a:rPr lang="en-US" sz="1400" dirty="0"/>
              <a:t> 15 </a:t>
            </a:r>
            <a:r>
              <a:rPr lang="en-US" sz="1400" dirty="0" err="1"/>
              <a:t>Januari</a:t>
            </a:r>
            <a:r>
              <a:rPr lang="en-US" sz="1400" dirty="0"/>
              <a:t> 2021 </a:t>
            </a:r>
            <a:r>
              <a:rPr lang="en-US" sz="1400" dirty="0" err="1"/>
              <a:t>memiliki</a:t>
            </a:r>
            <a:r>
              <a:rPr lang="en-US" sz="1400" dirty="0"/>
              <a:t> </a:t>
            </a:r>
            <a:r>
              <a:rPr lang="en-US" sz="1400" dirty="0" err="1"/>
              <a:t>nilai</a:t>
            </a:r>
            <a:r>
              <a:rPr lang="en-US" sz="1400" dirty="0"/>
              <a:t> </a:t>
            </a:r>
            <a:r>
              <a:rPr lang="en-US" sz="1400" dirty="0" err="1"/>
              <a:t>ekuivalen</a:t>
            </a:r>
            <a:r>
              <a:rPr lang="en-US" sz="1400" dirty="0"/>
              <a:t> </a:t>
            </a:r>
            <a:r>
              <a:rPr lang="en-US" sz="1400" dirty="0" err="1"/>
              <a:t>sebesar</a:t>
            </a:r>
            <a:r>
              <a:rPr lang="en-US" sz="1400" dirty="0"/>
              <a:t> Rp1.560.000.000 </a:t>
            </a:r>
            <a:r>
              <a:rPr lang="en-US" sz="1400" dirty="0" err="1"/>
              <a:t>berdasarkan</a:t>
            </a:r>
            <a:r>
              <a:rPr lang="en-US" sz="1400" dirty="0"/>
              <a:t> </a:t>
            </a:r>
            <a:r>
              <a:rPr lang="en-US" sz="1400" dirty="0" err="1"/>
              <a:t>kurs</a:t>
            </a:r>
            <a:r>
              <a:rPr lang="en-US" sz="1400" i="1" dirty="0"/>
              <a:t> spot </a:t>
            </a:r>
            <a:r>
              <a:rPr lang="en-US" sz="1400" dirty="0" err="1"/>
              <a:t>berlaku</a:t>
            </a:r>
            <a:r>
              <a:rPr lang="en-US" sz="1400" dirty="0"/>
              <a:t>.</a:t>
            </a:r>
            <a:r>
              <a:rPr lang="en-US" sz="1400" i="1" dirty="0"/>
              <a:t> </a:t>
            </a:r>
            <a:r>
              <a:rPr lang="sv-SE" sz="1400" i="1" dirty="0"/>
              <a:t>	</a:t>
            </a:r>
          </a:p>
          <a:p>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1600200"/>
          </a:xfrm>
        </p:spPr>
        <p:txBody>
          <a:bodyPr>
            <a:normAutofit/>
          </a:bodyPr>
          <a:lstStyle/>
          <a:p>
            <a:pPr algn="just">
              <a:buNone/>
            </a:pPr>
            <a:r>
              <a:rPr lang="en-US" sz="1400" dirty="0"/>
              <a:t>	</a:t>
            </a:r>
            <a:r>
              <a:rPr lang="en-US" sz="1400" dirty="0" err="1"/>
              <a:t>Secara</a:t>
            </a:r>
            <a:r>
              <a:rPr lang="en-US" sz="1400" dirty="0"/>
              <a:t> </a:t>
            </a:r>
            <a:r>
              <a:rPr lang="en-US" sz="1400" dirty="0" err="1"/>
              <a:t>keseluruhan</a:t>
            </a:r>
            <a:r>
              <a:rPr lang="en-US" sz="1400" dirty="0"/>
              <a:t> PT Nusantara </a:t>
            </a:r>
            <a:r>
              <a:rPr lang="en-US" sz="1400" dirty="0" err="1"/>
              <a:t>mengalami</a:t>
            </a:r>
            <a:r>
              <a:rPr lang="en-US" sz="1400" dirty="0"/>
              <a:t> </a:t>
            </a:r>
            <a:r>
              <a:rPr lang="en-US" sz="1400" dirty="0" err="1"/>
              <a:t>keuntungan</a:t>
            </a:r>
            <a:r>
              <a:rPr lang="en-US" sz="1400" dirty="0"/>
              <a:t> </a:t>
            </a:r>
            <a:r>
              <a:rPr lang="en-US" sz="1400" dirty="0" err="1"/>
              <a:t>atas</a:t>
            </a:r>
            <a:r>
              <a:rPr lang="en-US" sz="1400" dirty="0"/>
              <a:t> </a:t>
            </a:r>
            <a:r>
              <a:rPr lang="en-US" sz="1400" dirty="0" err="1"/>
              <a:t>transaksi</a:t>
            </a:r>
            <a:r>
              <a:rPr lang="en-US" sz="1400" dirty="0"/>
              <a:t> </a:t>
            </a:r>
            <a:r>
              <a:rPr lang="en-US" sz="1400" dirty="0" err="1"/>
              <a:t>menggunakan</a:t>
            </a:r>
            <a:r>
              <a:rPr lang="en-US" sz="1400" dirty="0"/>
              <a:t> </a:t>
            </a:r>
            <a:r>
              <a:rPr lang="en-US" sz="1400" dirty="0" err="1"/>
              <a:t>mata</a:t>
            </a:r>
            <a:r>
              <a:rPr lang="en-US" sz="1400" dirty="0"/>
              <a:t> </a:t>
            </a:r>
            <a:r>
              <a:rPr lang="en-US" sz="1400" dirty="0" err="1"/>
              <a:t>uang</a:t>
            </a:r>
            <a:r>
              <a:rPr lang="en-US" sz="1400" dirty="0"/>
              <a:t> </a:t>
            </a:r>
            <a:r>
              <a:rPr lang="en-US" sz="1400" dirty="0" err="1"/>
              <a:t>asing</a:t>
            </a:r>
            <a:r>
              <a:rPr lang="en-US" sz="1400" dirty="0"/>
              <a:t> </a:t>
            </a:r>
            <a:r>
              <a:rPr lang="en-US" sz="1400" dirty="0" err="1"/>
              <a:t>ini</a:t>
            </a:r>
            <a:r>
              <a:rPr lang="en-US" sz="1400" dirty="0"/>
              <a:t> </a:t>
            </a:r>
            <a:r>
              <a:rPr lang="en-US" sz="1400" dirty="0" err="1"/>
              <a:t>karena</a:t>
            </a:r>
            <a:r>
              <a:rPr lang="en-US" sz="1400" dirty="0"/>
              <a:t> </a:t>
            </a:r>
            <a:r>
              <a:rPr lang="en-US" sz="1400" dirty="0" err="1"/>
              <a:t>jumlah</a:t>
            </a:r>
            <a:r>
              <a:rPr lang="en-US" sz="1400" dirty="0"/>
              <a:t> </a:t>
            </a:r>
            <a:r>
              <a:rPr lang="en-US" sz="1400" dirty="0" err="1"/>
              <a:t>utang</a:t>
            </a:r>
            <a:r>
              <a:rPr lang="en-US" sz="1400" dirty="0"/>
              <a:t> </a:t>
            </a:r>
            <a:r>
              <a:rPr lang="en-US" sz="1400" dirty="0" err="1"/>
              <a:t>usaha</a:t>
            </a:r>
            <a:r>
              <a:rPr lang="en-US" sz="1400" dirty="0"/>
              <a:t> yang </a:t>
            </a:r>
            <a:r>
              <a:rPr lang="en-US" sz="1400" dirty="0" err="1"/>
              <a:t>awalnya</a:t>
            </a:r>
            <a:r>
              <a:rPr lang="en-US" sz="1400" dirty="0"/>
              <a:t> </a:t>
            </a:r>
            <a:r>
              <a:rPr lang="en-US" sz="1400" dirty="0" err="1"/>
              <a:t>diakui</a:t>
            </a:r>
            <a:r>
              <a:rPr lang="en-US" sz="1400" dirty="0"/>
              <a:t> </a:t>
            </a:r>
            <a:r>
              <a:rPr lang="en-US" sz="1400" dirty="0" err="1"/>
              <a:t>ternyata</a:t>
            </a:r>
            <a:r>
              <a:rPr lang="en-US" sz="1400" dirty="0"/>
              <a:t> </a:t>
            </a:r>
            <a:r>
              <a:rPr lang="en-US" sz="1400" dirty="0" err="1"/>
              <a:t>terealisasi</a:t>
            </a:r>
            <a:r>
              <a:rPr lang="en-US" sz="1400" dirty="0"/>
              <a:t> </a:t>
            </a:r>
            <a:r>
              <a:rPr lang="en-US" sz="1400" dirty="0" err="1"/>
              <a:t>lebih</a:t>
            </a:r>
            <a:r>
              <a:rPr lang="en-US" sz="1400" dirty="0"/>
              <a:t> </a:t>
            </a:r>
            <a:r>
              <a:rPr lang="en-US" sz="1400" dirty="0" err="1"/>
              <a:t>rendah</a:t>
            </a:r>
            <a:r>
              <a:rPr lang="en-US" sz="1400" dirty="0"/>
              <a:t> </a:t>
            </a:r>
            <a:r>
              <a:rPr lang="en-US" sz="1400" dirty="0" err="1"/>
              <a:t>saat</a:t>
            </a:r>
            <a:r>
              <a:rPr lang="en-US" sz="1400" dirty="0"/>
              <a:t> </a:t>
            </a:r>
            <a:r>
              <a:rPr lang="en-US" sz="1400" dirty="0" err="1"/>
              <a:t>tanggal</a:t>
            </a:r>
            <a:r>
              <a:rPr lang="en-US" sz="1400" dirty="0"/>
              <a:t> </a:t>
            </a:r>
            <a:r>
              <a:rPr lang="en-US" sz="1400" dirty="0" err="1"/>
              <a:t>penyelesaian</a:t>
            </a:r>
            <a:r>
              <a:rPr lang="en-US" sz="1400" dirty="0"/>
              <a:t>. </a:t>
            </a:r>
            <a:r>
              <a:rPr lang="en-US" sz="1400" dirty="0" err="1"/>
              <a:t>Besarnya</a:t>
            </a:r>
            <a:r>
              <a:rPr lang="en-US" sz="1400" dirty="0"/>
              <a:t> </a:t>
            </a:r>
            <a:r>
              <a:rPr lang="en-US" sz="1400" dirty="0" err="1"/>
              <a:t>keuntungan</a:t>
            </a:r>
            <a:r>
              <a:rPr lang="en-US" sz="1400" dirty="0"/>
              <a:t> </a:t>
            </a:r>
            <a:r>
              <a:rPr lang="en-US" sz="1400" dirty="0" err="1"/>
              <a:t>akibat</a:t>
            </a:r>
            <a:r>
              <a:rPr lang="en-US" sz="1400" dirty="0"/>
              <a:t> </a:t>
            </a:r>
            <a:r>
              <a:rPr lang="en-US" sz="1400" dirty="0" err="1"/>
              <a:t>perubahan</a:t>
            </a:r>
            <a:r>
              <a:rPr lang="en-US" sz="1400" dirty="0"/>
              <a:t> </a:t>
            </a:r>
            <a:r>
              <a:rPr lang="en-US" sz="1400" dirty="0" err="1"/>
              <a:t>kurs</a:t>
            </a:r>
            <a:r>
              <a:rPr lang="en-US" sz="1400" dirty="0"/>
              <a:t> </a:t>
            </a:r>
            <a:r>
              <a:rPr lang="en-US" sz="1400" dirty="0" err="1"/>
              <a:t>mata</a:t>
            </a:r>
            <a:r>
              <a:rPr lang="en-US" sz="1400" dirty="0"/>
              <a:t> uang </a:t>
            </a:r>
            <a:r>
              <a:rPr lang="en-US" sz="1400" dirty="0" err="1"/>
              <a:t>asing</a:t>
            </a:r>
            <a:r>
              <a:rPr lang="en-US" sz="1400" dirty="0"/>
              <a:t> yang </a:t>
            </a:r>
            <a:r>
              <a:rPr lang="en-US" sz="1400" dirty="0" err="1"/>
              <a:t>diakui</a:t>
            </a:r>
            <a:r>
              <a:rPr lang="en-US" sz="1400" dirty="0"/>
              <a:t> oleh PT Nusantara </a:t>
            </a:r>
            <a:r>
              <a:rPr lang="en-US" sz="1400" dirty="0" err="1"/>
              <a:t>adalah</a:t>
            </a:r>
            <a:r>
              <a:rPr lang="en-US" sz="1400" dirty="0"/>
              <a:t> </a:t>
            </a:r>
            <a:r>
              <a:rPr lang="en-US" sz="1400" dirty="0" err="1"/>
              <a:t>sebesar</a:t>
            </a:r>
            <a:r>
              <a:rPr lang="en-US" sz="1400" dirty="0"/>
              <a:t> Rp10.000.000 yang </a:t>
            </a:r>
            <a:r>
              <a:rPr lang="en-US" sz="1400" dirty="0" err="1"/>
              <a:t>berasal</a:t>
            </a:r>
            <a:r>
              <a:rPr lang="en-US" sz="1400" dirty="0"/>
              <a:t> </a:t>
            </a:r>
            <a:r>
              <a:rPr lang="en-US" sz="1400" dirty="0" err="1"/>
              <a:t>dari</a:t>
            </a:r>
            <a:r>
              <a:rPr lang="en-US" sz="1400" dirty="0"/>
              <a:t> </a:t>
            </a:r>
            <a:r>
              <a:rPr lang="en-US" sz="1400" dirty="0" err="1"/>
              <a:t>pengakuan</a:t>
            </a:r>
            <a:r>
              <a:rPr lang="en-US" sz="1400" dirty="0"/>
              <a:t> </a:t>
            </a:r>
            <a:r>
              <a:rPr lang="en-US" sz="1400" dirty="0" err="1"/>
              <a:t>kerugian</a:t>
            </a:r>
            <a:r>
              <a:rPr lang="en-US" sz="1400" dirty="0"/>
              <a:t> </a:t>
            </a:r>
            <a:r>
              <a:rPr lang="en-US" sz="1400" dirty="0" err="1"/>
              <a:t>sebesar</a:t>
            </a:r>
            <a:r>
              <a:rPr lang="en-US" sz="1400" dirty="0"/>
              <a:t> Rp10.000.000 pada </a:t>
            </a:r>
            <a:r>
              <a:rPr lang="en-US" sz="1400" dirty="0" err="1"/>
              <a:t>tanggal</a:t>
            </a:r>
            <a:r>
              <a:rPr lang="en-US" sz="1400" dirty="0"/>
              <a:t> 31 </a:t>
            </a:r>
            <a:r>
              <a:rPr lang="en-US" sz="1400" dirty="0" err="1"/>
              <a:t>Desember</a:t>
            </a:r>
            <a:r>
              <a:rPr lang="en-US" sz="1400" dirty="0"/>
              <a:t> 2020 </a:t>
            </a:r>
            <a:r>
              <a:rPr lang="en-US" sz="1400" dirty="0" err="1"/>
              <a:t>dikurangi</a:t>
            </a:r>
            <a:r>
              <a:rPr lang="en-US" sz="1400" dirty="0"/>
              <a:t> </a:t>
            </a:r>
            <a:r>
              <a:rPr lang="en-US" sz="1400" dirty="0" err="1"/>
              <a:t>pengakuan</a:t>
            </a:r>
            <a:r>
              <a:rPr lang="en-US" sz="1400" dirty="0"/>
              <a:t> </a:t>
            </a:r>
            <a:r>
              <a:rPr lang="en-US" sz="1400" dirty="0" err="1"/>
              <a:t>keuntungan</a:t>
            </a:r>
            <a:r>
              <a:rPr lang="en-US" sz="1400" dirty="0"/>
              <a:t> </a:t>
            </a:r>
            <a:r>
              <a:rPr lang="en-US" sz="1400" dirty="0" err="1"/>
              <a:t>sebesar</a:t>
            </a:r>
            <a:r>
              <a:rPr lang="en-US" sz="1400" dirty="0"/>
              <a:t> Rp20.000.000 pada </a:t>
            </a:r>
            <a:r>
              <a:rPr lang="en-US" sz="1400" dirty="0" err="1"/>
              <a:t>tanggal</a:t>
            </a:r>
            <a:r>
              <a:rPr lang="en-US" sz="1400" dirty="0"/>
              <a:t> 15 </a:t>
            </a:r>
            <a:r>
              <a:rPr lang="en-US" sz="1400" dirty="0" err="1"/>
              <a:t>Januari</a:t>
            </a:r>
            <a:r>
              <a:rPr lang="en-US" sz="1400" dirty="0"/>
              <a:t> 2020. </a:t>
            </a:r>
            <a:r>
              <a:rPr lang="en-US" sz="1400" dirty="0" err="1"/>
              <a:t>Tabel</a:t>
            </a:r>
            <a:r>
              <a:rPr lang="en-US" sz="1400" dirty="0"/>
              <a:t> 9.4 </a:t>
            </a:r>
            <a:r>
              <a:rPr lang="en-US" sz="1400" dirty="0" err="1"/>
              <a:t>menunjukkan</a:t>
            </a:r>
            <a:r>
              <a:rPr lang="en-US" sz="1400" dirty="0"/>
              <a:t> </a:t>
            </a:r>
            <a:r>
              <a:rPr lang="en-US" sz="1400" dirty="0" err="1"/>
              <a:t>perbandingan</a:t>
            </a:r>
            <a:r>
              <a:rPr lang="en-US" sz="1400" dirty="0"/>
              <a:t> </a:t>
            </a:r>
            <a:r>
              <a:rPr lang="en-US" sz="1400" dirty="0" err="1"/>
              <a:t>jika</a:t>
            </a:r>
            <a:r>
              <a:rPr lang="en-US" sz="1400" dirty="0"/>
              <a:t> </a:t>
            </a:r>
            <a:r>
              <a:rPr lang="en-US" sz="1400" dirty="0" err="1"/>
              <a:t>transaksi</a:t>
            </a:r>
            <a:r>
              <a:rPr lang="en-US" sz="1400" dirty="0"/>
              <a:t> </a:t>
            </a:r>
            <a:r>
              <a:rPr lang="en-US" sz="1400" dirty="0" err="1"/>
              <a:t>tersebut</a:t>
            </a:r>
            <a:r>
              <a:rPr lang="en-US" sz="1400" dirty="0"/>
              <a:t> </a:t>
            </a:r>
            <a:r>
              <a:rPr lang="en-US" sz="1400" dirty="0" err="1"/>
              <a:t>didenominasikan</a:t>
            </a:r>
            <a:r>
              <a:rPr lang="en-US" sz="1400" dirty="0"/>
              <a:t> </a:t>
            </a:r>
            <a:r>
              <a:rPr lang="en-US" sz="1400" dirty="0" err="1"/>
              <a:t>dalam</a:t>
            </a:r>
            <a:r>
              <a:rPr lang="en-US" sz="1400" dirty="0"/>
              <a:t> </a:t>
            </a:r>
            <a:r>
              <a:rPr lang="en-US" sz="1400" dirty="0" err="1"/>
              <a:t>mata</a:t>
            </a:r>
            <a:r>
              <a:rPr lang="en-US" sz="1400" dirty="0"/>
              <a:t> </a:t>
            </a:r>
            <a:r>
              <a:rPr lang="en-US" sz="1400" dirty="0" err="1"/>
              <a:t>uang</a:t>
            </a:r>
            <a:r>
              <a:rPr lang="en-US" sz="1400" dirty="0"/>
              <a:t> rupiah.</a:t>
            </a:r>
          </a:p>
        </p:txBody>
      </p:sp>
      <p:pic>
        <p:nvPicPr>
          <p:cNvPr id="5" name="Picture 4">
            <a:extLst>
              <a:ext uri="{FF2B5EF4-FFF2-40B4-BE49-F238E27FC236}">
                <a16:creationId xmlns:a16="http://schemas.microsoft.com/office/drawing/2014/main" id="{32AB0F9B-9D8C-4BE7-B3BE-FBF32883D724}"/>
              </a:ext>
            </a:extLst>
          </p:cNvPr>
          <p:cNvPicPr>
            <a:picLocks noChangeAspect="1"/>
          </p:cNvPicPr>
          <p:nvPr/>
        </p:nvPicPr>
        <p:blipFill>
          <a:blip r:embed="rId2"/>
          <a:stretch>
            <a:fillRect/>
          </a:stretch>
        </p:blipFill>
        <p:spPr>
          <a:xfrm>
            <a:off x="1219200" y="3267075"/>
            <a:ext cx="6486525" cy="32861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953000"/>
          </a:xfrm>
        </p:spPr>
        <p:txBody>
          <a:bodyPr>
            <a:normAutofit fontScale="92500" lnSpcReduction="20000"/>
          </a:bodyPr>
          <a:lstStyle/>
          <a:p>
            <a:pPr>
              <a:buFont typeface="Wingdings" pitchFamily="2" charset="2"/>
              <a:buChar char="q"/>
            </a:pPr>
            <a:r>
              <a:rPr lang="en-US" sz="1900" b="1" dirty="0" err="1"/>
              <a:t>Transaksi</a:t>
            </a:r>
            <a:r>
              <a:rPr lang="en-US" sz="1900" b="1" dirty="0"/>
              <a:t> </a:t>
            </a:r>
            <a:r>
              <a:rPr lang="en-US" sz="1900" b="1" dirty="0" err="1"/>
              <a:t>Impor</a:t>
            </a:r>
            <a:r>
              <a:rPr lang="en-US" sz="1900" b="1" dirty="0"/>
              <a:t> </a:t>
            </a:r>
            <a:r>
              <a:rPr lang="en-US" sz="1900" b="1" dirty="0" err="1"/>
              <a:t>dengan</a:t>
            </a:r>
            <a:r>
              <a:rPr lang="en-US" sz="1900" b="1" dirty="0"/>
              <a:t> </a:t>
            </a:r>
            <a:r>
              <a:rPr lang="id-ID" sz="1900" b="1" dirty="0"/>
              <a:t>M</a:t>
            </a:r>
            <a:r>
              <a:rPr lang="en-US" sz="1900" b="1" dirty="0" err="1"/>
              <a:t>ata</a:t>
            </a:r>
            <a:r>
              <a:rPr lang="en-US" sz="1900" b="1" dirty="0"/>
              <a:t> </a:t>
            </a:r>
            <a:r>
              <a:rPr lang="id-ID" sz="1900" b="1" dirty="0"/>
              <a:t>U</a:t>
            </a:r>
            <a:r>
              <a:rPr lang="en-US" sz="1900" b="1" dirty="0" err="1"/>
              <a:t>ang</a:t>
            </a:r>
            <a:r>
              <a:rPr lang="en-US" sz="1900" b="1" dirty="0"/>
              <a:t> </a:t>
            </a:r>
            <a:r>
              <a:rPr lang="id-ID" sz="1900" b="1" dirty="0"/>
              <a:t>A</a:t>
            </a:r>
            <a:r>
              <a:rPr lang="en-US" sz="1900" b="1" dirty="0"/>
              <a:t>sing yang </a:t>
            </a:r>
            <a:r>
              <a:rPr lang="en-US" sz="1900" b="1" dirty="0" err="1"/>
              <a:t>Diperoleh</a:t>
            </a:r>
            <a:r>
              <a:rPr lang="en-US" sz="1900" b="1" dirty="0"/>
              <a:t> </a:t>
            </a:r>
            <a:r>
              <a:rPr lang="en-US" sz="1900" b="1" dirty="0" err="1"/>
              <a:t>Sebelumnya</a:t>
            </a:r>
            <a:endParaRPr lang="en-US" sz="1900" b="1" dirty="0"/>
          </a:p>
          <a:p>
            <a:pPr algn="just">
              <a:buNone/>
            </a:pPr>
            <a:r>
              <a:rPr lang="en-US" sz="1400" dirty="0"/>
              <a:t>	</a:t>
            </a:r>
            <a:r>
              <a:rPr lang="en-US" sz="1500" dirty="0" err="1"/>
              <a:t>Ketika</a:t>
            </a:r>
            <a:r>
              <a:rPr lang="en-US" sz="1500" dirty="0"/>
              <a:t> </a:t>
            </a:r>
            <a:r>
              <a:rPr lang="en-US" sz="1500" dirty="0" err="1"/>
              <a:t>suatu</a:t>
            </a:r>
            <a:r>
              <a:rPr lang="en-US" sz="1500" dirty="0"/>
              <a:t> </a:t>
            </a:r>
            <a:r>
              <a:rPr lang="en-US" sz="1500" dirty="0" err="1"/>
              <a:t>entitas</a:t>
            </a:r>
            <a:r>
              <a:rPr lang="en-US" sz="1500" dirty="0"/>
              <a:t> </a:t>
            </a:r>
            <a:r>
              <a:rPr lang="en-US" sz="1500" dirty="0" err="1"/>
              <a:t>melakukan</a:t>
            </a:r>
            <a:r>
              <a:rPr lang="en-US" sz="1500" dirty="0"/>
              <a:t> </a:t>
            </a:r>
            <a:r>
              <a:rPr lang="en-US" sz="1500" dirty="0" err="1"/>
              <a:t>transaksi</a:t>
            </a:r>
            <a:r>
              <a:rPr lang="en-US" sz="1500" dirty="0"/>
              <a:t> </a:t>
            </a:r>
            <a:r>
              <a:rPr lang="en-US" sz="1500" dirty="0" err="1"/>
              <a:t>impor</a:t>
            </a:r>
            <a:r>
              <a:rPr lang="en-US" sz="1500" dirty="0"/>
              <a:t>, </a:t>
            </a:r>
            <a:r>
              <a:rPr lang="en-US" sz="1500" dirty="0" err="1"/>
              <a:t>sering</a:t>
            </a:r>
            <a:r>
              <a:rPr lang="en-US" sz="1500" dirty="0"/>
              <a:t> kali </a:t>
            </a:r>
            <a:r>
              <a:rPr lang="en-US" sz="1500" dirty="0" err="1"/>
              <a:t>entitas</a:t>
            </a:r>
            <a:r>
              <a:rPr lang="en-US" sz="1500" dirty="0"/>
              <a:t> </a:t>
            </a:r>
            <a:r>
              <a:rPr lang="en-US" sz="1500" dirty="0" err="1"/>
              <a:t>tersebut</a:t>
            </a:r>
            <a:r>
              <a:rPr lang="en-US" sz="1500" dirty="0"/>
              <a:t> </a:t>
            </a:r>
            <a:r>
              <a:rPr lang="en-US" sz="1500" dirty="0" err="1"/>
              <a:t>akan</a:t>
            </a:r>
            <a:r>
              <a:rPr lang="en-US" sz="1500" dirty="0"/>
              <a:t> </a:t>
            </a:r>
            <a:r>
              <a:rPr lang="en-US" sz="1500" dirty="0" err="1"/>
              <a:t>memperoleh</a:t>
            </a:r>
            <a:r>
              <a:rPr lang="en-US" sz="1500" dirty="0"/>
              <a:t> </a:t>
            </a:r>
            <a:r>
              <a:rPr lang="en-US" sz="1500" dirty="0" err="1"/>
              <a:t>mata</a:t>
            </a:r>
            <a:r>
              <a:rPr lang="en-US" sz="1500" dirty="0"/>
              <a:t> </a:t>
            </a:r>
            <a:r>
              <a:rPr lang="en-US" sz="1500" dirty="0" err="1"/>
              <a:t>uang</a:t>
            </a:r>
            <a:r>
              <a:rPr lang="en-US" sz="1500" dirty="0"/>
              <a:t> </a:t>
            </a:r>
            <a:r>
              <a:rPr lang="en-US" sz="1500" dirty="0" err="1"/>
              <a:t>asing</a:t>
            </a:r>
            <a:r>
              <a:rPr lang="en-US" sz="1500" dirty="0"/>
              <a:t> yang </a:t>
            </a:r>
            <a:r>
              <a:rPr lang="en-US" sz="1500" dirty="0" err="1"/>
              <a:t>dibutuhkan</a:t>
            </a:r>
            <a:r>
              <a:rPr lang="en-US" sz="1500" dirty="0"/>
              <a:t> </a:t>
            </a:r>
            <a:r>
              <a:rPr lang="en-US" sz="1500" dirty="0" err="1"/>
              <a:t>untuk</a:t>
            </a:r>
            <a:r>
              <a:rPr lang="en-US" sz="1500" dirty="0"/>
              <a:t> </a:t>
            </a:r>
            <a:r>
              <a:rPr lang="en-US" sz="1500" dirty="0" err="1"/>
              <a:t>penyelesaian</a:t>
            </a:r>
            <a:r>
              <a:rPr lang="en-US" sz="1500" dirty="0"/>
              <a:t> </a:t>
            </a:r>
            <a:r>
              <a:rPr lang="en-US" sz="1500" dirty="0" err="1"/>
              <a:t>transaksi</a:t>
            </a:r>
            <a:r>
              <a:rPr lang="en-US" sz="1500" dirty="0"/>
              <a:t> </a:t>
            </a:r>
            <a:r>
              <a:rPr lang="en-US" sz="1500" dirty="0" err="1"/>
              <a:t>jauh</a:t>
            </a:r>
            <a:r>
              <a:rPr lang="en-US" sz="1500" dirty="0"/>
              <a:t> </a:t>
            </a:r>
            <a:r>
              <a:rPr lang="en-US" sz="1500" dirty="0" err="1"/>
              <a:t>sebelum</a:t>
            </a:r>
            <a:r>
              <a:rPr lang="en-US" sz="1500" dirty="0"/>
              <a:t> </a:t>
            </a:r>
            <a:r>
              <a:rPr lang="en-US" sz="1500" dirty="0" err="1"/>
              <a:t>transaksi</a:t>
            </a:r>
            <a:r>
              <a:rPr lang="en-US" sz="1500" dirty="0"/>
              <a:t> </a:t>
            </a:r>
            <a:r>
              <a:rPr lang="en-US" sz="1500" dirty="0" err="1"/>
              <a:t>impor</a:t>
            </a:r>
            <a:r>
              <a:rPr lang="en-US" sz="1500" dirty="0"/>
              <a:t> </a:t>
            </a:r>
            <a:r>
              <a:rPr lang="en-US" sz="1500" dirty="0" err="1"/>
              <a:t>dilaksanakan</a:t>
            </a:r>
            <a:r>
              <a:rPr lang="en-US" sz="1500" dirty="0"/>
              <a:t>. </a:t>
            </a:r>
            <a:r>
              <a:rPr lang="en-US" sz="1500" dirty="0" err="1"/>
              <a:t>Upaya</a:t>
            </a:r>
            <a:r>
              <a:rPr lang="en-US" sz="1500" dirty="0"/>
              <a:t> </a:t>
            </a:r>
            <a:r>
              <a:rPr lang="en-US" sz="1500" dirty="0" err="1"/>
              <a:t>ini</a:t>
            </a:r>
            <a:r>
              <a:rPr lang="en-US" sz="1500" dirty="0"/>
              <a:t> </a:t>
            </a:r>
            <a:r>
              <a:rPr lang="en-US" sz="1500" dirty="0" err="1"/>
              <a:t>dilakukan</a:t>
            </a:r>
            <a:r>
              <a:rPr lang="en-US" sz="1500" dirty="0"/>
              <a:t> agar </a:t>
            </a:r>
            <a:r>
              <a:rPr lang="en-US" sz="1500" dirty="0" err="1"/>
              <a:t>entitas</a:t>
            </a:r>
            <a:r>
              <a:rPr lang="en-US" sz="1500" dirty="0"/>
              <a:t> </a:t>
            </a:r>
            <a:r>
              <a:rPr lang="en-US" sz="1500" dirty="0" err="1"/>
              <a:t>memperoleh</a:t>
            </a:r>
            <a:r>
              <a:rPr lang="en-US" sz="1500" dirty="0"/>
              <a:t> </a:t>
            </a:r>
            <a:r>
              <a:rPr lang="en-US" sz="1500" dirty="0" err="1"/>
              <a:t>nilai</a:t>
            </a:r>
            <a:r>
              <a:rPr lang="en-US" sz="1500" dirty="0"/>
              <a:t> </a:t>
            </a:r>
            <a:r>
              <a:rPr lang="en-US" sz="1500" dirty="0" err="1"/>
              <a:t>tukar</a:t>
            </a:r>
            <a:r>
              <a:rPr lang="en-US" sz="1500" dirty="0"/>
              <a:t> </a:t>
            </a:r>
            <a:r>
              <a:rPr lang="en-US" sz="1500" dirty="0" err="1"/>
              <a:t>tertentu</a:t>
            </a:r>
            <a:r>
              <a:rPr lang="en-US" sz="1500" dirty="0"/>
              <a:t> yang </a:t>
            </a:r>
            <a:r>
              <a:rPr lang="en-US" sz="1500" dirty="0" err="1"/>
              <a:t>dianggap</a:t>
            </a:r>
            <a:r>
              <a:rPr lang="en-US" sz="1500" dirty="0"/>
              <a:t> </a:t>
            </a:r>
            <a:r>
              <a:rPr lang="en-US" sz="1500" dirty="0" err="1"/>
              <a:t>menguntungkan</a:t>
            </a:r>
            <a:r>
              <a:rPr lang="en-US" sz="1500" dirty="0"/>
              <a:t> </a:t>
            </a:r>
            <a:r>
              <a:rPr lang="en-US" sz="1500" dirty="0" err="1"/>
              <a:t>bagi</a:t>
            </a:r>
            <a:r>
              <a:rPr lang="en-US" sz="1500" dirty="0"/>
              <a:t> </a:t>
            </a:r>
            <a:r>
              <a:rPr lang="en-US" sz="1500" dirty="0" err="1"/>
              <a:t>entitas</a:t>
            </a:r>
            <a:r>
              <a:rPr lang="en-US" sz="1500" dirty="0"/>
              <a:t> </a:t>
            </a:r>
            <a:r>
              <a:rPr lang="en-US" sz="1500" dirty="0" err="1"/>
              <a:t>tersebut</a:t>
            </a:r>
            <a:r>
              <a:rPr lang="en-US" sz="1500" dirty="0"/>
              <a:t>. </a:t>
            </a:r>
          </a:p>
          <a:p>
            <a:pPr>
              <a:buNone/>
            </a:pPr>
            <a:r>
              <a:rPr lang="en-US" sz="1400" dirty="0"/>
              <a:t>	</a:t>
            </a:r>
            <a:r>
              <a:rPr lang="en-US" sz="1400" b="1" dirty="0" err="1"/>
              <a:t>Contoh</a:t>
            </a:r>
            <a:r>
              <a:rPr lang="en-US" sz="1400" b="1" dirty="0"/>
              <a:t> 9.4</a:t>
            </a:r>
          </a:p>
          <a:p>
            <a:pPr algn="just">
              <a:buNone/>
            </a:pPr>
            <a:r>
              <a:rPr lang="en-US" sz="1400" dirty="0"/>
              <a:t>	</a:t>
            </a:r>
            <a:r>
              <a:rPr lang="en-ID" sz="1500" dirty="0" err="1">
                <a:solidFill>
                  <a:srgbClr val="231F20"/>
                </a:solidFill>
                <a:effectLst/>
                <a:ea typeface="Calibri" panose="020F0502020204030204" pitchFamily="34" charset="0"/>
                <a:cs typeface="Minion Pro" panose="02040503050306020203" pitchFamily="18" charset="0"/>
              </a:rPr>
              <a:t>Misalkan</a:t>
            </a:r>
            <a:r>
              <a:rPr lang="en-ID" sz="1500" dirty="0">
                <a:solidFill>
                  <a:srgbClr val="231F20"/>
                </a:solidFill>
                <a:effectLst/>
                <a:ea typeface="Calibri" panose="020F0502020204030204" pitchFamily="34" charset="0"/>
                <a:cs typeface="Minion Pro" panose="02040503050306020203" pitchFamily="18" charset="0"/>
              </a:rPr>
              <a:t> PT Nusantara </a:t>
            </a:r>
            <a:r>
              <a:rPr lang="en-ID" sz="1500" dirty="0" err="1">
                <a:solidFill>
                  <a:srgbClr val="231F20"/>
                </a:solidFill>
                <a:effectLst/>
                <a:ea typeface="Calibri" panose="020F0502020204030204" pitchFamily="34" charset="0"/>
                <a:cs typeface="Minion Pro" panose="02040503050306020203" pitchFamily="18" charset="0"/>
              </a:rPr>
              <a:t>telah</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merencanakan</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kegiatan</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pelatihan</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ini</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sebelumnya</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dengan</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biaya</a:t>
            </a:r>
            <a:r>
              <a:rPr lang="en-ID" sz="1500" dirty="0">
                <a:solidFill>
                  <a:srgbClr val="231F20"/>
                </a:solidFill>
                <a:effectLst/>
                <a:ea typeface="Calibri" panose="020F0502020204030204" pitchFamily="34" charset="0"/>
                <a:cs typeface="Minion Pro" panose="02040503050306020203" pitchFamily="18" charset="0"/>
              </a:rPr>
              <a:t> €20.000 per orang. </a:t>
            </a:r>
            <a:r>
              <a:rPr lang="en-ID" sz="1500" dirty="0" err="1">
                <a:solidFill>
                  <a:srgbClr val="231F20"/>
                </a:solidFill>
                <a:effectLst/>
                <a:ea typeface="Calibri" panose="020F0502020204030204" pitchFamily="34" charset="0"/>
                <a:cs typeface="Minion Pro" panose="02040503050306020203" pitchFamily="18" charset="0"/>
              </a:rPr>
              <a:t>Jumlah</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peserta</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adalah</a:t>
            </a:r>
            <a:r>
              <a:rPr lang="en-ID" sz="1500" dirty="0">
                <a:solidFill>
                  <a:srgbClr val="231F20"/>
                </a:solidFill>
                <a:effectLst/>
                <a:ea typeface="Calibri" panose="020F0502020204030204" pitchFamily="34" charset="0"/>
                <a:cs typeface="Minion Pro" panose="02040503050306020203" pitchFamily="18" charset="0"/>
              </a:rPr>
              <a:t> 5 orang. </a:t>
            </a:r>
            <a:r>
              <a:rPr lang="en-ID" sz="1500" dirty="0" err="1">
                <a:solidFill>
                  <a:srgbClr val="231F20"/>
                </a:solidFill>
                <a:effectLst/>
                <a:ea typeface="Calibri" panose="020F0502020204030204" pitchFamily="34" charset="0"/>
                <a:cs typeface="Minion Pro" panose="02040503050306020203" pitchFamily="18" charset="0"/>
              </a:rPr>
              <a:t>Untuk</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menghindari</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risiko</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perubahan</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kurs</a:t>
            </a:r>
            <a:r>
              <a:rPr lang="en-ID" sz="1500" dirty="0">
                <a:solidFill>
                  <a:srgbClr val="231F20"/>
                </a:solidFill>
                <a:effectLst/>
                <a:ea typeface="Calibri" panose="020F0502020204030204" pitchFamily="34" charset="0"/>
                <a:cs typeface="Minion Pro" panose="02040503050306020203" pitchFamily="18" charset="0"/>
              </a:rPr>
              <a:t>, PT Nusantara </a:t>
            </a:r>
            <a:r>
              <a:rPr lang="en-ID" sz="1500" dirty="0" err="1">
                <a:solidFill>
                  <a:srgbClr val="231F20"/>
                </a:solidFill>
                <a:effectLst/>
                <a:ea typeface="Calibri" panose="020F0502020204030204" pitchFamily="34" charset="0"/>
                <a:cs typeface="Minion Pro" panose="02040503050306020203" pitchFamily="18" charset="0"/>
              </a:rPr>
              <a:t>melakukan</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pembelian</a:t>
            </a:r>
            <a:r>
              <a:rPr lang="en-ID" sz="1500" dirty="0">
                <a:solidFill>
                  <a:srgbClr val="231F20"/>
                </a:solidFill>
                <a:effectLst/>
                <a:ea typeface="Calibri" panose="020F0502020204030204" pitchFamily="34" charset="0"/>
                <a:cs typeface="Minion Pro" panose="02040503050306020203" pitchFamily="18" charset="0"/>
              </a:rPr>
              <a:t> euro pada </a:t>
            </a:r>
            <a:r>
              <a:rPr lang="en-ID" sz="1500" dirty="0" err="1">
                <a:solidFill>
                  <a:srgbClr val="231F20"/>
                </a:solidFill>
                <a:effectLst/>
                <a:ea typeface="Calibri" panose="020F0502020204030204" pitchFamily="34" charset="0"/>
                <a:cs typeface="Minion Pro" panose="02040503050306020203" pitchFamily="18" charset="0"/>
              </a:rPr>
              <a:t>tanggal</a:t>
            </a:r>
            <a:r>
              <a:rPr lang="en-ID" sz="1500" dirty="0">
                <a:solidFill>
                  <a:srgbClr val="231F20"/>
                </a:solidFill>
                <a:effectLst/>
                <a:ea typeface="Calibri" panose="020F0502020204030204" pitchFamily="34" charset="0"/>
                <a:cs typeface="Minion Pro" panose="02040503050306020203" pitchFamily="18" charset="0"/>
              </a:rPr>
              <a:t> 1 November 2020. </a:t>
            </a:r>
            <a:r>
              <a:rPr lang="en-ID" sz="1500" dirty="0" err="1">
                <a:solidFill>
                  <a:srgbClr val="231F20"/>
                </a:solidFill>
                <a:effectLst/>
                <a:ea typeface="Calibri" panose="020F0502020204030204" pitchFamily="34" charset="0"/>
                <a:cs typeface="Minion Pro" panose="02040503050306020203" pitchFamily="18" charset="0"/>
              </a:rPr>
              <a:t>Berikut</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adalah</a:t>
            </a:r>
            <a:r>
              <a:rPr lang="en-ID" sz="1500" dirty="0">
                <a:solidFill>
                  <a:srgbClr val="231F20"/>
                </a:solidFill>
                <a:effectLst/>
                <a:ea typeface="Calibri" panose="020F0502020204030204" pitchFamily="34" charset="0"/>
                <a:cs typeface="Minion Pro" panose="02040503050306020203" pitchFamily="18" charset="0"/>
              </a:rPr>
              <a:t> </a:t>
            </a:r>
            <a:r>
              <a:rPr lang="en-ID" sz="1500" dirty="0" err="1">
                <a:solidFill>
                  <a:srgbClr val="231F20"/>
                </a:solidFill>
                <a:effectLst/>
                <a:ea typeface="Calibri" panose="020F0502020204030204" pitchFamily="34" charset="0"/>
                <a:cs typeface="Minion Pro" panose="02040503050306020203" pitchFamily="18" charset="0"/>
              </a:rPr>
              <a:t>kurs</a:t>
            </a:r>
            <a:r>
              <a:rPr lang="en-ID" sz="1500" dirty="0">
                <a:solidFill>
                  <a:srgbClr val="231F20"/>
                </a:solidFill>
                <a:effectLst/>
                <a:ea typeface="Calibri" panose="020F0502020204030204" pitchFamily="34" charset="0"/>
                <a:cs typeface="Minion Pro" panose="02040503050306020203" pitchFamily="18" charset="0"/>
              </a:rPr>
              <a:t> rupiah </a:t>
            </a:r>
            <a:r>
              <a:rPr lang="en-ID" sz="1500" dirty="0" err="1">
                <a:solidFill>
                  <a:srgbClr val="231F20"/>
                </a:solidFill>
                <a:effectLst/>
                <a:ea typeface="Calibri" panose="020F0502020204030204" pitchFamily="34" charset="0"/>
                <a:cs typeface="Minion Pro" panose="02040503050306020203" pitchFamily="18" charset="0"/>
              </a:rPr>
              <a:t>terhadap</a:t>
            </a:r>
            <a:r>
              <a:rPr lang="en-ID" sz="1500" dirty="0">
                <a:solidFill>
                  <a:srgbClr val="231F20"/>
                </a:solidFill>
                <a:effectLst/>
                <a:ea typeface="Calibri" panose="020F0502020204030204" pitchFamily="34" charset="0"/>
                <a:cs typeface="Minion Pro" panose="02040503050306020203" pitchFamily="18" charset="0"/>
              </a:rPr>
              <a:t> euro yang </a:t>
            </a:r>
            <a:r>
              <a:rPr lang="en-ID" sz="1500" dirty="0" err="1">
                <a:solidFill>
                  <a:srgbClr val="231F20"/>
                </a:solidFill>
                <a:effectLst/>
                <a:ea typeface="Calibri" panose="020F0502020204030204" pitchFamily="34" charset="0"/>
                <a:cs typeface="Minion Pro" panose="02040503050306020203" pitchFamily="18" charset="0"/>
              </a:rPr>
              <a:t>relevan</a:t>
            </a:r>
            <a:r>
              <a:rPr lang="en-ID" sz="1500" dirty="0">
                <a:solidFill>
                  <a:srgbClr val="231F20"/>
                </a:solidFill>
                <a:effectLst/>
                <a:ea typeface="Calibri" panose="020F0502020204030204" pitchFamily="34" charset="0"/>
                <a:cs typeface="Minion Pro" panose="02040503050306020203" pitchFamily="18" charset="0"/>
              </a:rPr>
              <a:t>.</a:t>
            </a:r>
            <a:endParaRPr lang="en-ID" sz="1500" dirty="0">
              <a:effectLst/>
              <a:ea typeface="Calibri" panose="020F0502020204030204" pitchFamily="34" charset="0"/>
              <a:cs typeface="Times New Roman" panose="02020603050405020304" pitchFamily="18" charset="0"/>
            </a:endParaRPr>
          </a:p>
          <a:p>
            <a:pPr algn="just">
              <a:buNone/>
            </a:pPr>
            <a:endParaRPr lang="en-US" sz="1500" dirty="0"/>
          </a:p>
          <a:p>
            <a:pPr algn="just">
              <a:buNone/>
            </a:pPr>
            <a:endParaRPr lang="en-US" sz="1500" dirty="0"/>
          </a:p>
          <a:p>
            <a:pPr algn="just">
              <a:buNone/>
            </a:pPr>
            <a:endParaRPr lang="en-US" sz="1500" dirty="0"/>
          </a:p>
          <a:p>
            <a:pPr algn="just">
              <a:buNone/>
            </a:pPr>
            <a:endParaRPr lang="en-US" sz="700" dirty="0"/>
          </a:p>
          <a:p>
            <a:pPr marL="628650" indent="0">
              <a:spcBef>
                <a:spcPts val="0"/>
              </a:spcBef>
              <a:buNone/>
            </a:pPr>
            <a:endParaRPr lang="en-US" sz="1400" u="sng" dirty="0"/>
          </a:p>
          <a:p>
            <a:pPr marL="266700" indent="0" algn="just">
              <a:spcBef>
                <a:spcPts val="0"/>
              </a:spcBef>
              <a:buNone/>
            </a:pP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November 2020,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jurnal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dibuat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Nusantara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en-US" sz="1500" u="sng" dirty="0"/>
          </a:p>
          <a:p>
            <a:pPr marL="266700" indent="0" algn="just">
              <a:spcBef>
                <a:spcPts val="0"/>
              </a:spcBef>
              <a:buNone/>
              <a:tabLst>
                <a:tab pos="266700" algn="l"/>
              </a:tabLst>
            </a:pPr>
            <a:r>
              <a:rPr lang="en-US" sz="1500" u="sng" dirty="0"/>
              <a:t>1 November 2020</a:t>
            </a:r>
          </a:p>
          <a:p>
            <a:pPr marL="266700" indent="0" algn="just">
              <a:spcBef>
                <a:spcPts val="0"/>
              </a:spcBef>
              <a:buNone/>
              <a:tabLst>
                <a:tab pos="266700" algn="l"/>
              </a:tabLst>
            </a:pPr>
            <a:r>
              <a:rPr lang="en-US" sz="1500" dirty="0"/>
              <a:t>(16)	Kas-</a:t>
            </a:r>
            <a:r>
              <a:rPr lang="en-US" sz="1500" dirty="0" err="1"/>
              <a:t>Valas</a:t>
            </a:r>
            <a:r>
              <a:rPr lang="en-US" sz="1500" dirty="0"/>
              <a:t> (EUR)		1.550.000.000 	</a:t>
            </a:r>
          </a:p>
          <a:p>
            <a:pPr marL="1257300" indent="0" algn="just">
              <a:spcBef>
                <a:spcPts val="0"/>
              </a:spcBef>
              <a:buNone/>
              <a:tabLst>
                <a:tab pos="266700" algn="l"/>
              </a:tabLst>
            </a:pPr>
            <a:r>
              <a:rPr lang="en-US" sz="1500" dirty="0"/>
              <a:t>Kas				      1.550.000.000	</a:t>
            </a:r>
          </a:p>
          <a:p>
            <a:pPr marL="266700" indent="0" algn="just">
              <a:spcBef>
                <a:spcPts val="0"/>
              </a:spcBef>
              <a:buNone/>
              <a:tabLst>
                <a:tab pos="266700" algn="l"/>
              </a:tabLst>
            </a:pPr>
            <a:r>
              <a:rPr lang="en-US" sz="1500" i="1" dirty="0" err="1"/>
              <a:t>Mencatat</a:t>
            </a:r>
            <a:r>
              <a:rPr lang="en-US" sz="1500" i="1" dirty="0"/>
              <a:t> </a:t>
            </a:r>
            <a:r>
              <a:rPr lang="en-US" sz="1500" i="1" dirty="0" err="1"/>
              <a:t>pembelian</a:t>
            </a:r>
            <a:r>
              <a:rPr lang="en-US" sz="1500" i="1" dirty="0"/>
              <a:t> </a:t>
            </a:r>
            <a:r>
              <a:rPr lang="en-US" sz="1500" i="1" dirty="0" err="1"/>
              <a:t>mata</a:t>
            </a:r>
            <a:r>
              <a:rPr lang="en-US" sz="1500" i="1" dirty="0"/>
              <a:t> </a:t>
            </a:r>
            <a:r>
              <a:rPr lang="en-US" sz="1500" i="1" dirty="0" err="1"/>
              <a:t>uang</a:t>
            </a:r>
            <a:r>
              <a:rPr lang="en-US" sz="1500" i="1" dirty="0"/>
              <a:t> </a:t>
            </a:r>
            <a:r>
              <a:rPr lang="en-US" sz="1500" i="1" dirty="0" err="1"/>
              <a:t>asing</a:t>
            </a:r>
            <a:r>
              <a:rPr lang="en-US" sz="1500" i="1" dirty="0"/>
              <a:t> (Euro) </a:t>
            </a:r>
            <a:r>
              <a:rPr lang="en-US" sz="1500" i="1" dirty="0" err="1"/>
              <a:t>dari</a:t>
            </a:r>
            <a:r>
              <a:rPr lang="en-US" sz="1500" i="1" dirty="0"/>
              <a:t> broker (€20.000 x </a:t>
            </a:r>
            <a:r>
              <a:rPr lang="en-US" sz="1500" i="1" dirty="0" err="1"/>
              <a:t>Rp</a:t>
            </a:r>
            <a:r>
              <a:rPr lang="en-US" sz="1500" i="1" dirty="0"/>
              <a:t> 15.500)</a:t>
            </a:r>
          </a:p>
          <a:p>
            <a:pPr marL="266700" indent="0" algn="just">
              <a:spcBef>
                <a:spcPts val="0"/>
              </a:spcBef>
              <a:buNone/>
              <a:tabLst>
                <a:tab pos="266700" algn="l"/>
              </a:tabLst>
            </a:pPr>
            <a:endParaRPr lang="en-US" sz="1500" i="1" dirty="0"/>
          </a:p>
          <a:p>
            <a:pPr marL="266700" indent="0" algn="just">
              <a:spcBef>
                <a:spcPts val="0"/>
              </a:spcBef>
              <a:buNone/>
              <a:tabLst>
                <a:tab pos="266700" algn="l"/>
              </a:tabLst>
            </a:pPr>
            <a:r>
              <a:rPr lang="en-US" sz="1500" dirty="0" err="1"/>
              <a:t>Jurnal</a:t>
            </a:r>
            <a:r>
              <a:rPr lang="en-US" sz="1500" dirty="0"/>
              <a:t> di </a:t>
            </a:r>
            <a:r>
              <a:rPr lang="en-US" sz="1500" dirty="0" err="1"/>
              <a:t>atas</a:t>
            </a:r>
            <a:r>
              <a:rPr lang="en-US" sz="1500" dirty="0"/>
              <a:t> </a:t>
            </a:r>
            <a:r>
              <a:rPr lang="en-US" sz="1500" dirty="0" err="1"/>
              <a:t>dicatat</a:t>
            </a:r>
            <a:r>
              <a:rPr lang="en-US" sz="1500" dirty="0"/>
              <a:t> oleh PT Nusantara </a:t>
            </a:r>
            <a:r>
              <a:rPr lang="en-US" sz="1500" dirty="0" err="1"/>
              <a:t>untuk</a:t>
            </a:r>
            <a:r>
              <a:rPr lang="en-US" sz="1500" dirty="0"/>
              <a:t> </a:t>
            </a:r>
            <a:r>
              <a:rPr lang="en-US" sz="1500" dirty="0" err="1"/>
              <a:t>mengakui</a:t>
            </a:r>
            <a:r>
              <a:rPr lang="en-US" sz="1500" dirty="0"/>
              <a:t> </a:t>
            </a:r>
            <a:r>
              <a:rPr lang="en-US" sz="1500" dirty="0" err="1"/>
              <a:t>pembelian</a:t>
            </a:r>
            <a:r>
              <a:rPr lang="en-US" sz="1500" dirty="0"/>
              <a:t> </a:t>
            </a:r>
            <a:r>
              <a:rPr lang="en-US" sz="1500" dirty="0" err="1"/>
              <a:t>mata</a:t>
            </a:r>
            <a:r>
              <a:rPr lang="en-US" sz="1500" dirty="0"/>
              <a:t> uang </a:t>
            </a:r>
            <a:r>
              <a:rPr lang="en-US" sz="1500" dirty="0" err="1"/>
              <a:t>asing</a:t>
            </a:r>
            <a:r>
              <a:rPr lang="en-US" sz="1500" dirty="0"/>
              <a:t> (euro) </a:t>
            </a:r>
            <a:r>
              <a:rPr lang="en-US" sz="1500" dirty="0" err="1"/>
              <a:t>dari</a:t>
            </a:r>
            <a:r>
              <a:rPr lang="en-US" sz="1500" dirty="0"/>
              <a:t> broker </a:t>
            </a:r>
            <a:r>
              <a:rPr lang="en-US" sz="1500" dirty="0" err="1"/>
              <a:t>berdasarkan</a:t>
            </a:r>
            <a:r>
              <a:rPr lang="en-US" sz="1500" dirty="0"/>
              <a:t> </a:t>
            </a:r>
            <a:r>
              <a:rPr lang="en-US" sz="1500" dirty="0" err="1"/>
              <a:t>kurs</a:t>
            </a:r>
            <a:r>
              <a:rPr lang="en-US" sz="1500" dirty="0"/>
              <a:t> </a:t>
            </a:r>
            <a:r>
              <a:rPr lang="en-US" sz="1500" i="1" dirty="0"/>
              <a:t>spot </a:t>
            </a:r>
            <a:r>
              <a:rPr lang="en-US" sz="1500" dirty="0"/>
              <a:t>yang </a:t>
            </a:r>
            <a:r>
              <a:rPr lang="en-US" sz="1500" dirty="0" err="1"/>
              <a:t>berlaku</a:t>
            </a:r>
            <a:r>
              <a:rPr lang="en-US" sz="1500" dirty="0"/>
              <a:t> per 1 November 2020. </a:t>
            </a:r>
            <a:r>
              <a:rPr lang="en-US" sz="1500" dirty="0" err="1"/>
              <a:t>Selanjutnya</a:t>
            </a:r>
            <a:r>
              <a:rPr lang="en-US" sz="1500" dirty="0"/>
              <a:t> </a:t>
            </a:r>
            <a:r>
              <a:rPr lang="en-US" sz="1500" dirty="0" err="1"/>
              <a:t>pencatatan</a:t>
            </a:r>
            <a:r>
              <a:rPr lang="en-US" sz="1500" dirty="0"/>
              <a:t> yang </a:t>
            </a:r>
            <a:r>
              <a:rPr lang="en-US" sz="1500" dirty="0" err="1"/>
              <a:t>dilakukan</a:t>
            </a:r>
            <a:r>
              <a:rPr lang="en-US" sz="1500" dirty="0"/>
              <a:t> PT Nusantara </a:t>
            </a:r>
            <a:r>
              <a:rPr lang="en-US" sz="1500" dirty="0" err="1"/>
              <a:t>adalah</a:t>
            </a:r>
            <a:r>
              <a:rPr lang="en-US" sz="1500" dirty="0"/>
              <a:t> </a:t>
            </a:r>
            <a:r>
              <a:rPr lang="en-US" sz="1500" dirty="0" err="1"/>
              <a:t>sebagai</a:t>
            </a:r>
            <a:r>
              <a:rPr lang="en-US" sz="1500" dirty="0"/>
              <a:t> </a:t>
            </a:r>
            <a:r>
              <a:rPr lang="en-US" sz="1500" dirty="0" err="1"/>
              <a:t>berikut</a:t>
            </a:r>
            <a:r>
              <a:rPr lang="en-US" sz="1500" dirty="0"/>
              <a:t>.</a:t>
            </a:r>
            <a:r>
              <a:rPr lang="en-US" sz="1400" i="1" dirty="0"/>
              <a:t>	</a:t>
            </a:r>
          </a:p>
          <a:p>
            <a:pPr algn="just">
              <a:buNone/>
            </a:pPr>
            <a:endParaRPr lang="en-US" sz="1400" dirty="0"/>
          </a:p>
        </p:txBody>
      </p:sp>
      <p:pic>
        <p:nvPicPr>
          <p:cNvPr id="5" name="Picture 4">
            <a:extLst>
              <a:ext uri="{FF2B5EF4-FFF2-40B4-BE49-F238E27FC236}">
                <a16:creationId xmlns:a16="http://schemas.microsoft.com/office/drawing/2014/main" id="{397352E8-028A-4EB4-ABBB-FC807F64A551}"/>
              </a:ext>
            </a:extLst>
          </p:cNvPr>
          <p:cNvPicPr>
            <a:picLocks noChangeAspect="1"/>
          </p:cNvPicPr>
          <p:nvPr/>
        </p:nvPicPr>
        <p:blipFill>
          <a:blip r:embed="rId2"/>
          <a:stretch>
            <a:fillRect/>
          </a:stretch>
        </p:blipFill>
        <p:spPr>
          <a:xfrm>
            <a:off x="2819400" y="3657600"/>
            <a:ext cx="2724150" cy="990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648200"/>
          </a:xfrm>
        </p:spPr>
        <p:txBody>
          <a:bodyPr>
            <a:normAutofit lnSpcReduction="10000"/>
          </a:bodyPr>
          <a:lstStyle/>
          <a:p>
            <a:pPr marL="361950" indent="0">
              <a:spcBef>
                <a:spcPts val="0"/>
              </a:spcBef>
              <a:buNone/>
            </a:pPr>
            <a:r>
              <a:rPr lang="en-US" sz="1400" u="sng" dirty="0"/>
              <a:t>15 </a:t>
            </a:r>
            <a:r>
              <a:rPr lang="en-US" sz="1400" u="sng" dirty="0" err="1"/>
              <a:t>Desember</a:t>
            </a:r>
            <a:r>
              <a:rPr lang="en-US" sz="1400" u="sng" dirty="0"/>
              <a:t> 2020</a:t>
            </a:r>
          </a:p>
          <a:p>
            <a:pPr marL="361950" indent="0">
              <a:spcBef>
                <a:spcPts val="0"/>
              </a:spcBef>
              <a:buNone/>
            </a:pPr>
            <a:r>
              <a:rPr lang="en-US" sz="1400" dirty="0"/>
              <a:t>(17) 	Beban </a:t>
            </a:r>
            <a:r>
              <a:rPr lang="en-US" sz="1400" dirty="0" err="1"/>
              <a:t>Pelatihan</a:t>
            </a:r>
            <a:r>
              <a:rPr lang="en-US" sz="1400" dirty="0"/>
              <a:t> 		1.570.000.000 	</a:t>
            </a:r>
          </a:p>
          <a:p>
            <a:pPr marL="1257300" indent="0">
              <a:spcBef>
                <a:spcPts val="0"/>
              </a:spcBef>
              <a:buNone/>
            </a:pPr>
            <a:r>
              <a:rPr lang="en-US" sz="1400" dirty="0"/>
              <a:t>Utang Usaha (EUR) 			     1.570.000.000	</a:t>
            </a:r>
          </a:p>
          <a:p>
            <a:pPr marL="361950" indent="0">
              <a:spcBef>
                <a:spcPts val="0"/>
              </a:spcBef>
              <a:buNone/>
            </a:pPr>
            <a:r>
              <a:rPr lang="en-US" sz="1400" i="1" dirty="0" err="1"/>
              <a:t>Mencatat</a:t>
            </a:r>
            <a:r>
              <a:rPr lang="en-US" sz="1400" i="1" dirty="0"/>
              <a:t> </a:t>
            </a:r>
            <a:r>
              <a:rPr lang="en-US" sz="1400" i="1" dirty="0" err="1"/>
              <a:t>pengakuan</a:t>
            </a:r>
            <a:r>
              <a:rPr lang="en-US" sz="1400" i="1" dirty="0"/>
              <a:t> </a:t>
            </a:r>
            <a:r>
              <a:rPr lang="en-US" sz="1400" i="1" dirty="0" err="1"/>
              <a:t>beban</a:t>
            </a:r>
            <a:r>
              <a:rPr lang="en-US" sz="1400" i="1" dirty="0"/>
              <a:t> </a:t>
            </a:r>
            <a:r>
              <a:rPr lang="en-US" sz="1400" i="1" dirty="0" err="1"/>
              <a:t>jasa</a:t>
            </a:r>
            <a:r>
              <a:rPr lang="en-US" sz="1400" i="1" dirty="0"/>
              <a:t> </a:t>
            </a:r>
            <a:r>
              <a:rPr lang="en-US" sz="1400" i="1" dirty="0" err="1"/>
              <a:t>pelatihan</a:t>
            </a:r>
            <a:r>
              <a:rPr lang="en-US" sz="1400" i="1" dirty="0"/>
              <a:t> yang </a:t>
            </a:r>
            <a:r>
              <a:rPr lang="en-US" sz="1400" i="1" dirty="0" err="1"/>
              <a:t>diterima</a:t>
            </a:r>
            <a:r>
              <a:rPr lang="en-US" sz="1400" i="1" dirty="0"/>
              <a:t> (5 </a:t>
            </a:r>
            <a:r>
              <a:rPr lang="en-US" sz="1400" i="1" dirty="0" err="1"/>
              <a:t>hari</a:t>
            </a:r>
            <a:r>
              <a:rPr lang="en-US" sz="1400" i="1" dirty="0"/>
              <a:t> x €20.000 x Rp15.700)</a:t>
            </a:r>
          </a:p>
          <a:p>
            <a:pPr marL="361950" indent="0">
              <a:spcBef>
                <a:spcPts val="0"/>
              </a:spcBef>
              <a:buNone/>
            </a:pPr>
            <a:endParaRPr lang="en-US" sz="700" i="1" dirty="0"/>
          </a:p>
          <a:p>
            <a:pPr marL="361950" indent="0" algn="just">
              <a:buNone/>
            </a:pPr>
            <a:r>
              <a:rPr lang="en-ID" sz="1400" dirty="0">
                <a:solidFill>
                  <a:srgbClr val="231F20"/>
                </a:solidFill>
                <a:effectLst/>
                <a:ea typeface="Calibri" panose="020F0502020204030204" pitchFamily="34" charset="0"/>
                <a:cs typeface="Minion Pro" panose="02040503050306020203" pitchFamily="18" charset="0"/>
              </a:rPr>
              <a:t>Pada </a:t>
            </a:r>
            <a:r>
              <a:rPr lang="en-ID" sz="1400" dirty="0" err="1">
                <a:solidFill>
                  <a:srgbClr val="231F20"/>
                </a:solidFill>
                <a:effectLst/>
                <a:ea typeface="Calibri" panose="020F0502020204030204" pitchFamily="34" charset="0"/>
                <a:cs typeface="Minion Pro" panose="02040503050306020203" pitchFamily="18" charset="0"/>
              </a:rPr>
              <a:t>tanggal</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pelaporan</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dilakukan</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penyesuaian</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terhadap</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selisih</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kurs</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atas</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pos</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dalam</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mata</a:t>
            </a:r>
            <a:r>
              <a:rPr lang="en-ID" sz="1400" dirty="0">
                <a:solidFill>
                  <a:srgbClr val="231F20"/>
                </a:solidFill>
                <a:effectLst/>
                <a:ea typeface="Calibri" panose="020F0502020204030204" pitchFamily="34" charset="0"/>
                <a:cs typeface="Minion Pro" panose="02040503050306020203" pitchFamily="18" charset="0"/>
              </a:rPr>
              <a:t> uang </a:t>
            </a:r>
            <a:r>
              <a:rPr lang="en-ID" sz="1400" dirty="0" err="1">
                <a:solidFill>
                  <a:srgbClr val="231F20"/>
                </a:solidFill>
                <a:effectLst/>
                <a:ea typeface="Calibri" panose="020F0502020204030204" pitchFamily="34" charset="0"/>
                <a:cs typeface="Minion Pro" panose="02040503050306020203" pitchFamily="18" charset="0"/>
              </a:rPr>
              <a:t>asing</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yaitu</a:t>
            </a:r>
            <a:r>
              <a:rPr lang="en-ID" sz="1400" dirty="0">
                <a:solidFill>
                  <a:srgbClr val="231F20"/>
                </a:solidFill>
                <a:effectLst/>
                <a:ea typeface="Calibri" panose="020F0502020204030204" pitchFamily="34" charset="0"/>
                <a:cs typeface="Minion Pro" panose="02040503050306020203" pitchFamily="18" charset="0"/>
              </a:rPr>
              <a:t> Kas-</a:t>
            </a:r>
            <a:r>
              <a:rPr lang="en-ID" sz="1400" dirty="0" err="1">
                <a:solidFill>
                  <a:srgbClr val="231F20"/>
                </a:solidFill>
                <a:effectLst/>
                <a:ea typeface="Calibri" panose="020F0502020204030204" pitchFamily="34" charset="0"/>
                <a:cs typeface="Minion Pro" panose="02040503050306020203" pitchFamily="18" charset="0"/>
              </a:rPr>
              <a:t>Valas</a:t>
            </a:r>
            <a:r>
              <a:rPr lang="en-ID" sz="1400" dirty="0">
                <a:solidFill>
                  <a:srgbClr val="231F20"/>
                </a:solidFill>
                <a:effectLst/>
                <a:ea typeface="Calibri" panose="020F0502020204030204" pitchFamily="34" charset="0"/>
                <a:cs typeface="Minion Pro" panose="02040503050306020203" pitchFamily="18" charset="0"/>
              </a:rPr>
              <a:t> dan Utang Usaha, </a:t>
            </a:r>
            <a:r>
              <a:rPr lang="en-ID" sz="1400" dirty="0" err="1">
                <a:solidFill>
                  <a:srgbClr val="231F20"/>
                </a:solidFill>
                <a:effectLst/>
                <a:ea typeface="Calibri" panose="020F0502020204030204" pitchFamily="34" charset="0"/>
                <a:cs typeface="Minion Pro" panose="02040503050306020203" pitchFamily="18" charset="0"/>
              </a:rPr>
              <a:t>sebagai</a:t>
            </a:r>
            <a:r>
              <a:rPr lang="en-ID" sz="1400" dirty="0">
                <a:solidFill>
                  <a:srgbClr val="231F20"/>
                </a:solidFill>
                <a:effectLst/>
                <a:ea typeface="Calibri" panose="020F0502020204030204" pitchFamily="34" charset="0"/>
                <a:cs typeface="Minion Pro" panose="02040503050306020203" pitchFamily="18" charset="0"/>
              </a:rPr>
              <a:t> </a:t>
            </a:r>
            <a:r>
              <a:rPr lang="en-ID" sz="1400" dirty="0" err="1">
                <a:solidFill>
                  <a:srgbClr val="231F20"/>
                </a:solidFill>
                <a:effectLst/>
                <a:ea typeface="Calibri" panose="020F0502020204030204" pitchFamily="34" charset="0"/>
                <a:cs typeface="Minion Pro" panose="02040503050306020203" pitchFamily="18" charset="0"/>
              </a:rPr>
              <a:t>berikut</a:t>
            </a:r>
            <a:r>
              <a:rPr lang="en-ID" sz="1400" dirty="0">
                <a:solidFill>
                  <a:srgbClr val="231F20"/>
                </a:solidFill>
                <a:effectLst/>
                <a:ea typeface="Calibri" panose="020F0502020204030204" pitchFamily="34" charset="0"/>
                <a:cs typeface="Minion Pro" panose="02040503050306020203" pitchFamily="18" charset="0"/>
              </a:rPr>
              <a:t>:</a:t>
            </a:r>
            <a:endParaRPr lang="en-ID" sz="1400" dirty="0">
              <a:effectLst/>
              <a:ea typeface="Calibri" panose="020F0502020204030204" pitchFamily="34" charset="0"/>
              <a:cs typeface="Times New Roman" panose="02020603050405020304" pitchFamily="18" charset="0"/>
            </a:endParaRPr>
          </a:p>
          <a:p>
            <a:pPr marL="361950" indent="0">
              <a:buNone/>
            </a:pPr>
            <a:endParaRPr lang="en-US" sz="700" dirty="0"/>
          </a:p>
          <a:p>
            <a:pPr marL="361950" indent="0">
              <a:spcBef>
                <a:spcPts val="0"/>
              </a:spcBef>
              <a:buNone/>
            </a:pPr>
            <a:r>
              <a:rPr lang="en-US" sz="1400" dirty="0"/>
              <a:t>(18)	Kas-</a:t>
            </a:r>
            <a:r>
              <a:rPr lang="en-US" sz="1400" dirty="0" err="1"/>
              <a:t>Valas</a:t>
            </a:r>
            <a:r>
              <a:rPr lang="en-US" sz="1400" dirty="0"/>
              <a:t> (EUR)		     30.000.000 	</a:t>
            </a:r>
          </a:p>
          <a:p>
            <a:pPr marL="1257300" indent="0">
              <a:spcBef>
                <a:spcPts val="0"/>
              </a:spcBef>
              <a:buNone/>
            </a:pPr>
            <a:r>
              <a:rPr lang="en-US" sz="1400" dirty="0" err="1"/>
              <a:t>Keuntungan</a:t>
            </a:r>
            <a:r>
              <a:rPr lang="en-US" sz="1400" dirty="0"/>
              <a:t> </a:t>
            </a:r>
            <a:r>
              <a:rPr lang="en-US" sz="1400" dirty="0" err="1"/>
              <a:t>Transaksi</a:t>
            </a:r>
            <a:r>
              <a:rPr lang="en-US" sz="1400" dirty="0"/>
              <a:t> Mata Uang </a:t>
            </a:r>
            <a:r>
              <a:rPr lang="en-US" sz="1400" dirty="0" err="1"/>
              <a:t>Asing</a:t>
            </a:r>
            <a:r>
              <a:rPr lang="en-US" sz="1400" dirty="0"/>
              <a:t>	           30.000.000	</a:t>
            </a:r>
          </a:p>
          <a:p>
            <a:pPr marL="361950" indent="0">
              <a:spcBef>
                <a:spcPts val="0"/>
              </a:spcBef>
              <a:buNone/>
            </a:pPr>
            <a:r>
              <a:rPr lang="sv-SE" sz="1400" i="1" dirty="0"/>
              <a:t>Mengakui keuntungan atas perubahan kurs mata uang asing (5 hari x €20.000 x (Rp15.800 – 15.500))</a:t>
            </a:r>
          </a:p>
          <a:p>
            <a:pPr marL="361950" indent="0">
              <a:spcBef>
                <a:spcPts val="0"/>
              </a:spcBef>
              <a:buNone/>
            </a:pPr>
            <a:endParaRPr lang="sv-SE" sz="1400" i="1" dirty="0"/>
          </a:p>
          <a:p>
            <a:pPr marL="361950" indent="0">
              <a:spcBef>
                <a:spcPts val="0"/>
              </a:spcBef>
              <a:buNone/>
            </a:pPr>
            <a:r>
              <a:rPr lang="en-US" sz="1400" dirty="0"/>
              <a:t>(19)	</a:t>
            </a:r>
            <a:r>
              <a:rPr lang="en-US" sz="1400" dirty="0" err="1"/>
              <a:t>Kerugian</a:t>
            </a:r>
            <a:r>
              <a:rPr lang="en-US" sz="1400" dirty="0"/>
              <a:t> </a:t>
            </a:r>
            <a:r>
              <a:rPr lang="en-US" sz="1400" dirty="0" err="1"/>
              <a:t>Transaksi</a:t>
            </a:r>
            <a:r>
              <a:rPr lang="en-US" sz="1400" dirty="0"/>
              <a:t> Mata Uang </a:t>
            </a:r>
            <a:r>
              <a:rPr lang="en-US" sz="1400" dirty="0" err="1"/>
              <a:t>Asing</a:t>
            </a:r>
            <a:r>
              <a:rPr lang="en-US" sz="1400" dirty="0"/>
              <a:t>	     10.000.000 	</a:t>
            </a:r>
          </a:p>
          <a:p>
            <a:pPr marL="1257300" indent="-895350">
              <a:spcBef>
                <a:spcPts val="0"/>
              </a:spcBef>
              <a:buNone/>
            </a:pPr>
            <a:r>
              <a:rPr lang="en-US" sz="1400" dirty="0"/>
              <a:t>	Utang Usaha (EUR) 	           		           10.000.000	</a:t>
            </a:r>
          </a:p>
          <a:p>
            <a:pPr marL="361950" indent="0">
              <a:spcBef>
                <a:spcPts val="0"/>
              </a:spcBef>
              <a:buNone/>
            </a:pPr>
            <a:r>
              <a:rPr lang="sv-SE" sz="1400" i="1" dirty="0"/>
              <a:t>Mengakui kerugian atas perubahan kurs mata uang asing (5 hari x €20.000 x (Rp15.800 – 15.700))</a:t>
            </a:r>
          </a:p>
          <a:p>
            <a:pPr marL="361950" indent="0">
              <a:spcBef>
                <a:spcPts val="0"/>
              </a:spcBef>
              <a:buNone/>
            </a:pPr>
            <a:endParaRPr lang="sv-SE" sz="1400" i="1" dirty="0"/>
          </a:p>
          <a:p>
            <a:pPr marL="628650" indent="0">
              <a:spcBef>
                <a:spcPts val="0"/>
              </a:spcBef>
              <a:buNone/>
            </a:pPr>
            <a:endParaRPr lang="sv-SE" sz="800" i="1" dirty="0"/>
          </a:p>
          <a:p>
            <a:pPr marL="342900" indent="0" algn="just">
              <a:spcBef>
                <a:spcPts val="0"/>
              </a:spcBef>
              <a:buNone/>
            </a:pPr>
            <a:r>
              <a:rPr lang="en-US" sz="1400" dirty="0" err="1"/>
              <a:t>Jurnal</a:t>
            </a:r>
            <a:r>
              <a:rPr lang="en-US" sz="1400" dirty="0"/>
              <a:t> (19) </a:t>
            </a:r>
            <a:r>
              <a:rPr lang="en-US" sz="1400" dirty="0" err="1"/>
              <a:t>adalah</a:t>
            </a:r>
            <a:r>
              <a:rPr lang="en-US" sz="1400" dirty="0"/>
              <a:t> </a:t>
            </a:r>
            <a:r>
              <a:rPr lang="en-US" sz="1400" dirty="0" err="1"/>
              <a:t>jurnal</a:t>
            </a:r>
            <a:r>
              <a:rPr lang="en-US" sz="1400" dirty="0"/>
              <a:t> yang </a:t>
            </a:r>
            <a:r>
              <a:rPr lang="en-US" sz="1400" dirty="0" err="1"/>
              <a:t>digunakan</a:t>
            </a:r>
            <a:r>
              <a:rPr lang="en-US" sz="1400" dirty="0"/>
              <a:t> </a:t>
            </a:r>
            <a:r>
              <a:rPr lang="en-US" sz="1400" dirty="0" err="1"/>
              <a:t>untuk</a:t>
            </a:r>
            <a:r>
              <a:rPr lang="en-US" sz="1400" dirty="0"/>
              <a:t> </a:t>
            </a:r>
            <a:r>
              <a:rPr lang="en-US" sz="1400" dirty="0" err="1"/>
              <a:t>mencatat</a:t>
            </a:r>
            <a:r>
              <a:rPr lang="en-US" sz="1400" dirty="0"/>
              <a:t> </a:t>
            </a:r>
            <a:r>
              <a:rPr lang="en-US" sz="1400" dirty="0" err="1"/>
              <a:t>pengakuan</a:t>
            </a:r>
            <a:r>
              <a:rPr lang="en-US" sz="1400" dirty="0"/>
              <a:t> </a:t>
            </a:r>
            <a:r>
              <a:rPr lang="en-US" sz="1400" dirty="0" err="1"/>
              <a:t>atas</a:t>
            </a:r>
            <a:r>
              <a:rPr lang="en-US" sz="1400" dirty="0"/>
              <a:t> </a:t>
            </a:r>
            <a:r>
              <a:rPr lang="en-US" sz="1400" dirty="0" err="1"/>
              <a:t>perubahan</a:t>
            </a:r>
            <a:r>
              <a:rPr lang="en-US" sz="1400" dirty="0"/>
              <a:t> </a:t>
            </a:r>
            <a:r>
              <a:rPr lang="en-US" sz="1400" dirty="0" err="1"/>
              <a:t>kurs</a:t>
            </a:r>
            <a:r>
              <a:rPr lang="en-US" sz="1400" dirty="0"/>
              <a:t> euro pada </a:t>
            </a:r>
            <a:r>
              <a:rPr lang="en-US" sz="1400" dirty="0" err="1"/>
              <a:t>tanggal</a:t>
            </a:r>
            <a:r>
              <a:rPr lang="en-US" sz="1400" dirty="0"/>
              <a:t> </a:t>
            </a:r>
            <a:r>
              <a:rPr lang="en-US" sz="1400" dirty="0" err="1"/>
              <a:t>pelaporan</a:t>
            </a:r>
            <a:r>
              <a:rPr lang="en-US" sz="1400" dirty="0"/>
              <a:t> </a:t>
            </a:r>
            <a:r>
              <a:rPr lang="en-US" sz="1400" dirty="0" err="1"/>
              <a:t>keuangan</a:t>
            </a:r>
            <a:r>
              <a:rPr lang="en-US" sz="1400" dirty="0"/>
              <a:t> </a:t>
            </a:r>
            <a:r>
              <a:rPr lang="en-US" sz="1400" dirty="0" err="1"/>
              <a:t>dibandingkan</a:t>
            </a:r>
            <a:r>
              <a:rPr lang="en-US" sz="1400" dirty="0"/>
              <a:t> </a:t>
            </a:r>
            <a:r>
              <a:rPr lang="en-US" sz="1400" dirty="0" err="1"/>
              <a:t>kurs</a:t>
            </a:r>
            <a:r>
              <a:rPr lang="en-US" sz="1400" dirty="0"/>
              <a:t> </a:t>
            </a:r>
            <a:r>
              <a:rPr lang="en-US" sz="1400" dirty="0" err="1"/>
              <a:t>saat</a:t>
            </a:r>
            <a:r>
              <a:rPr lang="en-US" sz="1400" dirty="0"/>
              <a:t> </a:t>
            </a:r>
            <a:r>
              <a:rPr lang="en-US" sz="1400" dirty="0" err="1"/>
              <a:t>terjadinya</a:t>
            </a:r>
            <a:r>
              <a:rPr lang="en-US" sz="1400" dirty="0"/>
              <a:t> </a:t>
            </a:r>
            <a:r>
              <a:rPr lang="en-US" sz="1400" dirty="0" err="1"/>
              <a:t>transaksi</a:t>
            </a:r>
            <a:r>
              <a:rPr lang="en-US" sz="1400" dirty="0"/>
              <a:t>. </a:t>
            </a:r>
            <a:r>
              <a:rPr lang="en-US" sz="1400" dirty="0" err="1"/>
              <a:t>Kurs</a:t>
            </a:r>
            <a:r>
              <a:rPr lang="en-US" sz="1400" dirty="0"/>
              <a:t> rupiah </a:t>
            </a:r>
            <a:r>
              <a:rPr lang="en-US" sz="1400" dirty="0" err="1"/>
              <a:t>terhadap</a:t>
            </a:r>
            <a:r>
              <a:rPr lang="en-US" sz="1400" dirty="0"/>
              <a:t> euro </a:t>
            </a:r>
            <a:r>
              <a:rPr lang="en-US" sz="1400" dirty="0" err="1"/>
              <a:t>mengalami</a:t>
            </a:r>
            <a:r>
              <a:rPr lang="en-US" sz="1400" dirty="0"/>
              <a:t> </a:t>
            </a:r>
            <a:r>
              <a:rPr lang="en-US" sz="1400" dirty="0" err="1"/>
              <a:t>pelemahan</a:t>
            </a:r>
            <a:r>
              <a:rPr lang="en-US" sz="1400" dirty="0"/>
              <a:t>, </a:t>
            </a:r>
            <a:r>
              <a:rPr lang="en-US" sz="1400" dirty="0" err="1"/>
              <a:t>sehingga</a:t>
            </a:r>
            <a:r>
              <a:rPr lang="en-US" sz="1400" dirty="0"/>
              <a:t> </a:t>
            </a:r>
            <a:r>
              <a:rPr lang="en-US" sz="1400" dirty="0" err="1"/>
              <a:t>dari</a:t>
            </a:r>
            <a:r>
              <a:rPr lang="en-US" sz="1400" dirty="0"/>
              <a:t> </a:t>
            </a:r>
            <a:r>
              <a:rPr lang="en-US" sz="1400" dirty="0" err="1"/>
              <a:t>sudut</a:t>
            </a:r>
            <a:r>
              <a:rPr lang="en-US" sz="1400" dirty="0"/>
              <a:t> </a:t>
            </a:r>
            <a:r>
              <a:rPr lang="en-US" sz="1400" dirty="0" err="1"/>
              <a:t>pandang</a:t>
            </a:r>
            <a:r>
              <a:rPr lang="en-US" sz="1400" dirty="0"/>
              <a:t> PT Nusantara </a:t>
            </a:r>
            <a:r>
              <a:rPr lang="en-US" sz="1400" dirty="0" err="1"/>
              <a:t>berdasarkan</a:t>
            </a:r>
            <a:r>
              <a:rPr lang="en-US" sz="1400" dirty="0"/>
              <a:t> </a:t>
            </a:r>
            <a:r>
              <a:rPr lang="en-US" sz="1400" dirty="0" err="1"/>
              <a:t>kurs</a:t>
            </a:r>
            <a:r>
              <a:rPr lang="en-US" sz="1400" dirty="0"/>
              <a:t> </a:t>
            </a:r>
            <a:r>
              <a:rPr lang="en-US" sz="1400" dirty="0" err="1"/>
              <a:t>berlaku</a:t>
            </a:r>
            <a:r>
              <a:rPr lang="en-US" sz="1400" dirty="0"/>
              <a:t> </a:t>
            </a:r>
            <a:r>
              <a:rPr lang="en-US" sz="1400" dirty="0" err="1"/>
              <a:t>jumlah</a:t>
            </a:r>
            <a:r>
              <a:rPr lang="en-US" sz="1400" dirty="0"/>
              <a:t> </a:t>
            </a:r>
            <a:r>
              <a:rPr lang="en-US" sz="1400" dirty="0" err="1"/>
              <a:t>utang</a:t>
            </a:r>
            <a:r>
              <a:rPr lang="en-US" sz="1400" dirty="0"/>
              <a:t> </a:t>
            </a:r>
            <a:r>
              <a:rPr lang="en-US" sz="1400" dirty="0" err="1"/>
              <a:t>usaha</a:t>
            </a:r>
            <a:r>
              <a:rPr lang="en-US" sz="1400" dirty="0"/>
              <a:t> </a:t>
            </a:r>
            <a:r>
              <a:rPr lang="en-US" sz="1400" dirty="0" err="1"/>
              <a:t>menjadi</a:t>
            </a:r>
            <a:r>
              <a:rPr lang="en-US" sz="1400" dirty="0"/>
              <a:t> </a:t>
            </a:r>
            <a:r>
              <a:rPr lang="en-US" sz="1400" dirty="0" err="1"/>
              <a:t>lebih</a:t>
            </a:r>
            <a:r>
              <a:rPr lang="en-US" sz="1400" dirty="0"/>
              <a:t> </a:t>
            </a:r>
            <a:r>
              <a:rPr lang="en-US" sz="1400" dirty="0" err="1"/>
              <a:t>besar</a:t>
            </a:r>
            <a:r>
              <a:rPr lang="en-US" sz="1400" dirty="0"/>
              <a:t> </a:t>
            </a:r>
            <a:r>
              <a:rPr lang="en-US" sz="1400" dirty="0" err="1"/>
              <a:t>sehingga</a:t>
            </a:r>
            <a:r>
              <a:rPr lang="en-US" sz="1400" dirty="0"/>
              <a:t> </a:t>
            </a:r>
            <a:r>
              <a:rPr lang="en-US" sz="1400" dirty="0" err="1"/>
              <a:t>mengakui</a:t>
            </a:r>
            <a:r>
              <a:rPr lang="en-US" sz="1400" dirty="0"/>
              <a:t> </a:t>
            </a:r>
            <a:r>
              <a:rPr lang="en-US" sz="1400" dirty="0" err="1"/>
              <a:t>adanya</a:t>
            </a:r>
            <a:r>
              <a:rPr lang="en-US" sz="1400" dirty="0"/>
              <a:t> </a:t>
            </a:r>
            <a:r>
              <a:rPr lang="en-US" sz="1400" dirty="0" err="1"/>
              <a:t>kerugian</a:t>
            </a:r>
            <a:r>
              <a:rPr lang="en-US" sz="1400" dirty="0"/>
              <a:t> </a:t>
            </a:r>
            <a:r>
              <a:rPr lang="en-US" sz="1400" dirty="0" err="1"/>
              <a:t>sebesar</a:t>
            </a:r>
            <a:r>
              <a:rPr lang="en-US" sz="1400" dirty="0"/>
              <a:t> </a:t>
            </a:r>
            <a:r>
              <a:rPr lang="en-US" sz="1400" dirty="0" err="1"/>
              <a:t>selisih</a:t>
            </a:r>
            <a:r>
              <a:rPr lang="en-US" sz="1400" dirty="0"/>
              <a:t> </a:t>
            </a:r>
            <a:r>
              <a:rPr lang="en-US" sz="1400" dirty="0" err="1"/>
              <a:t>kurs</a:t>
            </a:r>
            <a:r>
              <a:rPr lang="en-US" sz="1400" dirty="0"/>
              <a:t>. Di </a:t>
            </a:r>
            <a:r>
              <a:rPr lang="en-US" sz="1400" dirty="0" err="1"/>
              <a:t>sisi</a:t>
            </a:r>
            <a:r>
              <a:rPr lang="en-US" sz="1400" dirty="0"/>
              <a:t> lain, PT Nusantara pun </a:t>
            </a:r>
            <a:r>
              <a:rPr lang="en-US" sz="1400" dirty="0" err="1"/>
              <a:t>mengakui</a:t>
            </a:r>
            <a:r>
              <a:rPr lang="en-US" sz="1400" dirty="0"/>
              <a:t> </a:t>
            </a:r>
            <a:r>
              <a:rPr lang="en-US" sz="1400" dirty="0" err="1"/>
              <a:t>keuntungan</a:t>
            </a:r>
            <a:r>
              <a:rPr lang="en-US" sz="1400" dirty="0"/>
              <a:t> </a:t>
            </a:r>
            <a:r>
              <a:rPr lang="en-US" sz="1400" dirty="0" err="1"/>
              <a:t>atas</a:t>
            </a:r>
            <a:r>
              <a:rPr lang="en-US" sz="1400" dirty="0"/>
              <a:t> </a:t>
            </a:r>
            <a:r>
              <a:rPr lang="en-US" sz="1400" dirty="0" err="1"/>
              <a:t>mata</a:t>
            </a:r>
            <a:r>
              <a:rPr lang="en-US" sz="1400" dirty="0"/>
              <a:t> uang </a:t>
            </a:r>
            <a:r>
              <a:rPr lang="en-US" sz="1400" dirty="0" err="1"/>
              <a:t>asing</a:t>
            </a:r>
            <a:r>
              <a:rPr lang="en-US" sz="1400" dirty="0"/>
              <a:t> (EUR) yang </a:t>
            </a:r>
            <a:r>
              <a:rPr lang="en-US" sz="1400" dirty="0" err="1"/>
              <a:t>dimilikinya</a:t>
            </a:r>
            <a:r>
              <a:rPr lang="en-US" sz="1400" dirty="0"/>
              <a:t> </a:t>
            </a:r>
            <a:r>
              <a:rPr lang="en-US" sz="1400" dirty="0" err="1"/>
              <a:t>karena</a:t>
            </a:r>
            <a:r>
              <a:rPr lang="en-US" sz="1400" dirty="0"/>
              <a:t> </a:t>
            </a:r>
            <a:r>
              <a:rPr lang="en-US" sz="1400" dirty="0" err="1"/>
              <a:t>mengalami</a:t>
            </a:r>
            <a:r>
              <a:rPr lang="en-US" sz="1400" dirty="0"/>
              <a:t> </a:t>
            </a:r>
            <a:r>
              <a:rPr lang="en-US" sz="1400" dirty="0" err="1"/>
              <a:t>kenaikan</a:t>
            </a:r>
            <a:r>
              <a:rPr lang="en-US" sz="1400" dirty="0"/>
              <a:t> </a:t>
            </a:r>
            <a:r>
              <a:rPr lang="en-US" sz="1400" dirty="0" err="1"/>
              <a:t>nilai</a:t>
            </a:r>
            <a:r>
              <a:rPr lang="en-US" sz="1400" dirty="0"/>
              <a:t> </a:t>
            </a:r>
            <a:r>
              <a:rPr lang="en-US" sz="1400" dirty="0" err="1"/>
              <a:t>sebesar</a:t>
            </a:r>
            <a:r>
              <a:rPr lang="en-US" sz="1400" dirty="0"/>
              <a:t> </a:t>
            </a:r>
            <a:r>
              <a:rPr lang="en-US" sz="1400" dirty="0" err="1"/>
              <a:t>jumlah</a:t>
            </a:r>
            <a:r>
              <a:rPr lang="en-US" sz="1400" dirty="0"/>
              <a:t> yang </a:t>
            </a:r>
            <a:r>
              <a:rPr lang="en-US" sz="1400" dirty="0" err="1"/>
              <a:t>sama</a:t>
            </a:r>
            <a:r>
              <a:rPr lang="en-US" sz="1400" dirty="0"/>
              <a:t> </a:t>
            </a:r>
            <a:r>
              <a:rPr lang="en-US" sz="1400" dirty="0" err="1"/>
              <a:t>seperti</a:t>
            </a:r>
            <a:r>
              <a:rPr lang="en-US" sz="1400" dirty="0"/>
              <a:t> pada </a:t>
            </a:r>
            <a:r>
              <a:rPr lang="en-US" sz="1400" dirty="0" err="1"/>
              <a:t>jurnal</a:t>
            </a:r>
            <a:r>
              <a:rPr lang="en-US" sz="1400" dirty="0"/>
              <a:t> (18).</a:t>
            </a:r>
            <a:endParaRPr lang="sv-SE" sz="14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5029200"/>
          </a:xfrm>
        </p:spPr>
        <p:txBody>
          <a:bodyPr>
            <a:normAutofit fontScale="85000" lnSpcReduction="20000"/>
          </a:bodyPr>
          <a:lstStyle/>
          <a:p>
            <a:pPr marL="361950" indent="4763" algn="just">
              <a:spcBef>
                <a:spcPts val="0"/>
              </a:spcBef>
              <a:buNone/>
            </a:pP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Pada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penyelesaian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sebelum</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membuat</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jurnal</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penyelesaian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terlebih</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dahulu</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dibuat</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jurnal</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penyesuaian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terhadap</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selisih</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asing</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yaitu</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Kas-</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Valas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Utang Usaha,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sebagai</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p>
          <a:p>
            <a:pPr marL="361950" indent="4763" algn="just">
              <a:spcBef>
                <a:spcPts val="0"/>
              </a:spcBef>
              <a:buNone/>
            </a:pPr>
            <a:endParaRPr lang="en-US" sz="1600" u="sng" dirty="0"/>
          </a:p>
          <a:p>
            <a:pPr marL="361950" indent="4763">
              <a:spcBef>
                <a:spcPts val="0"/>
              </a:spcBef>
              <a:buNone/>
            </a:pPr>
            <a:r>
              <a:rPr lang="en-US" sz="1600" u="sng" dirty="0"/>
              <a:t>15 </a:t>
            </a:r>
            <a:r>
              <a:rPr lang="en-US" sz="1600" u="sng" dirty="0" err="1"/>
              <a:t>Januari</a:t>
            </a:r>
            <a:r>
              <a:rPr lang="en-US" sz="1600" u="sng" dirty="0"/>
              <a:t> 2021</a:t>
            </a:r>
          </a:p>
          <a:p>
            <a:pPr marL="361950" indent="4763">
              <a:spcBef>
                <a:spcPts val="0"/>
              </a:spcBef>
              <a:buNone/>
            </a:pPr>
            <a:r>
              <a:rPr lang="en-US" sz="1600" dirty="0"/>
              <a:t>(20)	Kas-</a:t>
            </a:r>
            <a:r>
              <a:rPr lang="en-US" sz="1600" dirty="0" err="1"/>
              <a:t>Valas</a:t>
            </a:r>
            <a:r>
              <a:rPr lang="en-US" sz="1600" dirty="0"/>
              <a:t> (EUR) 			     10.000.000 	</a:t>
            </a:r>
          </a:p>
          <a:p>
            <a:pPr marL="1257300" indent="4763">
              <a:spcBef>
                <a:spcPts val="0"/>
              </a:spcBef>
              <a:buNone/>
            </a:pPr>
            <a:r>
              <a:rPr lang="fi-FI" sz="1600" dirty="0"/>
              <a:t>Keuntungan Transaksi Mata Uang Asing		           10.000.000	</a:t>
            </a:r>
          </a:p>
          <a:p>
            <a:pPr marL="361950" indent="4763">
              <a:buNone/>
            </a:pPr>
            <a:r>
              <a:rPr lang="sv-SE" sz="1600" i="1" dirty="0"/>
              <a:t>Mengakui  keuntungan atas perubahan kurs mata uang asing (5 x €20.000 x (Rp 15.900-15.800))</a:t>
            </a:r>
          </a:p>
          <a:p>
            <a:pPr marL="361950" indent="4763">
              <a:buNone/>
            </a:pPr>
            <a:endParaRPr lang="en-US" sz="1600" dirty="0"/>
          </a:p>
          <a:p>
            <a:pPr marL="361950" indent="4763">
              <a:spcBef>
                <a:spcPts val="0"/>
              </a:spcBef>
              <a:buNone/>
            </a:pPr>
            <a:r>
              <a:rPr lang="en-US" sz="1600" dirty="0"/>
              <a:t>(21)	</a:t>
            </a:r>
            <a:r>
              <a:rPr lang="fi-FI" sz="1600" dirty="0"/>
              <a:t>Kerugian Transaksi Mata Uang Asing 		     10.000.000 	</a:t>
            </a:r>
          </a:p>
          <a:p>
            <a:pPr marL="1257300" indent="4763">
              <a:spcBef>
                <a:spcPts val="0"/>
              </a:spcBef>
              <a:buNone/>
            </a:pPr>
            <a:r>
              <a:rPr lang="en-US" sz="1600" dirty="0"/>
              <a:t>Utang Usaha (EUR)				            10.000.000	</a:t>
            </a:r>
          </a:p>
          <a:p>
            <a:pPr marL="361950" indent="4763">
              <a:spcBef>
                <a:spcPts val="0"/>
              </a:spcBef>
              <a:buNone/>
            </a:pPr>
            <a:r>
              <a:rPr lang="fi-FI" sz="1600" i="1" dirty="0"/>
              <a:t>Mengakui  kerugian atas perubahan kurs mata uang asing (5 x €20.000 x (Rp 15.900-15.800))</a:t>
            </a:r>
          </a:p>
          <a:p>
            <a:pPr marL="361950" indent="4763">
              <a:buNone/>
            </a:pPr>
            <a:endParaRPr lang="en-US" sz="1600" dirty="0"/>
          </a:p>
          <a:p>
            <a:pPr marL="361950" indent="4763">
              <a:spcBef>
                <a:spcPts val="0"/>
              </a:spcBef>
              <a:buNone/>
            </a:pPr>
            <a:r>
              <a:rPr lang="en-US" sz="1600" dirty="0"/>
              <a:t>(22)	Utang Usaha (EUR) 			1.590.000.000 	</a:t>
            </a:r>
          </a:p>
          <a:p>
            <a:pPr marL="1257300" indent="4763">
              <a:spcBef>
                <a:spcPts val="0"/>
              </a:spcBef>
              <a:buNone/>
            </a:pPr>
            <a:r>
              <a:rPr lang="en-US" sz="1600" dirty="0"/>
              <a:t>Kas-</a:t>
            </a:r>
            <a:r>
              <a:rPr lang="en-US" sz="1600" dirty="0" err="1"/>
              <a:t>Valas</a:t>
            </a:r>
            <a:r>
              <a:rPr lang="en-US" sz="1600" dirty="0"/>
              <a:t> (EUR) 				       1.590.000.000	</a:t>
            </a:r>
          </a:p>
          <a:p>
            <a:pPr marL="361950" indent="4763">
              <a:spcBef>
                <a:spcPts val="0"/>
              </a:spcBef>
              <a:buNone/>
            </a:pPr>
            <a:r>
              <a:rPr lang="en-US" sz="1600" i="1" dirty="0" err="1"/>
              <a:t>Melunasi</a:t>
            </a:r>
            <a:r>
              <a:rPr lang="en-US" sz="1600" i="1" dirty="0"/>
              <a:t> </a:t>
            </a:r>
            <a:r>
              <a:rPr lang="en-US" sz="1600" i="1" dirty="0" err="1"/>
              <a:t>pembayaran</a:t>
            </a:r>
            <a:r>
              <a:rPr lang="en-US" sz="1600" i="1" dirty="0"/>
              <a:t> honor </a:t>
            </a:r>
            <a:r>
              <a:rPr lang="en-US" sz="1600" i="1" dirty="0" err="1"/>
              <a:t>atas</a:t>
            </a:r>
            <a:r>
              <a:rPr lang="en-US" sz="1600" i="1" dirty="0"/>
              <a:t> </a:t>
            </a:r>
            <a:r>
              <a:rPr lang="en-US" sz="1600" i="1" dirty="0" err="1"/>
              <a:t>pelatihan</a:t>
            </a:r>
            <a:r>
              <a:rPr lang="en-US" sz="1600" i="1" dirty="0"/>
              <a:t> (5 x €20.000 x 15.900)</a:t>
            </a:r>
          </a:p>
          <a:p>
            <a:pPr marL="623888" indent="4763">
              <a:spcBef>
                <a:spcPts val="0"/>
              </a:spcBef>
              <a:buNone/>
            </a:pPr>
            <a:endParaRPr lang="en-US" sz="800" i="1" dirty="0"/>
          </a:p>
          <a:p>
            <a:pPr marL="338138" indent="4763" algn="just">
              <a:spcBef>
                <a:spcPts val="0"/>
              </a:spcBef>
              <a:buNone/>
            </a:pPr>
            <a:r>
              <a:rPr lang="en-US" sz="1500" dirty="0" err="1"/>
              <a:t>Ketiga</a:t>
            </a:r>
            <a:r>
              <a:rPr lang="en-US" sz="1500" dirty="0"/>
              <a:t> </a:t>
            </a:r>
            <a:r>
              <a:rPr lang="en-US" sz="1500" dirty="0" err="1"/>
              <a:t>jurnal</a:t>
            </a:r>
            <a:r>
              <a:rPr lang="en-US" sz="1500" dirty="0"/>
              <a:t> </a:t>
            </a:r>
            <a:r>
              <a:rPr lang="en-US" sz="1500" dirty="0" err="1"/>
              <a:t>di</a:t>
            </a:r>
            <a:r>
              <a:rPr lang="en-US" sz="1500" dirty="0"/>
              <a:t> </a:t>
            </a:r>
            <a:r>
              <a:rPr lang="en-US" sz="1500" dirty="0" err="1"/>
              <a:t>atas</a:t>
            </a:r>
            <a:r>
              <a:rPr lang="en-US" sz="1500" dirty="0"/>
              <a:t> </a:t>
            </a:r>
            <a:r>
              <a:rPr lang="en-US" sz="1500" dirty="0" err="1"/>
              <a:t>adalah</a:t>
            </a:r>
            <a:r>
              <a:rPr lang="en-US" sz="1500" dirty="0"/>
              <a:t> </a:t>
            </a:r>
            <a:r>
              <a:rPr lang="en-US" sz="1500" dirty="0" err="1"/>
              <a:t>jurnal</a:t>
            </a:r>
            <a:r>
              <a:rPr lang="en-US" sz="1500" dirty="0"/>
              <a:t> yang </a:t>
            </a:r>
            <a:r>
              <a:rPr lang="en-US" sz="1500" dirty="0" err="1"/>
              <a:t>dicatat</a:t>
            </a:r>
            <a:r>
              <a:rPr lang="en-US" sz="1500" dirty="0"/>
              <a:t> </a:t>
            </a:r>
            <a:r>
              <a:rPr lang="en-US" sz="1500" dirty="0" err="1"/>
              <a:t>oleh</a:t>
            </a:r>
            <a:r>
              <a:rPr lang="en-US" sz="1500" dirty="0"/>
              <a:t> PT Nusantara </a:t>
            </a:r>
            <a:r>
              <a:rPr lang="en-US" sz="1500" dirty="0" err="1"/>
              <a:t>pada</a:t>
            </a:r>
            <a:r>
              <a:rPr lang="en-US" sz="1500" dirty="0"/>
              <a:t> </a:t>
            </a:r>
            <a:r>
              <a:rPr lang="en-US" sz="1500" dirty="0" err="1"/>
              <a:t>tanggal</a:t>
            </a:r>
            <a:r>
              <a:rPr lang="en-US" sz="1500" dirty="0"/>
              <a:t> </a:t>
            </a:r>
            <a:r>
              <a:rPr lang="en-US" sz="1500" dirty="0" err="1"/>
              <a:t>penyelesaian</a:t>
            </a:r>
            <a:r>
              <a:rPr lang="en-US" sz="1500" dirty="0"/>
              <a:t>. </a:t>
            </a:r>
            <a:r>
              <a:rPr lang="en-US" sz="1500" dirty="0" err="1"/>
              <a:t>Pada</a:t>
            </a:r>
            <a:r>
              <a:rPr lang="en-US" sz="1500" dirty="0"/>
              <a:t> </a:t>
            </a:r>
            <a:r>
              <a:rPr lang="en-US" sz="1500" dirty="0" err="1"/>
              <a:t>jurnal</a:t>
            </a:r>
            <a:r>
              <a:rPr lang="en-US" sz="1500" dirty="0"/>
              <a:t> </a:t>
            </a:r>
            <a:r>
              <a:rPr lang="en-US" sz="1500" dirty="0" err="1"/>
              <a:t>pertama</a:t>
            </a:r>
            <a:r>
              <a:rPr lang="en-US" sz="1500" dirty="0"/>
              <a:t>, PT Nusantara </a:t>
            </a:r>
            <a:r>
              <a:rPr lang="en-US" sz="1500" dirty="0" err="1"/>
              <a:t>kembali</a:t>
            </a:r>
            <a:r>
              <a:rPr lang="en-US" sz="1500" dirty="0"/>
              <a:t> </a:t>
            </a:r>
            <a:r>
              <a:rPr lang="en-US" sz="1500" dirty="0" err="1"/>
              <a:t>melakukan</a:t>
            </a:r>
            <a:r>
              <a:rPr lang="en-US" sz="1500" dirty="0"/>
              <a:t> </a:t>
            </a:r>
            <a:r>
              <a:rPr lang="en-US" sz="1500" dirty="0" err="1"/>
              <a:t>pengakuan</a:t>
            </a:r>
            <a:r>
              <a:rPr lang="en-US" sz="1500" dirty="0"/>
              <a:t> </a:t>
            </a:r>
            <a:r>
              <a:rPr lang="en-US" sz="1500" dirty="0" err="1"/>
              <a:t>atas</a:t>
            </a:r>
            <a:r>
              <a:rPr lang="en-US" sz="1500" dirty="0"/>
              <a:t> </a:t>
            </a:r>
            <a:r>
              <a:rPr lang="en-US" sz="1500" dirty="0" err="1"/>
              <a:t>keuntungan</a:t>
            </a:r>
            <a:r>
              <a:rPr lang="en-US" sz="1500" dirty="0"/>
              <a:t> (</a:t>
            </a:r>
            <a:r>
              <a:rPr lang="en-US" sz="1500" dirty="0" err="1"/>
              <a:t>kerugian</a:t>
            </a:r>
            <a:r>
              <a:rPr lang="en-US" sz="1500" dirty="0"/>
              <a:t>) yang </a:t>
            </a:r>
            <a:r>
              <a:rPr lang="en-US" sz="1500" dirty="0" err="1"/>
              <a:t>muncul</a:t>
            </a:r>
            <a:r>
              <a:rPr lang="en-US" sz="1500" dirty="0"/>
              <a:t> </a:t>
            </a:r>
            <a:r>
              <a:rPr lang="en-US" sz="1500" dirty="0" err="1"/>
              <a:t>dari</a:t>
            </a:r>
            <a:r>
              <a:rPr lang="en-US" sz="1500" dirty="0"/>
              <a:t> </a:t>
            </a:r>
            <a:r>
              <a:rPr lang="en-US" sz="1500" dirty="0" err="1"/>
              <a:t>perubahan</a:t>
            </a:r>
            <a:r>
              <a:rPr lang="en-US" sz="1500" dirty="0"/>
              <a:t> </a:t>
            </a:r>
            <a:r>
              <a:rPr lang="en-US" sz="1500" dirty="0" err="1"/>
              <a:t>kurs</a:t>
            </a:r>
            <a:r>
              <a:rPr lang="en-US" sz="1500" dirty="0"/>
              <a:t> </a:t>
            </a:r>
            <a:r>
              <a:rPr lang="en-US" sz="1500" dirty="0" err="1"/>
              <a:t>mata</a:t>
            </a:r>
            <a:r>
              <a:rPr lang="en-US" sz="1500" dirty="0"/>
              <a:t> </a:t>
            </a:r>
            <a:r>
              <a:rPr lang="en-US" sz="1500" dirty="0" err="1"/>
              <a:t>uang</a:t>
            </a:r>
            <a:r>
              <a:rPr lang="en-US" sz="1500" dirty="0"/>
              <a:t> </a:t>
            </a:r>
            <a:r>
              <a:rPr lang="en-US" sz="1500" dirty="0" err="1"/>
              <a:t>asing</a:t>
            </a:r>
            <a:r>
              <a:rPr lang="en-US" sz="1500" dirty="0"/>
              <a:t>. PT Nusantara </a:t>
            </a:r>
            <a:r>
              <a:rPr lang="en-US" sz="1500" dirty="0" err="1"/>
              <a:t>membandingkan</a:t>
            </a:r>
            <a:r>
              <a:rPr lang="en-US" sz="1500" dirty="0"/>
              <a:t> </a:t>
            </a:r>
            <a:r>
              <a:rPr lang="en-US" sz="1500" dirty="0" err="1"/>
              <a:t>kurs</a:t>
            </a:r>
            <a:r>
              <a:rPr lang="en-US" sz="1500" dirty="0"/>
              <a:t> pada </a:t>
            </a:r>
            <a:r>
              <a:rPr lang="en-US" sz="1500" dirty="0" err="1"/>
              <a:t>tanggal</a:t>
            </a:r>
            <a:r>
              <a:rPr lang="en-US" sz="1500" dirty="0"/>
              <a:t> </a:t>
            </a:r>
            <a:r>
              <a:rPr lang="en-US" sz="1500" dirty="0" err="1"/>
              <a:t>sebelumnya</a:t>
            </a:r>
            <a:r>
              <a:rPr lang="en-US" sz="1500" dirty="0"/>
              <a:t> </a:t>
            </a:r>
            <a:r>
              <a:rPr lang="en-US" sz="1500" dirty="0" err="1"/>
              <a:t>yakni</a:t>
            </a:r>
            <a:r>
              <a:rPr lang="en-US" sz="1500" dirty="0"/>
              <a:t> </a:t>
            </a:r>
            <a:r>
              <a:rPr lang="en-US" sz="1500" dirty="0" err="1"/>
              <a:t>tanggal</a:t>
            </a:r>
            <a:r>
              <a:rPr lang="en-US" sz="1500" dirty="0"/>
              <a:t> </a:t>
            </a:r>
            <a:r>
              <a:rPr lang="en-US" sz="1500" dirty="0" err="1"/>
              <a:t>pelaporan</a:t>
            </a:r>
            <a:r>
              <a:rPr lang="en-US" sz="1500" dirty="0"/>
              <a:t> (31 </a:t>
            </a:r>
            <a:r>
              <a:rPr lang="en-US" sz="1500" dirty="0" err="1"/>
              <a:t>Desember</a:t>
            </a:r>
            <a:r>
              <a:rPr lang="en-US" sz="1500" dirty="0"/>
              <a:t> 2020) </a:t>
            </a:r>
            <a:r>
              <a:rPr lang="en-US" sz="1500" dirty="0" err="1"/>
              <a:t>dengan</a:t>
            </a:r>
            <a:r>
              <a:rPr lang="en-US" sz="1500" dirty="0"/>
              <a:t> </a:t>
            </a:r>
            <a:r>
              <a:rPr lang="en-US" sz="1500" dirty="0" err="1"/>
              <a:t>kurs</a:t>
            </a:r>
            <a:r>
              <a:rPr lang="en-US" sz="1500" dirty="0"/>
              <a:t> yang </a:t>
            </a:r>
            <a:r>
              <a:rPr lang="en-US" sz="1500" dirty="0" err="1"/>
              <a:t>berlaku</a:t>
            </a:r>
            <a:r>
              <a:rPr lang="en-US" sz="1500" dirty="0"/>
              <a:t> per </a:t>
            </a:r>
            <a:r>
              <a:rPr lang="en-US" sz="1500" dirty="0" err="1"/>
              <a:t>tanggal</a:t>
            </a:r>
            <a:r>
              <a:rPr lang="en-US" sz="1500" dirty="0"/>
              <a:t> 15 </a:t>
            </a:r>
            <a:r>
              <a:rPr lang="en-US" sz="1500" dirty="0" err="1"/>
              <a:t>Januari</a:t>
            </a:r>
            <a:r>
              <a:rPr lang="en-US" sz="1500" dirty="0"/>
              <a:t> 2021. </a:t>
            </a:r>
            <a:r>
              <a:rPr lang="en-US" sz="1500" dirty="0" err="1"/>
              <a:t>Atas</a:t>
            </a:r>
            <a:r>
              <a:rPr lang="en-US" sz="1500" dirty="0"/>
              <a:t> </a:t>
            </a:r>
            <a:r>
              <a:rPr lang="en-US" sz="1500" dirty="0" err="1"/>
              <a:t>perubahan</a:t>
            </a:r>
            <a:r>
              <a:rPr lang="en-US" sz="1500" dirty="0"/>
              <a:t> </a:t>
            </a:r>
            <a:r>
              <a:rPr lang="en-US" sz="1500" dirty="0" err="1"/>
              <a:t>kurs</a:t>
            </a:r>
            <a:r>
              <a:rPr lang="en-US" sz="1500" dirty="0"/>
              <a:t> </a:t>
            </a:r>
            <a:r>
              <a:rPr lang="en-US" sz="1500" dirty="0" err="1"/>
              <a:t>ini</a:t>
            </a:r>
            <a:r>
              <a:rPr lang="en-US" sz="1500" dirty="0"/>
              <a:t>, PT Nusantara </a:t>
            </a:r>
            <a:r>
              <a:rPr lang="en-US" sz="1500" dirty="0" err="1"/>
              <a:t>mengakui</a:t>
            </a:r>
            <a:r>
              <a:rPr lang="en-US" sz="1500" dirty="0"/>
              <a:t> </a:t>
            </a:r>
            <a:r>
              <a:rPr lang="en-US" sz="1500" dirty="0" err="1"/>
              <a:t>keuntungan</a:t>
            </a:r>
            <a:r>
              <a:rPr lang="en-US" sz="1500" dirty="0"/>
              <a:t> </a:t>
            </a:r>
            <a:r>
              <a:rPr lang="en-US" sz="1500" dirty="0" err="1"/>
              <a:t>karena</a:t>
            </a:r>
            <a:r>
              <a:rPr lang="en-US" sz="1500" dirty="0"/>
              <a:t> </a:t>
            </a:r>
            <a:r>
              <a:rPr lang="en-US" sz="1500" dirty="0" err="1"/>
              <a:t>menguatnya</a:t>
            </a:r>
            <a:r>
              <a:rPr lang="en-US" sz="1500" dirty="0"/>
              <a:t> </a:t>
            </a:r>
            <a:r>
              <a:rPr lang="en-US" sz="1500" dirty="0" err="1"/>
              <a:t>mata</a:t>
            </a:r>
            <a:r>
              <a:rPr lang="en-US" sz="1500" dirty="0"/>
              <a:t> </a:t>
            </a:r>
            <a:r>
              <a:rPr lang="en-US" sz="1500" dirty="0" err="1"/>
              <a:t>uang</a:t>
            </a:r>
            <a:r>
              <a:rPr lang="en-US" sz="1500" dirty="0"/>
              <a:t> rupiah </a:t>
            </a:r>
            <a:r>
              <a:rPr lang="en-US" sz="1500" dirty="0" err="1"/>
              <a:t>terhadap</a:t>
            </a:r>
            <a:r>
              <a:rPr lang="en-US" sz="1500" dirty="0"/>
              <a:t> euro </a:t>
            </a:r>
            <a:r>
              <a:rPr lang="en-US" sz="1500" dirty="0" err="1"/>
              <a:t>sehingga</a:t>
            </a:r>
            <a:r>
              <a:rPr lang="en-US" sz="1500" dirty="0"/>
              <a:t> </a:t>
            </a:r>
            <a:r>
              <a:rPr lang="en-US" sz="1500" dirty="0" err="1"/>
              <a:t>ekuivalen</a:t>
            </a:r>
            <a:r>
              <a:rPr lang="en-US" sz="1500" dirty="0"/>
              <a:t> rupiah yang </a:t>
            </a:r>
            <a:r>
              <a:rPr lang="en-US" sz="1500" dirty="0" err="1"/>
              <a:t>akan</a:t>
            </a:r>
            <a:r>
              <a:rPr lang="en-US" sz="1500" dirty="0"/>
              <a:t> </a:t>
            </a:r>
            <a:r>
              <a:rPr lang="en-US" sz="1500" dirty="0" err="1"/>
              <a:t>dibayarkan</a:t>
            </a:r>
            <a:r>
              <a:rPr lang="en-US" sz="1500" dirty="0"/>
              <a:t> </a:t>
            </a:r>
            <a:r>
              <a:rPr lang="en-US" sz="1500" dirty="0" err="1"/>
              <a:t>lebih</a:t>
            </a:r>
            <a:r>
              <a:rPr lang="en-US" sz="1500" dirty="0"/>
              <a:t> </a:t>
            </a:r>
            <a:r>
              <a:rPr lang="en-US" sz="1500" dirty="0" err="1"/>
              <a:t>kecil</a:t>
            </a:r>
            <a:r>
              <a:rPr lang="en-US" sz="1500" dirty="0"/>
              <a:t> </a:t>
            </a:r>
            <a:r>
              <a:rPr lang="en-US" sz="1500" dirty="0" err="1"/>
              <a:t>nilainya</a:t>
            </a:r>
            <a:r>
              <a:rPr lang="en-US" sz="1500" dirty="0"/>
              <a:t>. Di </a:t>
            </a:r>
            <a:r>
              <a:rPr lang="en-US" sz="1500" dirty="0" err="1"/>
              <a:t>sisi</a:t>
            </a:r>
            <a:r>
              <a:rPr lang="en-US" sz="1500" dirty="0"/>
              <a:t> lain, PT Nusantara pun </a:t>
            </a:r>
            <a:r>
              <a:rPr lang="en-US" sz="1500" dirty="0" err="1"/>
              <a:t>mengakui</a:t>
            </a:r>
            <a:r>
              <a:rPr lang="en-US" sz="1500" dirty="0"/>
              <a:t> </a:t>
            </a:r>
            <a:r>
              <a:rPr lang="en-US" sz="1500" dirty="0" err="1"/>
              <a:t>keuntungan</a:t>
            </a:r>
            <a:r>
              <a:rPr lang="en-US" sz="1500" dirty="0"/>
              <a:t> </a:t>
            </a:r>
            <a:r>
              <a:rPr lang="en-US" sz="1500" dirty="0" err="1"/>
              <a:t>atas</a:t>
            </a:r>
            <a:r>
              <a:rPr lang="en-US" sz="1500" dirty="0"/>
              <a:t> </a:t>
            </a:r>
            <a:r>
              <a:rPr lang="en-US" sz="1500" dirty="0" err="1"/>
              <a:t>mata</a:t>
            </a:r>
            <a:r>
              <a:rPr lang="en-US" sz="1500" dirty="0"/>
              <a:t> </a:t>
            </a:r>
            <a:r>
              <a:rPr lang="en-US" sz="1500" dirty="0" err="1"/>
              <a:t>uang</a:t>
            </a:r>
            <a:r>
              <a:rPr lang="en-US" sz="1500" dirty="0"/>
              <a:t> </a:t>
            </a:r>
            <a:r>
              <a:rPr lang="en-US" sz="1500" dirty="0" err="1"/>
              <a:t>asing</a:t>
            </a:r>
            <a:r>
              <a:rPr lang="en-US" sz="1500" dirty="0"/>
              <a:t> (EUR) yang </a:t>
            </a:r>
            <a:r>
              <a:rPr lang="en-US" sz="1500" dirty="0" err="1"/>
              <a:t>dimilikinya</a:t>
            </a:r>
            <a:r>
              <a:rPr lang="en-US" sz="1500" dirty="0"/>
              <a:t> </a:t>
            </a:r>
            <a:r>
              <a:rPr lang="en-US" sz="1500" dirty="0" err="1"/>
              <a:t>karena</a:t>
            </a:r>
            <a:r>
              <a:rPr lang="en-US" sz="1500" dirty="0"/>
              <a:t> </a:t>
            </a:r>
            <a:r>
              <a:rPr lang="en-US" sz="1500" dirty="0" err="1"/>
              <a:t>mengalami</a:t>
            </a:r>
            <a:r>
              <a:rPr lang="en-US" sz="1500" dirty="0"/>
              <a:t> </a:t>
            </a:r>
            <a:r>
              <a:rPr lang="en-US" sz="1500" dirty="0" err="1"/>
              <a:t>kenaikan</a:t>
            </a:r>
            <a:r>
              <a:rPr lang="en-US" sz="1500" dirty="0"/>
              <a:t> </a:t>
            </a:r>
            <a:r>
              <a:rPr lang="en-US" sz="1500" dirty="0" err="1"/>
              <a:t>nilai</a:t>
            </a:r>
            <a:r>
              <a:rPr lang="en-US" sz="1500" dirty="0"/>
              <a:t> </a:t>
            </a:r>
            <a:r>
              <a:rPr lang="en-US" sz="1500" dirty="0" err="1"/>
              <a:t>sebesar</a:t>
            </a:r>
            <a:r>
              <a:rPr lang="en-US" sz="1500" dirty="0"/>
              <a:t> </a:t>
            </a:r>
            <a:r>
              <a:rPr lang="en-US" sz="1500" dirty="0" err="1"/>
              <a:t>jumlah</a:t>
            </a:r>
            <a:r>
              <a:rPr lang="en-US" sz="1500" dirty="0"/>
              <a:t> yang </a:t>
            </a:r>
            <a:r>
              <a:rPr lang="en-US" sz="1500" dirty="0" err="1"/>
              <a:t>sama</a:t>
            </a:r>
            <a:r>
              <a:rPr lang="en-US" sz="1500" dirty="0"/>
              <a:t> </a:t>
            </a:r>
            <a:r>
              <a:rPr lang="en-US" sz="1500" dirty="0" err="1"/>
              <a:t>seperti</a:t>
            </a:r>
            <a:r>
              <a:rPr lang="en-US" sz="1500" dirty="0"/>
              <a:t> </a:t>
            </a:r>
            <a:r>
              <a:rPr lang="en-US" sz="1500" dirty="0" err="1"/>
              <a:t>pada</a:t>
            </a:r>
            <a:r>
              <a:rPr lang="en-US" sz="1500" dirty="0"/>
              <a:t> </a:t>
            </a:r>
            <a:r>
              <a:rPr lang="en-US" sz="1500" dirty="0" err="1"/>
              <a:t>jurnal</a:t>
            </a:r>
            <a:r>
              <a:rPr lang="en-US" sz="1500" dirty="0"/>
              <a:t> </a:t>
            </a:r>
            <a:r>
              <a:rPr lang="en-US" sz="1500" dirty="0" err="1"/>
              <a:t>kedua</a:t>
            </a:r>
            <a:r>
              <a:rPr lang="en-US" sz="1500" dirty="0"/>
              <a:t>. </a:t>
            </a:r>
            <a:r>
              <a:rPr lang="en-US" sz="1500" dirty="0" err="1"/>
              <a:t>Jurnal</a:t>
            </a:r>
            <a:r>
              <a:rPr lang="en-US" sz="1500" dirty="0"/>
              <a:t> yang </a:t>
            </a:r>
            <a:r>
              <a:rPr lang="en-US" sz="1500" dirty="0" err="1"/>
              <a:t>ketiga</a:t>
            </a:r>
            <a:r>
              <a:rPr lang="en-US" sz="1500" dirty="0"/>
              <a:t> </a:t>
            </a:r>
            <a:r>
              <a:rPr lang="en-US" sz="1500" dirty="0" err="1"/>
              <a:t>merupakan</a:t>
            </a:r>
            <a:r>
              <a:rPr lang="en-US" sz="1500" dirty="0"/>
              <a:t> </a:t>
            </a:r>
            <a:r>
              <a:rPr lang="en-US" sz="1500" dirty="0" err="1"/>
              <a:t>jurnal</a:t>
            </a:r>
            <a:r>
              <a:rPr lang="en-US" sz="1500" dirty="0"/>
              <a:t> </a:t>
            </a:r>
            <a:r>
              <a:rPr lang="en-US" sz="1500" dirty="0" err="1"/>
              <a:t>pembayaran</a:t>
            </a:r>
            <a:r>
              <a:rPr lang="en-US" sz="1500" dirty="0"/>
              <a:t> </a:t>
            </a:r>
            <a:r>
              <a:rPr lang="en-US" sz="1500" dirty="0" err="1"/>
              <a:t>utang</a:t>
            </a:r>
            <a:r>
              <a:rPr lang="en-US" sz="1500" dirty="0"/>
              <a:t> </a:t>
            </a:r>
            <a:r>
              <a:rPr lang="en-US" sz="1500" dirty="0" err="1"/>
              <a:t>usaha</a:t>
            </a:r>
            <a:r>
              <a:rPr lang="en-US" sz="1500" dirty="0"/>
              <a:t> </a:t>
            </a:r>
            <a:r>
              <a:rPr lang="en-US" sz="1500" dirty="0" err="1"/>
              <a:t>kepada</a:t>
            </a:r>
            <a:r>
              <a:rPr lang="en-US" sz="1500" dirty="0"/>
              <a:t> </a:t>
            </a:r>
            <a:r>
              <a:rPr lang="en-US" sz="1500" dirty="0" err="1"/>
              <a:t>produsen</a:t>
            </a:r>
            <a:r>
              <a:rPr lang="en-US" sz="1500" dirty="0"/>
              <a:t>, yang </a:t>
            </a:r>
            <a:r>
              <a:rPr lang="en-US" sz="1500" dirty="0" err="1"/>
              <a:t>menggunakan</a:t>
            </a:r>
            <a:r>
              <a:rPr lang="en-US" sz="1500" dirty="0"/>
              <a:t> </a:t>
            </a:r>
            <a:r>
              <a:rPr lang="en-US" sz="1500" dirty="0" err="1"/>
              <a:t>mata</a:t>
            </a:r>
            <a:r>
              <a:rPr lang="en-US" sz="1500" dirty="0"/>
              <a:t> </a:t>
            </a:r>
            <a:r>
              <a:rPr lang="en-US" sz="1500" dirty="0" err="1"/>
              <a:t>uang</a:t>
            </a:r>
            <a:r>
              <a:rPr lang="en-US" sz="1500" dirty="0"/>
              <a:t> </a:t>
            </a:r>
            <a:r>
              <a:rPr lang="en-US" sz="1500" dirty="0" err="1"/>
              <a:t>asing</a:t>
            </a:r>
            <a:r>
              <a:rPr lang="en-US" sz="1500" dirty="0"/>
              <a:t> yang </a:t>
            </a:r>
            <a:r>
              <a:rPr lang="en-US" sz="1500" dirty="0" err="1"/>
              <a:t>sebelumnya</a:t>
            </a:r>
            <a:r>
              <a:rPr lang="en-US" sz="1500" dirty="0"/>
              <a:t> </a:t>
            </a:r>
            <a:r>
              <a:rPr lang="en-US" sz="1500" dirty="0" err="1"/>
              <a:t>telah</a:t>
            </a:r>
            <a:r>
              <a:rPr lang="en-US" sz="1500" dirty="0"/>
              <a:t> </a:t>
            </a:r>
            <a:r>
              <a:rPr lang="en-US" sz="1500" dirty="0" err="1"/>
              <a:t>diperoleh</a:t>
            </a:r>
            <a:r>
              <a:rPr lang="en-US" sz="1500" dirty="0"/>
              <a:t> PT Nusantara </a:t>
            </a:r>
            <a:r>
              <a:rPr lang="en-US" sz="1500" dirty="0" err="1"/>
              <a:t>dari</a:t>
            </a:r>
            <a:r>
              <a:rPr lang="en-US" sz="1500" dirty="0"/>
              <a:t> broker. PT Nusantara </a:t>
            </a:r>
            <a:r>
              <a:rPr lang="en-US" sz="1500" dirty="0" err="1"/>
              <a:t>melakukan</a:t>
            </a:r>
            <a:r>
              <a:rPr lang="en-US" sz="1500" dirty="0"/>
              <a:t> </a:t>
            </a:r>
            <a:r>
              <a:rPr lang="en-US" sz="1500" dirty="0" err="1"/>
              <a:t>penyelesaian</a:t>
            </a:r>
            <a:r>
              <a:rPr lang="en-US" sz="1500" dirty="0"/>
              <a:t> </a:t>
            </a:r>
            <a:r>
              <a:rPr lang="en-US" sz="1500" dirty="0" err="1"/>
              <a:t>pembayaran</a:t>
            </a:r>
            <a:r>
              <a:rPr lang="en-US" sz="1500" dirty="0"/>
              <a:t> utang </a:t>
            </a:r>
            <a:r>
              <a:rPr lang="en-US" sz="1500" dirty="0" err="1"/>
              <a:t>kepada</a:t>
            </a:r>
            <a:r>
              <a:rPr lang="en-US" sz="1500" dirty="0"/>
              <a:t> </a:t>
            </a:r>
            <a:r>
              <a:rPr lang="en-US" sz="1500" dirty="0" err="1"/>
              <a:t>penyedia</a:t>
            </a:r>
            <a:r>
              <a:rPr lang="en-US" sz="1500" dirty="0"/>
              <a:t> </a:t>
            </a:r>
            <a:r>
              <a:rPr lang="en-US" sz="1500" dirty="0" err="1"/>
              <a:t>tenaga</a:t>
            </a:r>
            <a:r>
              <a:rPr lang="en-US" sz="1500" dirty="0"/>
              <a:t> </a:t>
            </a:r>
            <a:r>
              <a:rPr lang="en-US" sz="1500" dirty="0" err="1"/>
              <a:t>pelatihan</a:t>
            </a:r>
            <a:r>
              <a:rPr lang="en-US" sz="1500" dirty="0"/>
              <a:t> yang per </a:t>
            </a:r>
            <a:r>
              <a:rPr lang="en-US" sz="1500" dirty="0" err="1"/>
              <a:t>tanggal</a:t>
            </a:r>
            <a:r>
              <a:rPr lang="en-US" sz="1500" dirty="0"/>
              <a:t> 15 </a:t>
            </a:r>
            <a:r>
              <a:rPr lang="en-US" sz="1500" dirty="0" err="1"/>
              <a:t>Januari</a:t>
            </a:r>
            <a:r>
              <a:rPr lang="en-US" sz="1500" dirty="0"/>
              <a:t> 2021 </a:t>
            </a:r>
            <a:r>
              <a:rPr lang="en-US" sz="1500" dirty="0" err="1"/>
              <a:t>memiliki</a:t>
            </a:r>
            <a:r>
              <a:rPr lang="en-US" sz="1500" dirty="0"/>
              <a:t> </a:t>
            </a:r>
            <a:r>
              <a:rPr lang="en-US" sz="1500" dirty="0" err="1"/>
              <a:t>nilai</a:t>
            </a:r>
            <a:r>
              <a:rPr lang="en-US" sz="1500" dirty="0"/>
              <a:t> </a:t>
            </a:r>
            <a:r>
              <a:rPr lang="en-US" sz="1500" dirty="0" err="1"/>
              <a:t>ekuivalen</a:t>
            </a:r>
            <a:r>
              <a:rPr lang="en-US" sz="1500" dirty="0"/>
              <a:t> </a:t>
            </a:r>
            <a:r>
              <a:rPr lang="en-US" sz="1500" dirty="0" err="1"/>
              <a:t>sebesar</a:t>
            </a:r>
            <a:r>
              <a:rPr lang="en-US" sz="1500" dirty="0"/>
              <a:t> Rp1.590.000.000 </a:t>
            </a:r>
            <a:r>
              <a:rPr lang="en-US" sz="1500" dirty="0" err="1"/>
              <a:t>berdasarkan</a:t>
            </a:r>
            <a:r>
              <a:rPr lang="en-US" sz="1500" dirty="0"/>
              <a:t> </a:t>
            </a:r>
            <a:r>
              <a:rPr lang="en-US" sz="1500" dirty="0" err="1"/>
              <a:t>kurs</a:t>
            </a:r>
            <a:r>
              <a:rPr lang="en-US" sz="1500" dirty="0"/>
              <a:t> </a:t>
            </a:r>
            <a:r>
              <a:rPr lang="en-US" sz="1500" i="1" dirty="0"/>
              <a:t>spot </a:t>
            </a:r>
            <a:r>
              <a:rPr lang="en-US" sz="1500" dirty="0" err="1"/>
              <a:t>berlaku</a:t>
            </a:r>
            <a:r>
              <a:rPr lang="en-US" sz="1500" i="1" dirty="0"/>
              <a:t>.</a:t>
            </a:r>
            <a:endParaRPr lang="fi-FI" sz="15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5029200"/>
          </a:xfrm>
        </p:spPr>
        <p:txBody>
          <a:bodyPr>
            <a:normAutofit/>
          </a:bodyPr>
          <a:lstStyle/>
          <a:p>
            <a:pPr marL="361950" indent="4763" algn="just">
              <a:spcBef>
                <a:spcPts val="0"/>
              </a:spcBef>
              <a:buNone/>
            </a:pP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Ketika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selesai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Utang Usaha (EUR)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seharusnya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karena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dilunasi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Kas-</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Valas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(EUR),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juga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harus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nol. Jika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dihitung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akhir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Kas-</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Valas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(EUR)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(1.550.000.000 + 30.000.000 + 10.000.000 – 1.590.000.000)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Utang Usaha (EUR) juga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(1.570.000.000 + 10.000.000 + 10.000.000 – 1.590.000.000).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Secara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keseluruhan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Nusantara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mengalami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keuntungan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neto</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Rp20.000.000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yaitu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keuntungan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Rp40.000.000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kas-</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valas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kerugian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sebesar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Rp20.000.000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utang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usaha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seperti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terlihat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Tabel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9.5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p>
          <a:p>
            <a:pPr marL="361950" indent="4763" algn="just">
              <a:spcBef>
                <a:spcPts val="0"/>
              </a:spcBef>
              <a:buNone/>
            </a:pPr>
            <a:endParaRPr lang="en-ID" sz="1400" i="1" dirty="0">
              <a:solidFill>
                <a:srgbClr val="231F20"/>
              </a:solidFill>
            </a:endParaRPr>
          </a:p>
          <a:p>
            <a:pPr marL="361950" indent="4763" algn="just">
              <a:spcBef>
                <a:spcPts val="0"/>
              </a:spcBef>
              <a:buNone/>
            </a:pPr>
            <a:endParaRPr lang="en-ID" sz="1400" i="1" dirty="0">
              <a:solidFill>
                <a:srgbClr val="231F20"/>
              </a:solidFill>
            </a:endParaRPr>
          </a:p>
          <a:p>
            <a:pPr marL="361950" indent="4763" algn="just">
              <a:spcBef>
                <a:spcPts val="0"/>
              </a:spcBef>
              <a:buNone/>
            </a:pPr>
            <a:endParaRPr lang="en-ID" sz="1400" i="1" dirty="0">
              <a:solidFill>
                <a:srgbClr val="231F20"/>
              </a:solidFill>
            </a:endParaRPr>
          </a:p>
          <a:p>
            <a:pPr marL="361950" indent="4763" algn="just">
              <a:spcBef>
                <a:spcPts val="0"/>
              </a:spcBef>
              <a:buNone/>
            </a:pPr>
            <a:endParaRPr lang="en-ID" sz="1400" i="1" dirty="0">
              <a:solidFill>
                <a:srgbClr val="231F20"/>
              </a:solidFill>
            </a:endParaRPr>
          </a:p>
          <a:p>
            <a:pPr marL="361950" indent="4763" algn="just">
              <a:spcBef>
                <a:spcPts val="0"/>
              </a:spcBef>
              <a:buNone/>
            </a:pPr>
            <a:endParaRPr lang="en-ID" sz="1400" i="1" dirty="0">
              <a:solidFill>
                <a:srgbClr val="231F20"/>
              </a:solidFill>
            </a:endParaRPr>
          </a:p>
          <a:p>
            <a:pPr marL="361950" indent="4763" algn="just">
              <a:spcBef>
                <a:spcPts val="0"/>
              </a:spcBef>
              <a:buNone/>
            </a:pPr>
            <a:endParaRPr lang="en-ID" sz="1400" i="1" dirty="0">
              <a:solidFill>
                <a:srgbClr val="231F20"/>
              </a:solidFill>
            </a:endParaRPr>
          </a:p>
          <a:p>
            <a:pPr marL="361950" indent="4763" algn="just">
              <a:spcBef>
                <a:spcPts val="0"/>
              </a:spcBef>
              <a:buNone/>
            </a:pPr>
            <a:endParaRPr lang="en-ID" sz="1400" i="1" dirty="0">
              <a:solidFill>
                <a:srgbClr val="231F20"/>
              </a:solidFill>
            </a:endParaRPr>
          </a:p>
          <a:p>
            <a:pPr marL="361950" indent="4763" algn="just">
              <a:spcBef>
                <a:spcPts val="0"/>
              </a:spcBef>
              <a:buNone/>
            </a:pPr>
            <a:endParaRPr lang="en-ID" sz="1400" i="1" dirty="0">
              <a:solidFill>
                <a:srgbClr val="231F20"/>
              </a:solidFill>
            </a:endParaRPr>
          </a:p>
          <a:p>
            <a:pPr marL="361950" indent="4763" algn="just">
              <a:spcBef>
                <a:spcPts val="0"/>
              </a:spcBef>
              <a:buNone/>
            </a:pPr>
            <a:endParaRPr lang="en-ID" sz="1400" i="1" dirty="0">
              <a:solidFill>
                <a:srgbClr val="231F20"/>
              </a:solidFill>
            </a:endParaRPr>
          </a:p>
          <a:p>
            <a:pPr marL="361950" indent="4763" algn="just">
              <a:spcBef>
                <a:spcPts val="0"/>
              </a:spcBef>
              <a:buNone/>
            </a:pPr>
            <a:endParaRPr lang="en-ID" sz="1400" i="1" dirty="0">
              <a:solidFill>
                <a:srgbClr val="231F20"/>
              </a:solidFill>
            </a:endParaRPr>
          </a:p>
          <a:p>
            <a:pPr marL="361950" indent="4763" algn="just">
              <a:spcBef>
                <a:spcPts val="0"/>
              </a:spcBef>
              <a:buNone/>
            </a:pP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Keuntungan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kerugian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timbul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karena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sifat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liabilitas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berlawanan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sehingga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ketika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terjadi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perubahan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salah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mengalami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keuntungan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lagi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mengalami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kerugian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Jika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seandainya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Nusantara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tidak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melakukan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i="1"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natural hedge</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yaitu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tidak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memperoleh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Euro di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awal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rangkaian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mengalami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kerugian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sebesar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Rp20.000.000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berasal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utang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usaha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fi-FI" sz="1400" i="1" dirty="0"/>
          </a:p>
        </p:txBody>
      </p:sp>
      <p:pic>
        <p:nvPicPr>
          <p:cNvPr id="5" name="Picture 4">
            <a:extLst>
              <a:ext uri="{FF2B5EF4-FFF2-40B4-BE49-F238E27FC236}">
                <a16:creationId xmlns:a16="http://schemas.microsoft.com/office/drawing/2014/main" id="{A53A1DD4-E56B-4A0D-9228-7CBD5DFD9BD2}"/>
              </a:ext>
            </a:extLst>
          </p:cNvPr>
          <p:cNvPicPr>
            <a:picLocks noChangeAspect="1"/>
          </p:cNvPicPr>
          <p:nvPr/>
        </p:nvPicPr>
        <p:blipFill>
          <a:blip r:embed="rId2"/>
          <a:stretch>
            <a:fillRect/>
          </a:stretch>
        </p:blipFill>
        <p:spPr>
          <a:xfrm>
            <a:off x="1752600" y="3238500"/>
            <a:ext cx="5991225" cy="1562100"/>
          </a:xfrm>
          <a:prstGeom prst="rect">
            <a:avLst/>
          </a:prstGeom>
        </p:spPr>
      </p:pic>
    </p:spTree>
    <p:extLst>
      <p:ext uri="{BB962C8B-B14F-4D97-AF65-F5344CB8AC3E}">
        <p14:creationId xmlns:p14="http://schemas.microsoft.com/office/powerpoint/2010/main" val="3592545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086600" cy="990600"/>
          </a:xfrm>
        </p:spPr>
        <p:txBody>
          <a:bodyPr>
            <a:normAutofit/>
          </a:bodyPr>
          <a:lstStyle/>
          <a:p>
            <a:r>
              <a:rPr lang="en-US" sz="2500" b="1" dirty="0"/>
              <a:t>ISU LAINNYA TERKAIT TRANSAKSI MENGGUNAKAN MATA UANG ASING</a:t>
            </a:r>
            <a:endParaRPr lang="en-US" sz="2500" dirty="0"/>
          </a:p>
        </p:txBody>
      </p:sp>
      <p:sp>
        <p:nvSpPr>
          <p:cNvPr id="3" name="Content Placeholder 2"/>
          <p:cNvSpPr>
            <a:spLocks noGrp="1"/>
          </p:cNvSpPr>
          <p:nvPr>
            <p:ph sz="quarter" idx="1"/>
          </p:nvPr>
        </p:nvSpPr>
        <p:spPr>
          <a:xfrm>
            <a:off x="609600" y="1676400"/>
            <a:ext cx="8153400" cy="5029200"/>
          </a:xfrm>
        </p:spPr>
        <p:txBody>
          <a:bodyPr>
            <a:normAutofit/>
          </a:bodyPr>
          <a:lstStyle/>
          <a:p>
            <a:pPr>
              <a:buFont typeface="Wingdings" pitchFamily="2" charset="2"/>
              <a:buChar char="q"/>
            </a:pPr>
            <a:r>
              <a:rPr lang="en-US" sz="1900" b="1" dirty="0" err="1"/>
              <a:t>Transaksi</a:t>
            </a:r>
            <a:r>
              <a:rPr lang="en-US" sz="1900" b="1" dirty="0"/>
              <a:t> </a:t>
            </a:r>
            <a:r>
              <a:rPr lang="en-US" sz="1900" b="1" dirty="0" err="1"/>
              <a:t>Perolehan</a:t>
            </a:r>
            <a:r>
              <a:rPr lang="en-US" sz="1900" b="1" dirty="0"/>
              <a:t> </a:t>
            </a:r>
            <a:r>
              <a:rPr lang="en-US" sz="1900" b="1" dirty="0" err="1"/>
              <a:t>Aset</a:t>
            </a:r>
            <a:r>
              <a:rPr lang="en-US" sz="1900" b="1" dirty="0"/>
              <a:t> </a:t>
            </a:r>
            <a:r>
              <a:rPr lang="en-US" sz="1900" b="1" dirty="0" err="1"/>
              <a:t>Tetap</a:t>
            </a:r>
            <a:r>
              <a:rPr lang="en-US" sz="1900" b="1" dirty="0"/>
              <a:t> </a:t>
            </a:r>
            <a:r>
              <a:rPr lang="en-US" sz="1900" b="1" dirty="0" err="1"/>
              <a:t>dalam</a:t>
            </a:r>
            <a:r>
              <a:rPr lang="en-US" sz="1900" b="1" dirty="0"/>
              <a:t> Mata Uang </a:t>
            </a:r>
            <a:r>
              <a:rPr lang="en-US" sz="1900" b="1" dirty="0" err="1"/>
              <a:t>Asing</a:t>
            </a:r>
            <a:endParaRPr lang="en-US" sz="1900" b="1" dirty="0"/>
          </a:p>
          <a:p>
            <a:pPr algn="just">
              <a:buNone/>
            </a:pPr>
            <a:r>
              <a:rPr lang="en-US" sz="1400" dirty="0"/>
              <a:t>	</a:t>
            </a:r>
            <a:r>
              <a:rPr lang="en-US" sz="1300" dirty="0" err="1"/>
              <a:t>Transaksi</a:t>
            </a:r>
            <a:r>
              <a:rPr lang="en-US" sz="1300" dirty="0"/>
              <a:t> </a:t>
            </a:r>
            <a:r>
              <a:rPr lang="en-US" sz="1300" dirty="0" err="1"/>
              <a:t>perolehan</a:t>
            </a:r>
            <a:r>
              <a:rPr lang="en-US" sz="1300" dirty="0"/>
              <a:t> </a:t>
            </a:r>
            <a:r>
              <a:rPr lang="en-US" sz="1300" dirty="0" err="1"/>
              <a:t>aset</a:t>
            </a:r>
            <a:r>
              <a:rPr lang="en-US" sz="1300" dirty="0"/>
              <a:t> </a:t>
            </a:r>
            <a:r>
              <a:rPr lang="en-US" sz="1300" dirty="0" err="1"/>
              <a:t>tetap</a:t>
            </a:r>
            <a:r>
              <a:rPr lang="en-US" sz="1300" dirty="0"/>
              <a:t> yang </a:t>
            </a:r>
            <a:r>
              <a:rPr lang="en-US" sz="1300" dirty="0" err="1"/>
              <a:t>dilakukan</a:t>
            </a:r>
            <a:r>
              <a:rPr lang="en-US" sz="1300" dirty="0"/>
              <a:t> di </a:t>
            </a:r>
            <a:r>
              <a:rPr lang="en-US" sz="1300" dirty="0" err="1"/>
              <a:t>luar</a:t>
            </a:r>
            <a:r>
              <a:rPr lang="en-US" sz="1300" dirty="0"/>
              <a:t> negeri </a:t>
            </a:r>
            <a:r>
              <a:rPr lang="en-US" sz="1300" dirty="0" err="1"/>
              <a:t>membutuhkan</a:t>
            </a:r>
            <a:r>
              <a:rPr lang="en-US" sz="1300" dirty="0"/>
              <a:t> </a:t>
            </a:r>
            <a:r>
              <a:rPr lang="en-US" sz="1300" dirty="0" err="1"/>
              <a:t>mata</a:t>
            </a:r>
            <a:r>
              <a:rPr lang="en-US" sz="1300" dirty="0"/>
              <a:t> uang </a:t>
            </a:r>
            <a:r>
              <a:rPr lang="en-US" sz="1300" dirty="0" err="1"/>
              <a:t>asing</a:t>
            </a:r>
            <a:r>
              <a:rPr lang="en-US" sz="1300" dirty="0"/>
              <a:t> </a:t>
            </a:r>
            <a:r>
              <a:rPr lang="en-US" sz="1300" dirty="0" err="1"/>
              <a:t>dalam</a:t>
            </a:r>
            <a:r>
              <a:rPr lang="en-US" sz="1300" dirty="0"/>
              <a:t> </a:t>
            </a:r>
            <a:r>
              <a:rPr lang="en-US" sz="1300" dirty="0" err="1"/>
              <a:t>penyelesaian</a:t>
            </a:r>
            <a:r>
              <a:rPr lang="en-US" sz="1300" dirty="0"/>
              <a:t> </a:t>
            </a:r>
            <a:r>
              <a:rPr lang="en-US" sz="1300" dirty="0" err="1"/>
              <a:t>transaksinya</a:t>
            </a:r>
            <a:r>
              <a:rPr lang="en-US" sz="1300" dirty="0"/>
              <a:t>. </a:t>
            </a:r>
            <a:r>
              <a:rPr lang="en-US" sz="1300" dirty="0" err="1"/>
              <a:t>Menurut</a:t>
            </a:r>
            <a:r>
              <a:rPr lang="en-US" sz="1300" dirty="0"/>
              <a:t> PSAK 16 </a:t>
            </a:r>
            <a:r>
              <a:rPr lang="en-US" sz="1300" i="1" dirty="0" err="1"/>
              <a:t>Aset</a:t>
            </a:r>
            <a:r>
              <a:rPr lang="en-US" sz="1300" i="1" dirty="0"/>
              <a:t> </a:t>
            </a:r>
            <a:r>
              <a:rPr lang="en-US" sz="1300" i="1" dirty="0" err="1"/>
              <a:t>Tetap</a:t>
            </a:r>
            <a:r>
              <a:rPr lang="en-US" sz="1300" i="1" dirty="0"/>
              <a:t>, </a:t>
            </a:r>
            <a:r>
              <a:rPr lang="en-US" sz="1300" dirty="0" err="1"/>
              <a:t>bahwa</a:t>
            </a:r>
            <a:r>
              <a:rPr lang="en-US" sz="1300" dirty="0"/>
              <a:t> </a:t>
            </a:r>
            <a:r>
              <a:rPr lang="en-US" sz="1300" dirty="0" err="1"/>
              <a:t>suatu</a:t>
            </a:r>
            <a:r>
              <a:rPr lang="en-US" sz="1300" dirty="0"/>
              <a:t> </a:t>
            </a:r>
            <a:r>
              <a:rPr lang="en-US" sz="1300" dirty="0" err="1"/>
              <a:t>aset</a:t>
            </a:r>
            <a:r>
              <a:rPr lang="en-US" sz="1300" dirty="0"/>
              <a:t> </a:t>
            </a:r>
            <a:r>
              <a:rPr lang="en-US" sz="1300" dirty="0" err="1"/>
              <a:t>tetap</a:t>
            </a:r>
            <a:r>
              <a:rPr lang="en-US" sz="1300" dirty="0"/>
              <a:t> </a:t>
            </a:r>
            <a:r>
              <a:rPr lang="en-US" sz="1300" dirty="0" err="1"/>
              <a:t>perlu</a:t>
            </a:r>
            <a:r>
              <a:rPr lang="en-US" sz="1300" dirty="0"/>
              <a:t> </a:t>
            </a:r>
            <a:r>
              <a:rPr lang="en-US" sz="1300" dirty="0" err="1"/>
              <a:t>diukur</a:t>
            </a:r>
            <a:r>
              <a:rPr lang="en-US" sz="1300" dirty="0"/>
              <a:t> </a:t>
            </a:r>
            <a:r>
              <a:rPr lang="en-US" sz="1300" dirty="0" err="1"/>
              <a:t>berdasarkan</a:t>
            </a:r>
            <a:r>
              <a:rPr lang="en-US" sz="1300" dirty="0"/>
              <a:t> </a:t>
            </a:r>
            <a:r>
              <a:rPr lang="en-US" sz="1300" dirty="0" err="1"/>
              <a:t>biaya</a:t>
            </a:r>
            <a:r>
              <a:rPr lang="en-US" sz="1300" dirty="0"/>
              <a:t> </a:t>
            </a:r>
            <a:r>
              <a:rPr lang="en-US" sz="1300" dirty="0" err="1"/>
              <a:t>perolehan</a:t>
            </a:r>
            <a:r>
              <a:rPr lang="en-US" sz="1300" dirty="0"/>
              <a:t> pada </a:t>
            </a:r>
            <a:r>
              <a:rPr lang="en-US" sz="1300" dirty="0" err="1"/>
              <a:t>pengukuran</a:t>
            </a:r>
            <a:r>
              <a:rPr lang="en-US" sz="1300" dirty="0"/>
              <a:t> </a:t>
            </a:r>
            <a:r>
              <a:rPr lang="en-US" sz="1300" dirty="0" err="1"/>
              <a:t>awal</a:t>
            </a:r>
            <a:r>
              <a:rPr lang="en-US" sz="1300" dirty="0"/>
              <a:t> </a:t>
            </a:r>
            <a:r>
              <a:rPr lang="en-US" sz="1300" dirty="0" err="1"/>
              <a:t>kemudian</a:t>
            </a:r>
            <a:r>
              <a:rPr lang="en-US" sz="1300" dirty="0"/>
              <a:t> </a:t>
            </a:r>
            <a:r>
              <a:rPr lang="en-US" sz="1300" dirty="0" err="1"/>
              <a:t>entitas</a:t>
            </a:r>
            <a:r>
              <a:rPr lang="en-US" sz="1300" dirty="0"/>
              <a:t> </a:t>
            </a:r>
            <a:r>
              <a:rPr lang="en-US" sz="1300" dirty="0" err="1"/>
              <a:t>tersebut</a:t>
            </a:r>
            <a:r>
              <a:rPr lang="en-US" sz="1300" dirty="0"/>
              <a:t> </a:t>
            </a:r>
            <a:r>
              <a:rPr lang="en-US" sz="1300" dirty="0" err="1"/>
              <a:t>dapat</a:t>
            </a:r>
            <a:r>
              <a:rPr lang="en-US" sz="1300" dirty="0"/>
              <a:t> </a:t>
            </a:r>
            <a:r>
              <a:rPr lang="en-US" sz="1300" dirty="0" err="1"/>
              <a:t>memilih</a:t>
            </a:r>
            <a:r>
              <a:rPr lang="en-US" sz="1300" dirty="0"/>
              <a:t> </a:t>
            </a:r>
            <a:r>
              <a:rPr lang="en-US" sz="1300" dirty="0" err="1"/>
              <a:t>untuk</a:t>
            </a:r>
            <a:r>
              <a:rPr lang="en-US" sz="1300" dirty="0"/>
              <a:t> </a:t>
            </a:r>
            <a:r>
              <a:rPr lang="en-US" sz="1300" dirty="0" err="1"/>
              <a:t>menggunakan</a:t>
            </a:r>
            <a:r>
              <a:rPr lang="en-US" sz="1300" dirty="0"/>
              <a:t> model </a:t>
            </a:r>
            <a:r>
              <a:rPr lang="en-US" sz="1300" dirty="0" err="1"/>
              <a:t>biaya</a:t>
            </a:r>
            <a:r>
              <a:rPr lang="en-US" sz="1300" dirty="0"/>
              <a:t> </a:t>
            </a:r>
            <a:r>
              <a:rPr lang="en-US" sz="1300" dirty="0" err="1"/>
              <a:t>atau</a:t>
            </a:r>
            <a:r>
              <a:rPr lang="en-US" sz="1300" dirty="0"/>
              <a:t> model </a:t>
            </a:r>
            <a:r>
              <a:rPr lang="en-US" sz="1300" dirty="0" err="1"/>
              <a:t>revaluasi</a:t>
            </a:r>
            <a:r>
              <a:rPr lang="en-US" sz="1300" dirty="0"/>
              <a:t> </a:t>
            </a:r>
            <a:r>
              <a:rPr lang="en-US" sz="1300" dirty="0" err="1"/>
              <a:t>untuk</a:t>
            </a:r>
            <a:r>
              <a:rPr lang="en-US" sz="1300" dirty="0"/>
              <a:t> </a:t>
            </a:r>
            <a:r>
              <a:rPr lang="en-US" sz="1300" dirty="0" err="1"/>
              <a:t>mengukur</a:t>
            </a:r>
            <a:r>
              <a:rPr lang="en-US" sz="1300" dirty="0"/>
              <a:t> </a:t>
            </a:r>
            <a:r>
              <a:rPr lang="en-US" sz="1300" dirty="0" err="1"/>
              <a:t>aset</a:t>
            </a:r>
            <a:r>
              <a:rPr lang="en-US" sz="1300" dirty="0"/>
              <a:t> </a:t>
            </a:r>
            <a:r>
              <a:rPr lang="en-US" sz="1300" dirty="0" err="1"/>
              <a:t>tetap</a:t>
            </a:r>
            <a:r>
              <a:rPr lang="en-US" sz="1300" dirty="0"/>
              <a:t> pada </a:t>
            </a:r>
            <a:r>
              <a:rPr lang="en-US" sz="1300" dirty="0" err="1"/>
              <a:t>periode-periode</a:t>
            </a:r>
            <a:r>
              <a:rPr lang="en-US" sz="1300" dirty="0"/>
              <a:t> </a:t>
            </a:r>
            <a:r>
              <a:rPr lang="en-US" sz="1300" dirty="0" err="1"/>
              <a:t>setelahnya</a:t>
            </a:r>
            <a:r>
              <a:rPr lang="en-US" sz="1300" dirty="0"/>
              <a:t>.</a:t>
            </a:r>
            <a:r>
              <a:rPr lang="en-US" sz="1400" dirty="0"/>
              <a:t> </a:t>
            </a:r>
          </a:p>
          <a:p>
            <a:pPr algn="just">
              <a:buFont typeface="Wingdings" pitchFamily="2" charset="2"/>
              <a:buChar char="q"/>
            </a:pPr>
            <a:r>
              <a:rPr lang="en-US" sz="1900" b="1" dirty="0" err="1"/>
              <a:t>Perolehan</a:t>
            </a:r>
            <a:r>
              <a:rPr lang="en-US" sz="1900" b="1" dirty="0"/>
              <a:t> </a:t>
            </a:r>
            <a:r>
              <a:rPr lang="en-US" sz="1900" b="1" dirty="0" err="1"/>
              <a:t>Aset</a:t>
            </a:r>
            <a:r>
              <a:rPr lang="en-US" sz="1900" b="1" dirty="0"/>
              <a:t> </a:t>
            </a:r>
            <a:r>
              <a:rPr lang="en-US" sz="1900" b="1" dirty="0" err="1"/>
              <a:t>Tetap</a:t>
            </a:r>
            <a:r>
              <a:rPr lang="en-US" sz="1900" b="1" dirty="0"/>
              <a:t> </a:t>
            </a:r>
            <a:r>
              <a:rPr lang="en-US" sz="1900" b="1" dirty="0" err="1"/>
              <a:t>dengan</a:t>
            </a:r>
            <a:r>
              <a:rPr lang="en-US" sz="1900" b="1" dirty="0"/>
              <a:t> Model </a:t>
            </a:r>
            <a:r>
              <a:rPr lang="en-US" sz="1900" b="1" dirty="0" err="1"/>
              <a:t>Biaya</a:t>
            </a:r>
            <a:r>
              <a:rPr lang="en-US" sz="1400" b="1" dirty="0"/>
              <a:t> </a:t>
            </a:r>
          </a:p>
          <a:p>
            <a:pPr algn="just">
              <a:buNone/>
            </a:pPr>
            <a:r>
              <a:rPr lang="en-US" sz="1400" dirty="0"/>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Berdasarkan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PSAK 16,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jika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tetap</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menggunakan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model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biaya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sebesar</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biaya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perolehan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selanjutnya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penyusutan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penurunan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jika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sehingga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tetap</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disajikan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sebesar</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tercatatnya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Jika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perolehan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tetap</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didenominasi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asing</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biaya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perolehan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dijabarkan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fungsional</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menggunakan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i="1"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spot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berlaku</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Selanjutnya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tetap</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menjabarkan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tetap</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i="1"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spot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artinya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tidak</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perlu</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penjabaran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en-US" sz="1300" dirty="0"/>
              <a:t> </a:t>
            </a:r>
          </a:p>
          <a:p>
            <a:pPr algn="just">
              <a:buNone/>
            </a:pPr>
            <a:r>
              <a:rPr lang="en-US" sz="1400" dirty="0"/>
              <a:t>	</a:t>
            </a:r>
            <a:r>
              <a:rPr lang="en-US" sz="1400" b="1" dirty="0" err="1"/>
              <a:t>Contoh</a:t>
            </a:r>
            <a:r>
              <a:rPr lang="en-US" sz="1400" b="1" dirty="0"/>
              <a:t> 9.5 </a:t>
            </a:r>
          </a:p>
          <a:p>
            <a:pPr algn="just">
              <a:buNone/>
            </a:pPr>
            <a:r>
              <a:rPr lang="en-US" sz="1400" dirty="0"/>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Misalkan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Nusantara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membeli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sebuah</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lahan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tanah</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Malaysia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seharga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RM1.000.000 pada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Juni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2020. Tanah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dipergunakan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keperluan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membangun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pabrik</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perusahaan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rangka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mendukung</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rencana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ekspansi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luar</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negeri. Perusahaan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memilih</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menggunakan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model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biaya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mencatat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sejenis</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Nusantara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dapat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kelonggaran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melunasi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pembelian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1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Juni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2021.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pelaporan</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PT Nusantara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31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Desember</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fungsional</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rupiah.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informasi</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spot ringgit Malaysia </a:t>
            </a:r>
            <a:r>
              <a:rPr lang="en-ID" sz="1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rupiah.</a:t>
            </a:r>
            <a:endParaRPr lang="en-US" sz="1300" dirty="0"/>
          </a:p>
          <a:p>
            <a:pPr algn="just">
              <a:buNone/>
            </a:pPr>
            <a:endParaRPr lang="en-US" sz="1400" dirty="0"/>
          </a:p>
          <a:p>
            <a:pPr algn="just">
              <a:buNone/>
            </a:pPr>
            <a:endParaRPr lang="en-US" sz="1400" dirty="0"/>
          </a:p>
        </p:txBody>
      </p:sp>
      <p:pic>
        <p:nvPicPr>
          <p:cNvPr id="6" name="Picture 5">
            <a:extLst>
              <a:ext uri="{FF2B5EF4-FFF2-40B4-BE49-F238E27FC236}">
                <a16:creationId xmlns:a16="http://schemas.microsoft.com/office/drawing/2014/main" id="{F21D8885-817F-4E9E-8EE3-77FCB6C7D92D}"/>
              </a:ext>
            </a:extLst>
          </p:cNvPr>
          <p:cNvPicPr>
            <a:picLocks noChangeAspect="1"/>
          </p:cNvPicPr>
          <p:nvPr/>
        </p:nvPicPr>
        <p:blipFill>
          <a:blip r:embed="rId2"/>
          <a:stretch>
            <a:fillRect/>
          </a:stretch>
        </p:blipFill>
        <p:spPr>
          <a:xfrm>
            <a:off x="3657600" y="6048375"/>
            <a:ext cx="2962275" cy="657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609600" y="1676400"/>
            <a:ext cx="8153400" cy="4293483"/>
          </a:xfrm>
          <a:prstGeom prst="rect">
            <a:avLst/>
          </a:prstGeom>
        </p:spPr>
        <p:txBody>
          <a:bodyPr wrap="square">
            <a:spAutoFit/>
          </a:bodyPr>
          <a:lstStyle/>
          <a:p>
            <a:pPr marL="361950" algn="just"/>
            <a:r>
              <a:rPr lang="en-US" sz="1400" dirty="0" err="1">
                <a:latin typeface="Myriad Pro" pitchFamily="34" charset="0"/>
              </a:rPr>
              <a:t>Berdasarkan</a:t>
            </a:r>
            <a:r>
              <a:rPr lang="en-US" sz="1400" dirty="0">
                <a:latin typeface="Myriad Pro" pitchFamily="34" charset="0"/>
              </a:rPr>
              <a:t> </a:t>
            </a:r>
            <a:r>
              <a:rPr lang="en-US" sz="1400" dirty="0" err="1">
                <a:latin typeface="Myriad Pro" pitchFamily="34" charset="0"/>
              </a:rPr>
              <a:t>informasi</a:t>
            </a:r>
            <a:r>
              <a:rPr lang="en-US" sz="1400" dirty="0">
                <a:latin typeface="Myriad Pro" pitchFamily="34" charset="0"/>
              </a:rPr>
              <a:t> </a:t>
            </a:r>
            <a:r>
              <a:rPr lang="en-US" sz="1400" dirty="0" err="1">
                <a:latin typeface="Myriad Pro" pitchFamily="34" charset="0"/>
              </a:rPr>
              <a:t>di</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perlu</a:t>
            </a:r>
            <a:r>
              <a:rPr lang="en-US" sz="1400" dirty="0">
                <a:latin typeface="Myriad Pro" pitchFamily="34" charset="0"/>
              </a:rPr>
              <a:t> </a:t>
            </a:r>
            <a:r>
              <a:rPr lang="en-US" sz="1400" dirty="0" err="1">
                <a:latin typeface="Myriad Pro" pitchFamily="34" charset="0"/>
              </a:rPr>
              <a:t>dibuat</a:t>
            </a:r>
            <a:r>
              <a:rPr lang="en-US" sz="1400" dirty="0">
                <a:latin typeface="Myriad Pro" pitchFamily="34" charset="0"/>
              </a:rPr>
              <a:t> </a:t>
            </a:r>
            <a:r>
              <a:rPr lang="en-US" sz="1400" dirty="0" err="1">
                <a:latin typeface="Myriad Pro" pitchFamily="34" charset="0"/>
              </a:rPr>
              <a:t>oleh</a:t>
            </a:r>
            <a:r>
              <a:rPr lang="en-US" sz="1400" dirty="0">
                <a:latin typeface="Myriad Pro" pitchFamily="34" charset="0"/>
              </a:rPr>
              <a:t> PT Nusantara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algn="just"/>
            <a:endParaRPr lang="en-US" sz="700" dirty="0">
              <a:latin typeface="Myriad Pro" pitchFamily="34" charset="0"/>
            </a:endParaRPr>
          </a:p>
          <a:p>
            <a:pPr marL="361950" algn="just"/>
            <a:r>
              <a:rPr lang="en-US" sz="1400" u="sng" dirty="0">
                <a:latin typeface="Myriad Pro" pitchFamily="34" charset="0"/>
              </a:rPr>
              <a:t>1 </a:t>
            </a:r>
            <a:r>
              <a:rPr lang="en-US" sz="1400" u="sng" dirty="0" err="1">
                <a:latin typeface="Myriad Pro" pitchFamily="34" charset="0"/>
              </a:rPr>
              <a:t>Juni</a:t>
            </a:r>
            <a:r>
              <a:rPr lang="en-US" sz="1400" u="sng" dirty="0">
                <a:latin typeface="Myriad Pro" pitchFamily="34" charset="0"/>
              </a:rPr>
              <a:t> 2020</a:t>
            </a:r>
          </a:p>
          <a:p>
            <a:pPr marL="361950"/>
            <a:r>
              <a:rPr lang="en-US" sz="1400" dirty="0">
                <a:latin typeface="Myriad Pro" pitchFamily="34" charset="0"/>
              </a:rPr>
              <a:t>(23)	Tanah 			3.500.000.000 	</a:t>
            </a:r>
          </a:p>
          <a:p>
            <a:pPr marL="1162050"/>
            <a:r>
              <a:rPr lang="en-US" sz="1400" dirty="0">
                <a:latin typeface="Myriad Pro" pitchFamily="34" charset="0"/>
              </a:rPr>
              <a:t>Utang </a:t>
            </a:r>
            <a:r>
              <a:rPr lang="en-US" sz="1400" dirty="0" err="1">
                <a:latin typeface="Myriad Pro" pitchFamily="34" charset="0"/>
              </a:rPr>
              <a:t>Pembelian</a:t>
            </a:r>
            <a:r>
              <a:rPr lang="en-US" sz="1400" dirty="0">
                <a:latin typeface="Myriad Pro" pitchFamily="34" charset="0"/>
              </a:rPr>
              <a:t> </a:t>
            </a:r>
            <a:r>
              <a:rPr lang="en-US" sz="1400" dirty="0" err="1">
                <a:latin typeface="Myriad Pro" pitchFamily="34" charset="0"/>
              </a:rPr>
              <a:t>Aset</a:t>
            </a:r>
            <a:r>
              <a:rPr lang="en-US" sz="1400" dirty="0">
                <a:latin typeface="Myriad Pro" pitchFamily="34" charset="0"/>
              </a:rPr>
              <a:t> (MYR)			       3.500.000.000	</a:t>
            </a:r>
          </a:p>
          <a:p>
            <a:pPr marL="361950"/>
            <a:r>
              <a:rPr lang="en-US" sz="1400" i="1" dirty="0" err="1">
                <a:latin typeface="Myriad Pro" pitchFamily="34" charset="0"/>
              </a:rPr>
              <a:t>Mencatat</a:t>
            </a:r>
            <a:r>
              <a:rPr lang="en-US" sz="1400" i="1" dirty="0">
                <a:latin typeface="Myriad Pro" pitchFamily="34" charset="0"/>
              </a:rPr>
              <a:t> </a:t>
            </a:r>
            <a:r>
              <a:rPr lang="en-US" sz="1400" i="1" dirty="0" err="1">
                <a:latin typeface="Myriad Pro" pitchFamily="34" charset="0"/>
              </a:rPr>
              <a:t>pembelian</a:t>
            </a:r>
            <a:r>
              <a:rPr lang="en-US" sz="1400" i="1" dirty="0">
                <a:latin typeface="Myriad Pro" pitchFamily="34" charset="0"/>
              </a:rPr>
              <a:t> </a:t>
            </a:r>
            <a:r>
              <a:rPr lang="en-US" sz="1400" i="1" dirty="0" err="1">
                <a:latin typeface="Myriad Pro" pitchFamily="34" charset="0"/>
              </a:rPr>
              <a:t>tanah</a:t>
            </a:r>
            <a:r>
              <a:rPr lang="en-US" sz="1400" i="1" dirty="0">
                <a:latin typeface="Myriad Pro" pitchFamily="34" charset="0"/>
              </a:rPr>
              <a:t> pada </a:t>
            </a:r>
            <a:r>
              <a:rPr lang="en-US" sz="1400" i="1" dirty="0" err="1">
                <a:latin typeface="Myriad Pro" pitchFamily="34" charset="0"/>
              </a:rPr>
              <a:t>tanggal</a:t>
            </a:r>
            <a:r>
              <a:rPr lang="en-US" sz="1400" i="1" dirty="0">
                <a:latin typeface="Myriad Pro" pitchFamily="34" charset="0"/>
              </a:rPr>
              <a:t> </a:t>
            </a:r>
            <a:r>
              <a:rPr lang="en-US" sz="1400" i="1" dirty="0" err="1">
                <a:latin typeface="Myriad Pro" pitchFamily="34" charset="0"/>
              </a:rPr>
              <a:t>transaksi</a:t>
            </a:r>
            <a:r>
              <a:rPr lang="en-US" sz="1400" i="1" dirty="0">
                <a:latin typeface="Myriad Pro" pitchFamily="34" charset="0"/>
              </a:rPr>
              <a:t> (RM1.000.000 x Rp3.500)</a:t>
            </a:r>
          </a:p>
          <a:p>
            <a:pPr marL="361950"/>
            <a:endParaRPr lang="en-US" sz="1400" i="1" dirty="0">
              <a:latin typeface="Myriad Pro" pitchFamily="34" charset="0"/>
            </a:endParaRPr>
          </a:p>
          <a:p>
            <a:pPr marL="361950" algn="just"/>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jurnal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Tanah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dijabarkan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rupiah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i="1"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spot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Juni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2020. Karena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non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moneter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tidak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tambahan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(MYR)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seperti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halnya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Utang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Pembelian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Utang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Pembelian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dijabarkan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kembali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rupiah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penutup</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sementara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tidak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penjabaran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sebagai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berikut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p>
          <a:p>
            <a:pPr marL="361950" algn="just"/>
            <a:endParaRPr lang="en-US" sz="700" i="1" dirty="0">
              <a:latin typeface="Myriad Pro" pitchFamily="34" charset="0"/>
            </a:endParaRPr>
          </a:p>
          <a:p>
            <a:pPr marL="361950"/>
            <a:r>
              <a:rPr lang="en-US" sz="1400" u="sng" dirty="0">
                <a:latin typeface="Myriad Pro" pitchFamily="34" charset="0"/>
              </a:rPr>
              <a:t>31 </a:t>
            </a:r>
            <a:r>
              <a:rPr lang="en-US" sz="1400" u="sng" dirty="0" err="1">
                <a:latin typeface="Myriad Pro" pitchFamily="34" charset="0"/>
              </a:rPr>
              <a:t>Desember</a:t>
            </a:r>
            <a:r>
              <a:rPr lang="en-US" sz="1400" u="sng" dirty="0">
                <a:latin typeface="Myriad Pro" pitchFamily="34" charset="0"/>
              </a:rPr>
              <a:t> 2020</a:t>
            </a:r>
          </a:p>
          <a:p>
            <a:pPr marL="361950"/>
            <a:r>
              <a:rPr lang="en-US" sz="1400" dirty="0">
                <a:latin typeface="Myriad Pro" pitchFamily="34" charset="0"/>
              </a:rPr>
              <a:t>(24) 	Utang </a:t>
            </a:r>
            <a:r>
              <a:rPr lang="en-US" sz="1400" dirty="0" err="1">
                <a:latin typeface="Myriad Pro" pitchFamily="34" charset="0"/>
              </a:rPr>
              <a:t>Pembelian</a:t>
            </a:r>
            <a:r>
              <a:rPr lang="en-US" sz="1400" dirty="0">
                <a:latin typeface="Myriad Pro" pitchFamily="34" charset="0"/>
              </a:rPr>
              <a:t> </a:t>
            </a:r>
            <a:r>
              <a:rPr lang="en-US" sz="1400" dirty="0" err="1">
                <a:latin typeface="Myriad Pro" pitchFamily="34" charset="0"/>
              </a:rPr>
              <a:t>Aset</a:t>
            </a:r>
            <a:r>
              <a:rPr lang="en-US" sz="1400" dirty="0">
                <a:latin typeface="Myriad Pro" pitchFamily="34" charset="0"/>
              </a:rPr>
              <a:t> (MYR) </a:t>
            </a:r>
            <a:r>
              <a:rPr lang="fi-FI" sz="1400" dirty="0">
                <a:latin typeface="Myriad Pro" pitchFamily="34" charset="0"/>
              </a:rPr>
              <a:t>	   100.000.000 	</a:t>
            </a:r>
          </a:p>
          <a:p>
            <a:pPr marL="1162050" indent="-800100"/>
            <a:r>
              <a:rPr lang="en-US" sz="1400" dirty="0">
                <a:latin typeface="Myriad Pro" pitchFamily="34" charset="0"/>
              </a:rPr>
              <a:t>	</a:t>
            </a:r>
            <a:r>
              <a:rPr lang="en-US" sz="1400" dirty="0" err="1">
                <a:latin typeface="Myriad Pro" pitchFamily="34" charset="0"/>
              </a:rPr>
              <a:t>Keuntungan</a:t>
            </a:r>
            <a:r>
              <a:rPr lang="en-US" sz="1400" dirty="0">
                <a:latin typeface="Myriad Pro" pitchFamily="34" charset="0"/>
              </a:rPr>
              <a:t> </a:t>
            </a:r>
            <a:r>
              <a:rPr lang="en-US" sz="1400" dirty="0" err="1">
                <a:latin typeface="Myriad Pro" pitchFamily="34" charset="0"/>
              </a:rPr>
              <a:t>Transaksi</a:t>
            </a:r>
            <a:r>
              <a:rPr lang="en-US" sz="1400" dirty="0">
                <a:latin typeface="Myriad Pro" pitchFamily="34" charset="0"/>
              </a:rPr>
              <a:t> Mata Uang </a:t>
            </a:r>
            <a:r>
              <a:rPr lang="en-US" sz="1400" dirty="0" err="1">
                <a:latin typeface="Myriad Pro" pitchFamily="34" charset="0"/>
              </a:rPr>
              <a:t>Asing</a:t>
            </a:r>
            <a:r>
              <a:rPr lang="en-US" sz="1400" dirty="0">
                <a:latin typeface="Myriad Pro" pitchFamily="34" charset="0"/>
              </a:rPr>
              <a:t>		           100.000.000	</a:t>
            </a:r>
          </a:p>
          <a:p>
            <a:pPr marL="361950"/>
            <a:r>
              <a:rPr lang="en-US" sz="1400" i="1" dirty="0" err="1">
                <a:latin typeface="Myriad Pro" pitchFamily="34" charset="0"/>
              </a:rPr>
              <a:t>Mencatat</a:t>
            </a:r>
            <a:r>
              <a:rPr lang="en-US" sz="1400" i="1" dirty="0">
                <a:latin typeface="Myriad Pro" pitchFamily="34" charset="0"/>
              </a:rPr>
              <a:t> </a:t>
            </a:r>
            <a:r>
              <a:rPr lang="en-ID" sz="1400" i="1" dirty="0" err="1">
                <a:solidFill>
                  <a:srgbClr val="231F20"/>
                </a:solidFill>
                <a:latin typeface="Myriad Pro" panose="020B0503030403020204" pitchFamily="34" charset="0"/>
              </a:rPr>
              <a:t>penjabaran</a:t>
            </a:r>
            <a:r>
              <a:rPr lang="en-ID" sz="1400" i="1" dirty="0">
                <a:solidFill>
                  <a:srgbClr val="231F20"/>
                </a:solidFill>
                <a:latin typeface="Myriad Pro" panose="020B0503030403020204" pitchFamily="34" charset="0"/>
              </a:rPr>
              <a:t> </a:t>
            </a:r>
            <a:r>
              <a:rPr lang="en-ID" sz="1400" i="1" dirty="0" err="1">
                <a:solidFill>
                  <a:srgbClr val="231F20"/>
                </a:solidFill>
                <a:latin typeface="Myriad Pro" panose="020B0503030403020204" pitchFamily="34" charset="0"/>
              </a:rPr>
              <a:t>kurs</a:t>
            </a:r>
            <a:r>
              <a:rPr lang="en-ID" sz="1400" i="1" dirty="0">
                <a:solidFill>
                  <a:srgbClr val="231F20"/>
                </a:solidFill>
                <a:latin typeface="Myriad Pro" panose="020B0503030403020204" pitchFamily="34" charset="0"/>
              </a:rPr>
              <a:t> pada </a:t>
            </a:r>
            <a:r>
              <a:rPr lang="en-ID" sz="1400" i="1" dirty="0" err="1">
                <a:solidFill>
                  <a:srgbClr val="231F20"/>
                </a:solidFill>
                <a:latin typeface="Myriad Pro" panose="020B0503030403020204" pitchFamily="34" charset="0"/>
              </a:rPr>
              <a:t>tanggal</a:t>
            </a:r>
            <a:r>
              <a:rPr lang="en-ID" sz="1400" i="1" dirty="0">
                <a:solidFill>
                  <a:srgbClr val="231F20"/>
                </a:solidFill>
                <a:latin typeface="Myriad Pro" panose="020B0503030403020204" pitchFamily="34" charset="0"/>
              </a:rPr>
              <a:t> </a:t>
            </a:r>
            <a:r>
              <a:rPr lang="en-ID" sz="1400" i="1" dirty="0" err="1">
                <a:solidFill>
                  <a:srgbClr val="231F20"/>
                </a:solidFill>
                <a:latin typeface="Myriad Pro" panose="020B0503030403020204" pitchFamily="34" charset="0"/>
              </a:rPr>
              <a:t>pelaporan</a:t>
            </a:r>
            <a:r>
              <a:rPr lang="en-ID" sz="1400" i="1" dirty="0">
                <a:solidFill>
                  <a:srgbClr val="231F20"/>
                </a:solidFill>
                <a:latin typeface="Myriad Pro" panose="020B0503030403020204" pitchFamily="34" charset="0"/>
              </a:rPr>
              <a:t> (US$1.000.000 x (Rp3.600 – 3.500))</a:t>
            </a:r>
            <a:endParaRPr lang="en-US" sz="1400" i="1" dirty="0">
              <a:latin typeface="Myriad Pro" pitchFamily="34" charset="0"/>
            </a:endParaRPr>
          </a:p>
          <a:p>
            <a:pPr marL="342900" algn="just"/>
            <a:endParaRPr lang="en-US" sz="700" dirty="0">
              <a:latin typeface="Myriad Pro" pitchFamily="34" charset="0"/>
            </a:endParaRPr>
          </a:p>
          <a:p>
            <a:pPr marL="342900" algn="just"/>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Perlakuan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akuntansi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tetap</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model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biaya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diperoleh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asing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memiliki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prinsip</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sama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diperoleh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fungsional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kecuali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saat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perolehan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awal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penjabaran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asing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fungsional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Namun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berbeda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jika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tetap</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diukur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model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revaluasian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en-US" sz="1400" dirty="0">
              <a:latin typeface="Myriad Pro"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953000"/>
          </a:xfrm>
        </p:spPr>
        <p:txBody>
          <a:bodyPr>
            <a:normAutofit fontScale="62500" lnSpcReduction="20000"/>
          </a:bodyPr>
          <a:lstStyle/>
          <a:p>
            <a:pPr>
              <a:buFont typeface="Wingdings" pitchFamily="2" charset="2"/>
              <a:buChar char="q"/>
            </a:pPr>
            <a:r>
              <a:rPr lang="it-IT" sz="1900" b="1" dirty="0"/>
              <a:t>Perolehan Aset Tetap dengan Model Revaluasian</a:t>
            </a:r>
          </a:p>
          <a:p>
            <a:pPr algn="just">
              <a:buNone/>
            </a:pPr>
            <a:r>
              <a:rPr lang="en-US" sz="1400" dirty="0"/>
              <a:t>	</a:t>
            </a:r>
            <a:r>
              <a:rPr lang="en-US" sz="2200" dirty="0" err="1"/>
              <a:t>Selain</a:t>
            </a:r>
            <a:r>
              <a:rPr lang="en-US" sz="2200" dirty="0"/>
              <a:t> </a:t>
            </a:r>
            <a:r>
              <a:rPr lang="en-US" sz="2200" dirty="0" err="1"/>
              <a:t>menggunakan</a:t>
            </a:r>
            <a:r>
              <a:rPr lang="en-US" sz="2200" dirty="0"/>
              <a:t> model </a:t>
            </a:r>
            <a:r>
              <a:rPr lang="en-US" sz="2200" dirty="0" err="1"/>
              <a:t>biaya</a:t>
            </a:r>
            <a:r>
              <a:rPr lang="en-US" sz="2200" dirty="0"/>
              <a:t>, PSAK 16 </a:t>
            </a:r>
            <a:r>
              <a:rPr lang="en-US" sz="2200" dirty="0" err="1"/>
              <a:t>memperkenankan</a:t>
            </a:r>
            <a:r>
              <a:rPr lang="en-US" sz="2200" dirty="0"/>
              <a:t> </a:t>
            </a:r>
            <a:r>
              <a:rPr lang="en-US" sz="2200" dirty="0" err="1"/>
              <a:t>suatu</a:t>
            </a:r>
            <a:r>
              <a:rPr lang="en-US" sz="2200" dirty="0"/>
              <a:t> </a:t>
            </a:r>
            <a:r>
              <a:rPr lang="en-US" sz="2200" dirty="0" err="1"/>
              <a:t>entitas</a:t>
            </a:r>
            <a:r>
              <a:rPr lang="en-US" sz="2200" dirty="0"/>
              <a:t> </a:t>
            </a:r>
            <a:r>
              <a:rPr lang="en-US" sz="2200" dirty="0" err="1"/>
              <a:t>untuk</a:t>
            </a:r>
            <a:r>
              <a:rPr lang="en-US" sz="2200" dirty="0"/>
              <a:t> </a:t>
            </a:r>
            <a:r>
              <a:rPr lang="en-US" sz="2200" dirty="0" err="1"/>
              <a:t>menggunakan</a:t>
            </a:r>
            <a:r>
              <a:rPr lang="en-US" sz="2200" dirty="0"/>
              <a:t> model </a:t>
            </a:r>
            <a:r>
              <a:rPr lang="en-US" sz="2200" dirty="0" err="1"/>
              <a:t>revaluasian</a:t>
            </a:r>
            <a:r>
              <a:rPr lang="en-US" sz="2200" dirty="0"/>
              <a:t> </a:t>
            </a:r>
            <a:r>
              <a:rPr lang="en-US" sz="2200" dirty="0" err="1"/>
              <a:t>atas</a:t>
            </a:r>
            <a:r>
              <a:rPr lang="en-US" sz="2200" dirty="0"/>
              <a:t> </a:t>
            </a:r>
            <a:r>
              <a:rPr lang="en-US" sz="2200" dirty="0" err="1"/>
              <a:t>aset</a:t>
            </a:r>
            <a:r>
              <a:rPr lang="en-US" sz="2200" dirty="0"/>
              <a:t> </a:t>
            </a:r>
            <a:r>
              <a:rPr lang="en-US" sz="2200" dirty="0" err="1"/>
              <a:t>tetap</a:t>
            </a:r>
            <a:r>
              <a:rPr lang="en-US" sz="2200" dirty="0"/>
              <a:t> yang </a:t>
            </a:r>
            <a:r>
              <a:rPr lang="en-US" sz="2200" dirty="0" err="1"/>
              <a:t>dimilikinya</a:t>
            </a:r>
            <a:r>
              <a:rPr lang="en-US" sz="2200" dirty="0"/>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Berdasarkan</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model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revaluasian</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aset</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tetap</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diukur</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berdasarkan</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wajar</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revaluasian</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saat</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pelaporan</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selisih</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wajar</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sebagai</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surplus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revaluasi</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penghasilan</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komprehensif</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lain)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atau</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kerugian</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laba</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2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rugi</a:t>
            </a:r>
            <a:r>
              <a:rPr lang="en-ID" sz="22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it-IT" sz="2200" b="1" dirty="0"/>
              <a:t> </a:t>
            </a:r>
          </a:p>
          <a:p>
            <a:pPr algn="just">
              <a:buNone/>
            </a:pPr>
            <a:r>
              <a:rPr lang="en-US" sz="1400" dirty="0"/>
              <a:t>	</a:t>
            </a:r>
            <a:r>
              <a:rPr lang="en-US" sz="1800" b="1" dirty="0" err="1"/>
              <a:t>Contoh</a:t>
            </a:r>
            <a:r>
              <a:rPr lang="en-US" sz="1800" b="1" dirty="0"/>
              <a:t> 9.6</a:t>
            </a:r>
          </a:p>
          <a:p>
            <a:pPr algn="just">
              <a:buNone/>
            </a:pPr>
            <a:r>
              <a:rPr lang="en-US" sz="1500" dirty="0"/>
              <a:t>	</a:t>
            </a:r>
            <a:r>
              <a:rPr lang="en-US" sz="2200" dirty="0" err="1"/>
              <a:t>Pada</a:t>
            </a:r>
            <a:r>
              <a:rPr lang="en-US" sz="2200" dirty="0"/>
              <a:t> </a:t>
            </a:r>
            <a:r>
              <a:rPr lang="en-US" sz="2200" dirty="0" err="1"/>
              <a:t>kasus</a:t>
            </a:r>
            <a:r>
              <a:rPr lang="en-US" sz="2200" dirty="0"/>
              <a:t> </a:t>
            </a:r>
            <a:r>
              <a:rPr lang="en-US" sz="2200" dirty="0" err="1"/>
              <a:t>pembelian</a:t>
            </a:r>
            <a:r>
              <a:rPr lang="en-US" sz="2200" dirty="0"/>
              <a:t> </a:t>
            </a:r>
            <a:r>
              <a:rPr lang="en-US" sz="2200" dirty="0" err="1"/>
              <a:t>tanah</a:t>
            </a:r>
            <a:r>
              <a:rPr lang="en-US" sz="2200" dirty="0"/>
              <a:t> yang </a:t>
            </a:r>
            <a:r>
              <a:rPr lang="en-US" sz="2200" dirty="0" err="1"/>
              <a:t>dilakukan</a:t>
            </a:r>
            <a:r>
              <a:rPr lang="en-US" sz="2200" dirty="0"/>
              <a:t> </a:t>
            </a:r>
            <a:r>
              <a:rPr lang="en-US" sz="2200" dirty="0" err="1"/>
              <a:t>oleh</a:t>
            </a:r>
            <a:r>
              <a:rPr lang="en-US" sz="2200" dirty="0"/>
              <a:t> PT Nusantara </a:t>
            </a:r>
            <a:r>
              <a:rPr lang="en-US" sz="2200" dirty="0" err="1"/>
              <a:t>di</a:t>
            </a:r>
            <a:r>
              <a:rPr lang="en-US" sz="2200" dirty="0"/>
              <a:t> Malaysia, PT Nusantara </a:t>
            </a:r>
            <a:r>
              <a:rPr lang="en-US" sz="2200" dirty="0" err="1"/>
              <a:t>menggunakan</a:t>
            </a:r>
            <a:r>
              <a:rPr lang="en-US" sz="2200" dirty="0"/>
              <a:t> model </a:t>
            </a:r>
            <a:r>
              <a:rPr lang="en-US" sz="2200" dirty="0" err="1"/>
              <a:t>revaluasi</a:t>
            </a:r>
            <a:r>
              <a:rPr lang="en-US" sz="2200" dirty="0"/>
              <a:t> </a:t>
            </a:r>
            <a:r>
              <a:rPr lang="en-US" sz="2200" dirty="0" err="1"/>
              <a:t>untuk</a:t>
            </a:r>
            <a:r>
              <a:rPr lang="en-US" sz="2200" dirty="0"/>
              <a:t> </a:t>
            </a:r>
            <a:r>
              <a:rPr lang="en-US" sz="2200" dirty="0" err="1"/>
              <a:t>mengukur</a:t>
            </a:r>
            <a:r>
              <a:rPr lang="en-US" sz="2200" dirty="0"/>
              <a:t> </a:t>
            </a:r>
            <a:r>
              <a:rPr lang="en-US" sz="2200" dirty="0" err="1"/>
              <a:t>tanah</a:t>
            </a:r>
            <a:r>
              <a:rPr lang="en-US" sz="2200" dirty="0"/>
              <a:t> </a:t>
            </a:r>
            <a:r>
              <a:rPr lang="en-US" sz="2200" dirty="0" err="1"/>
              <a:t>tersebut</a:t>
            </a:r>
            <a:r>
              <a:rPr lang="en-US" sz="2200" dirty="0"/>
              <a:t>. </a:t>
            </a:r>
            <a:r>
              <a:rPr lang="en-US" sz="2200" dirty="0" err="1"/>
              <a:t>Dengan</a:t>
            </a:r>
            <a:r>
              <a:rPr lang="en-US" sz="2200" dirty="0"/>
              <a:t> </a:t>
            </a:r>
            <a:r>
              <a:rPr lang="en-US" sz="2200" dirty="0" err="1"/>
              <a:t>demikian</a:t>
            </a:r>
            <a:r>
              <a:rPr lang="en-US" sz="2200" dirty="0"/>
              <a:t>, </a:t>
            </a:r>
            <a:r>
              <a:rPr lang="en-US" sz="2200" dirty="0" err="1"/>
              <a:t>pencatatan</a:t>
            </a:r>
            <a:r>
              <a:rPr lang="en-US" sz="2200" dirty="0"/>
              <a:t> yang </a:t>
            </a:r>
            <a:r>
              <a:rPr lang="en-US" sz="2200" dirty="0" err="1"/>
              <a:t>dilakukan</a:t>
            </a:r>
            <a:r>
              <a:rPr lang="en-US" sz="2200" dirty="0"/>
              <a:t> </a:t>
            </a:r>
            <a:r>
              <a:rPr lang="en-US" sz="2200" dirty="0" err="1"/>
              <a:t>adalah</a:t>
            </a:r>
            <a:r>
              <a:rPr lang="en-US" sz="2200" dirty="0"/>
              <a:t> </a:t>
            </a:r>
            <a:r>
              <a:rPr lang="en-US" sz="2200" dirty="0" err="1"/>
              <a:t>sebagai</a:t>
            </a:r>
            <a:r>
              <a:rPr lang="en-US" sz="2200" dirty="0"/>
              <a:t> </a:t>
            </a:r>
            <a:r>
              <a:rPr lang="en-US" sz="2200" dirty="0" err="1"/>
              <a:t>berikut</a:t>
            </a:r>
            <a:r>
              <a:rPr lang="en-US" sz="2200" dirty="0"/>
              <a:t>.</a:t>
            </a:r>
          </a:p>
          <a:p>
            <a:pPr marL="361950" indent="0" algn="just">
              <a:buNone/>
            </a:pPr>
            <a:endParaRPr lang="en-US" sz="1100" dirty="0"/>
          </a:p>
          <a:p>
            <a:pPr marL="361950" indent="0">
              <a:spcBef>
                <a:spcPts val="0"/>
              </a:spcBef>
              <a:buNone/>
            </a:pPr>
            <a:r>
              <a:rPr lang="en-US" sz="2200" u="sng" dirty="0"/>
              <a:t>1 </a:t>
            </a:r>
            <a:r>
              <a:rPr lang="en-US" sz="2200" u="sng" dirty="0" err="1"/>
              <a:t>Juni</a:t>
            </a:r>
            <a:r>
              <a:rPr lang="en-US" sz="2200" u="sng" dirty="0"/>
              <a:t> 2020</a:t>
            </a:r>
          </a:p>
          <a:p>
            <a:pPr marL="361950" indent="0">
              <a:spcBef>
                <a:spcPts val="0"/>
              </a:spcBef>
              <a:buNone/>
            </a:pPr>
            <a:r>
              <a:rPr lang="fi-FI" sz="2200" dirty="0"/>
              <a:t>(25)	Tanah (MYR)		3.500.000.000 	</a:t>
            </a:r>
          </a:p>
          <a:p>
            <a:pPr marL="1165225" indent="0">
              <a:spcBef>
                <a:spcPts val="0"/>
              </a:spcBef>
              <a:buNone/>
            </a:pPr>
            <a:r>
              <a:rPr lang="en-US" sz="2200" dirty="0">
                <a:latin typeface="Myriad Pro" pitchFamily="34" charset="0"/>
              </a:rPr>
              <a:t>Utang </a:t>
            </a:r>
            <a:r>
              <a:rPr lang="en-US" sz="2200" dirty="0" err="1">
                <a:latin typeface="Myriad Pro" pitchFamily="34" charset="0"/>
              </a:rPr>
              <a:t>Pembelian</a:t>
            </a:r>
            <a:r>
              <a:rPr lang="en-US" sz="2200" dirty="0">
                <a:latin typeface="Myriad Pro" pitchFamily="34" charset="0"/>
              </a:rPr>
              <a:t> </a:t>
            </a:r>
            <a:r>
              <a:rPr lang="en-US" sz="2200" dirty="0" err="1">
                <a:latin typeface="Myriad Pro" pitchFamily="34" charset="0"/>
              </a:rPr>
              <a:t>Aset</a:t>
            </a:r>
            <a:r>
              <a:rPr lang="en-US" sz="2200" dirty="0">
                <a:latin typeface="Myriad Pro" pitchFamily="34" charset="0"/>
              </a:rPr>
              <a:t> (MYR)</a:t>
            </a:r>
            <a:r>
              <a:rPr lang="en-US" sz="2200" dirty="0"/>
              <a:t>	    	    3.500.000.000	</a:t>
            </a:r>
          </a:p>
          <a:p>
            <a:pPr marL="361950" indent="0">
              <a:spcBef>
                <a:spcPts val="0"/>
              </a:spcBef>
              <a:buNone/>
            </a:pPr>
            <a:r>
              <a:rPr lang="en-US" sz="2200" i="1" dirty="0" err="1"/>
              <a:t>Melakukan</a:t>
            </a:r>
            <a:r>
              <a:rPr lang="en-US" sz="2200" i="1" dirty="0"/>
              <a:t> </a:t>
            </a:r>
            <a:r>
              <a:rPr lang="en-ID" sz="2200" i="1" dirty="0" err="1">
                <a:solidFill>
                  <a:srgbClr val="231F20"/>
                </a:solidFill>
                <a:latin typeface="Myriad Pro" panose="020B0503030403020204" pitchFamily="34" charset="0"/>
              </a:rPr>
              <a:t>pembelian</a:t>
            </a:r>
            <a:r>
              <a:rPr lang="en-ID" sz="2200" i="1" dirty="0">
                <a:solidFill>
                  <a:srgbClr val="231F20"/>
                </a:solidFill>
                <a:latin typeface="Myriad Pro" panose="020B0503030403020204" pitchFamily="34" charset="0"/>
              </a:rPr>
              <a:t> </a:t>
            </a:r>
            <a:r>
              <a:rPr lang="en-ID" sz="2200" i="1" dirty="0" err="1">
                <a:solidFill>
                  <a:srgbClr val="231F20"/>
                </a:solidFill>
                <a:latin typeface="Myriad Pro" panose="020B0503030403020204" pitchFamily="34" charset="0"/>
              </a:rPr>
              <a:t>tanah</a:t>
            </a:r>
            <a:r>
              <a:rPr lang="en-ID" sz="2200" i="1" dirty="0">
                <a:solidFill>
                  <a:srgbClr val="231F20"/>
                </a:solidFill>
                <a:latin typeface="Myriad Pro" panose="020B0503030403020204" pitchFamily="34" charset="0"/>
              </a:rPr>
              <a:t> pada </a:t>
            </a:r>
            <a:r>
              <a:rPr lang="en-ID" sz="2200" i="1" dirty="0" err="1">
                <a:solidFill>
                  <a:srgbClr val="231F20"/>
                </a:solidFill>
                <a:latin typeface="Myriad Pro" panose="020B0503030403020204" pitchFamily="34" charset="0"/>
              </a:rPr>
              <a:t>tanggal</a:t>
            </a:r>
            <a:r>
              <a:rPr lang="en-ID" sz="2200" i="1" dirty="0">
                <a:solidFill>
                  <a:srgbClr val="231F20"/>
                </a:solidFill>
                <a:latin typeface="Myriad Pro" panose="020B0503030403020204" pitchFamily="34" charset="0"/>
              </a:rPr>
              <a:t> </a:t>
            </a:r>
            <a:r>
              <a:rPr lang="en-ID" sz="2200" i="1" dirty="0" err="1">
                <a:solidFill>
                  <a:srgbClr val="231F20"/>
                </a:solidFill>
                <a:latin typeface="Myriad Pro" panose="020B0503030403020204" pitchFamily="34" charset="0"/>
              </a:rPr>
              <a:t>transaksi</a:t>
            </a:r>
            <a:r>
              <a:rPr lang="en-ID" sz="2200" i="1" dirty="0">
                <a:solidFill>
                  <a:srgbClr val="231F20"/>
                </a:solidFill>
                <a:latin typeface="Myriad Pro" panose="020B0503030403020204" pitchFamily="34" charset="0"/>
              </a:rPr>
              <a:t> (RM1.000.000 x Rp3.500)</a:t>
            </a:r>
            <a:endParaRPr lang="en-US" sz="2200" dirty="0"/>
          </a:p>
          <a:p>
            <a:pPr marL="623888" indent="4763">
              <a:spcBef>
                <a:spcPts val="0"/>
              </a:spcBef>
              <a:buNone/>
            </a:pPr>
            <a:endParaRPr lang="en-US" sz="1800" i="1" dirty="0"/>
          </a:p>
          <a:p>
            <a:pPr marL="338138" indent="4763" algn="just">
              <a:spcBef>
                <a:spcPts val="0"/>
              </a:spcBef>
              <a:buNone/>
            </a:pPr>
            <a:r>
              <a:rPr lang="en-ID" sz="2100" dirty="0">
                <a:solidFill>
                  <a:srgbClr val="231F20"/>
                </a:solidFill>
                <a:effectLst/>
                <a:ea typeface="Calibri" panose="020F0502020204030204" pitchFamily="34" charset="0"/>
                <a:cs typeface="Minion Pro" panose="02040503050306020203" pitchFamily="18" charset="0"/>
              </a:rPr>
              <a:t>PT Nusantara </a:t>
            </a:r>
            <a:r>
              <a:rPr lang="en-ID" sz="2100" dirty="0" err="1">
                <a:solidFill>
                  <a:srgbClr val="231F20"/>
                </a:solidFill>
                <a:effectLst/>
                <a:ea typeface="Calibri" panose="020F0502020204030204" pitchFamily="34" charset="0"/>
                <a:cs typeface="Minion Pro" panose="02040503050306020203" pitchFamily="18" charset="0"/>
              </a:rPr>
              <a:t>mengukur</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nilai</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wajar</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tanah</a:t>
            </a:r>
            <a:r>
              <a:rPr lang="en-ID" sz="2100" dirty="0">
                <a:solidFill>
                  <a:srgbClr val="231F20"/>
                </a:solidFill>
                <a:effectLst/>
                <a:ea typeface="Calibri" panose="020F0502020204030204" pitchFamily="34" charset="0"/>
                <a:cs typeface="Minion Pro" panose="02040503050306020203" pitchFamily="18" charset="0"/>
              </a:rPr>
              <a:t> pada </a:t>
            </a:r>
            <a:r>
              <a:rPr lang="en-ID" sz="2100" dirty="0" err="1">
                <a:solidFill>
                  <a:srgbClr val="231F20"/>
                </a:solidFill>
                <a:effectLst/>
                <a:ea typeface="Calibri" panose="020F0502020204030204" pitchFamily="34" charset="0"/>
                <a:cs typeface="Minion Pro" panose="02040503050306020203" pitchFamily="18" charset="0"/>
              </a:rPr>
              <a:t>tanggal</a:t>
            </a:r>
            <a:r>
              <a:rPr lang="en-ID" sz="2100" dirty="0">
                <a:solidFill>
                  <a:srgbClr val="231F20"/>
                </a:solidFill>
                <a:effectLst/>
                <a:ea typeface="Calibri" panose="020F0502020204030204" pitchFamily="34" charset="0"/>
                <a:cs typeface="Minion Pro" panose="02040503050306020203" pitchFamily="18" charset="0"/>
              </a:rPr>
              <a:t> 20 </a:t>
            </a:r>
            <a:r>
              <a:rPr lang="en-ID" sz="2100" dirty="0" err="1">
                <a:solidFill>
                  <a:srgbClr val="231F20"/>
                </a:solidFill>
                <a:effectLst/>
                <a:ea typeface="Calibri" panose="020F0502020204030204" pitchFamily="34" charset="0"/>
                <a:cs typeface="Minion Pro" panose="02040503050306020203" pitchFamily="18" charset="0"/>
              </a:rPr>
              <a:t>Desember</a:t>
            </a:r>
            <a:r>
              <a:rPr lang="en-ID" sz="2100" dirty="0">
                <a:solidFill>
                  <a:srgbClr val="231F20"/>
                </a:solidFill>
                <a:effectLst/>
                <a:ea typeface="Calibri" panose="020F0502020204030204" pitchFamily="34" charset="0"/>
                <a:cs typeface="Minion Pro" panose="02040503050306020203" pitchFamily="18" charset="0"/>
              </a:rPr>
              <a:t> 2020 </a:t>
            </a:r>
            <a:r>
              <a:rPr lang="en-ID" sz="2100" dirty="0" err="1">
                <a:solidFill>
                  <a:srgbClr val="231F20"/>
                </a:solidFill>
                <a:effectLst/>
                <a:ea typeface="Calibri" panose="020F0502020204030204" pitchFamily="34" charset="0"/>
                <a:cs typeface="Minion Pro" panose="02040503050306020203" pitchFamily="18" charset="0"/>
              </a:rPr>
              <a:t>senilai</a:t>
            </a:r>
            <a:r>
              <a:rPr lang="en-ID" sz="2100" dirty="0">
                <a:solidFill>
                  <a:srgbClr val="231F20"/>
                </a:solidFill>
                <a:effectLst/>
                <a:ea typeface="Calibri" panose="020F0502020204030204" pitchFamily="34" charset="0"/>
                <a:cs typeface="Minion Pro" panose="02040503050306020203" pitchFamily="18" charset="0"/>
              </a:rPr>
              <a:t> RM1.100.000.000. Pada </a:t>
            </a:r>
            <a:r>
              <a:rPr lang="en-ID" sz="2100" dirty="0" err="1">
                <a:solidFill>
                  <a:srgbClr val="231F20"/>
                </a:solidFill>
                <a:effectLst/>
                <a:ea typeface="Calibri" panose="020F0502020204030204" pitchFamily="34" charset="0"/>
                <a:cs typeface="Minion Pro" panose="02040503050306020203" pitchFamily="18" charset="0"/>
              </a:rPr>
              <a:t>saat</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pengukuran</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nilai</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wajar</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tersebut</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kurs</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adalah</a:t>
            </a:r>
            <a:r>
              <a:rPr lang="en-ID" sz="2100" dirty="0">
                <a:solidFill>
                  <a:srgbClr val="231F20"/>
                </a:solidFill>
                <a:effectLst/>
                <a:ea typeface="Calibri" panose="020F0502020204030204" pitchFamily="34" charset="0"/>
                <a:cs typeface="Minion Pro" panose="02040503050306020203" pitchFamily="18" charset="0"/>
              </a:rPr>
              <a:t> Rp3.450/MYR. </a:t>
            </a:r>
            <a:r>
              <a:rPr lang="en-ID" sz="2100" dirty="0" err="1">
                <a:solidFill>
                  <a:srgbClr val="231F20"/>
                </a:solidFill>
                <a:effectLst/>
                <a:ea typeface="Calibri" panose="020F0502020204030204" pitchFamily="34" charset="0"/>
                <a:cs typeface="Minion Pro" panose="02040503050306020203" pitchFamily="18" charset="0"/>
              </a:rPr>
              <a:t>Jurnal</a:t>
            </a:r>
            <a:r>
              <a:rPr lang="en-ID" sz="2100" dirty="0">
                <a:solidFill>
                  <a:srgbClr val="231F20"/>
                </a:solidFill>
                <a:effectLst/>
                <a:ea typeface="Calibri" panose="020F0502020204030204" pitchFamily="34" charset="0"/>
                <a:cs typeface="Minion Pro" panose="02040503050306020203" pitchFamily="18" charset="0"/>
              </a:rPr>
              <a:t> yang </a:t>
            </a:r>
            <a:r>
              <a:rPr lang="en-ID" sz="2100" dirty="0" err="1">
                <a:solidFill>
                  <a:srgbClr val="231F20"/>
                </a:solidFill>
                <a:effectLst/>
                <a:ea typeface="Calibri" panose="020F0502020204030204" pitchFamily="34" charset="0"/>
                <a:cs typeface="Minion Pro" panose="02040503050306020203" pitchFamily="18" charset="0"/>
              </a:rPr>
              <a:t>dicatat</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sebagai</a:t>
            </a:r>
            <a:r>
              <a:rPr lang="en-ID" sz="2100" dirty="0">
                <a:solidFill>
                  <a:srgbClr val="231F20"/>
                </a:solidFill>
                <a:effectLst/>
                <a:ea typeface="Calibri" panose="020F0502020204030204" pitchFamily="34" charset="0"/>
                <a:cs typeface="Minion Pro" panose="02040503050306020203" pitchFamily="18" charset="0"/>
              </a:rPr>
              <a:t> </a:t>
            </a:r>
            <a:r>
              <a:rPr lang="en-ID" sz="2100" dirty="0" err="1">
                <a:solidFill>
                  <a:srgbClr val="231F20"/>
                </a:solidFill>
                <a:effectLst/>
                <a:ea typeface="Calibri" panose="020F0502020204030204" pitchFamily="34" charset="0"/>
                <a:cs typeface="Minion Pro" panose="02040503050306020203" pitchFamily="18" charset="0"/>
              </a:rPr>
              <a:t>berikut</a:t>
            </a:r>
            <a:r>
              <a:rPr lang="en-ID" sz="2100" dirty="0">
                <a:solidFill>
                  <a:srgbClr val="231F20"/>
                </a:solidFill>
                <a:effectLst/>
                <a:ea typeface="Calibri" panose="020F0502020204030204" pitchFamily="34" charset="0"/>
                <a:cs typeface="Minion Pro" panose="02040503050306020203" pitchFamily="18" charset="0"/>
              </a:rPr>
              <a:t>.</a:t>
            </a:r>
          </a:p>
          <a:p>
            <a:pPr marL="338138" indent="4763" algn="just">
              <a:spcBef>
                <a:spcPts val="0"/>
              </a:spcBef>
              <a:buNone/>
            </a:pPr>
            <a:endParaRPr lang="en-US" sz="1800" dirty="0"/>
          </a:p>
          <a:p>
            <a:pPr marL="357188" indent="4763">
              <a:spcBef>
                <a:spcPts val="0"/>
              </a:spcBef>
              <a:buNone/>
            </a:pPr>
            <a:r>
              <a:rPr lang="en-US" sz="2200" u="sng" dirty="0"/>
              <a:t>20 </a:t>
            </a:r>
            <a:r>
              <a:rPr lang="en-US" sz="2200" u="sng" dirty="0" err="1"/>
              <a:t>Desember</a:t>
            </a:r>
            <a:r>
              <a:rPr lang="en-US" sz="2200" u="sng" dirty="0"/>
              <a:t> 2020</a:t>
            </a:r>
          </a:p>
          <a:p>
            <a:pPr marL="357188" indent="4763">
              <a:spcBef>
                <a:spcPts val="0"/>
              </a:spcBef>
              <a:buNone/>
            </a:pPr>
            <a:r>
              <a:rPr lang="en-US" sz="2200" dirty="0"/>
              <a:t>(26)	Tanah			    295.000.000 	</a:t>
            </a:r>
          </a:p>
          <a:p>
            <a:pPr marL="1166813" indent="4763">
              <a:spcBef>
                <a:spcPts val="0"/>
              </a:spcBef>
              <a:buNone/>
            </a:pPr>
            <a:r>
              <a:rPr lang="en-US" sz="2200" dirty="0"/>
              <a:t>Surplus </a:t>
            </a:r>
            <a:r>
              <a:rPr lang="en-US" sz="2200" dirty="0" err="1"/>
              <a:t>Revaluasi</a:t>
            </a:r>
            <a:r>
              <a:rPr lang="en-US" sz="2200" dirty="0"/>
              <a:t>		    	         295.000.000	</a:t>
            </a:r>
          </a:p>
          <a:p>
            <a:pPr marL="357188" indent="4763">
              <a:spcBef>
                <a:spcPts val="0"/>
              </a:spcBef>
              <a:buNone/>
            </a:pPr>
            <a:r>
              <a:rPr lang="fi-FI" sz="2200" i="1" dirty="0"/>
              <a:t>Mencatat </a:t>
            </a:r>
            <a:r>
              <a:rPr lang="en-ID" sz="2200" i="1" dirty="0" err="1">
                <a:solidFill>
                  <a:srgbClr val="231F20"/>
                </a:solidFill>
                <a:latin typeface="Myriad Pro" panose="020B0503030403020204" pitchFamily="34" charset="0"/>
              </a:rPr>
              <a:t>penjabaran</a:t>
            </a:r>
            <a:r>
              <a:rPr lang="en-ID" sz="2200" i="1" dirty="0">
                <a:solidFill>
                  <a:srgbClr val="231F20"/>
                </a:solidFill>
                <a:latin typeface="Myriad Pro" panose="020B0503030403020204" pitchFamily="34" charset="0"/>
              </a:rPr>
              <a:t> </a:t>
            </a:r>
            <a:r>
              <a:rPr lang="en-ID" sz="2200" i="1" dirty="0" err="1">
                <a:solidFill>
                  <a:srgbClr val="231F20"/>
                </a:solidFill>
                <a:latin typeface="Myriad Pro" panose="020B0503030403020204" pitchFamily="34" charset="0"/>
              </a:rPr>
              <a:t>tanah</a:t>
            </a:r>
            <a:r>
              <a:rPr lang="en-ID" sz="2200" i="1" dirty="0">
                <a:solidFill>
                  <a:srgbClr val="231F20"/>
                </a:solidFill>
                <a:latin typeface="Myriad Pro" panose="020B0503030403020204" pitchFamily="34" charset="0"/>
              </a:rPr>
              <a:t> pada </a:t>
            </a:r>
            <a:r>
              <a:rPr lang="en-ID" sz="2200" i="1" dirty="0" err="1">
                <a:solidFill>
                  <a:srgbClr val="231F20"/>
                </a:solidFill>
                <a:latin typeface="Myriad Pro" panose="020B0503030403020204" pitchFamily="34" charset="0"/>
              </a:rPr>
              <a:t>tanggal</a:t>
            </a:r>
            <a:r>
              <a:rPr lang="en-ID" sz="2200" i="1" dirty="0">
                <a:solidFill>
                  <a:srgbClr val="231F20"/>
                </a:solidFill>
                <a:latin typeface="Myriad Pro" panose="020B0503030403020204" pitchFamily="34" charset="0"/>
              </a:rPr>
              <a:t> </a:t>
            </a:r>
            <a:r>
              <a:rPr lang="en-ID" sz="2200" i="1" dirty="0" err="1">
                <a:solidFill>
                  <a:srgbClr val="231F20"/>
                </a:solidFill>
                <a:latin typeface="Myriad Pro" panose="020B0503030403020204" pitchFamily="34" charset="0"/>
              </a:rPr>
              <a:t>revaluasi</a:t>
            </a:r>
            <a:r>
              <a:rPr lang="en-ID" sz="2200" i="1" dirty="0">
                <a:solidFill>
                  <a:srgbClr val="231F20"/>
                </a:solidFill>
                <a:latin typeface="Myriad Pro" panose="020B0503030403020204" pitchFamily="34" charset="0"/>
              </a:rPr>
              <a:t> ((RM1.100.000 x Rp3.450) – (RM1.000.000 x Rp3.500))</a:t>
            </a:r>
            <a:endParaRPr lang="en-US" sz="2200" dirty="0"/>
          </a:p>
          <a:p>
            <a:pPr marL="338138" indent="4763" algn="just">
              <a:spcBef>
                <a:spcPts val="0"/>
              </a:spcBef>
              <a:buNone/>
            </a:pPr>
            <a:endParaRPr lang="en-US" sz="1100" dirty="0"/>
          </a:p>
          <a:p>
            <a:pPr marL="357188" indent="4763">
              <a:spcBef>
                <a:spcPts val="0"/>
              </a:spcBef>
              <a:buNone/>
            </a:pPr>
            <a:r>
              <a:rPr lang="en-US" sz="2200" u="sng" dirty="0"/>
              <a:t>31 </a:t>
            </a:r>
            <a:r>
              <a:rPr lang="en-US" sz="2200" u="sng" dirty="0" err="1"/>
              <a:t>Desember</a:t>
            </a:r>
            <a:r>
              <a:rPr lang="en-US" sz="2200" u="sng" dirty="0"/>
              <a:t> 2020</a:t>
            </a:r>
          </a:p>
          <a:p>
            <a:pPr marL="357188" indent="4763">
              <a:spcBef>
                <a:spcPts val="0"/>
              </a:spcBef>
              <a:buNone/>
            </a:pPr>
            <a:r>
              <a:rPr lang="en-US" sz="2200" dirty="0"/>
              <a:t>(27)	</a:t>
            </a:r>
            <a:r>
              <a:rPr lang="en-US" sz="2200" dirty="0">
                <a:latin typeface="Myriad Pro" pitchFamily="34" charset="0"/>
              </a:rPr>
              <a:t>Utang </a:t>
            </a:r>
            <a:r>
              <a:rPr lang="en-US" sz="2200" dirty="0" err="1">
                <a:latin typeface="Myriad Pro" pitchFamily="34" charset="0"/>
              </a:rPr>
              <a:t>Pembelian</a:t>
            </a:r>
            <a:r>
              <a:rPr lang="en-US" sz="2200" dirty="0">
                <a:latin typeface="Myriad Pro" pitchFamily="34" charset="0"/>
              </a:rPr>
              <a:t> </a:t>
            </a:r>
            <a:r>
              <a:rPr lang="en-US" sz="2200" dirty="0" err="1">
                <a:latin typeface="Myriad Pro" pitchFamily="34" charset="0"/>
              </a:rPr>
              <a:t>Aset</a:t>
            </a:r>
            <a:r>
              <a:rPr lang="en-US" sz="2200" dirty="0">
                <a:latin typeface="Myriad Pro" pitchFamily="34" charset="0"/>
              </a:rPr>
              <a:t> (MYR)</a:t>
            </a:r>
            <a:r>
              <a:rPr lang="en-US" sz="2200" dirty="0"/>
              <a:t>	     100.000.000 	</a:t>
            </a:r>
          </a:p>
          <a:p>
            <a:pPr marL="1166813" indent="4763">
              <a:spcBef>
                <a:spcPts val="0"/>
              </a:spcBef>
              <a:buNone/>
            </a:pPr>
            <a:r>
              <a:rPr lang="en-US" sz="2200" dirty="0" err="1">
                <a:latin typeface="Myriad Pro" pitchFamily="34" charset="0"/>
              </a:rPr>
              <a:t>Keuntungan</a:t>
            </a:r>
            <a:r>
              <a:rPr lang="en-US" sz="2200" dirty="0">
                <a:latin typeface="Myriad Pro" pitchFamily="34" charset="0"/>
              </a:rPr>
              <a:t> </a:t>
            </a:r>
            <a:r>
              <a:rPr lang="en-US" sz="2200" dirty="0" err="1">
                <a:latin typeface="Myriad Pro" pitchFamily="34" charset="0"/>
              </a:rPr>
              <a:t>Transaksi</a:t>
            </a:r>
            <a:r>
              <a:rPr lang="en-US" sz="2200" dirty="0">
                <a:latin typeface="Myriad Pro" pitchFamily="34" charset="0"/>
              </a:rPr>
              <a:t> Mata Uang </a:t>
            </a:r>
            <a:r>
              <a:rPr lang="en-US" sz="2200" dirty="0" err="1">
                <a:latin typeface="Myriad Pro" pitchFamily="34" charset="0"/>
              </a:rPr>
              <a:t>Asing</a:t>
            </a:r>
            <a:r>
              <a:rPr lang="en-US" sz="2400" dirty="0">
                <a:latin typeface="Myriad Pro" pitchFamily="34" charset="0"/>
              </a:rPr>
              <a:t> </a:t>
            </a:r>
            <a:r>
              <a:rPr lang="en-US" sz="2200" dirty="0"/>
              <a:t>	    	   100.000.000	</a:t>
            </a:r>
          </a:p>
          <a:p>
            <a:pPr marL="357188" indent="4763">
              <a:spcBef>
                <a:spcPts val="0"/>
              </a:spcBef>
              <a:buNone/>
            </a:pPr>
            <a:r>
              <a:rPr lang="fi-FI" sz="2200" i="1" dirty="0"/>
              <a:t>Mencatat </a:t>
            </a:r>
            <a:r>
              <a:rPr lang="en-ID" sz="2200" i="1" dirty="0" err="1">
                <a:solidFill>
                  <a:srgbClr val="231F20"/>
                </a:solidFill>
                <a:latin typeface="Myriad Pro" panose="020B0503030403020204" pitchFamily="34" charset="0"/>
              </a:rPr>
              <a:t>penjabaran</a:t>
            </a:r>
            <a:r>
              <a:rPr lang="en-ID" sz="2200" i="1" dirty="0">
                <a:solidFill>
                  <a:srgbClr val="231F20"/>
                </a:solidFill>
                <a:latin typeface="Myriad Pro" panose="020B0503030403020204" pitchFamily="34" charset="0"/>
              </a:rPr>
              <a:t> </a:t>
            </a:r>
            <a:r>
              <a:rPr lang="en-ID" sz="2200" i="1" dirty="0" err="1">
                <a:solidFill>
                  <a:srgbClr val="231F20"/>
                </a:solidFill>
                <a:latin typeface="Myriad Pro" panose="020B0503030403020204" pitchFamily="34" charset="0"/>
              </a:rPr>
              <a:t>kurs</a:t>
            </a:r>
            <a:r>
              <a:rPr lang="en-ID" sz="2200" i="1" dirty="0">
                <a:solidFill>
                  <a:srgbClr val="231F20"/>
                </a:solidFill>
                <a:latin typeface="Myriad Pro" panose="020B0503030403020204" pitchFamily="34" charset="0"/>
              </a:rPr>
              <a:t> pada </a:t>
            </a:r>
            <a:r>
              <a:rPr lang="en-ID" sz="2200" i="1" dirty="0" err="1">
                <a:solidFill>
                  <a:srgbClr val="231F20"/>
                </a:solidFill>
                <a:latin typeface="Myriad Pro" panose="020B0503030403020204" pitchFamily="34" charset="0"/>
              </a:rPr>
              <a:t>tanggal</a:t>
            </a:r>
            <a:r>
              <a:rPr lang="en-ID" sz="2200" i="1" dirty="0">
                <a:solidFill>
                  <a:srgbClr val="231F20"/>
                </a:solidFill>
                <a:latin typeface="Myriad Pro" panose="020B0503030403020204" pitchFamily="34" charset="0"/>
              </a:rPr>
              <a:t> </a:t>
            </a:r>
            <a:r>
              <a:rPr lang="en-ID" sz="2200" i="1" dirty="0" err="1">
                <a:solidFill>
                  <a:srgbClr val="231F20"/>
                </a:solidFill>
                <a:latin typeface="Myriad Pro" panose="020B0503030403020204" pitchFamily="34" charset="0"/>
              </a:rPr>
              <a:t>pelaporan</a:t>
            </a:r>
            <a:r>
              <a:rPr lang="en-ID" sz="2200" i="1" dirty="0">
                <a:solidFill>
                  <a:srgbClr val="231F20"/>
                </a:solidFill>
                <a:latin typeface="Myriad Pro" panose="020B0503030403020204" pitchFamily="34" charset="0"/>
              </a:rPr>
              <a:t> (US$1.000.000 x (Rp3.600 – 3.500))</a:t>
            </a:r>
            <a:endParaRPr lang="en-US" sz="2200" dirty="0"/>
          </a:p>
          <a:p>
            <a:pPr marL="338138" indent="4763" algn="just">
              <a:spcBef>
                <a:spcPts val="0"/>
              </a:spcBef>
              <a:buNone/>
            </a:pPr>
            <a:endParaRPr lang="en-US" sz="15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600" b="1" dirty="0"/>
              <a:t>PERDAGANGAN INTERNASIONAL DAN TRANSAKSI DENGAN MATA UANG ASING</a:t>
            </a:r>
          </a:p>
        </p:txBody>
      </p:sp>
      <p:sp>
        <p:nvSpPr>
          <p:cNvPr id="3" name="Content Placeholder 2"/>
          <p:cNvSpPr>
            <a:spLocks noGrp="1"/>
          </p:cNvSpPr>
          <p:nvPr>
            <p:ph sz="quarter" idx="1"/>
          </p:nvPr>
        </p:nvSpPr>
        <p:spPr/>
        <p:txBody>
          <a:bodyPr>
            <a:normAutofit fontScale="92500"/>
          </a:bodyPr>
          <a:lstStyle/>
          <a:p>
            <a:pPr marL="0" indent="0" algn="just">
              <a:buNone/>
            </a:pPr>
            <a:r>
              <a:rPr lang="id-ID" sz="1600" dirty="0"/>
              <a:t>Keberadaan berbagai peluang dan tantangan yang dihadapi suatu negara sebagai dampak keterlibatannya dalam masyarakat ekonomi dunia memaksa berbagai entitas usaha yang ada di dalamnya untuk juga terlibat aktif menjalankan peran-peran dunia bisnis. Bahkan, dalam kehidupan perekonomian yang sangat terbuka, sangat sulit bagi entitas-entitas usaha yang ada di dalamnya untuk menghindari berbagai aktivitas bisnis yang melibatkan pelaku usaha dari negara lain. Berbagai faktor memaksa suatu entitas perlu untuk berinteraksi dengan entitas usaha dari negara lain antara lain: (1) kebutuhan bahan produksi atau pendukung produksi yang tidak tersedia secara memadai di dalam negeri, (2) pemasaran produk yang dihasilkan entitas, (3) memperoleh sumber pendanaan yang lebih menarik, hingga (4) tujuan pengembangan entitas secara keseluruhan melalui transaksi-transaksi strategis di luar batas-batas negara.</a:t>
            </a:r>
          </a:p>
          <a:p>
            <a:pPr marL="0" indent="0" algn="just">
              <a:buNone/>
            </a:pPr>
            <a:r>
              <a:rPr lang="id-ID" sz="1600" dirty="0"/>
              <a:t>Standar akuntansi Indonesia secara jelas telah mengatur bagaimana suatu entitas di Indonesia memperlakukan transaksi yang menggunakan mata uang asing. Melalui PSAK 10 </a:t>
            </a:r>
            <a:r>
              <a:rPr lang="id-ID" sz="1600" i="1" dirty="0"/>
              <a:t>Pengaruh dari Perubahan Nilai Tukar Valuta Asing </a:t>
            </a:r>
            <a:r>
              <a:rPr lang="id-ID" sz="1600" dirty="0"/>
              <a:t>telah mengatur bagaimana suatu entitas memperlakukan transaksi menggunakan mata uang asing baik untuk pengakuan awal maupun saat pelaporan di akhir periode. Mengetahui perlakuan akuntansi atas transaksi yang menggunakan mata uang asing sangat penting dalam perdagangan internasional, entitas-entitas usaha di Indonesia lebih banyak menggunakan mata uang asing yang lebih umum digunakan sebagai mata uang dalam perdagangan internasional.</a:t>
            </a:r>
          </a:p>
        </p:txBody>
      </p:sp>
    </p:spTree>
    <p:extLst>
      <p:ext uri="{BB962C8B-B14F-4D97-AF65-F5344CB8AC3E}">
        <p14:creationId xmlns:p14="http://schemas.microsoft.com/office/powerpoint/2010/main" val="2976793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319088" lvl="1" indent="-319088" algn="just">
              <a:spcBef>
                <a:spcPts val="0"/>
              </a:spcBef>
              <a:buFont typeface="Wingdings" pitchFamily="2" charset="2"/>
              <a:buChar char="q"/>
            </a:pPr>
            <a:r>
              <a:rPr lang="fi-FI" sz="2100" b="1" dirty="0"/>
              <a:t>Penyajian dan Pengungkapan Transaksi Menggunakan Mata Uang Asing</a:t>
            </a:r>
          </a:p>
          <a:p>
            <a:pPr>
              <a:buNone/>
            </a:pPr>
            <a:r>
              <a:rPr lang="en-US" sz="1500" dirty="0"/>
              <a:t>	PSAK 10 </a:t>
            </a:r>
            <a:r>
              <a:rPr lang="en-US" sz="1500" dirty="0" err="1"/>
              <a:t>menyatakan</a:t>
            </a:r>
            <a:r>
              <a:rPr lang="en-US" sz="1500" dirty="0"/>
              <a:t> </a:t>
            </a:r>
            <a:r>
              <a:rPr lang="en-US" sz="1500" dirty="0" err="1"/>
              <a:t>bahwa</a:t>
            </a:r>
            <a:r>
              <a:rPr lang="en-US" sz="1500" dirty="0"/>
              <a:t> </a:t>
            </a:r>
            <a:r>
              <a:rPr lang="en-US" sz="1500" dirty="0" err="1"/>
              <a:t>suatu</a:t>
            </a:r>
            <a:r>
              <a:rPr lang="en-US" sz="1500" dirty="0"/>
              <a:t> </a:t>
            </a:r>
            <a:r>
              <a:rPr lang="en-US" sz="1500" dirty="0" err="1"/>
              <a:t>entitas</a:t>
            </a:r>
            <a:r>
              <a:rPr lang="en-US" sz="1500" dirty="0"/>
              <a:t> </a:t>
            </a:r>
            <a:r>
              <a:rPr lang="en-US" sz="1500" dirty="0" err="1"/>
              <a:t>perlu</a:t>
            </a:r>
            <a:r>
              <a:rPr lang="en-US" sz="1500" dirty="0"/>
              <a:t> </a:t>
            </a:r>
            <a:r>
              <a:rPr lang="en-US" sz="1500" dirty="0" err="1"/>
              <a:t>mengungkapkan</a:t>
            </a:r>
            <a:r>
              <a:rPr lang="en-US" sz="1500" dirty="0"/>
              <a:t>:</a:t>
            </a:r>
          </a:p>
          <a:p>
            <a:pPr marL="623888" indent="-280988" algn="just">
              <a:buNone/>
            </a:pPr>
            <a:r>
              <a:rPr lang="en-US" sz="1500" dirty="0"/>
              <a:t>1.	</a:t>
            </a:r>
            <a:r>
              <a:rPr lang="en-US" sz="1500" dirty="0" err="1"/>
              <a:t>Jumlah</a:t>
            </a:r>
            <a:r>
              <a:rPr lang="en-US" sz="1500" dirty="0"/>
              <a:t> </a:t>
            </a:r>
            <a:r>
              <a:rPr lang="en-US" sz="1500" dirty="0" err="1"/>
              <a:t>dari</a:t>
            </a:r>
            <a:r>
              <a:rPr lang="en-US" sz="1500" dirty="0"/>
              <a:t> </a:t>
            </a:r>
            <a:r>
              <a:rPr lang="en-US" sz="1500" dirty="0" err="1"/>
              <a:t>selisih</a:t>
            </a:r>
            <a:r>
              <a:rPr lang="en-US" sz="1500" dirty="0"/>
              <a:t> </a:t>
            </a:r>
            <a:r>
              <a:rPr lang="en-US" sz="1500" dirty="0" err="1"/>
              <a:t>nilai</a:t>
            </a:r>
            <a:r>
              <a:rPr lang="en-US" sz="1500" dirty="0"/>
              <a:t> </a:t>
            </a:r>
            <a:r>
              <a:rPr lang="en-US" sz="1500" dirty="0" err="1"/>
              <a:t>tukar</a:t>
            </a:r>
            <a:r>
              <a:rPr lang="en-US" sz="1500" dirty="0"/>
              <a:t> yang </a:t>
            </a:r>
            <a:r>
              <a:rPr lang="en-US" sz="1500" dirty="0" err="1"/>
              <a:t>diakui</a:t>
            </a:r>
            <a:r>
              <a:rPr lang="en-US" sz="1500" dirty="0"/>
              <a:t> </a:t>
            </a:r>
            <a:r>
              <a:rPr lang="en-US" sz="1500" dirty="0" err="1"/>
              <a:t>dalam</a:t>
            </a:r>
            <a:r>
              <a:rPr lang="en-US" sz="1500" dirty="0"/>
              <a:t> </a:t>
            </a:r>
            <a:r>
              <a:rPr lang="en-US" sz="1500" dirty="0" err="1"/>
              <a:t>laba</a:t>
            </a:r>
            <a:r>
              <a:rPr lang="en-US" sz="1500" dirty="0"/>
              <a:t> </a:t>
            </a:r>
            <a:r>
              <a:rPr lang="en-US" sz="1500" dirty="0" err="1"/>
              <a:t>rugi</a:t>
            </a:r>
            <a:r>
              <a:rPr lang="en-US" sz="1500" dirty="0"/>
              <a:t> </a:t>
            </a:r>
            <a:r>
              <a:rPr lang="en-US" sz="1500" dirty="0" err="1"/>
              <a:t>kecuali</a:t>
            </a:r>
            <a:r>
              <a:rPr lang="en-US" sz="1500" dirty="0"/>
              <a:t> </a:t>
            </a:r>
            <a:r>
              <a:rPr lang="en-US" sz="1500" dirty="0" err="1"/>
              <a:t>untuk</a:t>
            </a:r>
            <a:r>
              <a:rPr lang="en-US" sz="1500" dirty="0"/>
              <a:t> </a:t>
            </a:r>
            <a:r>
              <a:rPr lang="en-US" sz="1500" dirty="0" err="1"/>
              <a:t>selisih</a:t>
            </a:r>
            <a:r>
              <a:rPr lang="en-US" sz="1500" dirty="0"/>
              <a:t> </a:t>
            </a:r>
            <a:r>
              <a:rPr lang="en-US" sz="1500" dirty="0" err="1"/>
              <a:t>nilai</a:t>
            </a:r>
            <a:r>
              <a:rPr lang="en-US" sz="1500" dirty="0"/>
              <a:t> </a:t>
            </a:r>
            <a:r>
              <a:rPr lang="en-US" sz="1500" dirty="0" err="1"/>
              <a:t>tukar</a:t>
            </a:r>
            <a:r>
              <a:rPr lang="en-US" sz="1500" dirty="0"/>
              <a:t> yang </a:t>
            </a:r>
            <a:r>
              <a:rPr lang="en-US" sz="1500" dirty="0" err="1"/>
              <a:t>timbul</a:t>
            </a:r>
            <a:r>
              <a:rPr lang="en-US" sz="1500" dirty="0"/>
              <a:t> pada </a:t>
            </a:r>
            <a:r>
              <a:rPr lang="en-US" sz="1500" dirty="0" err="1"/>
              <a:t>instrumen</a:t>
            </a:r>
            <a:r>
              <a:rPr lang="en-US" sz="1500" dirty="0"/>
              <a:t> </a:t>
            </a:r>
            <a:r>
              <a:rPr lang="en-US" sz="1500" dirty="0" err="1"/>
              <a:t>keuangan</a:t>
            </a:r>
            <a:r>
              <a:rPr lang="en-US" sz="1500" dirty="0"/>
              <a:t> yang </a:t>
            </a:r>
            <a:r>
              <a:rPr lang="en-US" sz="1500" dirty="0" err="1"/>
              <a:t>diukur</a:t>
            </a:r>
            <a:r>
              <a:rPr lang="en-US" sz="1500" dirty="0"/>
              <a:t> pada </a:t>
            </a:r>
            <a:r>
              <a:rPr lang="en-US" sz="1500" dirty="0" err="1"/>
              <a:t>nilai</a:t>
            </a:r>
            <a:r>
              <a:rPr lang="en-US" sz="1500" dirty="0"/>
              <a:t> </a:t>
            </a:r>
            <a:r>
              <a:rPr lang="en-US" sz="1500" dirty="0" err="1"/>
              <a:t>wajarnya</a:t>
            </a:r>
            <a:r>
              <a:rPr lang="en-US" sz="1500" dirty="0"/>
              <a:t> </a:t>
            </a:r>
            <a:r>
              <a:rPr lang="en-US" sz="1500" dirty="0" err="1"/>
              <a:t>melalui</a:t>
            </a:r>
            <a:r>
              <a:rPr lang="en-US" sz="1500" dirty="0"/>
              <a:t> </a:t>
            </a:r>
            <a:r>
              <a:rPr lang="en-US" sz="1500" dirty="0" err="1"/>
              <a:t>laba</a:t>
            </a:r>
            <a:r>
              <a:rPr lang="en-US" sz="1500" dirty="0"/>
              <a:t> </a:t>
            </a:r>
            <a:r>
              <a:rPr lang="en-US" sz="1500" dirty="0" err="1"/>
              <a:t>atau</a:t>
            </a:r>
            <a:r>
              <a:rPr lang="en-US" sz="1500" dirty="0"/>
              <a:t> </a:t>
            </a:r>
            <a:r>
              <a:rPr lang="en-US" sz="1500" dirty="0" err="1"/>
              <a:t>rugi</a:t>
            </a:r>
            <a:r>
              <a:rPr lang="en-US" sz="1500" dirty="0"/>
              <a:t> </a:t>
            </a:r>
            <a:r>
              <a:rPr lang="en-US" sz="1500" dirty="0" err="1"/>
              <a:t>sesuai</a:t>
            </a:r>
            <a:r>
              <a:rPr lang="en-US" sz="1500" dirty="0"/>
              <a:t> PSAK 71.</a:t>
            </a:r>
          </a:p>
          <a:p>
            <a:pPr marL="623888" indent="-280988" algn="just">
              <a:buNone/>
            </a:pPr>
            <a:r>
              <a:rPr lang="en-US" sz="1500" dirty="0"/>
              <a:t>2.	</a:t>
            </a:r>
            <a:r>
              <a:rPr lang="en-US" sz="1500" dirty="0" err="1"/>
              <a:t>Selisih</a:t>
            </a:r>
            <a:r>
              <a:rPr lang="en-US" sz="1500" dirty="0"/>
              <a:t> </a:t>
            </a:r>
            <a:r>
              <a:rPr lang="en-US" sz="1500" dirty="0" err="1"/>
              <a:t>nilai</a:t>
            </a:r>
            <a:r>
              <a:rPr lang="en-US" sz="1500" dirty="0"/>
              <a:t> </a:t>
            </a:r>
            <a:r>
              <a:rPr lang="en-US" sz="1500" dirty="0" err="1"/>
              <a:t>tukar</a:t>
            </a:r>
            <a:r>
              <a:rPr lang="en-US" sz="1500" dirty="0"/>
              <a:t> </a:t>
            </a:r>
            <a:r>
              <a:rPr lang="en-US" sz="1500" dirty="0" err="1"/>
              <a:t>neto</a:t>
            </a:r>
            <a:r>
              <a:rPr lang="en-US" sz="1500" dirty="0"/>
              <a:t> </a:t>
            </a:r>
            <a:r>
              <a:rPr lang="en-US" sz="1500" dirty="0" err="1"/>
              <a:t>diakui</a:t>
            </a:r>
            <a:r>
              <a:rPr lang="en-US" sz="1500" dirty="0"/>
              <a:t> </a:t>
            </a:r>
            <a:r>
              <a:rPr lang="en-US" sz="1500" dirty="0" err="1"/>
              <a:t>dalam</a:t>
            </a:r>
            <a:r>
              <a:rPr lang="en-US" sz="1500" dirty="0"/>
              <a:t> </a:t>
            </a:r>
            <a:r>
              <a:rPr lang="en-US" sz="1500" dirty="0" err="1"/>
              <a:t>penghasilan</a:t>
            </a:r>
            <a:r>
              <a:rPr lang="en-US" sz="1500" dirty="0"/>
              <a:t> </a:t>
            </a:r>
            <a:r>
              <a:rPr lang="en-US" sz="1500" dirty="0" err="1"/>
              <a:t>komprehensif</a:t>
            </a:r>
            <a:r>
              <a:rPr lang="en-US" sz="1500" dirty="0"/>
              <a:t> lain dan </a:t>
            </a:r>
            <a:r>
              <a:rPr lang="en-US" sz="1500" dirty="0" err="1"/>
              <a:t>diakumulasikan</a:t>
            </a:r>
            <a:r>
              <a:rPr lang="en-US" sz="1500" dirty="0"/>
              <a:t> </a:t>
            </a:r>
            <a:r>
              <a:rPr lang="en-US" sz="1500" dirty="0" err="1"/>
              <a:t>dalam</a:t>
            </a:r>
            <a:r>
              <a:rPr lang="en-US" sz="1500" dirty="0"/>
              <a:t> </a:t>
            </a:r>
            <a:r>
              <a:rPr lang="en-US" sz="1500" dirty="0" err="1"/>
              <a:t>komponen</a:t>
            </a:r>
            <a:r>
              <a:rPr lang="en-US" sz="1500" dirty="0"/>
              <a:t> </a:t>
            </a:r>
            <a:r>
              <a:rPr lang="en-US" sz="1500" dirty="0" err="1"/>
              <a:t>ekuitas</a:t>
            </a:r>
            <a:r>
              <a:rPr lang="en-US" sz="1500" dirty="0"/>
              <a:t> </a:t>
            </a:r>
            <a:r>
              <a:rPr lang="en-US" sz="1500" dirty="0" err="1"/>
              <a:t>terpisah</a:t>
            </a:r>
            <a:r>
              <a:rPr lang="en-US" sz="1500" dirty="0"/>
              <a:t>, dan </a:t>
            </a:r>
            <a:r>
              <a:rPr lang="en-US" sz="1500" dirty="0" err="1"/>
              <a:t>harus</a:t>
            </a:r>
            <a:r>
              <a:rPr lang="en-US" sz="1500" dirty="0"/>
              <a:t> </a:t>
            </a:r>
            <a:r>
              <a:rPr lang="en-US" sz="1500" dirty="0" err="1"/>
              <a:t>mengungkapkan</a:t>
            </a:r>
            <a:r>
              <a:rPr lang="en-US" sz="1500" dirty="0"/>
              <a:t> </a:t>
            </a:r>
            <a:r>
              <a:rPr lang="en-US" sz="1500" dirty="0" err="1"/>
              <a:t>rekonsiliasi</a:t>
            </a:r>
            <a:r>
              <a:rPr lang="en-US" sz="1500" dirty="0"/>
              <a:t> </a:t>
            </a:r>
            <a:r>
              <a:rPr lang="en-US" sz="1500" dirty="0" err="1"/>
              <a:t>dari</a:t>
            </a:r>
            <a:r>
              <a:rPr lang="en-US" sz="1500" dirty="0"/>
              <a:t> </a:t>
            </a:r>
            <a:r>
              <a:rPr lang="en-US" sz="1500" dirty="0" err="1"/>
              <a:t>selisih</a:t>
            </a:r>
            <a:r>
              <a:rPr lang="en-US" sz="1500" dirty="0"/>
              <a:t> </a:t>
            </a:r>
            <a:r>
              <a:rPr lang="en-US" sz="1500" dirty="0" err="1"/>
              <a:t>nilai</a:t>
            </a:r>
            <a:r>
              <a:rPr lang="en-US" sz="1500" dirty="0"/>
              <a:t> </a:t>
            </a:r>
            <a:r>
              <a:rPr lang="en-US" sz="1500" dirty="0" err="1"/>
              <a:t>tukar</a:t>
            </a:r>
            <a:r>
              <a:rPr lang="en-US" sz="1500" dirty="0"/>
              <a:t> </a:t>
            </a:r>
            <a:r>
              <a:rPr lang="en-US" sz="1500" dirty="0" err="1"/>
              <a:t>tersebut</a:t>
            </a:r>
            <a:r>
              <a:rPr lang="en-US" sz="1500" dirty="0"/>
              <a:t> pada </a:t>
            </a:r>
            <a:r>
              <a:rPr lang="en-US" sz="1500" dirty="0" err="1"/>
              <a:t>awal</a:t>
            </a:r>
            <a:r>
              <a:rPr lang="en-US" sz="1500" dirty="0"/>
              <a:t> dan </a:t>
            </a:r>
            <a:r>
              <a:rPr lang="en-US" sz="1500" dirty="0" err="1"/>
              <a:t>akhir</a:t>
            </a:r>
            <a:r>
              <a:rPr lang="en-US" sz="1500" dirty="0"/>
              <a:t> </a:t>
            </a:r>
            <a:r>
              <a:rPr lang="en-US" sz="1500" dirty="0" err="1"/>
              <a:t>periode</a:t>
            </a:r>
            <a:r>
              <a:rPr lang="en-US" sz="1500" dirty="0"/>
              <a:t>.</a:t>
            </a:r>
          </a:p>
          <a:p>
            <a:pPr marL="623888" indent="-280988" algn="just">
              <a:buNone/>
            </a:pPr>
            <a:endParaRPr lang="en-US" sz="1500" i="1" dirty="0"/>
          </a:p>
          <a:p>
            <a:pPr marL="357188" indent="3175" algn="just">
              <a:buNone/>
            </a:pPr>
            <a:r>
              <a:rPr lang="en-ID" sz="1500" dirty="0" err="1">
                <a:effectLst/>
                <a:latin typeface="Myriad Pro" panose="020B0503030403020204" pitchFamily="34" charset="0"/>
                <a:ea typeface="Calibri" panose="020F0502020204030204" pitchFamily="34" charset="0"/>
                <a:cs typeface="Minion Pro" panose="02040503050306020203" pitchFamily="18" charset="0"/>
              </a:rPr>
              <a:t>Selain</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itu</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ketika</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mata</a:t>
            </a:r>
            <a:r>
              <a:rPr lang="en-ID" sz="1500" dirty="0">
                <a:effectLst/>
                <a:latin typeface="Myriad Pro" panose="020B0503030403020204" pitchFamily="34" charset="0"/>
                <a:ea typeface="Calibri" panose="020F0502020204030204" pitchFamily="34" charset="0"/>
                <a:cs typeface="Minion Pro" panose="02040503050306020203" pitchFamily="18" charset="0"/>
              </a:rPr>
              <a:t> uang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fungsional</a:t>
            </a:r>
            <a:r>
              <a:rPr lang="en-ID" sz="1500" dirty="0">
                <a:effectLst/>
                <a:latin typeface="Myriad Pro" panose="020B0503030403020204" pitchFamily="34" charset="0"/>
                <a:ea typeface="Calibri" panose="020F0502020204030204" pitchFamily="34" charset="0"/>
                <a:cs typeface="Minion Pro" panose="02040503050306020203" pitchFamily="18" charset="0"/>
              </a:rPr>
              <a:t> dan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mata</a:t>
            </a:r>
            <a:r>
              <a:rPr lang="en-ID" sz="1500" dirty="0">
                <a:effectLst/>
                <a:latin typeface="Myriad Pro" panose="020B0503030403020204" pitchFamily="34" charset="0"/>
                <a:ea typeface="Calibri" panose="020F0502020204030204" pitchFamily="34" charset="0"/>
                <a:cs typeface="Minion Pro" panose="02040503050306020203" pitchFamily="18" charset="0"/>
              </a:rPr>
              <a:t> uang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pelaporan</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adalah</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berbeda</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maka</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entitas</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tersebut</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harus</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mengungkapkan</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alasan</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perbedaan</a:t>
            </a:r>
            <a:r>
              <a:rPr lang="en-ID" sz="1500" dirty="0">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effectLst/>
                <a:latin typeface="Myriad Pro" panose="020B0503030403020204" pitchFamily="34" charset="0"/>
                <a:ea typeface="Calibri" panose="020F0502020204030204" pitchFamily="34" charset="0"/>
                <a:cs typeface="Minion Pro" panose="02040503050306020203" pitchFamily="18" charset="0"/>
              </a:rPr>
              <a:t>tersebut</a:t>
            </a:r>
            <a:r>
              <a:rPr lang="en-ID" sz="1500" dirty="0">
                <a:effectLst/>
                <a:latin typeface="Myriad Pro" panose="020B0503030403020204" pitchFamily="34" charset="0"/>
                <a:ea typeface="Calibri" panose="020F0502020204030204" pitchFamily="34" charset="0"/>
                <a:cs typeface="Minion Pro" panose="02040503050306020203" pitchFamily="18" charset="0"/>
              </a:rPr>
              <a:t>.</a:t>
            </a:r>
            <a:endParaRPr lang="en-US" sz="1500" i="1" dirty="0"/>
          </a:p>
          <a:p>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lnSpcReduction="10000"/>
          </a:bodyPr>
          <a:lstStyle/>
          <a:p>
            <a:pPr>
              <a:buFont typeface="Wingdings" pitchFamily="2" charset="2"/>
              <a:buChar char="q"/>
            </a:pPr>
            <a:r>
              <a:rPr lang="id-ID" sz="1900" b="1" dirty="0"/>
              <a:t>Konsep Mata Uang</a:t>
            </a:r>
          </a:p>
          <a:p>
            <a:pPr marL="361950" indent="0" algn="just">
              <a:buNone/>
            </a:pPr>
            <a:r>
              <a:rPr lang="id-ID" sz="1400" dirty="0"/>
              <a:t>Konsep penting yang perlu dipahami terkait aktivitas perdagangan internasional adalah konsep mata uang dan nilai tukar (kurs). Menurut standar akuntansi, jenis mata uang yang digunakan suatu entitas adalah:</a:t>
            </a:r>
          </a:p>
          <a:p>
            <a:pPr marL="714375" indent="-171450" algn="just">
              <a:spcBef>
                <a:spcPts val="0"/>
              </a:spcBef>
              <a:buNone/>
            </a:pPr>
            <a:r>
              <a:rPr lang="id-ID" sz="1400" dirty="0"/>
              <a:t>1. Mata uang fungsional; mata uang pada lingkungan ekonomi utama di mana entitas beroperasi.</a:t>
            </a:r>
          </a:p>
          <a:p>
            <a:pPr marL="714375" indent="-171450" algn="just">
              <a:spcBef>
                <a:spcPts val="0"/>
              </a:spcBef>
              <a:buNone/>
            </a:pPr>
            <a:r>
              <a:rPr lang="id-ID" sz="1400" dirty="0"/>
              <a:t>2. Mata uang penyajian (pelaporan); mata uang yang digunakan dalam penyajian laporan keuangan.</a:t>
            </a:r>
          </a:p>
          <a:p>
            <a:pPr marL="714375" indent="-171450" algn="just">
              <a:spcBef>
                <a:spcPts val="0"/>
              </a:spcBef>
              <a:buNone/>
            </a:pPr>
            <a:r>
              <a:rPr lang="id-ID" sz="1400" dirty="0"/>
              <a:t>3. Mata uang asing; mata uang selain mata uang fungsional suatu entitas.</a:t>
            </a:r>
          </a:p>
          <a:p>
            <a:pPr marL="361950" indent="0" algn="just">
              <a:buNone/>
            </a:pPr>
            <a:r>
              <a:rPr lang="id-ID" sz="1400" dirty="0"/>
              <a:t>Menurut PSAK 10, beberapa pertimbangan dalam menentukan mata uang fungsional bagi suatu entitas yang perlu diperhatikan bahwa mata uang fungsional merupakan mata uang yang:</a:t>
            </a:r>
          </a:p>
          <a:p>
            <a:pPr marL="714375" indent="-171450" algn="just">
              <a:spcBef>
                <a:spcPts val="0"/>
              </a:spcBef>
              <a:buNone/>
            </a:pPr>
            <a:r>
              <a:rPr lang="id-ID" sz="1400" dirty="0"/>
              <a:t>1. paling memengaruhi harga jual;</a:t>
            </a:r>
          </a:p>
          <a:p>
            <a:pPr marL="714375" indent="-171450" algn="just">
              <a:spcBef>
                <a:spcPts val="0"/>
              </a:spcBef>
              <a:buNone/>
            </a:pPr>
            <a:r>
              <a:rPr lang="id-ID" sz="1400" dirty="0"/>
              <a:t>2. dari suatu negara yang kekuatan persaingan dan perundangan-undangannya sebagian besar menentukan harga jual dari barang dan jasa suatu entitas;</a:t>
            </a:r>
          </a:p>
          <a:p>
            <a:pPr marL="714375" indent="-171450" algn="just">
              <a:spcBef>
                <a:spcPts val="0"/>
              </a:spcBef>
              <a:buNone/>
            </a:pPr>
            <a:r>
              <a:rPr lang="id-ID" sz="1400" dirty="0"/>
              <a:t>3. memengaruhi biaya tenaga kerja, bahan baku, dan biaya lain dari pengadaan barang atau jasa;</a:t>
            </a:r>
          </a:p>
          <a:p>
            <a:pPr marL="714375" indent="-171450" algn="just">
              <a:spcBef>
                <a:spcPts val="0"/>
              </a:spcBef>
              <a:buNone/>
            </a:pPr>
            <a:r>
              <a:rPr lang="id-ID" sz="1400" dirty="0"/>
              <a:t>4. menjadi sumber dana dari aktivitas pendanaan (</a:t>
            </a:r>
            <a:r>
              <a:rPr lang="id-ID" sz="1400" i="1" dirty="0"/>
              <a:t>financing)</a:t>
            </a:r>
            <a:r>
              <a:rPr lang="id-ID" sz="1400" dirty="0"/>
              <a:t>;</a:t>
            </a:r>
          </a:p>
          <a:p>
            <a:pPr marL="714375" indent="-171450" algn="just">
              <a:spcBef>
                <a:spcPts val="0"/>
              </a:spcBef>
              <a:buNone/>
            </a:pPr>
            <a:r>
              <a:rPr lang="fi-FI" sz="1400" dirty="0"/>
              <a:t>5. penerimaan dari aktivitas operasi pada umumnya ditahan.</a:t>
            </a:r>
            <a:endParaRPr lang="id-ID" sz="1400" dirty="0"/>
          </a:p>
          <a:p>
            <a:pPr marL="361950" indent="0" algn="just">
              <a:buNone/>
            </a:pPr>
            <a:r>
              <a:rPr lang="id-ID" sz="1400" dirty="0"/>
              <a:t>Jika suatu perusahaan memiliki operasi di luar negeri, maka nilai tukar fungsional dari operasi tersebut dapat berupa (1) mata uang fungsional induk, (2) mata uang lokal tempat operasi berlokasi, (3) mata uang ketiga. Berdasarkan PSAK 10, dalam menentukan mata uang fungsional dari operasi di luar negeri, sifat hubungan antara perusahaan induk dan operasi di luar negeri yang perlu dipertimbangkan ditunjukkan dalam Tabel 9.1.</a:t>
            </a:r>
          </a:p>
        </p:txBody>
      </p:sp>
    </p:spTree>
    <p:extLst>
      <p:ext uri="{BB962C8B-B14F-4D97-AF65-F5344CB8AC3E}">
        <p14:creationId xmlns:p14="http://schemas.microsoft.com/office/powerpoint/2010/main" val="34965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3">
            <a:extLst>
              <a:ext uri="{FF2B5EF4-FFF2-40B4-BE49-F238E27FC236}">
                <a16:creationId xmlns:a16="http://schemas.microsoft.com/office/drawing/2014/main" id="{6AF61A1B-61E8-41F8-BB3A-6C2C0E041AA7}"/>
              </a:ext>
            </a:extLst>
          </p:cNvPr>
          <p:cNvPicPr>
            <a:picLocks noChangeAspect="1"/>
          </p:cNvPicPr>
          <p:nvPr/>
        </p:nvPicPr>
        <p:blipFill>
          <a:blip r:embed="rId2"/>
          <a:stretch>
            <a:fillRect/>
          </a:stretch>
        </p:blipFill>
        <p:spPr>
          <a:xfrm>
            <a:off x="709612" y="1905000"/>
            <a:ext cx="7724775" cy="3886200"/>
          </a:xfrm>
          <a:prstGeom prst="rect">
            <a:avLst/>
          </a:prstGeom>
        </p:spPr>
      </p:pic>
    </p:spTree>
    <p:extLst>
      <p:ext uri="{BB962C8B-B14F-4D97-AF65-F5344CB8AC3E}">
        <p14:creationId xmlns:p14="http://schemas.microsoft.com/office/powerpoint/2010/main" val="256505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a:xfrm>
            <a:off x="609600" y="1676400"/>
            <a:ext cx="8153400" cy="4572000"/>
          </a:xfrm>
        </p:spPr>
        <p:txBody>
          <a:bodyPr>
            <a:normAutofit lnSpcReduction="10000"/>
          </a:bodyPr>
          <a:lstStyle/>
          <a:p>
            <a:pPr>
              <a:buFont typeface="Wingdings" pitchFamily="2" charset="2"/>
              <a:buChar char="q"/>
            </a:pPr>
            <a:r>
              <a:rPr lang="id-ID" sz="1900" b="1" dirty="0"/>
              <a:t>Jenis-Jenis Nilai Tukar</a:t>
            </a:r>
          </a:p>
          <a:p>
            <a:pPr marL="361950" indent="0" algn="just">
              <a:buNone/>
            </a:pPr>
            <a:r>
              <a:rPr lang="id-ID" sz="1400" dirty="0"/>
              <a:t>Sebagai dampak dari keberadaan berbagai jenis mata uang yang dimiliki oleh suatu entitas, terdapat rasio (perbandingan) pertukaran dua mata uang atau yang disebut dengan kurs/nilai tukar mata uang. Saat ini nilai tukar mata uang yang ada pada perekonomian sebagian besar telah menggunakan nilai tukar mengambang bebas (</a:t>
            </a:r>
            <a:r>
              <a:rPr lang="id-ID" sz="1400" i="1" dirty="0"/>
              <a:t>floating rate) </a:t>
            </a:r>
            <a:r>
              <a:rPr lang="id-ID" sz="1400" dirty="0"/>
              <a:t>yang ditentukan oleh permintaan dan penawaran di pasar. Sedikit sekali negara yang masih menggunakan sistem nilai tukar tetap (</a:t>
            </a:r>
            <a:r>
              <a:rPr lang="id-ID" sz="1400" i="1" dirty="0"/>
              <a:t>pegged exchange rate)</a:t>
            </a:r>
            <a:r>
              <a:rPr lang="id-ID" sz="1400" dirty="0"/>
              <a:t>, tetapi ada juga yang menggunakan sistem nilai tukar tetap yang lebih fleksibel yang disebut dengan nilai tukar terkendali (</a:t>
            </a:r>
            <a:r>
              <a:rPr lang="id-ID" sz="1400" i="1" dirty="0"/>
              <a:t>managed exchange rate) </a:t>
            </a:r>
            <a:r>
              <a:rPr lang="id-ID" sz="1400" dirty="0"/>
              <a:t>(Goodman, 2010). Selain itu, terdapat juga negara yang menggunakan sistem nilai tukar yang dikaitkan (</a:t>
            </a:r>
            <a:r>
              <a:rPr lang="id-ID" sz="1400" i="1" dirty="0"/>
              <a:t>linked exchange rate) </a:t>
            </a:r>
            <a:r>
              <a:rPr lang="id-ID" sz="1400" dirty="0"/>
              <a:t>dengan mata uang (sekumpulan mata uang) tertentu. Umumnya mata uang yang dikaitkan adalah mata uang yang dianggap kuat seperti dolar Amerika Serikat, yen Jepang, atau euro Uni Eropa. </a:t>
            </a:r>
          </a:p>
          <a:p>
            <a:pPr marL="361950" indent="0" algn="just">
              <a:buNone/>
            </a:pPr>
            <a:r>
              <a:rPr lang="nn-NO" sz="1400" dirty="0"/>
              <a:t>Jenis-jenis nilai tukar yang dikenal menurut standar akuntansi adalah:</a:t>
            </a:r>
          </a:p>
          <a:p>
            <a:pPr marL="542925" indent="-180975" algn="just">
              <a:spcBef>
                <a:spcPts val="0"/>
              </a:spcBef>
              <a:buNone/>
            </a:pPr>
            <a:r>
              <a:rPr lang="sv-SE" sz="1400" dirty="0"/>
              <a:t>1. Kurs spot</a:t>
            </a:r>
            <a:r>
              <a:rPr lang="id-ID" sz="1400" dirty="0"/>
              <a:t>;</a:t>
            </a:r>
            <a:r>
              <a:rPr lang="sv-SE" sz="1400" dirty="0"/>
              <a:t> nilai tukar untuk realisasi segera, umumnya untuk realisasi dalam dua hari kerja setelah perdagangan.</a:t>
            </a:r>
          </a:p>
          <a:p>
            <a:pPr marL="542925" indent="-180975" algn="just">
              <a:spcBef>
                <a:spcPts val="0"/>
              </a:spcBef>
              <a:buNone/>
            </a:pPr>
            <a:r>
              <a:rPr lang="id-ID" sz="1400" dirty="0"/>
              <a:t>2. Kurs penutup; kurs spot pada akhir periode pelaporan.</a:t>
            </a:r>
          </a:p>
          <a:p>
            <a:pPr marL="542925" indent="-180975" algn="just">
              <a:spcBef>
                <a:spcPts val="0"/>
              </a:spcBef>
              <a:buNone/>
            </a:pPr>
            <a:r>
              <a:rPr lang="nn-NO" sz="1400" dirty="0"/>
              <a:t>3. Kurs </a:t>
            </a:r>
            <a:r>
              <a:rPr lang="nn-NO" sz="1400" i="1" dirty="0"/>
              <a:t>forward</a:t>
            </a:r>
            <a:r>
              <a:rPr lang="id-ID" sz="1400" dirty="0"/>
              <a:t>;</a:t>
            </a:r>
            <a:r>
              <a:rPr lang="nn-NO" sz="1400" dirty="0"/>
              <a:t> nilai tukar untuk penyelesaian transaksi di masa depan yang telah ditentukan. </a:t>
            </a:r>
            <a:endParaRPr lang="id-ID" sz="1400" dirty="0"/>
          </a:p>
          <a:p>
            <a:pPr marL="361950" indent="0" algn="just">
              <a:buNone/>
            </a:pP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alasan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praktis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spot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dapat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menggunakan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mendekati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aktual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misalnya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suatu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rata-rata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seminggu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mungkin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dapat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digunakan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semua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asing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terjadi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selama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periode</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Namun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jika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tukar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berfluktuasi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secara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signifikan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tidak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tepat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menggunakan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kurs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rata-rata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untuk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suatu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periode</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id-ID" sz="1400" dirty="0"/>
          </a:p>
        </p:txBody>
      </p:sp>
    </p:spTree>
    <p:extLst>
      <p:ext uri="{BB962C8B-B14F-4D97-AF65-F5344CB8AC3E}">
        <p14:creationId xmlns:p14="http://schemas.microsoft.com/office/powerpoint/2010/main" val="164908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a:xfrm>
            <a:off x="609600" y="1676400"/>
            <a:ext cx="8153400" cy="1392560"/>
          </a:xfrm>
        </p:spPr>
        <p:txBody>
          <a:bodyPr>
            <a:normAutofit lnSpcReduction="10000"/>
          </a:bodyPr>
          <a:lstStyle/>
          <a:p>
            <a:pPr>
              <a:buFont typeface="Wingdings" pitchFamily="2" charset="2"/>
              <a:buChar char="q"/>
            </a:pPr>
            <a:r>
              <a:rPr lang="fi-FI" sz="1900" b="1" dirty="0"/>
              <a:t>Kuotasi dan Perubahan Nilai Tukar</a:t>
            </a:r>
            <a:r>
              <a:rPr lang="fi-FI" b="1" dirty="0"/>
              <a:t> </a:t>
            </a:r>
            <a:endParaRPr lang="id-ID" b="1" dirty="0"/>
          </a:p>
          <a:p>
            <a:pPr marL="361950" indent="0" algn="just">
              <a:buNone/>
            </a:pPr>
            <a:r>
              <a:rPr lang="id-ID" sz="1400" dirty="0"/>
              <a:t>Berdasarkan perbandingan antarmata uang, terdapat dua jenis nilai tukar: 1. nilai tukar langsung (</a:t>
            </a:r>
            <a:r>
              <a:rPr lang="id-ID" sz="1400" i="1" dirty="0"/>
              <a:t>direct exchange rate—</a:t>
            </a:r>
            <a:r>
              <a:rPr lang="en-US" sz="1400" dirty="0"/>
              <a:t>DER</a:t>
            </a:r>
            <a:r>
              <a:rPr lang="id-ID" sz="1400" i="1" dirty="0"/>
              <a:t>) </a:t>
            </a:r>
            <a:r>
              <a:rPr lang="id-ID" sz="1400" dirty="0"/>
              <a:t>dan, 2. nilai tukar tidak langsung (</a:t>
            </a:r>
            <a:r>
              <a:rPr lang="id-ID" sz="1400" i="1" dirty="0"/>
              <a:t>indirect exchange rate—</a:t>
            </a:r>
            <a:r>
              <a:rPr lang="en-US" sz="1400" dirty="0"/>
              <a:t>IER</a:t>
            </a:r>
            <a:r>
              <a:rPr lang="id-ID" sz="1400" i="1" dirty="0"/>
              <a:t>)</a:t>
            </a:r>
            <a:r>
              <a:rPr lang="id-ID" sz="1400" dirty="0"/>
              <a:t>. Nilai tukar langsung adalah jumlah mata uang lokal yang dibutuhkan untuk mendapatkan 1 unit mata uang asing. Nilai tukar langsung dapat diformulasikan sebagai berikut.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3057525"/>
            <a:ext cx="4010025" cy="219075"/>
          </a:xfrm>
          <a:prstGeom prst="rect">
            <a:avLst/>
          </a:prstGeom>
          <a:noFill/>
          <a:ln w="9525">
            <a:solidFill>
              <a:schemeClr val="tx1"/>
            </a:solidFill>
            <a:miter lim="800000"/>
            <a:headEnd/>
            <a:tailEnd/>
          </a:ln>
          <a:effectLst>
            <a:glow rad="101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11560" y="3376136"/>
            <a:ext cx="8136904" cy="738664"/>
          </a:xfrm>
          <a:prstGeom prst="rect">
            <a:avLst/>
          </a:prstGeom>
        </p:spPr>
        <p:txBody>
          <a:bodyPr wrap="square">
            <a:spAutoFit/>
          </a:bodyPr>
          <a:lstStyle/>
          <a:p>
            <a:pPr marL="361950" algn="just"/>
            <a:r>
              <a:rPr lang="id-ID" sz="1400" dirty="0">
                <a:latin typeface="Myriad Pro" pitchFamily="34" charset="0"/>
              </a:rPr>
              <a:t>Sedangkan nilai tukar tidak langsung adalah jumlah mata uang asing yang dibutuhkan untuk memperoleh satu unit mata uang local</a:t>
            </a:r>
            <a:r>
              <a:rPr lang="en-US" sz="1400" dirty="0">
                <a:latin typeface="Myriad Pro" pitchFamily="34" charset="0"/>
              </a:rPr>
              <a:t>/</a:t>
            </a:r>
            <a:r>
              <a:rPr lang="en-US" sz="1400" dirty="0" err="1">
                <a:latin typeface="Myriad Pro" pitchFamily="34" charset="0"/>
              </a:rPr>
              <a:t>fungsional</a:t>
            </a:r>
            <a:r>
              <a:rPr lang="id-ID" sz="1400" dirty="0">
                <a:latin typeface="Myriad Pro" pitchFamily="34" charset="0"/>
              </a:rPr>
              <a:t>. Nilai tukar tidak langsung dapat diformulasikan sebagai berikut.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4200525"/>
            <a:ext cx="3324225" cy="219075"/>
          </a:xfrm>
          <a:prstGeom prst="rect">
            <a:avLst/>
          </a:prstGeom>
          <a:noFill/>
          <a:ln w="9525">
            <a:solidFill>
              <a:schemeClr val="tx1"/>
            </a:solidFill>
            <a:miter lim="800000"/>
            <a:headEnd/>
            <a:tailEnd/>
          </a:ln>
          <a:effectLst>
            <a:glow rad="1397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11560" y="4571762"/>
            <a:ext cx="8136904" cy="2031325"/>
          </a:xfrm>
          <a:prstGeom prst="rect">
            <a:avLst/>
          </a:prstGeom>
        </p:spPr>
        <p:txBody>
          <a:bodyPr wrap="square">
            <a:spAutoFit/>
          </a:bodyPr>
          <a:lstStyle/>
          <a:p>
            <a:pPr marL="361950" algn="just"/>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tukar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langsung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(DER)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banyak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digunakan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karena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melihat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sudut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mata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uang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pelapor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Pembahasan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bab</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menggunakan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tukar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langsung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(DER)</a:t>
            </a:r>
            <a:r>
              <a:rPr lang="id-ID" sz="1400" dirty="0">
                <a:latin typeface="Myriad Pro" pitchFamily="34" charset="0"/>
              </a:rPr>
              <a:t>. Nilai tukar langsung yang menguat (apresiasi) terjadi pada saat jumlah mata uang lokal yang diperlukan untuk memperoleh satu unit mata uang asing menjadi lebih sedikit. Penguatan suatu mata uang disebabkan oleh tingginya permintaan terhadap mata uang lokal dibandingkan mata uang asing. </a:t>
            </a:r>
          </a:p>
          <a:p>
            <a:pPr marL="361950" algn="just"/>
            <a:r>
              <a:rPr lang="id-ID" sz="1400" dirty="0">
                <a:latin typeface="Myriad Pro" panose="020B0503030403020204" pitchFamily="34" charset="0"/>
              </a:rPr>
              <a:t>Sedangkan nilai tukar langsung yang melemah (depresiasi) terjadi pada saat jumlah mata uang lokal/fungsional yang diperlukan untuk memperoleh satu unit mata uang asing menjadi lebih banyak. Pelemahan suatu mata uang disebabkan oleh tingginya penawaran atas mata uang lokal dibandingkan mata uang asing sedangkan permintaan terhadap mata uang lokal adalah rendah.</a:t>
            </a:r>
          </a:p>
        </p:txBody>
      </p:sp>
    </p:spTree>
    <p:extLst>
      <p:ext uri="{BB962C8B-B14F-4D97-AF65-F5344CB8AC3E}">
        <p14:creationId xmlns:p14="http://schemas.microsoft.com/office/powerpoint/2010/main" val="342141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a:bodyPr>
          <a:lstStyle/>
          <a:p>
            <a:pPr marL="361950" indent="0" algn="just">
              <a:buNone/>
            </a:pPr>
            <a:r>
              <a:rPr lang="id-ID" sz="1400" dirty="0"/>
              <a:t>Dampak dari menguat atau melemahnya mata uang lokal terhadap mata uang asing dapat berupa dampak operasional maupun dampak akuntansi (Neo </a:t>
            </a:r>
            <a:r>
              <a:rPr lang="id-ID" sz="1400" i="1" dirty="0"/>
              <a:t>et al</a:t>
            </a:r>
            <a:r>
              <a:rPr lang="id-ID" sz="1400" dirty="0"/>
              <a:t>., 2015). Dampak operasional merupakan dampak yang memengaruhi posisi kompetitif suatu entitas yang berujung pada nilai entitas tersebut. Sedangkan dampak akuntansi merupakan akibat yang ditimbulkan terhadap laporan posisi keuangan maupun laba yang dilaporkan. </a:t>
            </a:r>
          </a:p>
          <a:p>
            <a:pPr marL="361950" indent="0" algn="just">
              <a:buNone/>
            </a:pPr>
            <a:r>
              <a:rPr lang="id-ID" sz="1400" dirty="0"/>
              <a:t>Dampak operasi cenderung lebih sulit untuk diukur dan mencerminkan dampak riil dari perubahan nilai tukar suatu mata uang. Misalnya, pada saat mata uang melemah, maka produk-produk yang dihasilkan suatu negara secara relatif menjadi lebih murah dari sudut pandang ekonomi negara lain sehingga dianggap meningkatkan kekompetitifan produk-produk dari negara tersebut. Di sisi lain, dampak akuntansi dapat dengan mudah diukur dan terlihat langsung pengaruhnya pada laporan keuangan suatu entitas. Dampak akuntansi dapat diidentifikasi menjadi dua, yakni dampak transaksi dan dampak translasi (Neo </a:t>
            </a:r>
            <a:r>
              <a:rPr lang="id-ID" sz="1400" i="1" dirty="0"/>
              <a:t>et al.</a:t>
            </a:r>
            <a:r>
              <a:rPr lang="id-ID" sz="1400" dirty="0"/>
              <a:t>, 2015). Dampak transaksi merupakan pengaruh yang timbul akibat suatu entitas memiliki transaksi menggunakan mata uang asing serta dicatat pada buku setiap entitas secara individu. Sedangkan dampak translasi adalah pengaruh yang muncul dari pentranslasian/penjabaran laporan keuangan dari operasi di luar negeri dan disajikan pada laporan keuangan konsolidasian atau pada tataran kelompok usaha.</a:t>
            </a:r>
          </a:p>
        </p:txBody>
      </p:sp>
    </p:spTree>
    <p:extLst>
      <p:ext uri="{BB962C8B-B14F-4D97-AF65-F5344CB8AC3E}">
        <p14:creationId xmlns:p14="http://schemas.microsoft.com/office/powerpoint/2010/main" val="149569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086600" cy="990600"/>
          </a:xfrm>
        </p:spPr>
        <p:txBody>
          <a:bodyPr>
            <a:normAutofit/>
          </a:bodyPr>
          <a:lstStyle/>
          <a:p>
            <a:r>
              <a:rPr lang="id-ID" sz="2600" b="1" dirty="0"/>
              <a:t>AKUNTANSI UNTUK TRANSAKSI MENGGUNAKAN </a:t>
            </a:r>
            <a:r>
              <a:rPr lang="en-US" sz="2600" b="1" dirty="0"/>
              <a:t>MA</a:t>
            </a:r>
            <a:r>
              <a:rPr lang="id-ID" sz="2600" b="1" dirty="0"/>
              <a:t>TA </a:t>
            </a:r>
            <a:r>
              <a:rPr lang="en-US" sz="2600" b="1" dirty="0"/>
              <a:t>UANG </a:t>
            </a:r>
            <a:r>
              <a:rPr lang="id-ID" sz="2600" b="1" dirty="0"/>
              <a:t>ASING</a:t>
            </a:r>
            <a:endParaRPr lang="id-ID" sz="2600" dirty="0"/>
          </a:p>
        </p:txBody>
      </p:sp>
      <p:sp>
        <p:nvSpPr>
          <p:cNvPr id="3" name="Content Placeholder 2"/>
          <p:cNvSpPr>
            <a:spLocks noGrp="1"/>
          </p:cNvSpPr>
          <p:nvPr>
            <p:ph sz="quarter" idx="1"/>
          </p:nvPr>
        </p:nvSpPr>
        <p:spPr>
          <a:xfrm>
            <a:off x="609600" y="1676400"/>
            <a:ext cx="8153400" cy="1464568"/>
          </a:xfrm>
        </p:spPr>
        <p:txBody>
          <a:bodyPr>
            <a:normAutofit/>
          </a:bodyPr>
          <a:lstStyle/>
          <a:p>
            <a:pPr marL="0" indent="0" algn="just">
              <a:buNone/>
            </a:pPr>
            <a:r>
              <a:rPr lang="id-ID" sz="1400" dirty="0"/>
              <a:t>Menurut PSAK 10, terdapat tiga kelompok transaksi yang memerlukan penyelesaian dalam suatu mata uang asing, yaitu:</a:t>
            </a:r>
          </a:p>
          <a:p>
            <a:pPr marL="180975" indent="-180975" algn="just">
              <a:spcBef>
                <a:spcPts val="0"/>
              </a:spcBef>
              <a:buNone/>
            </a:pPr>
            <a:r>
              <a:rPr lang="sv-SE" sz="1400" dirty="0"/>
              <a:t>1.</a:t>
            </a:r>
            <a:r>
              <a:rPr lang="id-ID" sz="1400" dirty="0"/>
              <a:t>	</a:t>
            </a:r>
            <a:r>
              <a:rPr lang="sv-SE" sz="1400" dirty="0"/>
              <a:t>Transaksi pembelian atau penjualan barang dan/atau jasa.</a:t>
            </a:r>
          </a:p>
          <a:p>
            <a:pPr marL="180975" indent="-180975" algn="just">
              <a:spcBef>
                <a:spcPts val="0"/>
              </a:spcBef>
              <a:buNone/>
            </a:pPr>
            <a:r>
              <a:rPr lang="id-ID" sz="1400" dirty="0"/>
              <a:t>2.	Transaksi pinjam-meminjam dana yang merupakan utang atau piutang.</a:t>
            </a:r>
          </a:p>
          <a:p>
            <a:pPr marL="180975" indent="-180975" algn="just">
              <a:spcBef>
                <a:spcPts val="0"/>
              </a:spcBef>
              <a:buNone/>
            </a:pPr>
            <a:r>
              <a:rPr lang="id-ID" sz="1400" dirty="0"/>
              <a:t>3.	Transaksi pelepasan atau perolehan aset, pengadaan atau penyelesaian suatu liabilitas.</a:t>
            </a:r>
          </a:p>
          <a:p>
            <a:pPr marL="0" indent="0">
              <a:buNone/>
            </a:pPr>
            <a:r>
              <a:rPr lang="id-ID" sz="1400" dirty="0"/>
              <a:t>Alur tipikal transaksi mata uang asing yang dilakukan oleh suatu entitas ditunjukkan pada Gambar 9.1.</a:t>
            </a:r>
          </a:p>
        </p:txBody>
      </p:sp>
      <p:pic>
        <p:nvPicPr>
          <p:cNvPr id="4" name="Picture 3"/>
          <p:cNvPicPr>
            <a:picLocks noChangeAspect="1"/>
          </p:cNvPicPr>
          <p:nvPr/>
        </p:nvPicPr>
        <p:blipFill>
          <a:blip r:embed="rId2"/>
          <a:stretch>
            <a:fillRect/>
          </a:stretch>
        </p:blipFill>
        <p:spPr>
          <a:xfrm>
            <a:off x="914400" y="3352800"/>
            <a:ext cx="6858000" cy="2895600"/>
          </a:xfrm>
          <a:prstGeom prst="rect">
            <a:avLst/>
          </a:prstGeom>
        </p:spPr>
      </p:pic>
    </p:spTree>
    <p:extLst>
      <p:ext uri="{BB962C8B-B14F-4D97-AF65-F5344CB8AC3E}">
        <p14:creationId xmlns:p14="http://schemas.microsoft.com/office/powerpoint/2010/main" val="8932194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Pt-Template_S4">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PPt-Template_S4</Template>
  <TotalTime>829</TotalTime>
  <Words>5563</Words>
  <Application>Microsoft Office PowerPoint</Application>
  <PresentationFormat>On-screen Show (4:3)</PresentationFormat>
  <Paragraphs>251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 Light</vt:lpstr>
      <vt:lpstr>Myriad Pro</vt:lpstr>
      <vt:lpstr>Myriad Pro Light</vt:lpstr>
      <vt:lpstr>Tw Cen MT</vt:lpstr>
      <vt:lpstr>Wingdings</vt:lpstr>
      <vt:lpstr>PPt-Template_S4</vt:lpstr>
      <vt:lpstr>PowerPoint Presentation</vt:lpstr>
      <vt:lpstr>PowerPoint Presentation</vt:lpstr>
      <vt:lpstr>PERDAGANGAN INTERNASIONAL DAN TRANSAKSI DENGAN MATA UANG ASING</vt:lpstr>
      <vt:lpstr>PowerPoint Presentation</vt:lpstr>
      <vt:lpstr>PowerPoint Presentation</vt:lpstr>
      <vt:lpstr>PowerPoint Presentation</vt:lpstr>
      <vt:lpstr>PowerPoint Presentation</vt:lpstr>
      <vt:lpstr>PowerPoint Presentation</vt:lpstr>
      <vt:lpstr>AKUNTANSI UNTUK TRANSAKSI MENGGUNAKAN MATA UANG ASING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ISU LAINNYA TERKAIT TRANSAKSI MENGGUNAKAN MATA UANG ASING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SITTY</dc:creator>
  <cp:lastModifiedBy>S4Pro-Y01</cp:lastModifiedBy>
  <cp:revision>114</cp:revision>
  <dcterms:created xsi:type="dcterms:W3CDTF">2007-04-25T19:50:47Z</dcterms:created>
  <dcterms:modified xsi:type="dcterms:W3CDTF">2021-03-08T07:07:13Z</dcterms:modified>
</cp:coreProperties>
</file>