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6" r:id="rId3"/>
    <p:sldId id="307" r:id="rId4"/>
    <p:sldId id="302" r:id="rId5"/>
    <p:sldId id="299" r:id="rId6"/>
    <p:sldId id="301" r:id="rId7"/>
    <p:sldId id="303" r:id="rId8"/>
    <p:sldId id="304" r:id="rId9"/>
    <p:sldId id="300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11BEC-2223-4D5A-B772-DC638FFD74D1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70AF9-788E-4B4B-A44D-B2E480FF8E50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E215D-26DA-4D86-AC56-D0DF215C3AC0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4A92D-E2B3-43C6-B289-FDBB48536118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7577-A318-4A93-9B7B-1665B456A92B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B0F10-C4D3-4F7B-91EA-E58A625578F0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37C74-1199-4339-BF06-AE4F89536B11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40B85-14B4-4AE5-AF9C-27B9EAE7781D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EAAAB-6E16-45A9-BCF7-A4A0AADC0833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EBE1-B7B7-4414-9C58-7C7765DBF8A5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6A681-1D6A-44B1-836D-C05BC4578236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3135AE-5A3D-4056-A385-8E72D2AE1845}" type="datetime1">
              <a:rPr lang="en-US" smtClean="0"/>
              <a:pPr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7108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ETIKA PROFESI</a:t>
            </a:r>
            <a:endParaRPr lang="id-ID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0034" y="857232"/>
            <a:ext cx="42915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Pertemuan ke-1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785786" y="1285860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3000372"/>
            <a:ext cx="7929589" cy="22467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etika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profesi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manfaatnya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bagi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kehidupan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berprofesi</a:t>
            </a:r>
            <a:r>
              <a:rPr lang="id-ID" sz="2800" dirty="0">
                <a:latin typeface="Cambria" pitchFamily="18" charset="0"/>
              </a:rPr>
              <a:t>, serta  menumbuhkan komitmen untuk menjunjung tinggi nilai profesionalisme.</a:t>
            </a:r>
            <a:endParaRPr lang="en-US" sz="2800" dirty="0">
              <a:latin typeface="Cambria" pitchFamily="18" charset="0"/>
            </a:endParaRP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ACF73-F7BD-4215-AC39-A1877699D7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/>
        </p:nvGraphicFramePr>
        <p:xfrm>
          <a:off x="581025" y="1509713"/>
          <a:ext cx="8229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9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etika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profesi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penerapannya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kehidupan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 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memahami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arti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pentingnya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ketaatan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terhadap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etika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profesi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berkarier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 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sikap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jujur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disiplin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menerapkan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etika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profesi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pengembangan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kariernya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5720" y="1071546"/>
            <a:ext cx="83582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 err="1"/>
              <a:t>Ilmu</a:t>
            </a:r>
            <a:r>
              <a:rPr lang="en-US" sz="3200" b="1" dirty="0"/>
              <a:t> </a:t>
            </a:r>
            <a:r>
              <a:rPr lang="en-US" sz="3200" b="1" dirty="0" err="1"/>
              <a:t>tentang</a:t>
            </a:r>
            <a:r>
              <a:rPr lang="en-US" sz="3200" b="1" dirty="0"/>
              <a:t> </a:t>
            </a:r>
            <a:r>
              <a:rPr lang="en-US" sz="3200" b="1" dirty="0" err="1"/>
              <a:t>apa</a:t>
            </a:r>
            <a:r>
              <a:rPr lang="en-US" sz="3200" b="1" dirty="0"/>
              <a:t> yang BAIK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apa</a:t>
            </a:r>
            <a:r>
              <a:rPr lang="en-US" sz="3200" b="1" dirty="0"/>
              <a:t> yang BURUK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tentang</a:t>
            </a:r>
            <a:r>
              <a:rPr lang="en-US" sz="3200" b="1" dirty="0"/>
              <a:t> </a:t>
            </a:r>
            <a:r>
              <a:rPr lang="en-US" sz="3200" b="1" dirty="0" err="1"/>
              <a:t>hak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kewajiban</a:t>
            </a:r>
            <a:r>
              <a:rPr lang="en-US" sz="3200" b="1" dirty="0"/>
              <a:t> moral (</a:t>
            </a:r>
            <a:r>
              <a:rPr lang="en-US" sz="3200" b="1" dirty="0" err="1"/>
              <a:t>akhlak</a:t>
            </a:r>
            <a:r>
              <a:rPr lang="en-US" sz="3200" b="1" dirty="0"/>
              <a:t>);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sv-SE" sz="3200" b="1" dirty="0"/>
              <a:t>Kumpulan asas atau nilai yang berkenaan dengan akhlak; </a:t>
            </a:r>
          </a:p>
          <a:p>
            <a:pPr marL="514350" indent="-514350">
              <a:buFont typeface="+mj-lt"/>
              <a:buAutoNum type="arabicPeriod"/>
            </a:pPr>
            <a:endParaRPr lang="sv-SE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 err="1"/>
              <a:t>Nilai</a:t>
            </a:r>
            <a:r>
              <a:rPr lang="en-US" sz="3200" b="1" dirty="0"/>
              <a:t> </a:t>
            </a:r>
            <a:r>
              <a:rPr lang="en-US" sz="3200" b="1" dirty="0" err="1"/>
              <a:t>mengenai</a:t>
            </a:r>
            <a:r>
              <a:rPr lang="en-US" sz="3200" b="1" dirty="0"/>
              <a:t> </a:t>
            </a:r>
            <a:r>
              <a:rPr lang="en-US" sz="3200" b="1" dirty="0" err="1"/>
              <a:t>benar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salah</a:t>
            </a:r>
            <a:r>
              <a:rPr lang="en-US" sz="3200" b="1" dirty="0"/>
              <a:t> yang </a:t>
            </a:r>
            <a:r>
              <a:rPr lang="en-US" sz="3200" b="1" dirty="0" err="1"/>
              <a:t>dianut</a:t>
            </a:r>
            <a:r>
              <a:rPr lang="en-US" sz="3200" b="1" dirty="0"/>
              <a:t> </a:t>
            </a:r>
            <a:r>
              <a:rPr lang="en-US" sz="3200" b="1" dirty="0" err="1"/>
              <a:t>suatu</a:t>
            </a:r>
            <a:r>
              <a:rPr lang="en-US" sz="3200" b="1" dirty="0"/>
              <a:t> </a:t>
            </a:r>
            <a:r>
              <a:rPr lang="en-US" sz="3200" b="1" dirty="0" err="1"/>
              <a:t>golongan</a:t>
            </a:r>
            <a:r>
              <a:rPr lang="en-US" sz="3200" b="1" dirty="0"/>
              <a:t>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masyarakat</a:t>
            </a:r>
            <a:r>
              <a:rPr lang="en-US" sz="3200" b="1" dirty="0"/>
              <a:t>. 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3786182" y="357166"/>
            <a:ext cx="48354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PENGERTIAN ETIKA </a:t>
            </a:r>
          </a:p>
        </p:txBody>
      </p:sp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4282" y="1321435"/>
            <a:ext cx="85725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err="1"/>
              <a:t>Etika</a:t>
            </a:r>
            <a:r>
              <a:rPr lang="en-US" sz="2600" b="1" dirty="0"/>
              <a:t>, </a:t>
            </a:r>
            <a:r>
              <a:rPr lang="en-US" sz="2600" b="1" dirty="0" err="1"/>
              <a:t>dari</a:t>
            </a:r>
            <a:r>
              <a:rPr lang="en-US" sz="2600" b="1" dirty="0"/>
              <a:t> </a:t>
            </a:r>
            <a:r>
              <a:rPr lang="en-US" sz="2600" b="1" dirty="0" err="1"/>
              <a:t>bahasa</a:t>
            </a:r>
            <a:r>
              <a:rPr lang="en-US" sz="2600" b="1" dirty="0"/>
              <a:t> </a:t>
            </a:r>
            <a:r>
              <a:rPr lang="en-US" sz="2600" b="1" dirty="0" err="1"/>
              <a:t>Yunani</a:t>
            </a:r>
            <a:r>
              <a:rPr lang="en-US" sz="2600" b="1" dirty="0"/>
              <a:t> </a:t>
            </a:r>
            <a:r>
              <a:rPr lang="en-US" sz="2600" b="1" i="1" dirty="0"/>
              <a:t>ethos, </a:t>
            </a:r>
            <a:r>
              <a:rPr lang="en-US" sz="2600" b="1" i="1" dirty="0" err="1"/>
              <a:t>artinya</a:t>
            </a:r>
            <a:r>
              <a:rPr lang="en-US" sz="2600" b="1" i="1" dirty="0"/>
              <a:t>: </a:t>
            </a:r>
            <a:r>
              <a:rPr lang="en-US" sz="2600" b="1" i="1" dirty="0" err="1"/>
              <a:t>kebiasaan</a:t>
            </a:r>
            <a:r>
              <a:rPr lang="en-US" sz="2600" b="1" i="1" dirty="0"/>
              <a:t> </a:t>
            </a:r>
            <a:r>
              <a:rPr lang="en-US" sz="2600" b="1" i="1" dirty="0" err="1"/>
              <a:t>atau</a:t>
            </a:r>
            <a:r>
              <a:rPr lang="en-US" sz="2600" b="1" i="1" dirty="0"/>
              <a:t> </a:t>
            </a:r>
            <a:r>
              <a:rPr lang="en-US" sz="2600" b="1" i="1" dirty="0" err="1"/>
              <a:t>watak</a:t>
            </a:r>
            <a:r>
              <a:rPr lang="en-US" sz="2600" b="1" i="1" dirty="0"/>
              <a:t> </a:t>
            </a:r>
          </a:p>
          <a:p>
            <a:endParaRPr lang="en-US" sz="2600" b="1" dirty="0"/>
          </a:p>
          <a:p>
            <a:r>
              <a:rPr lang="en-US" sz="2600" b="1" dirty="0" err="1"/>
              <a:t>Nilai</a:t>
            </a:r>
            <a:r>
              <a:rPr lang="en-US" sz="2600" b="1" dirty="0"/>
              <a:t>,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bhs</a:t>
            </a:r>
            <a:r>
              <a:rPr lang="en-US" sz="2600" b="1" dirty="0"/>
              <a:t> </a:t>
            </a:r>
            <a:r>
              <a:rPr lang="en-US" sz="2600" b="1" dirty="0" err="1"/>
              <a:t>Inggris</a:t>
            </a:r>
            <a:r>
              <a:rPr lang="en-US" sz="2600" b="1" dirty="0"/>
              <a:t> </a:t>
            </a:r>
            <a:r>
              <a:rPr lang="en-US" sz="2600" b="1" i="1" dirty="0"/>
              <a:t>value, </a:t>
            </a:r>
            <a:r>
              <a:rPr lang="en-US" sz="2600" b="1" i="1" dirty="0" err="1"/>
              <a:t>berarti</a:t>
            </a:r>
            <a:r>
              <a:rPr lang="en-US" sz="2600" b="1" i="1" dirty="0"/>
              <a:t> </a:t>
            </a:r>
            <a:r>
              <a:rPr lang="en-US" sz="2600" b="1" i="1" dirty="0" err="1"/>
              <a:t>konsep</a:t>
            </a:r>
            <a:r>
              <a:rPr lang="en-US" sz="2600" b="1" i="1" dirty="0"/>
              <a:t> </a:t>
            </a:r>
            <a:r>
              <a:rPr lang="en-US" sz="2600" b="1" i="1" dirty="0" err="1"/>
              <a:t>tentang</a:t>
            </a:r>
            <a:r>
              <a:rPr lang="en-US" sz="2600" b="1" i="1" dirty="0"/>
              <a:t> </a:t>
            </a:r>
            <a:r>
              <a:rPr lang="en-US" sz="2600" b="1" i="1" dirty="0" err="1"/>
              <a:t>baik</a:t>
            </a:r>
            <a:r>
              <a:rPr lang="en-US" sz="2600" b="1" i="1" dirty="0"/>
              <a:t> </a:t>
            </a:r>
            <a:r>
              <a:rPr lang="en-US" sz="2600" b="1" i="1" dirty="0" err="1"/>
              <a:t>dan</a:t>
            </a:r>
            <a:r>
              <a:rPr lang="en-US" sz="2600" b="1" i="1" dirty="0"/>
              <a:t> </a:t>
            </a:r>
            <a:r>
              <a:rPr lang="en-US" sz="2600" b="1" i="1" dirty="0" err="1"/>
              <a:t>buruk</a:t>
            </a:r>
            <a:r>
              <a:rPr lang="en-US" sz="2600" b="1" i="1" dirty="0"/>
              <a:t> </a:t>
            </a:r>
            <a:r>
              <a:rPr lang="en-US" sz="2600" b="1" i="1" dirty="0" err="1"/>
              <a:t>baik</a:t>
            </a:r>
            <a:r>
              <a:rPr lang="en-US" sz="2600" b="1" i="1" dirty="0"/>
              <a:t> yang </a:t>
            </a:r>
            <a:r>
              <a:rPr lang="en-US" sz="2600" b="1" i="1" dirty="0" err="1"/>
              <a:t>berkenaan</a:t>
            </a:r>
            <a:r>
              <a:rPr lang="en-US" sz="2600" b="1" i="1" dirty="0"/>
              <a:t> </a:t>
            </a:r>
            <a:r>
              <a:rPr lang="en-US" sz="2600" b="1" i="1" dirty="0" err="1"/>
              <a:t>dengan</a:t>
            </a:r>
            <a:r>
              <a:rPr lang="en-US" sz="2600" b="1" i="1" dirty="0"/>
              <a:t> </a:t>
            </a:r>
            <a:r>
              <a:rPr lang="en-US" sz="2600" b="1" i="1" dirty="0" err="1"/>
              <a:t>proses</a:t>
            </a:r>
            <a:r>
              <a:rPr lang="en-US" sz="2600" b="1" i="1" dirty="0"/>
              <a:t> </a:t>
            </a:r>
            <a:r>
              <a:rPr lang="en-US" sz="2600" b="1" i="1" dirty="0" err="1"/>
              <a:t>atau</a:t>
            </a:r>
            <a:r>
              <a:rPr lang="en-US" sz="2600" b="1" i="1" dirty="0"/>
              <a:t> </a:t>
            </a:r>
            <a:r>
              <a:rPr lang="en-US" sz="2600" b="1" i="1" dirty="0" err="1"/>
              <a:t>hasil</a:t>
            </a:r>
            <a:r>
              <a:rPr lang="en-US" sz="2600" b="1" i="1" dirty="0"/>
              <a:t> </a:t>
            </a:r>
            <a:r>
              <a:rPr lang="en-US" sz="2600" b="1" i="1" dirty="0" err="1"/>
              <a:t>akhir</a:t>
            </a:r>
            <a:r>
              <a:rPr lang="en-US" sz="2600" b="1" i="1" dirty="0"/>
              <a:t>. </a:t>
            </a:r>
          </a:p>
          <a:p>
            <a:endParaRPr lang="en-US" sz="2600" b="1" dirty="0"/>
          </a:p>
          <a:p>
            <a:r>
              <a:rPr lang="en-US" sz="2600" b="1" dirty="0"/>
              <a:t>Norma,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bahasa</a:t>
            </a:r>
            <a:r>
              <a:rPr lang="en-US" sz="2600" b="1" dirty="0"/>
              <a:t> </a:t>
            </a:r>
            <a:r>
              <a:rPr lang="en-US" sz="2600" b="1" dirty="0" err="1"/>
              <a:t>Inggris</a:t>
            </a:r>
            <a:r>
              <a:rPr lang="en-US" sz="2600" b="1" dirty="0"/>
              <a:t>, </a:t>
            </a:r>
            <a:r>
              <a:rPr lang="en-US" sz="2600" b="1" i="1" dirty="0"/>
              <a:t>norm, </a:t>
            </a:r>
            <a:r>
              <a:rPr lang="en-US" sz="2600" b="1" i="1" dirty="0" err="1"/>
              <a:t>berarti</a:t>
            </a:r>
            <a:r>
              <a:rPr lang="en-US" sz="2600" b="1" i="1" dirty="0"/>
              <a:t> </a:t>
            </a:r>
            <a:r>
              <a:rPr lang="en-US" sz="2600" b="1" i="1" dirty="0" err="1"/>
              <a:t>aturan</a:t>
            </a:r>
            <a:r>
              <a:rPr lang="en-US" sz="2600" b="1" i="1" dirty="0"/>
              <a:t> </a:t>
            </a:r>
            <a:r>
              <a:rPr lang="en-US" sz="2600" b="1" i="1" dirty="0" err="1"/>
              <a:t>atau</a:t>
            </a:r>
            <a:r>
              <a:rPr lang="en-US" sz="2600" b="1" i="1" dirty="0"/>
              <a:t> </a:t>
            </a:r>
            <a:r>
              <a:rPr lang="en-US" sz="2600" b="1" i="1" dirty="0" err="1"/>
              <a:t>kaidah</a:t>
            </a:r>
            <a:r>
              <a:rPr lang="en-US" sz="2600" b="1" i="1" dirty="0"/>
              <a:t>. </a:t>
            </a:r>
          </a:p>
          <a:p>
            <a:endParaRPr lang="en-US" sz="2600" b="1" i="1" dirty="0"/>
          </a:p>
          <a:p>
            <a:r>
              <a:rPr lang="en-US" sz="2600" b="1" dirty="0"/>
              <a:t>Moral, </a:t>
            </a:r>
            <a:r>
              <a:rPr lang="en-US" sz="2600" b="1" dirty="0" err="1"/>
              <a:t>dari</a:t>
            </a:r>
            <a:r>
              <a:rPr lang="en-US" sz="2600" b="1" dirty="0"/>
              <a:t> </a:t>
            </a:r>
            <a:r>
              <a:rPr lang="en-US" sz="2600" b="1" dirty="0" err="1"/>
              <a:t>bahasa</a:t>
            </a:r>
            <a:r>
              <a:rPr lang="en-US" sz="2600" b="1" dirty="0"/>
              <a:t> Latin </a:t>
            </a:r>
            <a:r>
              <a:rPr lang="en-US" sz="2600" b="1" i="1" dirty="0" err="1"/>
              <a:t>mos</a:t>
            </a:r>
            <a:r>
              <a:rPr lang="en-US" sz="2600" b="1" i="1" dirty="0"/>
              <a:t> (</a:t>
            </a:r>
            <a:r>
              <a:rPr lang="en-US" sz="2600" b="1" i="1" dirty="0" err="1"/>
              <a:t>jamak</a:t>
            </a:r>
            <a:r>
              <a:rPr lang="en-US" sz="2600" b="1" i="1" dirty="0"/>
              <a:t>: mores), </a:t>
            </a:r>
            <a:r>
              <a:rPr lang="en-US" sz="2600" b="1" i="1" dirty="0" err="1"/>
              <a:t>artinya</a:t>
            </a:r>
            <a:r>
              <a:rPr lang="en-US" sz="2600" b="1" i="1" dirty="0"/>
              <a:t>: </a:t>
            </a:r>
            <a:r>
              <a:rPr lang="en-US" sz="2600" b="1" i="1" dirty="0" err="1"/>
              <a:t>cara</a:t>
            </a:r>
            <a:r>
              <a:rPr lang="en-US" sz="2600" b="1" i="1" dirty="0"/>
              <a:t> </a:t>
            </a:r>
            <a:r>
              <a:rPr lang="en-US" sz="2600" b="1" i="1" dirty="0" err="1"/>
              <a:t>hidup</a:t>
            </a:r>
            <a:r>
              <a:rPr lang="en-US" sz="2600" b="1" i="1" dirty="0"/>
              <a:t> </a:t>
            </a:r>
            <a:r>
              <a:rPr lang="en-US" sz="2600" b="1" i="1" dirty="0" err="1"/>
              <a:t>atau</a:t>
            </a:r>
            <a:r>
              <a:rPr lang="en-US" sz="2600" b="1" i="1" dirty="0"/>
              <a:t> </a:t>
            </a:r>
            <a:r>
              <a:rPr lang="en-US" sz="2600" b="1" i="1" dirty="0" err="1"/>
              <a:t>kebiasaan</a:t>
            </a:r>
            <a:r>
              <a:rPr lang="en-US" sz="2600" b="1" i="1" dirty="0"/>
              <a:t>/</a:t>
            </a:r>
            <a:r>
              <a:rPr lang="en-US" sz="2600" b="1" i="1" dirty="0" err="1"/>
              <a:t>adat</a:t>
            </a:r>
            <a:r>
              <a:rPr lang="en-US" sz="2600" b="1" i="1" dirty="0"/>
              <a:t>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57620" y="357166"/>
            <a:ext cx="46602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Beberapa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22325" y="357166"/>
            <a:ext cx="426110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Konteks</a:t>
            </a:r>
            <a:r>
              <a:rPr lang="en-US" sz="4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endParaRPr lang="en-US" sz="48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Oval 11"/>
          <p:cNvSpPr/>
          <p:nvPr/>
        </p:nvSpPr>
        <p:spPr>
          <a:xfrm>
            <a:off x="3571868" y="3143248"/>
            <a:ext cx="185738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ETIKA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714348" y="3784602"/>
            <a:ext cx="778674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000100" y="2357430"/>
            <a:ext cx="1857388" cy="85725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/>
              <a:t>Tradisi</a:t>
            </a:r>
            <a:endParaRPr lang="en-US" sz="2800" b="1" dirty="0"/>
          </a:p>
        </p:txBody>
      </p:sp>
      <p:sp>
        <p:nvSpPr>
          <p:cNvPr id="16" name="Oval 15"/>
          <p:cNvSpPr/>
          <p:nvPr/>
        </p:nvSpPr>
        <p:spPr>
          <a:xfrm>
            <a:off x="3571868" y="1714488"/>
            <a:ext cx="1857388" cy="8572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Agama</a:t>
            </a:r>
          </a:p>
        </p:txBody>
      </p:sp>
      <p:sp>
        <p:nvSpPr>
          <p:cNvPr id="17" name="Oval 16"/>
          <p:cNvSpPr/>
          <p:nvPr/>
        </p:nvSpPr>
        <p:spPr>
          <a:xfrm>
            <a:off x="6500826" y="2357430"/>
            <a:ext cx="1857388" cy="8572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ysClr val="windowText" lastClr="000000"/>
                </a:solidFill>
              </a:rPr>
              <a:t>Filsafat</a:t>
            </a:r>
            <a:endParaRPr lang="en-US" sz="2800" b="1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8596" y="1285860"/>
            <a:ext cx="21515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i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Sumber</a:t>
            </a:r>
            <a:r>
              <a:rPr lang="en-US" sz="2400" b="1" i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i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endParaRPr lang="en-US" sz="24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20" name="Straight Arrow Connector 19"/>
          <p:cNvCxnSpPr>
            <a:stCxn id="15" idx="5"/>
          </p:cNvCxnSpPr>
          <p:nvPr/>
        </p:nvCxnSpPr>
        <p:spPr>
          <a:xfrm rot="16200000" flipH="1">
            <a:off x="2873027" y="2801597"/>
            <a:ext cx="339856" cy="9149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6" idx="4"/>
            <a:endCxn id="12" idx="0"/>
          </p:cNvCxnSpPr>
          <p:nvPr/>
        </p:nvCxnSpPr>
        <p:spPr>
          <a:xfrm rot="5400000">
            <a:off x="4214810" y="2857496"/>
            <a:ext cx="57150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7" idx="3"/>
          </p:cNvCxnSpPr>
          <p:nvPr/>
        </p:nvCxnSpPr>
        <p:spPr>
          <a:xfrm rot="5400000">
            <a:off x="6002555" y="2658721"/>
            <a:ext cx="339856" cy="120070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0" y="6072206"/>
            <a:ext cx="257955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Penerapan</a:t>
            </a:r>
            <a:r>
              <a:rPr lang="en-US" sz="2400" b="1" i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i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endParaRPr lang="en-US" sz="24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42910" y="4357694"/>
            <a:ext cx="164307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Hukum</a:t>
            </a:r>
            <a:endParaRPr lang="en-US" sz="20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1285852" y="5072074"/>
            <a:ext cx="164307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Politik</a:t>
            </a:r>
            <a:endParaRPr lang="en-US" sz="2000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2928926" y="5715016"/>
            <a:ext cx="164307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Ekonomi</a:t>
            </a:r>
            <a:endParaRPr lang="en-US" sz="2000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4786314" y="5715016"/>
            <a:ext cx="164307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Profesi</a:t>
            </a:r>
            <a:endParaRPr lang="en-US" sz="2000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6286512" y="5000636"/>
            <a:ext cx="164307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Sospol</a:t>
            </a:r>
            <a:endParaRPr lang="en-US" sz="20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7000892" y="4286256"/>
            <a:ext cx="164307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Administrasi</a:t>
            </a:r>
            <a:endParaRPr lang="en-US" sz="2000" b="1" dirty="0"/>
          </a:p>
        </p:txBody>
      </p:sp>
      <p:cxnSp>
        <p:nvCxnSpPr>
          <p:cNvPr id="33" name="Straight Arrow Connector 32"/>
          <p:cNvCxnSpPr>
            <a:stCxn id="12" idx="3"/>
          </p:cNvCxnSpPr>
          <p:nvPr/>
        </p:nvCxnSpPr>
        <p:spPr>
          <a:xfrm rot="5400000">
            <a:off x="2854052" y="3510746"/>
            <a:ext cx="564632" cy="14150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3000364" y="4000504"/>
            <a:ext cx="1143008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3286116" y="4429132"/>
            <a:ext cx="1428760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4250529" y="4464852"/>
            <a:ext cx="1428760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000628" y="4000504"/>
            <a:ext cx="1214446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214942" y="3857628"/>
            <a:ext cx="1643074" cy="4286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7158" y="1582341"/>
            <a:ext cx="83582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/>
              <a:t>Nilai</a:t>
            </a:r>
            <a:r>
              <a:rPr lang="en-US" sz="2800" b="1" dirty="0"/>
              <a:t> </a:t>
            </a:r>
            <a:r>
              <a:rPr lang="en-US" sz="2800" b="1" dirty="0" err="1"/>
              <a:t>benar-salah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baik-buruk</a:t>
            </a:r>
            <a:r>
              <a:rPr lang="en-US" sz="2800" b="1" dirty="0"/>
              <a:t> yang </a:t>
            </a:r>
            <a:r>
              <a:rPr lang="en-US" sz="2800" b="1" dirty="0" err="1"/>
              <a:t>terkait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pekerjaan</a:t>
            </a:r>
            <a:r>
              <a:rPr lang="en-US" sz="2800" b="1" dirty="0"/>
              <a:t> </a:t>
            </a:r>
            <a:r>
              <a:rPr lang="en-US" sz="2800" b="1" dirty="0" err="1"/>
              <a:t>profesional</a:t>
            </a:r>
            <a:r>
              <a:rPr lang="en-US" sz="2800" b="1" dirty="0"/>
              <a:t>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dirty="0"/>
              <a:t> </a:t>
            </a:r>
            <a:r>
              <a:rPr lang="en-US" sz="2800" b="1" dirty="0" err="1"/>
              <a:t>terkait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prinsip</a:t>
            </a:r>
            <a:r>
              <a:rPr lang="en-US" sz="2800" b="1" dirty="0"/>
              <a:t> </a:t>
            </a:r>
            <a:r>
              <a:rPr lang="en-US" sz="2800" b="1" dirty="0" err="1"/>
              <a:t>profesionalisme</a:t>
            </a:r>
            <a:endParaRPr lang="en-US" sz="2800" b="1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dirumuskan</a:t>
            </a:r>
            <a:r>
              <a:rPr lang="en-US" sz="2800" b="1" dirty="0"/>
              <a:t> </a:t>
            </a:r>
            <a:r>
              <a:rPr lang="en-US" sz="2800" b="1" dirty="0" err="1"/>
              <a:t>ke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kode</a:t>
            </a:r>
            <a:r>
              <a:rPr lang="en-US" sz="2800" b="1" dirty="0"/>
              <a:t> </a:t>
            </a:r>
            <a:r>
              <a:rPr lang="en-US" sz="2800" b="1" dirty="0" err="1"/>
              <a:t>etik</a:t>
            </a:r>
            <a:r>
              <a:rPr lang="en-US" sz="2800" b="1" dirty="0"/>
              <a:t> </a:t>
            </a:r>
            <a:r>
              <a:rPr lang="en-US" sz="2800" b="1" dirty="0" err="1"/>
              <a:t>profesi</a:t>
            </a:r>
            <a:endParaRPr lang="en-US" sz="2800" b="1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dirty="0"/>
              <a:t> p</a:t>
            </a:r>
            <a:r>
              <a:rPr lang="fi-FI" sz="2800" b="1" dirty="0"/>
              <a:t>enegakan etika profesi melalui sanksi profesi</a:t>
            </a:r>
          </a:p>
        </p:txBody>
      </p:sp>
      <p:sp>
        <p:nvSpPr>
          <p:cNvPr id="8" name="Rectangle 7"/>
          <p:cNvSpPr/>
          <p:nvPr/>
        </p:nvSpPr>
        <p:spPr>
          <a:xfrm>
            <a:off x="4929190" y="571480"/>
            <a:ext cx="34067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/>
              <a:t>Etika</a:t>
            </a:r>
            <a:r>
              <a:rPr lang="en-US" sz="4000" b="1" dirty="0"/>
              <a:t> </a:t>
            </a:r>
            <a:r>
              <a:rPr lang="en-US" sz="4000" b="1" dirty="0" err="1"/>
              <a:t>profesi</a:t>
            </a:r>
            <a:r>
              <a:rPr lang="en-US" sz="4000" b="1" dirty="0"/>
              <a:t> </a:t>
            </a:r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ACF73-F7BD-4215-AC39-A1877699D71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1584316"/>
            <a:ext cx="8358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Kode</a:t>
            </a:r>
            <a:r>
              <a:rPr lang="en-US" sz="2400" b="1" dirty="0"/>
              <a:t> </a:t>
            </a:r>
            <a:r>
              <a:rPr lang="en-US" sz="2400" b="1" dirty="0" err="1"/>
              <a:t>etik</a:t>
            </a:r>
            <a:r>
              <a:rPr lang="en-US" sz="2400" b="1" dirty="0"/>
              <a:t> </a:t>
            </a:r>
            <a:r>
              <a:rPr lang="en-US" sz="2400" b="1" dirty="0" err="1"/>
              <a:t>profesi</a:t>
            </a:r>
            <a:r>
              <a:rPr lang="en-US" sz="2400" b="1" dirty="0"/>
              <a:t> </a:t>
            </a:r>
            <a:r>
              <a:rPr lang="en-US" sz="2400" b="1" dirty="0" err="1"/>
              <a:t>memberikan</a:t>
            </a:r>
            <a:r>
              <a:rPr lang="en-US" sz="2400" b="1" dirty="0"/>
              <a:t>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bagi</a:t>
            </a:r>
            <a:r>
              <a:rPr lang="en-US" sz="2400" b="1" dirty="0"/>
              <a:t> </a:t>
            </a:r>
            <a:r>
              <a:rPr lang="en-US" sz="2400" b="1" dirty="0" err="1"/>
              <a:t>setiap</a:t>
            </a:r>
            <a:r>
              <a:rPr lang="en-US" sz="2400" b="1" dirty="0"/>
              <a:t> </a:t>
            </a:r>
            <a:r>
              <a:rPr lang="en-US" sz="2400" b="1" dirty="0" err="1"/>
              <a:t>anggota</a:t>
            </a:r>
            <a:r>
              <a:rPr lang="en-US" sz="2400" b="1" dirty="0"/>
              <a:t> </a:t>
            </a:r>
            <a:r>
              <a:rPr lang="en-US" sz="2400" b="1" dirty="0" err="1"/>
              <a:t>profesi</a:t>
            </a:r>
            <a:r>
              <a:rPr lang="en-US" sz="2400" b="1" dirty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prinsip</a:t>
            </a:r>
            <a:r>
              <a:rPr lang="en-US" sz="2400" b="1" dirty="0"/>
              <a:t> </a:t>
            </a:r>
            <a:r>
              <a:rPr lang="en-US" sz="2400" b="1" dirty="0" err="1"/>
              <a:t>profesionalitas</a:t>
            </a:r>
            <a:r>
              <a:rPr lang="en-US" sz="2400" b="1" dirty="0"/>
              <a:t> yang </a:t>
            </a:r>
            <a:r>
              <a:rPr lang="en-US" sz="2400" b="1" dirty="0" err="1"/>
              <a:t>digariskan</a:t>
            </a:r>
            <a:r>
              <a:rPr lang="en-US" sz="2400" b="1" dirty="0"/>
              <a:t>;</a:t>
            </a:r>
          </a:p>
          <a:p>
            <a:endParaRPr lang="en-US" sz="2400" b="1" dirty="0"/>
          </a:p>
          <a:p>
            <a:r>
              <a:rPr lang="en-US" sz="2400" b="1" dirty="0" err="1"/>
              <a:t>Kode</a:t>
            </a:r>
            <a:r>
              <a:rPr lang="en-US" sz="2400" b="1" dirty="0"/>
              <a:t> </a:t>
            </a:r>
            <a:r>
              <a:rPr lang="en-US" sz="2400" b="1" dirty="0" err="1"/>
              <a:t>etik</a:t>
            </a:r>
            <a:r>
              <a:rPr lang="en-US" sz="2400" b="1" dirty="0"/>
              <a:t> </a:t>
            </a:r>
            <a:r>
              <a:rPr lang="en-US" sz="2400" b="1" dirty="0" err="1"/>
              <a:t>profesi</a:t>
            </a:r>
            <a:r>
              <a:rPr lang="en-US" sz="2400" b="1" dirty="0"/>
              <a:t>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en-US" sz="2400" b="1" dirty="0" err="1"/>
              <a:t>sarana</a:t>
            </a:r>
            <a:r>
              <a:rPr lang="en-US" sz="2400" b="1" dirty="0"/>
              <a:t> </a:t>
            </a:r>
            <a:r>
              <a:rPr lang="en-US" sz="2400" b="1" dirty="0" err="1"/>
              <a:t>kontrol</a:t>
            </a:r>
            <a:r>
              <a:rPr lang="en-US" sz="2400" b="1" dirty="0"/>
              <a:t> </a:t>
            </a:r>
            <a:r>
              <a:rPr lang="en-US" sz="2400" b="1" dirty="0" err="1"/>
              <a:t>sosial</a:t>
            </a:r>
            <a:r>
              <a:rPr lang="en-US" sz="2400" b="1" dirty="0"/>
              <a:t> </a:t>
            </a:r>
            <a:r>
              <a:rPr lang="en-US" sz="2400" b="1" dirty="0" err="1"/>
              <a:t>bagi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atas</a:t>
            </a:r>
            <a:r>
              <a:rPr lang="en-US" sz="2400" b="1" dirty="0"/>
              <a:t> </a:t>
            </a:r>
            <a:r>
              <a:rPr lang="en-US" sz="2400" b="1" dirty="0" err="1"/>
              <a:t>profesi</a:t>
            </a:r>
            <a:r>
              <a:rPr lang="en-US" sz="2400" b="1" dirty="0"/>
              <a:t> yang </a:t>
            </a:r>
            <a:r>
              <a:rPr lang="en-US" sz="2400" b="1" dirty="0" err="1"/>
              <a:t>bersangkutan</a:t>
            </a:r>
            <a:r>
              <a:rPr lang="en-US" sz="2400" b="1" dirty="0"/>
              <a:t>;</a:t>
            </a:r>
          </a:p>
          <a:p>
            <a:endParaRPr lang="en-US" sz="2400" b="1" dirty="0"/>
          </a:p>
          <a:p>
            <a:r>
              <a:rPr lang="en-US" sz="2400" b="1" dirty="0" err="1"/>
              <a:t>Kode</a:t>
            </a:r>
            <a:r>
              <a:rPr lang="en-US" sz="2400" b="1" dirty="0"/>
              <a:t> </a:t>
            </a:r>
            <a:r>
              <a:rPr lang="en-US" sz="2400" b="1" dirty="0" err="1"/>
              <a:t>etik</a:t>
            </a:r>
            <a:r>
              <a:rPr lang="en-US" sz="2400" b="1" dirty="0"/>
              <a:t> </a:t>
            </a:r>
            <a:r>
              <a:rPr lang="en-US" sz="2400" b="1" dirty="0" err="1"/>
              <a:t>profesi</a:t>
            </a:r>
            <a:r>
              <a:rPr lang="en-US" sz="2400" b="1" dirty="0"/>
              <a:t> </a:t>
            </a:r>
            <a:r>
              <a:rPr lang="en-US" sz="2400" b="1" dirty="0" err="1"/>
              <a:t>mencegah</a:t>
            </a:r>
            <a:r>
              <a:rPr lang="en-US" sz="2400" b="1" dirty="0"/>
              <a:t> </a:t>
            </a:r>
            <a:r>
              <a:rPr lang="en-US" sz="2400" b="1" dirty="0" err="1"/>
              <a:t>campur</a:t>
            </a:r>
            <a:r>
              <a:rPr lang="en-US" sz="2400" b="1" dirty="0"/>
              <a:t> </a:t>
            </a:r>
            <a:r>
              <a:rPr lang="en-US" sz="2400" b="1" dirty="0" err="1"/>
              <a:t>tangan</a:t>
            </a:r>
            <a:r>
              <a:rPr lang="en-US" sz="2400" b="1" dirty="0"/>
              <a:t> </a:t>
            </a:r>
            <a:r>
              <a:rPr lang="en-US" sz="2400" b="1" dirty="0" err="1"/>
              <a:t>pihak</a:t>
            </a:r>
            <a:r>
              <a:rPr lang="en-US" sz="2400" b="1" dirty="0"/>
              <a:t> </a:t>
            </a:r>
            <a:r>
              <a:rPr lang="en-US" sz="2400" b="1" dirty="0" err="1"/>
              <a:t>diluar</a:t>
            </a:r>
            <a:r>
              <a:rPr lang="en-US" sz="2400" b="1" dirty="0"/>
              <a:t> </a:t>
            </a:r>
            <a:r>
              <a:rPr lang="en-US" sz="2400" b="1" dirty="0" err="1"/>
              <a:t>organisasi</a:t>
            </a:r>
            <a:r>
              <a:rPr lang="en-US" sz="2400" b="1" dirty="0"/>
              <a:t> </a:t>
            </a:r>
            <a:r>
              <a:rPr lang="en-US" sz="2400" b="1" dirty="0" err="1"/>
              <a:t>profesi</a:t>
            </a:r>
            <a:r>
              <a:rPr lang="en-US" sz="2400" b="1" dirty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hubungan</a:t>
            </a:r>
            <a:r>
              <a:rPr lang="en-US" sz="2400" b="1" dirty="0"/>
              <a:t> </a:t>
            </a:r>
            <a:r>
              <a:rPr lang="en-US" sz="2400" b="1" dirty="0" err="1"/>
              <a:t>etika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keanggotaan</a:t>
            </a:r>
            <a:r>
              <a:rPr lang="en-US" sz="2400" b="1" dirty="0"/>
              <a:t> </a:t>
            </a:r>
            <a:r>
              <a:rPr lang="en-US" sz="2400" b="1" dirty="0" err="1"/>
              <a:t>profesi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4143372" y="428604"/>
            <a:ext cx="44310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Kode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Profesi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19242</TotalTime>
  <Words>297</Words>
  <Application>Microsoft Office PowerPoint</Application>
  <PresentationFormat>On-screen Show (4:3)</PresentationFormat>
  <Paragraphs>63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Selesai 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</cp:lastModifiedBy>
  <cp:revision>216</cp:revision>
  <dcterms:created xsi:type="dcterms:W3CDTF">2010-04-18T12:06:30Z</dcterms:created>
  <dcterms:modified xsi:type="dcterms:W3CDTF">2021-01-14T17:41:41Z</dcterms:modified>
</cp:coreProperties>
</file>