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05400" y="5257800"/>
            <a:ext cx="39624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Pertemuan_Lima</a:t>
            </a:r>
            <a:r>
              <a:rPr lang="en-US" b="1" dirty="0"/>
              <a:t> </a:t>
            </a:r>
            <a:r>
              <a:rPr lang="en-US" b="1" dirty="0" err="1"/>
              <a:t>belas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03. Ragam (</a:t>
            </a:r>
            <a:r>
              <a:rPr lang="en-US" dirty="0" err="1"/>
              <a:t>Variasi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pPr marL="109728" indent="0" algn="ctr">
              <a:buNone/>
            </a:pPr>
            <a:r>
              <a:rPr lang="en-ID" sz="2400" dirty="0" err="1">
                <a:latin typeface="Comic Sans MS" panose="030F0702030302020204" pitchFamily="66" charset="0"/>
              </a:rPr>
              <a:t>Simpangan</a:t>
            </a:r>
            <a:r>
              <a:rPr lang="en-ID" sz="2400" dirty="0">
                <a:latin typeface="Comic Sans MS" panose="030F0702030302020204" pitchFamily="66" charset="0"/>
              </a:rPr>
              <a:t> Ragam </a:t>
            </a:r>
            <a:r>
              <a:rPr lang="en-ID" sz="2400" dirty="0" err="1">
                <a:latin typeface="Comic Sans MS" panose="030F0702030302020204" pitchFamily="66" charset="0"/>
              </a:rPr>
              <a:t>atau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Variasi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adalh</a:t>
            </a:r>
            <a:r>
              <a:rPr lang="en-ID" sz="2400" dirty="0">
                <a:latin typeface="Comic Sans MS" panose="030F0702030302020204" pitchFamily="66" charset="0"/>
              </a:rPr>
              <a:t> rata-rata </a:t>
            </a:r>
          </a:p>
          <a:p>
            <a:pPr marL="109728" indent="0" algn="ctr">
              <a:buNone/>
            </a:pPr>
            <a:r>
              <a:rPr lang="en-ID" sz="2400" dirty="0" err="1">
                <a:latin typeface="Comic Sans MS" panose="030F0702030302020204" pitchFamily="66" charset="0"/>
              </a:rPr>
              <a:t>dari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jumlah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kuadrat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simpangan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tiap</a:t>
            </a:r>
            <a:r>
              <a:rPr lang="en-ID" sz="2400" dirty="0">
                <a:latin typeface="Comic Sans MS" panose="030F0702030302020204" pitchFamily="66" charset="0"/>
              </a:rPr>
              <a:t> data.</a:t>
            </a:r>
          </a:p>
          <a:p>
            <a:pPr marL="109728" indent="0" algn="ctr">
              <a:buNone/>
            </a:pPr>
            <a:r>
              <a:rPr lang="en-ID" sz="2400" dirty="0">
                <a:latin typeface="Comic Sans MS" panose="030F0702030302020204" pitchFamily="66" charset="0"/>
              </a:rPr>
              <a:t>Ragam </a:t>
            </a:r>
            <a:r>
              <a:rPr lang="en-ID" sz="2400" dirty="0" err="1">
                <a:latin typeface="Comic Sans MS" panose="030F0702030302020204" pitchFamily="66" charset="0"/>
              </a:rPr>
              <a:t>dirumuskan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sebagai</a:t>
            </a:r>
            <a:r>
              <a:rPr lang="en-ID" sz="2400" dirty="0">
                <a:latin typeface="Comic Sans MS" panose="030F0702030302020204" pitchFamily="66" charset="0"/>
              </a:rPr>
              <a:t> : </a:t>
            </a:r>
          </a:p>
          <a:p>
            <a:pPr marL="109728" indent="0" algn="ctr">
              <a:buNone/>
            </a:pPr>
            <a:r>
              <a:rPr lang="en-ID" sz="2400" dirty="0">
                <a:latin typeface="Comic Sans MS" panose="030F0702030302020204" pitchFamily="66" charset="0"/>
              </a:rPr>
              <a:t>Ragam = S</a:t>
            </a:r>
            <a:r>
              <a:rPr lang="en-ID" sz="2400" baseline="30000" dirty="0">
                <a:latin typeface="Comic Sans MS" panose="030F0702030302020204" pitchFamily="66" charset="0"/>
              </a:rPr>
              <a:t>2</a:t>
            </a:r>
          </a:p>
          <a:p>
            <a:endParaRPr lang="en-ID" sz="1800" dirty="0">
              <a:latin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it-IT" sz="2000" dirty="0">
                <a:latin typeface="Comic Sans MS" panose="030F0702030302020204" pitchFamily="66" charset="0"/>
              </a:rPr>
              <a:t>Artinya, ragam diperoleh dari nili simpangan baku</a:t>
            </a:r>
          </a:p>
          <a:p>
            <a:pPr marL="109728" indent="0" algn="ctr">
              <a:buNone/>
            </a:pPr>
            <a:r>
              <a:rPr lang="en-ID" sz="2000" dirty="0" err="1">
                <a:latin typeface="Comic Sans MS" panose="030F0702030302020204" pitchFamily="66" charset="0"/>
              </a:rPr>
              <a:t>dikuadratkan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  <a:p>
            <a:pPr marL="109728" indent="0" algn="just">
              <a:buNone/>
            </a:pPr>
            <a:r>
              <a:rPr lang="en-ID" sz="2000" dirty="0" err="1">
                <a:latin typeface="Comic Sans MS" panose="030F0702030302020204" pitchFamily="66" charset="0"/>
              </a:rPr>
              <a:t>Contoh</a:t>
            </a:r>
            <a:r>
              <a:rPr lang="en-ID" sz="2000" dirty="0">
                <a:latin typeface="Comic Sans MS" panose="030F0702030302020204" pitchFamily="66" charset="0"/>
              </a:rPr>
              <a:t> :</a:t>
            </a:r>
          </a:p>
          <a:p>
            <a:pPr marL="109728" indent="0" algn="just">
              <a:buNone/>
            </a:pPr>
            <a:r>
              <a:rPr lang="en-ID" sz="2000" dirty="0">
                <a:latin typeface="Comic Sans MS" panose="030F0702030302020204" pitchFamily="66" charset="0"/>
              </a:rPr>
              <a:t>S2 = (5,28)</a:t>
            </a:r>
            <a:r>
              <a:rPr lang="en-ID" sz="2000" baseline="30000" dirty="0">
                <a:latin typeface="Comic Sans MS" panose="030F0702030302020204" pitchFamily="66" charset="0"/>
              </a:rPr>
              <a:t>2</a:t>
            </a:r>
            <a:endParaRPr lang="en-ID" sz="2000" dirty="0">
              <a:latin typeface="Comic Sans MS" panose="030F0702030302020204" pitchFamily="66" charset="0"/>
            </a:endParaRPr>
          </a:p>
          <a:p>
            <a:pPr marL="109728" indent="0" algn="just">
              <a:buNone/>
            </a:pPr>
            <a:r>
              <a:rPr lang="en-ID" sz="2000" dirty="0">
                <a:latin typeface="Comic Sans MS" panose="030F0702030302020204" pitchFamily="66" charset="0"/>
              </a:rPr>
              <a:t>     = 27,89</a:t>
            </a:r>
          </a:p>
          <a:p>
            <a:pPr marL="109728" indent="0" algn="just">
              <a:buNone/>
            </a:pPr>
            <a:endParaRPr lang="en-ID" sz="2000" dirty="0">
              <a:latin typeface="Comic Sans MS" panose="030F0702030302020204" pitchFamily="66" charset="0"/>
            </a:endParaRPr>
          </a:p>
          <a:p>
            <a:pPr marL="109728" indent="0" algn="just">
              <a:buNone/>
            </a:pPr>
            <a:r>
              <a:rPr lang="en-ID" sz="2000" dirty="0" err="1">
                <a:latin typeface="Comic Sans MS" panose="030F0702030302020204" pitchFamily="66" charset="0"/>
              </a:rPr>
              <a:t>Diperoleh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simpangan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bakunya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adalah</a:t>
            </a:r>
            <a:r>
              <a:rPr lang="en-ID" sz="2000" dirty="0">
                <a:latin typeface="Comic Sans MS" panose="030F0702030302020204" pitchFamily="66" charset="0"/>
              </a:rPr>
              <a:t> 5,28 , </a:t>
            </a:r>
            <a:r>
              <a:rPr lang="en-ID" sz="2000" dirty="0" err="1">
                <a:latin typeface="Comic Sans MS" panose="030F0702030302020204" pitchFamily="66" charset="0"/>
              </a:rPr>
              <a:t>sehingga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nilai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ragamnya</a:t>
            </a:r>
            <a:r>
              <a:rPr lang="en-ID" sz="2000" dirty="0">
                <a:latin typeface="Comic Sans MS" panose="030F0702030302020204" pitchFamily="66" charset="0"/>
              </a:rPr>
              <a:t> (</a:t>
            </a:r>
            <a:r>
              <a:rPr lang="en-ID" sz="2000" dirty="0" err="1">
                <a:latin typeface="Comic Sans MS" panose="030F0702030302020204" pitchFamily="66" charset="0"/>
              </a:rPr>
              <a:t>Variasi</a:t>
            </a:r>
            <a:r>
              <a:rPr lang="en-ID" sz="2000" dirty="0">
                <a:latin typeface="Comic Sans MS" panose="030F0702030302020204" pitchFamily="66" charset="0"/>
              </a:rPr>
              <a:t>)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6E2F-55B7-E0DE-8644-9BB3DDBE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81000"/>
            <a:ext cx="8229600" cy="1066800"/>
          </a:xfrm>
        </p:spPr>
        <p:txBody>
          <a:bodyPr/>
          <a:lstStyle/>
          <a:p>
            <a:r>
              <a:rPr lang="en-US" dirty="0" err="1"/>
              <a:t>Kuartil</a:t>
            </a:r>
            <a:r>
              <a:rPr lang="en-US" dirty="0"/>
              <a:t> Data Tunggal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F29AB-A561-EB8D-1216-6EA7B093F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148" t="38255" r="49074" b="14009"/>
          <a:stretch/>
        </p:blipFill>
        <p:spPr>
          <a:xfrm>
            <a:off x="480060" y="2297938"/>
            <a:ext cx="4244340" cy="41028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867E8-708A-0534-82B7-73AF4BD9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667" t="39631" r="17500" b="27777"/>
          <a:stretch/>
        </p:blipFill>
        <p:spPr>
          <a:xfrm>
            <a:off x="4724400" y="3348481"/>
            <a:ext cx="4492670" cy="267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3A6C0-BEC3-6F2D-43A3-8257D4F0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33" t="32223" r="12500" b="42592"/>
          <a:stretch/>
        </p:blipFill>
        <p:spPr>
          <a:xfrm>
            <a:off x="8839200" y="4195319"/>
            <a:ext cx="381000" cy="1295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8C8FA6-70DC-624D-3430-E3C6008CAF58}"/>
              </a:ext>
            </a:extLst>
          </p:cNvPr>
          <p:cNvSpPr/>
          <p:nvPr/>
        </p:nvSpPr>
        <p:spPr>
          <a:xfrm>
            <a:off x="990600" y="1600200"/>
            <a:ext cx="2819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Ganjil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94F07E-4372-513E-14E9-83C67A4F882F}"/>
              </a:ext>
            </a:extLst>
          </p:cNvPr>
          <p:cNvSpPr/>
          <p:nvPr/>
        </p:nvSpPr>
        <p:spPr>
          <a:xfrm>
            <a:off x="5561035" y="1600200"/>
            <a:ext cx="2819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Genap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523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F60F-0157-7EB6-9D14-3FF65E3D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2A41F6-9F29-DD86-E94F-5C1D4A4FB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5770"/>
              </p:ext>
            </p:extLst>
          </p:nvPr>
        </p:nvGraphicFramePr>
        <p:xfrm>
          <a:off x="457200" y="22494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59469866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84961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164477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23414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5696115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52201537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1114855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531223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7633055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08962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9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5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CEC62D-688D-3674-429C-F4299FDD3FB5}"/>
              </a:ext>
            </a:extLst>
          </p:cNvPr>
          <p:cNvSpPr txBox="1"/>
          <p:nvPr/>
        </p:nvSpPr>
        <p:spPr>
          <a:xfrm>
            <a:off x="377190" y="1524000"/>
            <a:ext cx="846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latin typeface="Arial" panose="020B0604020202020204" pitchFamily="34" charset="0"/>
              </a:rPr>
              <a:t>Berikut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tabel</a:t>
            </a:r>
            <a:r>
              <a:rPr lang="en-ID" sz="1800" dirty="0">
                <a:latin typeface="Arial" panose="020B0604020202020204" pitchFamily="34" charset="0"/>
              </a:rPr>
              <a:t> data </a:t>
            </a:r>
            <a:r>
              <a:rPr lang="en-ID" sz="1800" dirty="0" err="1">
                <a:latin typeface="Arial" panose="020B0604020202020204" pitchFamily="34" charset="0"/>
              </a:rPr>
              <a:t>nilai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matematika</a:t>
            </a:r>
            <a:r>
              <a:rPr lang="en-ID" sz="1800" dirty="0">
                <a:latin typeface="Arial" panose="020B0604020202020204" pitchFamily="34" charset="0"/>
              </a:rPr>
              <a:t> yang </a:t>
            </a:r>
            <a:r>
              <a:rPr lang="en-ID" sz="1800" dirty="0" err="1">
                <a:latin typeface="Arial" panose="020B0604020202020204" pitchFamily="34" charset="0"/>
              </a:rPr>
              <a:t>diperoleh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sekelompok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siswa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antara</a:t>
            </a:r>
            <a:r>
              <a:rPr lang="en-ID" sz="1800" dirty="0">
                <a:latin typeface="Arial" panose="020B0604020202020204" pitchFamily="34" charset="0"/>
              </a:rPr>
              <a:t> lain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8AEDE-03C8-FBE7-8A3A-B76D22F6C75A}"/>
              </a:ext>
            </a:extLst>
          </p:cNvPr>
          <p:cNvSpPr txBox="1"/>
          <p:nvPr/>
        </p:nvSpPr>
        <p:spPr>
          <a:xfrm>
            <a:off x="400050" y="3347086"/>
            <a:ext cx="8462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latin typeface="Arial" panose="020B0604020202020204" pitchFamily="34" charset="0"/>
              </a:rPr>
              <a:t>Mengurutkan</a:t>
            </a:r>
            <a:r>
              <a:rPr lang="en-ID" sz="1800" dirty="0">
                <a:latin typeface="Arial" panose="020B0604020202020204" pitchFamily="34" charset="0"/>
              </a:rPr>
              <a:t> Data dan </a:t>
            </a:r>
            <a:r>
              <a:rPr lang="en-ID" sz="1800" dirty="0" err="1">
                <a:latin typeface="Arial" panose="020B0604020202020204" pitchFamily="34" charset="0"/>
              </a:rPr>
              <a:t>Mencari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quarti</a:t>
            </a:r>
            <a:r>
              <a:rPr lang="en-ID" sz="1800" dirty="0">
                <a:latin typeface="Arial" panose="020B0604020202020204" pitchFamily="34" charset="0"/>
              </a:rPr>
              <a:t> Bawah (Q1), Median (Q2), </a:t>
            </a:r>
            <a:r>
              <a:rPr lang="en-ID" sz="1800" dirty="0" err="1">
                <a:latin typeface="Arial" panose="020B0604020202020204" pitchFamily="34" charset="0"/>
              </a:rPr>
              <a:t>Quartil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atas</a:t>
            </a:r>
            <a:r>
              <a:rPr lang="en-ID" sz="1800" dirty="0">
                <a:latin typeface="Arial" panose="020B0604020202020204" pitchFamily="34" charset="0"/>
              </a:rPr>
              <a:t> (Q3)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7B3AC-E720-83C5-131E-7E85EC3D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04" t="65953" r="21608" b="22619"/>
          <a:stretch/>
        </p:blipFill>
        <p:spPr>
          <a:xfrm>
            <a:off x="609600" y="4114800"/>
            <a:ext cx="8229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DA29-9F6D-C80E-B00F-66408FF1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EB03-C254-FABD-D6D3-380A5C40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719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5221-460E-C9D8-1F1C-E9266DB9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5E29-8688-3FB0-E915-E0729CD3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06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085B-3593-9371-E5FF-EDC95983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F4D1-3FEC-FFF5-79DC-79FDDBDD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377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Lima </a:t>
            </a:r>
            <a:r>
              <a:rPr lang="en-US" dirty="0" err="1"/>
              <a:t>Belas</a:t>
            </a:r>
            <a:r>
              <a:rPr lang="en-US" dirty="0"/>
              <a:t>  </a:t>
            </a:r>
            <a:r>
              <a:rPr lang="en-US" dirty="0" err="1"/>
              <a:t>persiapkan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kalian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Semester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</TotalTime>
  <Words>146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Georgia</vt:lpstr>
      <vt:lpstr>Trebuchet MS</vt:lpstr>
      <vt:lpstr>Wingdings 2</vt:lpstr>
      <vt:lpstr>Urban</vt:lpstr>
      <vt:lpstr>STATISTIK PENELITIAN  PENDIDIKAN </vt:lpstr>
      <vt:lpstr>03. Ragam (Variasi)</vt:lpstr>
      <vt:lpstr>Kuartil Data Tunggal</vt:lpstr>
      <vt:lpstr>Contoh soal</vt:lpstr>
      <vt:lpstr>PowerPoint Presentation</vt:lpstr>
      <vt:lpstr>PowerPoint Presentation</vt:lpstr>
      <vt:lpstr>PowerPoint Presentation</vt:lpstr>
      <vt:lpstr>Sekian Materi Pertemuan Lima Belas  persiapkan diri kalian untuk mengikuti Ujian Akhir Semester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asus vivobook</cp:lastModifiedBy>
  <cp:revision>21</cp:revision>
  <dcterms:created xsi:type="dcterms:W3CDTF">2024-08-16T02:02:40Z</dcterms:created>
  <dcterms:modified xsi:type="dcterms:W3CDTF">2024-09-12T08:03:34Z</dcterms:modified>
</cp:coreProperties>
</file>