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91" r:id="rId3"/>
    <p:sldId id="292" r:id="rId4"/>
    <p:sldId id="301" r:id="rId5"/>
    <p:sldId id="302" r:id="rId6"/>
    <p:sldId id="316" r:id="rId7"/>
    <p:sldId id="293" r:id="rId8"/>
    <p:sldId id="299" r:id="rId9"/>
    <p:sldId id="300" r:id="rId10"/>
    <p:sldId id="294" r:id="rId11"/>
    <p:sldId id="296" r:id="rId12"/>
    <p:sldId id="297" r:id="rId13"/>
    <p:sldId id="298" r:id="rId14"/>
    <p:sldId id="295" r:id="rId15"/>
    <p:sldId id="312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3" r:id="rId25"/>
    <p:sldId id="314" r:id="rId26"/>
    <p:sldId id="315" r:id="rId27"/>
    <p:sldId id="274" r:id="rId28"/>
  </p:sldIdLst>
  <p:sldSz cx="9144000" cy="6858000" type="screen4x3"/>
  <p:notesSz cx="6761163" cy="9942513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50" autoAdjust="0"/>
    <p:restoredTop sz="95332" autoAdjust="0"/>
  </p:normalViewPr>
  <p:slideViewPr>
    <p:cSldViewPr>
      <p:cViewPr>
        <p:scale>
          <a:sx n="90" d="100"/>
          <a:sy n="90" d="100"/>
        </p:scale>
        <p:origin x="1205" y="-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I.1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529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762B2D-8DAB-4AE0-BD23-69097DC842B5}" type="datetime1">
              <a:rPr lang="id-ID" smtClean="0"/>
              <a:pPr/>
              <a:t>15/04/2021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1F9DE89-F621-4298-8A76-B66799EDB6EC}" type="datetime1">
              <a:rPr lang="id-ID" smtClean="0"/>
              <a:pPr/>
              <a:t>15/04/2021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FBFFE7-027A-439B-AD98-FF9D552FAC15}" type="datetime1">
              <a:rPr lang="id-ID" smtClean="0"/>
              <a:pPr/>
              <a:t>15/04/2021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C173E5-3126-4775-A9A3-68E2FFB1EB80}" type="datetime1">
              <a:rPr lang="id-ID" smtClean="0"/>
              <a:pPr/>
              <a:t>15/04/2021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0C353D-4EB2-4032-9718-7AF22F2B0B21}" type="datetime1">
              <a:rPr lang="id-ID" smtClean="0"/>
              <a:pPr/>
              <a:t>15/04/2021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C915168-0D14-48D2-BE44-3FC169F1F70C}" type="datetime1">
              <a:rPr lang="id-ID" smtClean="0"/>
              <a:pPr/>
              <a:t>15/04/2021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AB5331-05F8-4E10-8AFB-7E8FDA613370}" type="datetime1">
              <a:rPr lang="id-ID" smtClean="0"/>
              <a:pPr/>
              <a:t>15/04/2021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B31CC2-24FF-4409-A120-924DAAEB2957}" type="datetime1">
              <a:rPr lang="id-ID" smtClean="0"/>
              <a:pPr/>
              <a:t>15/04/2021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1FB686-2AEF-4395-B7AA-3D65813429D3}" type="datetime1">
              <a:rPr lang="id-ID" smtClean="0"/>
              <a:pPr/>
              <a:t>15/04/2021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-19455" y="243840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KNOWLEDGE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REPRESENTATION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0" y="152400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63AC4B-0A69-42D2-913B-701541193407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15/04/2021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DATA DARMAJAYA\Tari_lain-lain\Webinar AI ku\ai6.jf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419601"/>
            <a:ext cx="9144000" cy="2438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Deduksi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Proses deduktif umumnya terdiri dari tiga bagian : </a:t>
            </a:r>
            <a:r>
              <a:rPr lang="id-ID" dirty="0" smtClean="0"/>
              <a:t>premis </a:t>
            </a:r>
            <a:r>
              <a:rPr lang="id-ID" dirty="0"/>
              <a:t>mayor, premis minor, dan konklusi</a:t>
            </a:r>
            <a:r>
              <a:rPr lang="id-ID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609600" indent="-609600">
              <a:buNone/>
            </a:pPr>
            <a:r>
              <a:rPr lang="id-ID" u="sng" dirty="0" smtClean="0"/>
              <a:t>Contoh</a:t>
            </a:r>
            <a:r>
              <a:rPr lang="id-ID" dirty="0"/>
              <a:t>:</a:t>
            </a:r>
          </a:p>
          <a:p>
            <a:pPr marL="609600" indent="-609600">
              <a:buNone/>
            </a:pPr>
            <a:r>
              <a:rPr lang="id-ID" dirty="0"/>
              <a:t>Premis mayor :  </a:t>
            </a:r>
            <a:r>
              <a:rPr lang="id-ID" i="1" dirty="0"/>
              <a:t>Jika Hujan turun, saya tidak akan lari </a:t>
            </a:r>
            <a:r>
              <a:rPr lang="en-US" i="1" dirty="0" smtClean="0"/>
              <a:t>   </a:t>
            </a:r>
          </a:p>
          <a:p>
            <a:pPr marL="609600" indent="-609600">
              <a:buNone/>
            </a:pPr>
            <a:r>
              <a:rPr lang="en-US" i="1" dirty="0"/>
              <a:t> </a:t>
            </a:r>
            <a:r>
              <a:rPr lang="en-US" i="1" dirty="0" smtClean="0"/>
              <a:t>                         </a:t>
            </a:r>
            <a:r>
              <a:rPr lang="id-ID" i="1" dirty="0" smtClean="0"/>
              <a:t>pagi</a:t>
            </a:r>
            <a:r>
              <a:rPr lang="id-ID" dirty="0"/>
              <a:t>.</a:t>
            </a:r>
          </a:p>
          <a:p>
            <a:pPr marL="609600" indent="-609600">
              <a:buNone/>
            </a:pPr>
            <a:r>
              <a:rPr lang="id-ID" dirty="0"/>
              <a:t>Premis minor  :  </a:t>
            </a:r>
            <a:r>
              <a:rPr lang="id-ID" i="1" dirty="0"/>
              <a:t>Pagi ini hujan turun</a:t>
            </a:r>
            <a:r>
              <a:rPr lang="id-ID" dirty="0"/>
              <a:t>.</a:t>
            </a:r>
          </a:p>
          <a:p>
            <a:pPr marL="609600" indent="-609600">
              <a:buNone/>
            </a:pPr>
            <a:r>
              <a:rPr lang="id-ID" dirty="0"/>
              <a:t>Konklusi 	 :  </a:t>
            </a:r>
            <a:r>
              <a:rPr lang="id-ID" i="1" dirty="0"/>
              <a:t>Oleh karena itu, pagi ini saya tidak akan </a:t>
            </a:r>
            <a:endParaRPr lang="en-US" i="1" dirty="0" smtClean="0"/>
          </a:p>
          <a:p>
            <a:pPr marL="609600" indent="-609600">
              <a:buNone/>
            </a:pPr>
            <a:r>
              <a:rPr lang="en-US" i="1" dirty="0"/>
              <a:t> </a:t>
            </a:r>
            <a:r>
              <a:rPr lang="en-US" i="1" dirty="0" smtClean="0"/>
              <a:t>                        </a:t>
            </a:r>
            <a:r>
              <a:rPr lang="id-ID" i="1" dirty="0" smtClean="0"/>
              <a:t>lari </a:t>
            </a:r>
            <a:r>
              <a:rPr lang="id-ID" i="1" dirty="0"/>
              <a:t>pagi</a:t>
            </a:r>
            <a:r>
              <a:rPr lang="id-ID" dirty="0"/>
              <a:t>.</a:t>
            </a:r>
            <a:endParaRPr lang="en-GB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4865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Induktif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</a:t>
            </a:r>
            <a:r>
              <a:rPr lang="id-ID" dirty="0" smtClean="0"/>
              <a:t>enalaran </a:t>
            </a:r>
            <a:r>
              <a:rPr lang="id-ID" dirty="0"/>
              <a:t>induktif menggunakan sejumlah fakta atau premis yang mantap untuk menarik </a:t>
            </a:r>
            <a:r>
              <a:rPr lang="id-ID" dirty="0" smtClean="0"/>
              <a:t>kesimpulan</a:t>
            </a:r>
            <a:r>
              <a:rPr lang="en-US" dirty="0" smtClean="0"/>
              <a:t> </a:t>
            </a:r>
            <a:r>
              <a:rPr lang="id-ID" dirty="0" smtClean="0"/>
              <a:t>umum</a:t>
            </a:r>
            <a:r>
              <a:rPr lang="id-ID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609600" indent="-609600">
              <a:buNone/>
            </a:pPr>
            <a:r>
              <a:rPr lang="id-ID" u="sng" dirty="0"/>
              <a:t>Contoh</a:t>
            </a:r>
            <a:r>
              <a:rPr lang="id-ID" dirty="0"/>
              <a:t>:</a:t>
            </a:r>
          </a:p>
          <a:p>
            <a:pPr marL="609600" indent="-609600">
              <a:buNone/>
            </a:pPr>
            <a:r>
              <a:rPr lang="id-ID" dirty="0"/>
              <a:t>Premis 1 : </a:t>
            </a:r>
            <a:r>
              <a:rPr lang="id-ID" i="1" dirty="0"/>
              <a:t>Dioda yang salah menyebabkan peralatan </a:t>
            </a:r>
            <a:endParaRPr lang="en-US" i="1" dirty="0" smtClean="0"/>
          </a:p>
          <a:p>
            <a:pPr marL="609600" indent="-609600">
              <a:buNone/>
            </a:pPr>
            <a:r>
              <a:rPr lang="en-US" i="1" dirty="0"/>
              <a:t>	</a:t>
            </a:r>
            <a:r>
              <a:rPr lang="en-US" i="1" dirty="0" smtClean="0"/>
              <a:t>	      </a:t>
            </a:r>
            <a:r>
              <a:rPr lang="id-ID" i="1" dirty="0" smtClean="0"/>
              <a:t>elektronik </a:t>
            </a:r>
            <a:r>
              <a:rPr lang="id-ID" i="1" dirty="0"/>
              <a:t>rusak</a:t>
            </a:r>
            <a:r>
              <a:rPr lang="id-ID" dirty="0"/>
              <a:t>.</a:t>
            </a:r>
          </a:p>
          <a:p>
            <a:pPr marL="609600" indent="-609600">
              <a:buNone/>
            </a:pPr>
            <a:r>
              <a:rPr lang="id-ID" dirty="0"/>
              <a:t>Premis 2 : </a:t>
            </a:r>
            <a:r>
              <a:rPr lang="id-ID" i="1" dirty="0"/>
              <a:t>Transistor rusak menyebabkan elektronik rusak</a:t>
            </a:r>
            <a:r>
              <a:rPr lang="id-ID" dirty="0"/>
              <a:t>.</a:t>
            </a:r>
          </a:p>
          <a:p>
            <a:pPr marL="609600" indent="-609600">
              <a:buNone/>
            </a:pPr>
            <a:r>
              <a:rPr lang="id-ID" dirty="0"/>
              <a:t>Premis 3 : </a:t>
            </a:r>
            <a:r>
              <a:rPr lang="id-ID" i="1" dirty="0"/>
              <a:t>Sirkuit terpadu (IC) rusak </a:t>
            </a:r>
            <a:r>
              <a:rPr lang="id-ID" i="1" dirty="0" smtClean="0"/>
              <a:t>menyebabkan</a:t>
            </a:r>
            <a:endParaRPr lang="en-US" i="1" dirty="0" smtClean="0"/>
          </a:p>
          <a:p>
            <a:pPr marL="609600" indent="-609600">
              <a:buNone/>
            </a:pPr>
            <a:r>
              <a:rPr lang="en-US" i="1" dirty="0"/>
              <a:t>	</a:t>
            </a:r>
            <a:r>
              <a:rPr lang="en-US" i="1" dirty="0" smtClean="0"/>
              <a:t>	      </a:t>
            </a:r>
            <a:r>
              <a:rPr lang="id-ID" i="1" dirty="0" smtClean="0"/>
              <a:t>peralatan </a:t>
            </a:r>
            <a:r>
              <a:rPr lang="id-ID" i="1" dirty="0"/>
              <a:t>elektronik tidak berfungsi</a:t>
            </a:r>
            <a:r>
              <a:rPr lang="id-ID" dirty="0"/>
              <a:t>.</a:t>
            </a:r>
          </a:p>
          <a:p>
            <a:pPr marL="609600" indent="-609600">
              <a:buNone/>
            </a:pPr>
            <a:r>
              <a:rPr lang="id-ID" dirty="0"/>
              <a:t>Konklusi : </a:t>
            </a:r>
            <a:r>
              <a:rPr lang="id-ID" i="1" dirty="0"/>
              <a:t>Maka, peralatan semi-konduktor rusak merupakan </a:t>
            </a:r>
            <a:endParaRPr lang="en-US" i="1" dirty="0" smtClean="0"/>
          </a:p>
          <a:p>
            <a:pPr marL="609600" indent="-609600">
              <a:buNone/>
            </a:pPr>
            <a:r>
              <a:rPr lang="en-US" i="1" dirty="0"/>
              <a:t>	</a:t>
            </a:r>
            <a:r>
              <a:rPr lang="en-US" i="1" dirty="0" smtClean="0"/>
              <a:t>	      </a:t>
            </a:r>
            <a:r>
              <a:rPr lang="id-ID" i="1" dirty="0" smtClean="0"/>
              <a:t>penyebab </a:t>
            </a:r>
            <a:r>
              <a:rPr lang="id-ID" i="1" dirty="0"/>
              <a:t>utama rusaknya peralatan elektronik</a:t>
            </a:r>
            <a:r>
              <a:rPr lang="en-GB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2319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b="0" dirty="0"/>
              <a:t>List </a:t>
            </a:r>
            <a:r>
              <a:rPr lang="en-US" b="0" dirty="0" err="1"/>
              <a:t>dan</a:t>
            </a:r>
            <a:r>
              <a:rPr lang="en-US" b="0" dirty="0"/>
              <a:t>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</a:t>
            </a:r>
            <a:endParaRPr lang="en-US" dirty="0"/>
          </a:p>
          <a:p>
            <a:pPr marL="400050" lvl="1" indent="0">
              <a:buNone/>
            </a:pPr>
            <a:r>
              <a:rPr lang="en-US" dirty="0" err="1" smtClean="0"/>
              <a:t>Serangkaian</a:t>
            </a:r>
            <a:r>
              <a:rPr lang="en-US" dirty="0" smtClean="0"/>
              <a:t> </a:t>
            </a:r>
            <a:r>
              <a:rPr lang="en-US" dirty="0" err="1"/>
              <a:t>struktur</a:t>
            </a:r>
            <a:r>
              <a:rPr lang="en-US" dirty="0"/>
              <a:t> data yang </a:t>
            </a:r>
            <a:r>
              <a:rPr lang="en-US" dirty="0" err="1"/>
              <a:t>dibuatsecara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, list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hirarki</a:t>
            </a:r>
            <a:endParaRPr lang="en-US" dirty="0" smtClean="0"/>
          </a:p>
          <a:p>
            <a:pPr marL="400050" lvl="1" indent="0">
              <a:buNone/>
            </a:pPr>
            <a:endParaRPr lang="en-US" dirty="0" smtClean="0"/>
          </a:p>
          <a:p>
            <a:r>
              <a:rPr lang="en-US" dirty="0" smtClean="0"/>
              <a:t>Tree</a:t>
            </a:r>
          </a:p>
          <a:p>
            <a:pPr marL="400050" lvl="1" indent="0">
              <a:buNone/>
            </a:pP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struktur</a:t>
            </a:r>
            <a:r>
              <a:rPr lang="en-US" dirty="0"/>
              <a:t> data yang </a:t>
            </a:r>
            <a:r>
              <a:rPr lang="en-US" dirty="0" err="1"/>
              <a:t>berupa</a:t>
            </a:r>
            <a:r>
              <a:rPr lang="en-US" dirty="0"/>
              <a:t> node-node </a:t>
            </a:r>
            <a:r>
              <a:rPr lang="en-US" dirty="0" smtClean="0"/>
              <a:t>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hirarkis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hubungannya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9170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smtClean="0"/>
              <a:t>List dan Tree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016" t="23774" r="8464" b="14255"/>
          <a:stretch/>
        </p:blipFill>
        <p:spPr>
          <a:xfrm>
            <a:off x="457200" y="1600200"/>
            <a:ext cx="828501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089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Decision Tree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smtClean="0"/>
              <a:t>tree</a:t>
            </a:r>
          </a:p>
          <a:p>
            <a:r>
              <a:rPr lang="en-US" dirty="0" smtClean="0"/>
              <a:t>Tree </a:t>
            </a:r>
            <a:r>
              <a:rPr lang="en-US" dirty="0"/>
              <a:t>(</a:t>
            </a:r>
            <a:r>
              <a:rPr lang="en-US" dirty="0" err="1"/>
              <a:t>pohon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hierarki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Node (</a:t>
            </a:r>
            <a:r>
              <a:rPr lang="en-US" dirty="0" err="1"/>
              <a:t>simpul</a:t>
            </a:r>
            <a:r>
              <a:rPr lang="en-US" dirty="0"/>
              <a:t>/</a:t>
            </a:r>
            <a:r>
              <a:rPr lang="en-US" dirty="0" err="1"/>
              <a:t>veteks</a:t>
            </a:r>
            <a:r>
              <a:rPr lang="en-US" dirty="0"/>
              <a:t>) yang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(link/edge) yang </a:t>
            </a:r>
            <a:r>
              <a:rPr lang="en-US" dirty="0" err="1"/>
              <a:t>menghubungkan</a:t>
            </a:r>
            <a:r>
              <a:rPr lang="en-US" dirty="0"/>
              <a:t> node</a:t>
            </a:r>
            <a:r>
              <a:rPr lang="en-US" dirty="0" smtClean="0"/>
              <a:t>.</a:t>
            </a:r>
          </a:p>
          <a:p>
            <a:r>
              <a:rPr lang="en-US" dirty="0" smtClean="0"/>
              <a:t>Decision </a:t>
            </a:r>
            <a:r>
              <a:rPr lang="en-US" dirty="0"/>
              <a:t>tree –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keputusanMenggunakan</a:t>
            </a:r>
            <a:r>
              <a:rPr lang="en-US" dirty="0"/>
              <a:t> model tree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keputusan-keputusan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konsekuensinya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3914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Contoh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5000" t="26296" r="25417" b="36667"/>
          <a:stretch/>
        </p:blipFill>
        <p:spPr>
          <a:xfrm>
            <a:off x="457200" y="1647825"/>
            <a:ext cx="8229600" cy="447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0712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en-US" dirty="0"/>
              <a:t>J</a:t>
            </a:r>
            <a:r>
              <a:rPr lang="id-ID" dirty="0"/>
              <a:t>aringan </a:t>
            </a:r>
            <a:r>
              <a:rPr lang="en-US" dirty="0" smtClean="0"/>
              <a:t>S</a:t>
            </a:r>
            <a:r>
              <a:rPr lang="id-ID" dirty="0" smtClean="0"/>
              <a:t>emantik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 smtClean="0"/>
              <a:t>:</a:t>
            </a:r>
          </a:p>
          <a:p>
            <a:r>
              <a:rPr lang="en-US" dirty="0" smtClean="0"/>
              <a:t>Node</a:t>
            </a:r>
          </a:p>
          <a:p>
            <a:pPr lvl="1"/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/>
              <a:t>obyek</a:t>
            </a:r>
            <a:r>
              <a:rPr lang="en-US" dirty="0"/>
              <a:t>, </a:t>
            </a:r>
            <a:r>
              <a:rPr lang="en-US" dirty="0" err="1"/>
              <a:t>konsep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situasi</a:t>
            </a:r>
            <a:endParaRPr lang="en-US" dirty="0" smtClean="0"/>
          </a:p>
          <a:p>
            <a:pPr lvl="1"/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lingkaran</a:t>
            </a:r>
            <a:endParaRPr lang="en-US" dirty="0" smtClean="0"/>
          </a:p>
          <a:p>
            <a:r>
              <a:rPr lang="en-US" dirty="0" smtClean="0"/>
              <a:t>Arc/Link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smtClean="0"/>
              <a:t>node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tanda</a:t>
            </a:r>
            <a:r>
              <a:rPr lang="en-US" dirty="0"/>
              <a:t> </a:t>
            </a:r>
            <a:r>
              <a:rPr lang="en-US" dirty="0" err="1"/>
              <a:t>panah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01162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Contoh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auto">
          <a:xfrm>
            <a:off x="533400" y="1131887"/>
            <a:ext cx="8077200" cy="5462588"/>
            <a:chOff x="2520" y="1177"/>
            <a:chExt cx="7200" cy="4783"/>
          </a:xfrm>
        </p:grpSpPr>
        <p:sp>
          <p:nvSpPr>
            <p:cNvPr id="7" name="AutoShape 5"/>
            <p:cNvSpPr>
              <a:spLocks noChangeAspect="1" noChangeArrowheads="1"/>
            </p:cNvSpPr>
            <p:nvPr/>
          </p:nvSpPr>
          <p:spPr bwMode="auto">
            <a:xfrm>
              <a:off x="2520" y="1177"/>
              <a:ext cx="7200" cy="4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2670" y="1794"/>
              <a:ext cx="750" cy="772"/>
            </a:xfrm>
            <a:prstGeom prst="flowChartConnector">
              <a:avLst/>
            </a:prstGeom>
            <a:solidFill>
              <a:srgbClr val="00FFFF"/>
            </a:solidFill>
            <a:ln w="19050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endParaRPr lang="en-US" sz="1000">
                <a:cs typeface="Mangal" pitchFamily="2" charset="0"/>
              </a:endParaRPr>
            </a:p>
            <a:p>
              <a:pPr algn="ctr" eaLnBrk="0" hangingPunct="0"/>
              <a:r>
                <a:rPr lang="en-US" sz="1000">
                  <a:cs typeface="Mangal" pitchFamily="2" charset="0"/>
                </a:rPr>
                <a:t>Ann</a:t>
              </a:r>
              <a:endParaRPr lang="en-US"/>
            </a:p>
          </p:txBody>
        </p:sp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2820" y="1640"/>
              <a:ext cx="6750" cy="3857"/>
              <a:chOff x="2820" y="1640"/>
              <a:chExt cx="6750" cy="3857"/>
            </a:xfrm>
          </p:grpSpPr>
          <p:sp>
            <p:nvSpPr>
              <p:cNvPr id="10" name="AutoShape 8"/>
              <p:cNvSpPr>
                <a:spLocks noChangeArrowheads="1"/>
              </p:cNvSpPr>
              <p:nvPr/>
            </p:nvSpPr>
            <p:spPr bwMode="auto">
              <a:xfrm>
                <a:off x="4770" y="1794"/>
                <a:ext cx="750" cy="771"/>
              </a:xfrm>
              <a:prstGeom prst="flowChartConnector">
                <a:avLst/>
              </a:prstGeom>
              <a:solidFill>
                <a:srgbClr val="00FFFF"/>
              </a:solidFill>
              <a:ln w="1905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/>
                <a:endParaRPr lang="en-US" sz="1000">
                  <a:cs typeface="Mangal" pitchFamily="2" charset="0"/>
                </a:endParaRPr>
              </a:p>
              <a:p>
                <a:pPr algn="ctr" eaLnBrk="0" hangingPunct="0"/>
                <a:r>
                  <a:rPr lang="en-US" sz="1000">
                    <a:cs typeface="Mangal" pitchFamily="2" charset="0"/>
                  </a:rPr>
                  <a:t>Bill</a:t>
                </a:r>
                <a:endParaRPr lang="en-US"/>
              </a:p>
            </p:txBody>
          </p:sp>
          <p:sp>
            <p:nvSpPr>
              <p:cNvPr id="11" name="AutoShape 9"/>
              <p:cNvSpPr>
                <a:spLocks noChangeArrowheads="1"/>
              </p:cNvSpPr>
              <p:nvPr/>
            </p:nvSpPr>
            <p:spPr bwMode="auto">
              <a:xfrm>
                <a:off x="6570" y="1794"/>
                <a:ext cx="750" cy="772"/>
              </a:xfrm>
              <a:prstGeom prst="flowChartConnector">
                <a:avLst/>
              </a:prstGeom>
              <a:solidFill>
                <a:srgbClr val="00FFFF"/>
              </a:solidFill>
              <a:ln w="1905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/>
                <a:endParaRPr lang="en-US" sz="1000">
                  <a:cs typeface="Mangal" pitchFamily="2" charset="0"/>
                </a:endParaRPr>
              </a:p>
              <a:p>
                <a:pPr algn="ctr" eaLnBrk="0" hangingPunct="0"/>
                <a:r>
                  <a:rPr lang="en-US" sz="1000">
                    <a:cs typeface="Mangal" pitchFamily="2" charset="0"/>
                  </a:rPr>
                  <a:t>carol</a:t>
                </a:r>
                <a:endParaRPr lang="en-US"/>
              </a:p>
            </p:txBody>
          </p:sp>
          <p:sp>
            <p:nvSpPr>
              <p:cNvPr id="12" name="AutoShape 10"/>
              <p:cNvSpPr>
                <a:spLocks noChangeArrowheads="1"/>
              </p:cNvSpPr>
              <p:nvPr/>
            </p:nvSpPr>
            <p:spPr bwMode="auto">
              <a:xfrm>
                <a:off x="8820" y="1794"/>
                <a:ext cx="750" cy="771"/>
              </a:xfrm>
              <a:prstGeom prst="flowChartConnector">
                <a:avLst/>
              </a:prstGeom>
              <a:solidFill>
                <a:srgbClr val="00FFFF"/>
              </a:solidFill>
              <a:ln w="1905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/>
                <a:endParaRPr lang="en-US" sz="1000">
                  <a:cs typeface="Mangal" pitchFamily="2" charset="0"/>
                </a:endParaRPr>
              </a:p>
              <a:p>
                <a:pPr algn="ctr" eaLnBrk="0" hangingPunct="0"/>
                <a:r>
                  <a:rPr lang="en-US" sz="1000">
                    <a:cs typeface="Mangal" pitchFamily="2" charset="0"/>
                  </a:rPr>
                  <a:t>dave</a:t>
                </a:r>
                <a:endParaRPr lang="en-US"/>
              </a:p>
            </p:txBody>
          </p:sp>
          <p:sp>
            <p:nvSpPr>
              <p:cNvPr id="13" name="AutoShape 11"/>
              <p:cNvSpPr>
                <a:spLocks noChangeArrowheads="1"/>
              </p:cNvSpPr>
              <p:nvPr/>
            </p:nvSpPr>
            <p:spPr bwMode="auto">
              <a:xfrm>
                <a:off x="4770" y="3491"/>
                <a:ext cx="750" cy="772"/>
              </a:xfrm>
              <a:prstGeom prst="flowChartConnector">
                <a:avLst/>
              </a:prstGeom>
              <a:solidFill>
                <a:srgbClr val="00FFFF"/>
              </a:solidFill>
              <a:ln w="1905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/>
                <a:endParaRPr lang="en-US" sz="1000">
                  <a:cs typeface="Mangal" pitchFamily="2" charset="0"/>
                </a:endParaRPr>
              </a:p>
              <a:p>
                <a:pPr algn="ctr" eaLnBrk="0" hangingPunct="0"/>
                <a:r>
                  <a:rPr lang="en-US" sz="1000">
                    <a:cs typeface="Mangal" pitchFamily="2" charset="0"/>
                  </a:rPr>
                  <a:t>suzie</a:t>
                </a:r>
                <a:endParaRPr lang="en-US"/>
              </a:p>
            </p:txBody>
          </p:sp>
          <p:sp>
            <p:nvSpPr>
              <p:cNvPr id="14" name="AutoShape 12"/>
              <p:cNvSpPr>
                <a:spLocks noChangeArrowheads="1"/>
              </p:cNvSpPr>
              <p:nvPr/>
            </p:nvSpPr>
            <p:spPr bwMode="auto">
              <a:xfrm>
                <a:off x="5970" y="4726"/>
                <a:ext cx="750" cy="771"/>
              </a:xfrm>
              <a:prstGeom prst="flowChartConnector">
                <a:avLst/>
              </a:prstGeom>
              <a:solidFill>
                <a:srgbClr val="00FFFF"/>
              </a:solidFill>
              <a:ln w="1905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/>
                <a:endParaRPr lang="en-US" sz="1000">
                  <a:cs typeface="Mangal" pitchFamily="2" charset="0"/>
                </a:endParaRPr>
              </a:p>
              <a:p>
                <a:pPr algn="ctr" eaLnBrk="0" hangingPunct="0"/>
                <a:r>
                  <a:rPr lang="en-US" sz="1000">
                    <a:cs typeface="Mangal" pitchFamily="2" charset="0"/>
                  </a:rPr>
                  <a:t>John</a:t>
                </a:r>
                <a:endParaRPr lang="en-US"/>
              </a:p>
            </p:txBody>
          </p:sp>
          <p:sp>
            <p:nvSpPr>
              <p:cNvPr id="15" name="AutoShape 13"/>
              <p:cNvSpPr>
                <a:spLocks noChangeArrowheads="1"/>
              </p:cNvSpPr>
              <p:nvPr/>
            </p:nvSpPr>
            <p:spPr bwMode="auto">
              <a:xfrm>
                <a:off x="7170" y="3491"/>
                <a:ext cx="750" cy="773"/>
              </a:xfrm>
              <a:prstGeom prst="flowChartConnector">
                <a:avLst/>
              </a:prstGeom>
              <a:solidFill>
                <a:srgbClr val="00FFFF"/>
              </a:solidFill>
              <a:ln w="1905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/>
                <a:endParaRPr lang="en-US" sz="1000">
                  <a:cs typeface="Mangal" pitchFamily="2" charset="0"/>
                </a:endParaRPr>
              </a:p>
              <a:p>
                <a:pPr algn="ctr" eaLnBrk="0" hangingPunct="0"/>
                <a:r>
                  <a:rPr lang="en-US" sz="1000">
                    <a:cs typeface="Mangal" pitchFamily="2" charset="0"/>
                  </a:rPr>
                  <a:t>Tom</a:t>
                </a:r>
                <a:endParaRPr lang="en-US"/>
              </a:p>
            </p:txBody>
          </p:sp>
          <p:sp>
            <p:nvSpPr>
              <p:cNvPr id="16" name="Line 14"/>
              <p:cNvSpPr>
                <a:spLocks noChangeShapeType="1"/>
              </p:cNvSpPr>
              <p:nvPr/>
            </p:nvSpPr>
            <p:spPr bwMode="auto">
              <a:xfrm>
                <a:off x="3420" y="1948"/>
                <a:ext cx="1350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7" name="Line 15"/>
              <p:cNvSpPr>
                <a:spLocks noChangeShapeType="1"/>
              </p:cNvSpPr>
              <p:nvPr/>
            </p:nvSpPr>
            <p:spPr bwMode="auto">
              <a:xfrm flipH="1">
                <a:off x="3420" y="2411"/>
                <a:ext cx="135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>
                <a:off x="3120" y="2566"/>
                <a:ext cx="1650" cy="1080"/>
              </a:xfrm>
              <a:prstGeom prst="line">
                <a:avLst/>
              </a:prstGeom>
              <a:noFill/>
              <a:ln w="28575">
                <a:solidFill>
                  <a:srgbClr val="99CC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>
                <a:off x="5070" y="2566"/>
                <a:ext cx="0" cy="9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7320" y="2103"/>
                <a:ext cx="1500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 flipH="1">
                <a:off x="7170" y="2411"/>
                <a:ext cx="165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auto">
              <a:xfrm>
                <a:off x="7020" y="2566"/>
                <a:ext cx="300" cy="925"/>
              </a:xfrm>
              <a:prstGeom prst="line">
                <a:avLst/>
              </a:prstGeom>
              <a:noFill/>
              <a:ln w="28575">
                <a:solidFill>
                  <a:srgbClr val="99CC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3" name="Line 21"/>
              <p:cNvSpPr>
                <a:spLocks noChangeShapeType="1"/>
              </p:cNvSpPr>
              <p:nvPr/>
            </p:nvSpPr>
            <p:spPr bwMode="auto">
              <a:xfrm flipH="1">
                <a:off x="7920" y="2566"/>
                <a:ext cx="1200" cy="1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" name="Line 22"/>
              <p:cNvSpPr>
                <a:spLocks noChangeShapeType="1"/>
              </p:cNvSpPr>
              <p:nvPr/>
            </p:nvSpPr>
            <p:spPr bwMode="auto">
              <a:xfrm>
                <a:off x="5520" y="3646"/>
                <a:ext cx="1650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5" name="Line 23"/>
              <p:cNvSpPr>
                <a:spLocks noChangeShapeType="1"/>
              </p:cNvSpPr>
              <p:nvPr/>
            </p:nvSpPr>
            <p:spPr bwMode="auto">
              <a:xfrm flipH="1">
                <a:off x="5520" y="4108"/>
                <a:ext cx="165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6" name="Line 24"/>
              <p:cNvSpPr>
                <a:spLocks noChangeShapeType="1"/>
              </p:cNvSpPr>
              <p:nvPr/>
            </p:nvSpPr>
            <p:spPr bwMode="auto">
              <a:xfrm>
                <a:off x="5370" y="4263"/>
                <a:ext cx="600" cy="61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7" name="Line 25"/>
              <p:cNvSpPr>
                <a:spLocks noChangeShapeType="1"/>
              </p:cNvSpPr>
              <p:nvPr/>
            </p:nvSpPr>
            <p:spPr bwMode="auto">
              <a:xfrm flipH="1">
                <a:off x="6720" y="4263"/>
                <a:ext cx="750" cy="61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Text Box 26"/>
              <p:cNvSpPr txBox="1">
                <a:spLocks noChangeArrowheads="1"/>
              </p:cNvSpPr>
              <p:nvPr/>
            </p:nvSpPr>
            <p:spPr bwMode="auto">
              <a:xfrm>
                <a:off x="3570" y="1640"/>
                <a:ext cx="1500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Istri dari</a:t>
                </a:r>
                <a:endParaRPr lang="en-US"/>
              </a:p>
            </p:txBody>
          </p:sp>
          <p:sp>
            <p:nvSpPr>
              <p:cNvPr id="29" name="Text Box 27"/>
              <p:cNvSpPr txBox="1">
                <a:spLocks noChangeArrowheads="1"/>
              </p:cNvSpPr>
              <p:nvPr/>
            </p:nvSpPr>
            <p:spPr bwMode="auto">
              <a:xfrm>
                <a:off x="7470" y="1640"/>
                <a:ext cx="1500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Istri dari</a:t>
                </a:r>
                <a:endParaRPr lang="en-US"/>
              </a:p>
            </p:txBody>
          </p:sp>
          <p:sp>
            <p:nvSpPr>
              <p:cNvPr id="30" name="Text Box 28"/>
              <p:cNvSpPr txBox="1">
                <a:spLocks noChangeArrowheads="1"/>
              </p:cNvSpPr>
              <p:nvPr/>
            </p:nvSpPr>
            <p:spPr bwMode="auto">
              <a:xfrm>
                <a:off x="7320" y="2566"/>
                <a:ext cx="1500" cy="3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 dirty="0" err="1">
                    <a:cs typeface="Mangal" pitchFamily="2" charset="0"/>
                  </a:rPr>
                  <a:t>Suami</a:t>
                </a:r>
                <a:r>
                  <a:rPr lang="en-US" sz="1000" dirty="0">
                    <a:cs typeface="Mangal" pitchFamily="2" charset="0"/>
                  </a:rPr>
                  <a:t> </a:t>
                </a:r>
                <a:r>
                  <a:rPr lang="en-US" sz="1000" dirty="0" err="1">
                    <a:cs typeface="Mangal" pitchFamily="2" charset="0"/>
                  </a:rPr>
                  <a:t>dari</a:t>
                </a:r>
                <a:endParaRPr lang="en-US" dirty="0"/>
              </a:p>
            </p:txBody>
          </p:sp>
          <p:sp>
            <p:nvSpPr>
              <p:cNvPr id="31" name="Text Box 29"/>
              <p:cNvSpPr txBox="1">
                <a:spLocks noChangeArrowheads="1"/>
              </p:cNvSpPr>
              <p:nvPr/>
            </p:nvSpPr>
            <p:spPr bwMode="auto">
              <a:xfrm>
                <a:off x="3420" y="2566"/>
                <a:ext cx="1500" cy="30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Suami dari</a:t>
                </a:r>
                <a:endParaRPr lang="en-US"/>
              </a:p>
            </p:txBody>
          </p:sp>
          <p:sp>
            <p:nvSpPr>
              <p:cNvPr id="32" name="Text Box 30"/>
              <p:cNvSpPr txBox="1">
                <a:spLocks noChangeArrowheads="1"/>
              </p:cNvSpPr>
              <p:nvPr/>
            </p:nvSpPr>
            <p:spPr bwMode="auto">
              <a:xfrm>
                <a:off x="2820" y="3028"/>
                <a:ext cx="1500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Ibu dari</a:t>
                </a:r>
                <a:endParaRPr lang="en-US"/>
              </a:p>
            </p:txBody>
          </p:sp>
          <p:sp>
            <p:nvSpPr>
              <p:cNvPr id="33" name="Text Box 31"/>
              <p:cNvSpPr txBox="1">
                <a:spLocks noChangeArrowheads="1"/>
              </p:cNvSpPr>
              <p:nvPr/>
            </p:nvSpPr>
            <p:spPr bwMode="auto">
              <a:xfrm>
                <a:off x="6720" y="2874"/>
                <a:ext cx="1500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Ibu dari</a:t>
                </a:r>
                <a:endParaRPr lang="en-US"/>
              </a:p>
            </p:txBody>
          </p:sp>
          <p:sp>
            <p:nvSpPr>
              <p:cNvPr id="34" name="Text Box 32"/>
              <p:cNvSpPr txBox="1">
                <a:spLocks noChangeArrowheads="1"/>
              </p:cNvSpPr>
              <p:nvPr/>
            </p:nvSpPr>
            <p:spPr bwMode="auto">
              <a:xfrm>
                <a:off x="4470" y="2874"/>
                <a:ext cx="1500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Ayah  dari</a:t>
                </a:r>
                <a:endParaRPr lang="en-US"/>
              </a:p>
            </p:txBody>
          </p:sp>
          <p:sp>
            <p:nvSpPr>
              <p:cNvPr id="35" name="Text Box 33"/>
              <p:cNvSpPr txBox="1">
                <a:spLocks noChangeArrowheads="1"/>
              </p:cNvSpPr>
              <p:nvPr/>
            </p:nvSpPr>
            <p:spPr bwMode="auto">
              <a:xfrm>
                <a:off x="8070" y="2874"/>
                <a:ext cx="1500" cy="3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Ayah  dari</a:t>
                </a:r>
                <a:endParaRPr lang="en-US"/>
              </a:p>
            </p:txBody>
          </p:sp>
          <p:sp>
            <p:nvSpPr>
              <p:cNvPr id="36" name="Text Box 34"/>
              <p:cNvSpPr txBox="1">
                <a:spLocks noChangeArrowheads="1"/>
              </p:cNvSpPr>
              <p:nvPr/>
            </p:nvSpPr>
            <p:spPr bwMode="auto">
              <a:xfrm>
                <a:off x="4620" y="4571"/>
                <a:ext cx="1500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Ibu dari</a:t>
                </a:r>
                <a:endParaRPr lang="en-US"/>
              </a:p>
            </p:txBody>
          </p:sp>
          <p:sp>
            <p:nvSpPr>
              <p:cNvPr id="37" name="Text Box 35"/>
              <p:cNvSpPr txBox="1">
                <a:spLocks noChangeArrowheads="1"/>
              </p:cNvSpPr>
              <p:nvPr/>
            </p:nvSpPr>
            <p:spPr bwMode="auto">
              <a:xfrm>
                <a:off x="6870" y="4417"/>
                <a:ext cx="1500" cy="3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Ayah  dari</a:t>
                </a:r>
                <a:endParaRPr lang="en-US"/>
              </a:p>
            </p:txBody>
          </p:sp>
          <p:sp>
            <p:nvSpPr>
              <p:cNvPr id="38" name="Text Box 36"/>
              <p:cNvSpPr txBox="1">
                <a:spLocks noChangeArrowheads="1"/>
              </p:cNvSpPr>
              <p:nvPr/>
            </p:nvSpPr>
            <p:spPr bwMode="auto">
              <a:xfrm>
                <a:off x="5670" y="3337"/>
                <a:ext cx="1500" cy="3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Istri dari</a:t>
                </a:r>
                <a:endParaRPr lang="en-US"/>
              </a:p>
            </p:txBody>
          </p:sp>
          <p:sp>
            <p:nvSpPr>
              <p:cNvPr id="39" name="Text Box 37"/>
              <p:cNvSpPr txBox="1">
                <a:spLocks noChangeArrowheads="1"/>
              </p:cNvSpPr>
              <p:nvPr/>
            </p:nvSpPr>
            <p:spPr bwMode="auto">
              <a:xfrm>
                <a:off x="5670" y="4263"/>
                <a:ext cx="1500" cy="3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0" hangingPunct="0"/>
                <a:r>
                  <a:rPr lang="en-US" sz="1000">
                    <a:cs typeface="Mangal" pitchFamily="2" charset="0"/>
                  </a:rPr>
                  <a:t>Suami dari</a:t>
                </a:r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39996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Contoh</a:t>
            </a:r>
            <a:endParaRPr lang="en-US" dirty="0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006057" y="188912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/>
              <a:t>Sayap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1845469" y="347345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/>
              <a:t>Kenari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4006057" y="361632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/>
              <a:t>Burung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4079082" y="5345112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/>
              <a:t>terbang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V="1">
            <a:off x="4437857" y="2824162"/>
            <a:ext cx="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2782094" y="3976687"/>
            <a:ext cx="12969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4437857" y="4552950"/>
            <a:ext cx="0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561682" y="2916237"/>
            <a:ext cx="1009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/>
              <a:t>Memiliki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978944" y="3492500"/>
            <a:ext cx="89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/>
              <a:t>Adalah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4634707" y="4645025"/>
            <a:ext cx="198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/>
              <a:t>Berpindah tempat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1702594" y="1744662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/>
              <a:t>tweety</a:t>
            </a: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2205832" y="2608262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2186782" y="2628900"/>
            <a:ext cx="869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/>
              <a:t>adalah</a:t>
            </a: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637632" y="4697412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/>
              <a:t>penguin</a:t>
            </a:r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H="1">
            <a:off x="3502819" y="4481512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286919" y="4552950"/>
            <a:ext cx="89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/>
              <a:t>Adalah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527007" y="361632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/>
              <a:t>hewan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6527007" y="1600200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/>
              <a:t>udara</a:t>
            </a:r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4871244" y="4048125"/>
            <a:ext cx="165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6958807" y="2536825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5230019" y="3473450"/>
            <a:ext cx="895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/>
              <a:t>Adalah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5950744" y="2752725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/>
            <a:r>
              <a:rPr lang="en-US"/>
              <a:t>bernafas</a:t>
            </a:r>
          </a:p>
        </p:txBody>
      </p:sp>
    </p:spTree>
    <p:extLst>
      <p:ext uri="{BB962C8B-B14F-4D97-AF65-F5344CB8AC3E}">
        <p14:creationId xmlns:p14="http://schemas.microsoft.com/office/powerpoint/2010/main" val="5390412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Frame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Frame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peristiwa</a:t>
            </a:r>
            <a:r>
              <a:rPr lang="en-US" dirty="0"/>
              <a:t>, </a:t>
            </a:r>
            <a:r>
              <a:rPr lang="en-US" dirty="0" err="1"/>
              <a:t>lokasi</a:t>
            </a:r>
            <a:r>
              <a:rPr lang="en-US" dirty="0"/>
              <a:t>,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 </a:t>
            </a:r>
            <a:endParaRPr lang="en-US" dirty="0" smtClean="0"/>
          </a:p>
          <a:p>
            <a:r>
              <a:rPr lang="en-US" i="1" dirty="0" smtClean="0"/>
              <a:t>Frame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i="1" dirty="0"/>
              <a:t>slot </a:t>
            </a:r>
            <a:r>
              <a:rPr lang="en-US" dirty="0"/>
              <a:t>yang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rincian</a:t>
            </a:r>
            <a:r>
              <a:rPr lang="en-US" dirty="0"/>
              <a:t> (</a:t>
            </a:r>
            <a:r>
              <a:rPr lang="en-US" dirty="0" err="1"/>
              <a:t>atribut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i="1" dirty="0" smtClean="0"/>
              <a:t>Frame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merepresentasikan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pengalaman-pengalaman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81675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>
                <a:ea typeface="Cambria" pitchFamily="18" charset="0"/>
              </a:rPr>
              <a:t>OUTLINE</a:t>
            </a:r>
            <a:endParaRPr lang="id-ID" dirty="0">
              <a:ea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Representasi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Kategori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Representasi</a:t>
            </a:r>
            <a:endParaRPr lang="id-ID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Representasi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Logika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</a:p>
          <a:p>
            <a:pPr lvl="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Tree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Pohon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en-US" dirty="0" smtClean="0"/>
              <a:t>J</a:t>
            </a:r>
            <a:r>
              <a:rPr lang="id-ID" dirty="0" smtClean="0"/>
              <a:t>aringan semantik </a:t>
            </a:r>
            <a:endParaRPr lang="en-US" dirty="0" smtClean="0"/>
          </a:p>
          <a:p>
            <a:pPr lvl="0"/>
            <a:r>
              <a:rPr lang="en-US" dirty="0" smtClean="0"/>
              <a:t>F</a:t>
            </a:r>
            <a:r>
              <a:rPr lang="id-ID" dirty="0" smtClean="0"/>
              <a:t>rame </a:t>
            </a:r>
            <a:endParaRPr lang="en-US" dirty="0" smtClean="0"/>
          </a:p>
          <a:p>
            <a:pPr lvl="0"/>
            <a:r>
              <a:rPr lang="en-US" dirty="0" smtClean="0"/>
              <a:t>N</a:t>
            </a:r>
            <a:r>
              <a:rPr lang="id-ID" dirty="0" smtClean="0"/>
              <a:t>askah </a:t>
            </a:r>
            <a:endParaRPr lang="en-US" dirty="0" smtClean="0"/>
          </a:p>
          <a:p>
            <a:pPr lvl="0"/>
            <a:r>
              <a:rPr lang="en-US" dirty="0" smtClean="0"/>
              <a:t>S</a:t>
            </a:r>
            <a:r>
              <a:rPr lang="id-ID" dirty="0" smtClean="0"/>
              <a:t>istem </a:t>
            </a:r>
            <a:r>
              <a:rPr lang="id-ID" dirty="0"/>
              <a:t>produksi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F3800-C4BC-414E-AD86-C13587FBC951}" type="datetime1">
              <a:rPr lang="id-ID" smtClean="0"/>
              <a:pPr/>
              <a:t>15/04/2021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Contoh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0"/>
            <a:ext cx="8382000" cy="519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4433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Naskah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Script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. 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, </a:t>
            </a:r>
            <a:r>
              <a:rPr lang="en-US" dirty="0" err="1"/>
              <a:t>skrip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i="1" dirty="0"/>
              <a:t>slot </a:t>
            </a:r>
            <a:r>
              <a:rPr lang="en-US" dirty="0"/>
              <a:t>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orang, </a:t>
            </a:r>
            <a:r>
              <a:rPr lang="en-US" dirty="0" err="1"/>
              <a:t>objek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58852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0" dirty="0"/>
              <a:t/>
            </a:r>
            <a:br>
              <a:rPr lang="en-US" b="0" dirty="0"/>
            </a:br>
            <a:r>
              <a:rPr lang="en-US" b="0" dirty="0" err="1"/>
              <a:t>Elemen-elemen</a:t>
            </a:r>
            <a:r>
              <a:rPr lang="en-US" b="0" dirty="0"/>
              <a:t> </a:t>
            </a:r>
            <a:r>
              <a:rPr lang="en-US" b="0" i="1" dirty="0"/>
              <a:t>script </a:t>
            </a:r>
            <a:r>
              <a:rPr lang="en-US" b="0" dirty="0" err="1"/>
              <a:t>meliputi</a:t>
            </a:r>
            <a:r>
              <a:rPr lang="en-US" b="0" dirty="0"/>
              <a:t>: </a:t>
            </a:r>
            <a:br>
              <a:rPr lang="en-US" b="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i="1" dirty="0"/>
              <a:t>input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dipenuhi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Track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variasi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i="1" dirty="0"/>
              <a:t>script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Prop</a:t>
            </a:r>
            <a:r>
              <a:rPr lang="en-US" dirty="0"/>
              <a:t>,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objek-objek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 yang </a:t>
            </a:r>
            <a:r>
              <a:rPr lang="en-US" dirty="0" err="1"/>
              <a:t>digunkana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Role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yang </a:t>
            </a:r>
            <a:r>
              <a:rPr lang="en-US" dirty="0" err="1"/>
              <a:t>dimainkan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i="1" dirty="0" smtClean="0"/>
              <a:t>Scene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adegan</a:t>
            </a:r>
            <a:r>
              <a:rPr lang="en-US" dirty="0"/>
              <a:t> yang </a:t>
            </a:r>
            <a:r>
              <a:rPr lang="en-US" dirty="0" err="1"/>
              <a:t>dimainkan</a:t>
            </a:r>
            <a:r>
              <a:rPr lang="en-US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Hasil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9644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track</a:t>
            </a:r>
            <a:r>
              <a:rPr lang="en-US" dirty="0"/>
              <a:t>) :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Buatan</a:t>
            </a:r>
            <a:r>
              <a:rPr lang="en-US" dirty="0"/>
              <a:t> </a:t>
            </a:r>
          </a:p>
          <a:p>
            <a:r>
              <a:rPr lang="en-US" i="1" dirty="0"/>
              <a:t>Role </a:t>
            </a:r>
            <a:r>
              <a:rPr lang="en-US" dirty="0"/>
              <a:t>(</a:t>
            </a:r>
            <a:r>
              <a:rPr lang="en-US" dirty="0" err="1"/>
              <a:t>peran</a:t>
            </a:r>
            <a:r>
              <a:rPr lang="en-US" dirty="0"/>
              <a:t>) : </a:t>
            </a:r>
            <a:r>
              <a:rPr lang="en-US" dirty="0" err="1"/>
              <a:t>Mahasiswa</a:t>
            </a:r>
            <a:r>
              <a:rPr lang="en-US" dirty="0"/>
              <a:t>, </a:t>
            </a:r>
            <a:r>
              <a:rPr lang="en-US" dirty="0" err="1"/>
              <a:t>Pengawas</a:t>
            </a:r>
            <a:r>
              <a:rPr lang="en-US" dirty="0"/>
              <a:t>. </a:t>
            </a:r>
          </a:p>
          <a:p>
            <a:r>
              <a:rPr lang="en-US" i="1" dirty="0"/>
              <a:t>Prop </a:t>
            </a:r>
            <a:r>
              <a:rPr lang="en-US" dirty="0"/>
              <a:t>(</a:t>
            </a:r>
            <a:r>
              <a:rPr lang="en-US" dirty="0" err="1"/>
              <a:t>pendukung</a:t>
            </a:r>
            <a:r>
              <a:rPr lang="en-US" dirty="0"/>
              <a:t>) :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,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, </a:t>
            </a:r>
            <a:r>
              <a:rPr lang="en-US" dirty="0" err="1"/>
              <a:t>presensi</a:t>
            </a:r>
            <a:r>
              <a:rPr lang="en-US" dirty="0"/>
              <a:t>, </a:t>
            </a:r>
            <a:r>
              <a:rPr lang="en-US" dirty="0" err="1"/>
              <a:t>pena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 </a:t>
            </a:r>
          </a:p>
          <a:p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i="1" dirty="0"/>
              <a:t>input </a:t>
            </a:r>
            <a:r>
              <a:rPr lang="en-US" dirty="0"/>
              <a:t>: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terdaftar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2871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err="1"/>
              <a:t>Adegan</a:t>
            </a:r>
            <a:r>
              <a:rPr lang="en-US" dirty="0"/>
              <a:t> (</a:t>
            </a:r>
            <a:r>
              <a:rPr lang="en-US" i="1" dirty="0"/>
              <a:t>scene</a:t>
            </a:r>
            <a:r>
              <a:rPr lang="en-US" dirty="0"/>
              <a:t>) – 1 : </a:t>
            </a:r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pengawas</a:t>
            </a:r>
            <a:r>
              <a:rPr lang="en-US" dirty="0"/>
              <a:t>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menyiapkan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.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menyiapkan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menyiapkan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kehadiran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</a:p>
          <a:p>
            <a:endParaRPr lang="en-US" dirty="0"/>
          </a:p>
          <a:p>
            <a:pPr marL="0" indent="0">
              <a:buNone/>
            </a:pPr>
            <a:r>
              <a:rPr lang="sv-SE" dirty="0"/>
              <a:t>Adegan - 2 : Mahasiswa masuk ruangan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mempersilahkan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membagikan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membagikan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</a:p>
          <a:p>
            <a:r>
              <a:rPr lang="en-US" dirty="0" err="1"/>
              <a:t>Pngawas</a:t>
            </a:r>
            <a:r>
              <a:rPr lang="en-US" dirty="0"/>
              <a:t> </a:t>
            </a:r>
            <a:r>
              <a:rPr lang="en-US" dirty="0" err="1"/>
              <a:t>memimpin</a:t>
            </a:r>
            <a:r>
              <a:rPr lang="en-US" dirty="0"/>
              <a:t> </a:t>
            </a:r>
            <a:r>
              <a:rPr lang="en-US" dirty="0" err="1"/>
              <a:t>doa</a:t>
            </a:r>
            <a:r>
              <a:rPr lang="en-US" dirty="0"/>
              <a:t>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Adegan</a:t>
            </a:r>
            <a:r>
              <a:rPr lang="en-US" dirty="0"/>
              <a:t> – 3 :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mengerjakan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menulis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di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menandatangani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mengerjakan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mengecek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Adegan</a:t>
            </a:r>
            <a:r>
              <a:rPr lang="en-US" dirty="0"/>
              <a:t> – 4 :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mempersilahkan</a:t>
            </a:r>
            <a:r>
              <a:rPr lang="en-US" dirty="0"/>
              <a:t> </a:t>
            </a:r>
            <a:r>
              <a:rPr lang="en-US" dirty="0" err="1"/>
              <a:t>mahsiswa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Adegan</a:t>
            </a:r>
            <a:r>
              <a:rPr lang="en-US" dirty="0"/>
              <a:t> - 5 : </a:t>
            </a:r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mengemasi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mengurutkan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mengecek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mengurutkan</a:t>
            </a:r>
            <a:r>
              <a:rPr lang="en-US" dirty="0"/>
              <a:t> </a:t>
            </a:r>
          </a:p>
          <a:p>
            <a:r>
              <a:rPr lang="en-US" dirty="0" err="1"/>
              <a:t>Pengawas</a:t>
            </a:r>
            <a:r>
              <a:rPr lang="en-US" dirty="0"/>
              <a:t> </a:t>
            </a:r>
            <a:r>
              <a:rPr lang="en-US" dirty="0" err="1"/>
              <a:t>meninggalkan</a:t>
            </a:r>
            <a:r>
              <a:rPr lang="en-US" dirty="0"/>
              <a:t> </a:t>
            </a:r>
            <a:r>
              <a:rPr lang="en-US" dirty="0" err="1"/>
              <a:t>ruangan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Hasil</a:t>
            </a:r>
            <a:r>
              <a:rPr lang="en-US" dirty="0"/>
              <a:t>: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lega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senang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</a:p>
          <a:p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kecewa</a:t>
            </a:r>
            <a:r>
              <a:rPr lang="en-US" dirty="0"/>
              <a:t>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pusing</a:t>
            </a:r>
            <a:r>
              <a:rPr lang="en-US" dirty="0"/>
              <a:t> </a:t>
            </a:r>
          </a:p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bersyukur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27013"/>
            <a:ext cx="8229600" cy="1143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Contoh: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7391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133" y="43127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/>
            <a:r>
              <a:rPr lang="en-US" dirty="0"/>
              <a:t>S</a:t>
            </a:r>
            <a:r>
              <a:rPr lang="id-ID" dirty="0"/>
              <a:t>istem </a:t>
            </a:r>
            <a:r>
              <a:rPr lang="en-US" dirty="0" smtClean="0"/>
              <a:t>P</a:t>
            </a:r>
            <a:r>
              <a:rPr lang="id-ID" dirty="0" smtClean="0"/>
              <a:t>roduksi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267" y="1186127"/>
            <a:ext cx="8229600" cy="3657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komponen-komponen</a:t>
            </a:r>
            <a:r>
              <a:rPr lang="en-US" dirty="0"/>
              <a:t>: </a:t>
            </a:r>
          </a:p>
          <a:p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,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(</a:t>
            </a:r>
            <a:r>
              <a:rPr lang="en-US" i="1" dirty="0"/>
              <a:t>initial state</a:t>
            </a:r>
            <a:r>
              <a:rPr lang="en-US" dirty="0"/>
              <a:t>), </a:t>
            </a:r>
            <a:r>
              <a:rPr lang="en-US" dirty="0" err="1"/>
              <a:t>tujuan</a:t>
            </a:r>
            <a:r>
              <a:rPr lang="en-US" dirty="0"/>
              <a:t> (</a:t>
            </a:r>
            <a:r>
              <a:rPr lang="en-US" i="1" dirty="0"/>
              <a:t>goal state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(</a:t>
            </a:r>
            <a:r>
              <a:rPr lang="en-US" i="1" dirty="0"/>
              <a:t>production rule</a:t>
            </a:r>
            <a:r>
              <a:rPr lang="en-US" dirty="0"/>
              <a:t>)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. </a:t>
            </a:r>
          </a:p>
          <a:p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, yang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mengarahkan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proses </a:t>
            </a:r>
            <a:r>
              <a:rPr lang="en-US" dirty="0" err="1"/>
              <a:t>pencarian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eksplorasi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19615" t="33504" r="35513" b="31169"/>
          <a:stretch/>
        </p:blipFill>
        <p:spPr bwMode="auto">
          <a:xfrm>
            <a:off x="651933" y="4629150"/>
            <a:ext cx="8051800" cy="1752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79699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dasarnya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: </a:t>
            </a:r>
          </a:p>
          <a:p>
            <a:pPr marL="514350" indent="-514350">
              <a:buFont typeface="+mj-lt"/>
              <a:buAutoNum type="arabicPeriod"/>
            </a:pPr>
            <a:r>
              <a:rPr lang="nb-NO" i="1" dirty="0" smtClean="0"/>
              <a:t>Antecedent</a:t>
            </a:r>
            <a:r>
              <a:rPr lang="nb-NO" dirty="0"/>
              <a:t>, yaitu bagian yang mengekspresikan situasi atau premis (pernyataan berawalan IF).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Konsekuen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konklusi</a:t>
            </a:r>
            <a:r>
              <a:rPr lang="en-US" dirty="0"/>
              <a:t> yang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</a:t>
            </a:r>
            <a:r>
              <a:rPr lang="en-US" dirty="0" err="1"/>
              <a:t>bernilai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(</a:t>
            </a:r>
            <a:r>
              <a:rPr lang="en-US" dirty="0" err="1"/>
              <a:t>berawalan</a:t>
            </a:r>
            <a:r>
              <a:rPr lang="en-US" dirty="0"/>
              <a:t> THEN).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57705"/>
            <a:ext cx="8229600" cy="1143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S</a:t>
            </a:r>
            <a:r>
              <a:rPr lang="id-ID" smtClean="0"/>
              <a:t>istem </a:t>
            </a:r>
            <a:r>
              <a:rPr lang="en-US" smtClean="0"/>
              <a:t>P</a:t>
            </a:r>
            <a:r>
              <a:rPr lang="id-ID" smtClean="0"/>
              <a:t>roduksi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2692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	</a:t>
            </a:r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endParaRPr lang="en-US" sz="4000" b="1" dirty="0" smtClean="0"/>
          </a:p>
          <a:p>
            <a:pPr algn="ctr">
              <a:buNone/>
            </a:pPr>
            <a:r>
              <a:rPr lang="id-ID" sz="4000" b="1" dirty="0" smtClean="0">
                <a:sym typeface="Wingdings" panose="05000000000000000000" pitchFamily="2" charset="2"/>
              </a:rPr>
              <a:t> </a:t>
            </a:r>
            <a:r>
              <a:rPr lang="en-US" sz="4000" b="1" dirty="0" smtClean="0"/>
              <a:t>END</a:t>
            </a:r>
            <a:r>
              <a:rPr lang="id-ID" sz="4000" b="1" dirty="0" smtClean="0"/>
              <a:t> </a:t>
            </a:r>
            <a:r>
              <a:rPr lang="id-ID" sz="4000" b="1" dirty="0" smtClean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1AE68-8F74-4A46-A02F-C7B17A7E7BB3}" type="datetime1">
              <a:rPr lang="id-ID" smtClean="0"/>
              <a:pPr/>
              <a:t>15/04/2021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37" y="50259"/>
            <a:ext cx="8229600" cy="9954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Aplikasi</a:t>
            </a:r>
            <a:r>
              <a:rPr lang="en-US" dirty="0" smtClean="0"/>
              <a:t> 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35677"/>
            <a:ext cx="4953000" cy="407230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id-ID" dirty="0" smtClean="0"/>
              <a:t>Basis </a:t>
            </a:r>
            <a:r>
              <a:rPr lang="id-ID" dirty="0"/>
              <a:t>pengetahuan berisi fakta-fakta tentang objek dalam domain yang ditentukan dan saling hubungannya satu sama lain. Basis pengetahuan juga bisa berisi pikiran, teori, prosedur praktis dan saling hubungannya. </a:t>
            </a:r>
          </a:p>
          <a:p>
            <a:pPr>
              <a:lnSpc>
                <a:spcPct val="80000"/>
              </a:lnSpc>
            </a:pPr>
            <a:r>
              <a:rPr lang="id-ID" dirty="0"/>
              <a:t>Basis pengetahuan membentuk sumber sistem kecerdasan dan digunakan oleh mekanisme inferensi untuk melakukan penalaran dan menarik kesimpulan.</a:t>
            </a:r>
            <a:endParaRPr lang="id-ID" b="1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858" y="1066800"/>
            <a:ext cx="822994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486400" y="2481499"/>
            <a:ext cx="3429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400" b="1" dirty="0"/>
              <a:t>Mekanisme inferensi</a:t>
            </a:r>
            <a:r>
              <a:rPr lang="id-ID" sz="2400" dirty="0"/>
              <a:t> </a:t>
            </a:r>
            <a:endParaRPr lang="en-US" sz="2400" dirty="0" smtClean="0"/>
          </a:p>
          <a:p>
            <a:pPr marL="0" indent="0">
              <a:buNone/>
            </a:pPr>
            <a:r>
              <a:rPr lang="id-ID" sz="2400" dirty="0" smtClean="0"/>
              <a:t>adalah </a:t>
            </a:r>
            <a:r>
              <a:rPr lang="id-ID" sz="2400" dirty="0"/>
              <a:t>suatu rangkaian prosedur yang digunakan untuk menguji pangkalan pengetahuan dengan cara yang sistematik pada saat menjawab pertanyaaan, memecahkan persoalan atau membuat keputusan dalam suatu domain yang telah ditentukan. </a:t>
            </a:r>
            <a:endParaRPr lang="en-GB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35297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0" dirty="0" err="1"/>
              <a:t>Hierarki</a:t>
            </a:r>
            <a:r>
              <a:rPr lang="en-US" b="0" dirty="0"/>
              <a:t> </a:t>
            </a:r>
            <a:r>
              <a:rPr lang="en-US" b="0" dirty="0" err="1"/>
              <a:t>Pengetahuan</a:t>
            </a:r>
            <a:r>
              <a:rPr lang="en-US" b="0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76400"/>
            <a:ext cx="82296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170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898" y="342107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merepresentasikan</a:t>
            </a:r>
            <a:r>
              <a:rPr lang="en-US" dirty="0"/>
              <a:t> basis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skema</a:t>
            </a:r>
            <a:r>
              <a:rPr lang="en-US" dirty="0"/>
              <a:t>/diagram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relasi</a:t>
            </a:r>
            <a:r>
              <a:rPr lang="en-US" dirty="0"/>
              <a:t>/</a:t>
            </a:r>
            <a:r>
              <a:rPr lang="en-US" dirty="0" err="1"/>
              <a:t>keterhubungan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data </a:t>
            </a:r>
            <a:r>
              <a:rPr lang="en-US" dirty="0" err="1"/>
              <a:t>dengan</a:t>
            </a:r>
            <a:r>
              <a:rPr lang="en-US" dirty="0"/>
              <a:t> data yang lain. </a:t>
            </a:r>
            <a:endParaRPr lang="en-US" dirty="0" smtClean="0"/>
          </a:p>
          <a:p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(</a:t>
            </a:r>
            <a:r>
              <a:rPr lang="en-US" i="1" dirty="0"/>
              <a:t>knowledge representation</a:t>
            </a:r>
            <a:r>
              <a:rPr lang="en-US" dirty="0"/>
              <a:t>) </a:t>
            </a:r>
            <a:r>
              <a:rPr lang="en-US" dirty="0" err="1"/>
              <a:t>dimaksudkan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menangkap</a:t>
            </a:r>
            <a:r>
              <a:rPr lang="en-US" dirty="0"/>
              <a:t> </a:t>
            </a:r>
            <a:r>
              <a:rPr lang="en-US" dirty="0" err="1"/>
              <a:t>sifat-sifat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infomasi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diakses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sv-SE" dirty="0" smtClean="0"/>
              <a:t>masalah</a:t>
            </a:r>
            <a:r>
              <a:rPr lang="sv-SE" dirty="0"/>
              <a:t>. </a:t>
            </a:r>
            <a:endParaRPr lang="sv-SE" dirty="0" smtClean="0"/>
          </a:p>
          <a:p>
            <a:r>
              <a:rPr lang="sv-SE" dirty="0" smtClean="0"/>
              <a:t>Bahasa </a:t>
            </a:r>
            <a:r>
              <a:rPr lang="sv-SE" dirty="0"/>
              <a:t>representasi harus dapat membuat seorang programmer mampu mengekspresikan pengetahuan untuk mendapatkan solusi suatu masalah. 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9090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err="1" smtClean="0"/>
              <a:t>Kategori</a:t>
            </a:r>
            <a:r>
              <a:rPr lang="en-US" b="0" dirty="0" smtClean="0"/>
              <a:t> </a:t>
            </a:r>
            <a:r>
              <a:rPr lang="en-US" b="0" dirty="0" err="1" smtClean="0"/>
              <a:t>Representasi</a:t>
            </a:r>
            <a:r>
              <a:rPr lang="en-US" b="0" dirty="0" smtClean="0"/>
              <a:t> </a:t>
            </a:r>
            <a:r>
              <a:rPr lang="en-US" b="0" dirty="0" err="1" smtClean="0"/>
              <a:t>Pengetahuan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/>
              <a:t>Logika</a:t>
            </a:r>
            <a:r>
              <a:rPr lang="en-US" dirty="0"/>
              <a:t>/</a:t>
            </a:r>
            <a:r>
              <a:rPr lang="en-US" i="1" dirty="0"/>
              <a:t>Rule-Based Knowledge </a:t>
            </a:r>
            <a:endParaRPr lang="en-US" dirty="0"/>
          </a:p>
          <a:p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ekspresi-ekspresi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formal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merepresentasikan</a:t>
            </a:r>
            <a:r>
              <a:rPr lang="en-US" dirty="0"/>
              <a:t> basis </a:t>
            </a:r>
            <a:r>
              <a:rPr lang="en-US" dirty="0" err="1"/>
              <a:t>pengetahuan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/>
              <a:t>Prosedural</a:t>
            </a:r>
            <a:r>
              <a:rPr lang="en-US" b="1" dirty="0"/>
              <a:t>/</a:t>
            </a:r>
            <a:r>
              <a:rPr lang="en-US" i="1" dirty="0"/>
              <a:t>Case-Base Reasoning </a:t>
            </a:r>
            <a:endParaRPr lang="en-US" dirty="0"/>
          </a:p>
          <a:p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sekumpulan</a:t>
            </a:r>
            <a:r>
              <a:rPr lang="en-US" dirty="0"/>
              <a:t> </a:t>
            </a:r>
            <a:r>
              <a:rPr lang="en-US" dirty="0" err="1"/>
              <a:t>instruksi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, </a:t>
            </a:r>
            <a:r>
              <a:rPr lang="en-US" dirty="0" err="1"/>
              <a:t>aturan</a:t>
            </a:r>
            <a:r>
              <a:rPr lang="en-US" dirty="0"/>
              <a:t> if-then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ditafsirkan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/>
              <a:t>Network/</a:t>
            </a:r>
            <a:r>
              <a:rPr lang="en-US" i="1" dirty="0"/>
              <a:t>Object-Based Knowledge </a:t>
            </a:r>
            <a:endParaRPr lang="en-US" dirty="0"/>
          </a:p>
          <a:p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graf</a:t>
            </a:r>
            <a:r>
              <a:rPr lang="en-US" dirty="0"/>
              <a:t> di mana </a:t>
            </a:r>
            <a:r>
              <a:rPr lang="en-US" dirty="0" err="1"/>
              <a:t>simpul-simpulnya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lengkungannya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semantik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/>
              <a:t>Terstruktur</a:t>
            </a:r>
            <a:r>
              <a:rPr lang="en-US" dirty="0"/>
              <a:t>/</a:t>
            </a:r>
            <a:r>
              <a:rPr lang="en-US" i="1" dirty="0"/>
              <a:t>Frame-Based Knowledge </a:t>
            </a:r>
            <a:endParaRPr lang="en-US" dirty="0"/>
          </a:p>
          <a:p>
            <a:r>
              <a:rPr lang="en-US" dirty="0" err="1"/>
              <a:t>Memperluas</a:t>
            </a:r>
            <a:r>
              <a:rPr lang="en-US" dirty="0"/>
              <a:t> </a:t>
            </a:r>
            <a:r>
              <a:rPr lang="en-US" i="1" dirty="0"/>
              <a:t>network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simpulnya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data </a:t>
            </a:r>
            <a:r>
              <a:rPr lang="en-US" dirty="0" err="1"/>
              <a:t>kompleks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tempat-tempat</a:t>
            </a:r>
            <a:r>
              <a:rPr lang="en-US" dirty="0"/>
              <a:t> </a:t>
            </a:r>
            <a:r>
              <a:rPr lang="en-US" dirty="0" err="1"/>
              <a:t>bernama</a:t>
            </a:r>
            <a:r>
              <a:rPr lang="en-US" dirty="0"/>
              <a:t> </a:t>
            </a:r>
            <a:r>
              <a:rPr lang="en-US" i="1" dirty="0"/>
              <a:t>slot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data </a:t>
            </a:r>
            <a:r>
              <a:rPr lang="en-US" dirty="0" err="1"/>
              <a:t>numerik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simbolik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i="1" dirty="0"/>
              <a:t>pointer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bingkai</a:t>
            </a:r>
            <a:r>
              <a:rPr lang="en-US" dirty="0"/>
              <a:t> (</a:t>
            </a:r>
            <a:r>
              <a:rPr lang="en-US" i="1" dirty="0"/>
              <a:t>frame</a:t>
            </a:r>
            <a:r>
              <a:rPr lang="en-US" dirty="0"/>
              <a:t>) lain,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mengerjakan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skrip</a:t>
            </a:r>
            <a:r>
              <a:rPr lang="en-US" dirty="0"/>
              <a:t> (</a:t>
            </a:r>
            <a:r>
              <a:rPr lang="en-US" i="1" dirty="0"/>
              <a:t>script</a:t>
            </a:r>
            <a:r>
              <a:rPr lang="en-US" dirty="0"/>
              <a:t>), </a:t>
            </a:r>
            <a:r>
              <a:rPr lang="en-US" dirty="0" err="1"/>
              <a:t>bingkai</a:t>
            </a:r>
            <a:r>
              <a:rPr lang="en-US" dirty="0"/>
              <a:t> (</a:t>
            </a:r>
            <a:r>
              <a:rPr lang="en-US" i="1" dirty="0"/>
              <a:t>frame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(</a:t>
            </a:r>
            <a:r>
              <a:rPr lang="en-US" i="1" dirty="0"/>
              <a:t>object</a:t>
            </a:r>
            <a:r>
              <a:rPr lang="en-US" dirty="0"/>
              <a:t>).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5587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id-ID" dirty="0"/>
              <a:t>Skema Representasi Pengetahuan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d-ID" dirty="0"/>
              <a:t>Skema representasi pengetahuan secara umum dikategorikan sebagai </a:t>
            </a:r>
            <a:r>
              <a:rPr lang="id-ID" b="1" dirty="0"/>
              <a:t>deklaratif</a:t>
            </a:r>
            <a:r>
              <a:rPr lang="id-ID" dirty="0"/>
              <a:t> atau </a:t>
            </a:r>
            <a:r>
              <a:rPr lang="id-ID" b="1" dirty="0" smtClean="0"/>
              <a:t>procedural</a:t>
            </a:r>
            <a:r>
              <a:rPr lang="en-US" b="1" dirty="0" smtClean="0"/>
              <a:t>.</a:t>
            </a:r>
            <a:r>
              <a:rPr lang="en-GB" dirty="0" smtClean="0"/>
              <a:t> </a:t>
            </a:r>
            <a:endParaRPr lang="id-ID" dirty="0"/>
          </a:p>
          <a:p>
            <a:pPr>
              <a:lnSpc>
                <a:spcPct val="90000"/>
              </a:lnSpc>
            </a:pPr>
            <a:r>
              <a:rPr lang="id-ID" dirty="0"/>
              <a:t>Skema deklaratif </a:t>
            </a:r>
            <a:endParaRPr lang="en-US" dirty="0" smtClean="0"/>
          </a:p>
          <a:p>
            <a:pPr marL="400050" lvl="1" indent="0">
              <a:lnSpc>
                <a:spcPct val="90000"/>
              </a:lnSpc>
              <a:buNone/>
            </a:pPr>
            <a:r>
              <a:rPr lang="en-US" dirty="0" smtClean="0"/>
              <a:t>U</a:t>
            </a:r>
            <a:r>
              <a:rPr lang="id-ID" dirty="0" smtClean="0"/>
              <a:t>ntuk </a:t>
            </a:r>
            <a:r>
              <a:rPr lang="id-ID" dirty="0"/>
              <a:t>menggambarkan fakta-fakta pernyataan (</a:t>
            </a:r>
            <a:r>
              <a:rPr lang="id-ID" i="1" dirty="0"/>
              <a:t>assertion</a:t>
            </a:r>
            <a:r>
              <a:rPr lang="id-ID" dirty="0"/>
              <a:t>). Termasuk metoda ini adalah logika (</a:t>
            </a:r>
            <a:r>
              <a:rPr lang="id-ID" i="1" dirty="0"/>
              <a:t>logic</a:t>
            </a:r>
            <a:r>
              <a:rPr lang="id-ID" dirty="0"/>
              <a:t>), jaringan semantik (</a:t>
            </a:r>
            <a:r>
              <a:rPr lang="id-ID" i="1" dirty="0"/>
              <a:t>semantic networking</a:t>
            </a:r>
            <a:r>
              <a:rPr lang="id-ID" dirty="0"/>
              <a:t>), bingkai (</a:t>
            </a:r>
            <a:r>
              <a:rPr lang="id-ID" i="1" dirty="0"/>
              <a:t>frame</a:t>
            </a:r>
            <a:r>
              <a:rPr lang="id-ID" dirty="0"/>
              <a:t>) dan naskah (</a:t>
            </a:r>
            <a:r>
              <a:rPr lang="id-ID" i="1" dirty="0"/>
              <a:t>script</a:t>
            </a:r>
            <a:r>
              <a:rPr lang="id-ID" dirty="0"/>
              <a:t>).</a:t>
            </a:r>
          </a:p>
          <a:p>
            <a:pPr>
              <a:lnSpc>
                <a:spcPct val="90000"/>
              </a:lnSpc>
            </a:pPr>
            <a:r>
              <a:rPr lang="id-ID" dirty="0"/>
              <a:t>Skema prosedural </a:t>
            </a:r>
            <a:endParaRPr lang="en-US" dirty="0" smtClean="0"/>
          </a:p>
          <a:p>
            <a:pPr marL="400050" lvl="1" indent="0">
              <a:lnSpc>
                <a:spcPct val="90000"/>
              </a:lnSpc>
              <a:buNone/>
            </a:pPr>
            <a:r>
              <a:rPr lang="en-US" dirty="0" smtClean="0"/>
              <a:t>B</a:t>
            </a:r>
            <a:r>
              <a:rPr lang="id-ID" dirty="0" smtClean="0"/>
              <a:t>erhubungan </a:t>
            </a:r>
            <a:r>
              <a:rPr lang="id-ID" dirty="0"/>
              <a:t>dengan aksi dan prosedur. </a:t>
            </a:r>
            <a:endParaRPr lang="en-US" dirty="0" smtClean="0"/>
          </a:p>
          <a:p>
            <a:pPr marL="400050" lvl="1" indent="0">
              <a:lnSpc>
                <a:spcPct val="90000"/>
              </a:lnSpc>
              <a:buNone/>
            </a:pPr>
            <a:r>
              <a:rPr lang="id-ID" dirty="0" smtClean="0"/>
              <a:t>Skema </a:t>
            </a:r>
            <a:r>
              <a:rPr lang="id-ID" dirty="0"/>
              <a:t>representasi pengetahuan prosedural meliputi prosedur atau upa rutin dan kaidah produksi.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41651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id-ID" dirty="0"/>
              <a:t>Logika (</a:t>
            </a:r>
            <a:r>
              <a:rPr lang="id-ID" i="1" dirty="0"/>
              <a:t>Logic</a:t>
            </a:r>
            <a:r>
              <a:rPr lang="id-ID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668587"/>
            <a:ext cx="8229600" cy="3687763"/>
          </a:xfrm>
        </p:spPr>
        <p:txBody>
          <a:bodyPr>
            <a:normAutofit fontScale="92500" lnSpcReduction="10000"/>
          </a:bodyPr>
          <a:lstStyle/>
          <a:p>
            <a:r>
              <a:rPr lang="id-ID" dirty="0"/>
              <a:t>Logika merupakan suatu pengkajian ilmiah tentang serangkaian penalaran, sistem kaidah dan prosedur yang membantu proses penalaran</a:t>
            </a:r>
            <a:r>
              <a:rPr lang="en-GB" dirty="0"/>
              <a:t> </a:t>
            </a:r>
          </a:p>
          <a:p>
            <a:r>
              <a:rPr lang="en-US" dirty="0" smtClean="0"/>
              <a:t>Proses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proses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inferensi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Input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 yang </a:t>
            </a:r>
            <a:r>
              <a:rPr lang="en-US" dirty="0" err="1"/>
              <a:t>diakui</a:t>
            </a:r>
            <a:r>
              <a:rPr lang="en-US" dirty="0"/>
              <a:t> </a:t>
            </a:r>
            <a:r>
              <a:rPr lang="en-US" dirty="0" err="1"/>
              <a:t>kebenarannya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proses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dibentuk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inferensi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pula.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600199"/>
            <a:ext cx="8229601" cy="106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578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0" dirty="0"/>
              <a:t>Ada </a:t>
            </a:r>
            <a:r>
              <a:rPr lang="en-US" b="0" dirty="0" err="1"/>
              <a:t>dua</a:t>
            </a:r>
            <a:r>
              <a:rPr lang="en-US" b="0" dirty="0"/>
              <a:t> </a:t>
            </a:r>
            <a:r>
              <a:rPr lang="en-US" b="0" dirty="0" err="1"/>
              <a:t>penalaran</a:t>
            </a:r>
            <a:r>
              <a:rPr lang="en-US" b="0" dirty="0"/>
              <a:t> </a:t>
            </a:r>
            <a:r>
              <a:rPr lang="en-US" b="0" dirty="0" err="1"/>
              <a:t>untuk</a:t>
            </a:r>
            <a:r>
              <a:rPr lang="en-US" b="0" dirty="0"/>
              <a:t> </a:t>
            </a:r>
            <a:r>
              <a:rPr lang="en-US" b="0" dirty="0" err="1"/>
              <a:t>mendapatkan</a:t>
            </a:r>
            <a:r>
              <a:rPr lang="en-US" b="0" dirty="0"/>
              <a:t> </a:t>
            </a:r>
            <a:r>
              <a:rPr lang="en-US" b="0" dirty="0" err="1"/>
              <a:t>konklusi</a:t>
            </a:r>
            <a:r>
              <a:rPr lang="en-US" b="0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 err="1"/>
              <a:t>Penalaran</a:t>
            </a:r>
            <a:r>
              <a:rPr lang="en-US" b="1" dirty="0"/>
              <a:t> </a:t>
            </a:r>
            <a:r>
              <a:rPr lang="en-US" b="1" dirty="0" err="1" smtClean="0"/>
              <a:t>Deduksi</a:t>
            </a:r>
            <a:r>
              <a:rPr lang="en-US" b="1" dirty="0" smtClean="0"/>
              <a:t> </a:t>
            </a:r>
            <a:endParaRPr lang="en-US" dirty="0"/>
          </a:p>
          <a:p>
            <a:pPr marL="400050" lvl="1" indent="0">
              <a:buNone/>
            </a:pPr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konklusi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. </a:t>
            </a:r>
            <a:endParaRPr lang="en-US" dirty="0" smtClean="0"/>
          </a:p>
          <a:p>
            <a:pPr marL="40005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Penalaran</a:t>
            </a:r>
            <a:r>
              <a:rPr lang="en-US" b="1" dirty="0"/>
              <a:t> </a:t>
            </a:r>
            <a:r>
              <a:rPr lang="en-US" b="1" dirty="0" err="1"/>
              <a:t>Induktif</a:t>
            </a:r>
            <a:r>
              <a:rPr lang="en-US" b="1" dirty="0"/>
              <a:t> </a:t>
            </a:r>
            <a:endParaRPr lang="en-US" dirty="0"/>
          </a:p>
          <a:p>
            <a:pPr marL="400050" lvl="1" indent="0">
              <a:buNone/>
            </a:pPr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fakta-fakta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A33-220D-4ACB-A07C-038A8D878D81}" type="datetime1">
              <a:rPr lang="id-ID" smtClean="0"/>
              <a:pPr/>
              <a:t>15/04/2021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4800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</TotalTime>
  <Words>1208</Words>
  <Application>Microsoft Office PowerPoint</Application>
  <PresentationFormat>On-screen Show (4:3)</PresentationFormat>
  <Paragraphs>223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Cambria</vt:lpstr>
      <vt:lpstr>Mangal</vt:lpstr>
      <vt:lpstr>Times New Roman</vt:lpstr>
      <vt:lpstr>Wingdings</vt:lpstr>
      <vt:lpstr>Office Theme</vt:lpstr>
      <vt:lpstr>PowerPoint Presentation</vt:lpstr>
      <vt:lpstr>OUTLINE</vt:lpstr>
      <vt:lpstr>Aplikasi AI</vt:lpstr>
      <vt:lpstr>Hierarki Pengetahuan </vt:lpstr>
      <vt:lpstr>Representasi Pengetahuan </vt:lpstr>
      <vt:lpstr>Kategori Representasi Pengetahuan</vt:lpstr>
      <vt:lpstr>Skema Representasi Pengetahuan</vt:lpstr>
      <vt:lpstr>Logika (Logic)</vt:lpstr>
      <vt:lpstr>Ada dua penalaran untuk mendapatkan konklusi </vt:lpstr>
      <vt:lpstr>Penalaran Deduksi </vt:lpstr>
      <vt:lpstr>Penalaran Induktif </vt:lpstr>
      <vt:lpstr>List dan Tree</vt:lpstr>
      <vt:lpstr>PowerPoint Presentation</vt:lpstr>
      <vt:lpstr>Decision Tree </vt:lpstr>
      <vt:lpstr>Contoh</vt:lpstr>
      <vt:lpstr>Jaringan Semantik </vt:lpstr>
      <vt:lpstr>Contoh</vt:lpstr>
      <vt:lpstr>PowerPoint Presentation</vt:lpstr>
      <vt:lpstr>Frame</vt:lpstr>
      <vt:lpstr>Contoh</vt:lpstr>
      <vt:lpstr>Naskah</vt:lpstr>
      <vt:lpstr> Elemen-elemen script meliputi:  </vt:lpstr>
      <vt:lpstr>Contoh: </vt:lpstr>
      <vt:lpstr>PowerPoint Presentation</vt:lpstr>
      <vt:lpstr>Sistem Produksi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Windows User</cp:lastModifiedBy>
  <cp:revision>459</cp:revision>
  <cp:lastPrinted>2015-09-17T08:41:14Z</cp:lastPrinted>
  <dcterms:created xsi:type="dcterms:W3CDTF">2010-04-18T12:06:30Z</dcterms:created>
  <dcterms:modified xsi:type="dcterms:W3CDTF">2021-04-15T05:14:39Z</dcterms:modified>
</cp:coreProperties>
</file>