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92" r:id="rId4"/>
    <p:sldId id="301" r:id="rId5"/>
    <p:sldId id="302" r:id="rId6"/>
    <p:sldId id="316" r:id="rId7"/>
    <p:sldId id="293" r:id="rId8"/>
    <p:sldId id="299" r:id="rId9"/>
    <p:sldId id="300" r:id="rId10"/>
    <p:sldId id="294" r:id="rId11"/>
    <p:sldId id="296" r:id="rId12"/>
    <p:sldId id="297" r:id="rId13"/>
    <p:sldId id="298" r:id="rId14"/>
    <p:sldId id="295" r:id="rId15"/>
    <p:sldId id="31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3" r:id="rId25"/>
    <p:sldId id="314" r:id="rId26"/>
    <p:sldId id="315" r:id="rId27"/>
    <p:sldId id="274" r:id="rId28"/>
  </p:sldIdLst>
  <p:sldSz cx="9144000" cy="6858000" type="screen4x3"/>
  <p:notesSz cx="6761163" cy="9942513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5332" autoAdjust="0"/>
  </p:normalViewPr>
  <p:slideViewPr>
    <p:cSldViewPr>
      <p:cViewPr>
        <p:scale>
          <a:sx n="90" d="100"/>
          <a:sy n="90" d="100"/>
        </p:scale>
        <p:origin x="1205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762B2D-8DAB-4AE0-BD23-69097DC842B5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F9DE89-F621-4298-8A76-B66799EDB6EC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FBFFE7-027A-439B-AD98-FF9D552FAC15}" type="datetime1">
              <a:rPr lang="id-ID" smtClean="0"/>
              <a:pPr/>
              <a:t>15/04/2021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173E5-3126-4775-A9A3-68E2FFB1EB80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C353D-4EB2-4032-9718-7AF22F2B0B21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915168-0D14-48D2-BE44-3FC169F1F70C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B5331-05F8-4E10-8AFB-7E8FDA613370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31CC2-24FF-4409-A120-924DAAEB2957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1FB686-2AEF-4395-B7AA-3D65813429D3}" type="datetime1">
              <a:rPr lang="id-ID" smtClean="0"/>
              <a:pPr/>
              <a:t>15/04/2021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19455" y="2438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sz="36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63AC4B-0A69-42D2-913B-701541193407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15/04/2021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ATA DARMAJAYA\Tari_lain-lain\Webinar AI ku\ai6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1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Deduksi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Proses deduktif umumnya terdiri dari tiga bagian : </a:t>
            </a:r>
            <a:r>
              <a:rPr lang="id-ID" dirty="0" smtClean="0"/>
              <a:t>premis </a:t>
            </a:r>
            <a:r>
              <a:rPr lang="id-ID" dirty="0"/>
              <a:t>mayor, premis minor, dan konklusi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609600" indent="-609600">
              <a:buNone/>
            </a:pPr>
            <a:r>
              <a:rPr lang="id-ID" u="sng" dirty="0" smtClean="0"/>
              <a:t>Contoh</a:t>
            </a:r>
            <a:r>
              <a:rPr lang="id-ID" dirty="0"/>
              <a:t>:</a:t>
            </a:r>
          </a:p>
          <a:p>
            <a:pPr marL="609600" indent="-609600">
              <a:buNone/>
            </a:pPr>
            <a:r>
              <a:rPr lang="id-ID" dirty="0"/>
              <a:t>Premis mayor :  </a:t>
            </a:r>
            <a:r>
              <a:rPr lang="id-ID" i="1" dirty="0"/>
              <a:t>Jika Hujan turun, saya tidak akan lari </a:t>
            </a:r>
            <a:r>
              <a:rPr lang="en-US" i="1" dirty="0" smtClean="0"/>
              <a:t>   </a:t>
            </a:r>
          </a:p>
          <a:p>
            <a:pPr marL="609600" indent="-60960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 </a:t>
            </a:r>
            <a:r>
              <a:rPr lang="id-ID" i="1" dirty="0" smtClean="0"/>
              <a:t>pagi</a:t>
            </a:r>
            <a:r>
              <a:rPr lang="id-ID" dirty="0"/>
              <a:t>.</a:t>
            </a:r>
          </a:p>
          <a:p>
            <a:pPr marL="609600" indent="-609600">
              <a:buNone/>
            </a:pPr>
            <a:r>
              <a:rPr lang="id-ID" dirty="0"/>
              <a:t>Premis minor  :  </a:t>
            </a:r>
            <a:r>
              <a:rPr lang="id-ID" i="1" dirty="0"/>
              <a:t>Pagi ini hujan turun</a:t>
            </a:r>
            <a:r>
              <a:rPr lang="id-ID" dirty="0"/>
              <a:t>.</a:t>
            </a:r>
          </a:p>
          <a:p>
            <a:pPr marL="609600" indent="-609600">
              <a:buNone/>
            </a:pPr>
            <a:r>
              <a:rPr lang="id-ID" dirty="0"/>
              <a:t>Konklusi 	 :  </a:t>
            </a:r>
            <a:r>
              <a:rPr lang="id-ID" i="1" dirty="0"/>
              <a:t>Oleh karena itu, pagi ini saya tidak akan </a:t>
            </a:r>
            <a:endParaRPr lang="en-US" i="1" dirty="0" smtClean="0"/>
          </a:p>
          <a:p>
            <a:pPr marL="609600" indent="-60960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      </a:t>
            </a:r>
            <a:r>
              <a:rPr lang="id-ID" i="1" dirty="0" smtClean="0"/>
              <a:t>lari </a:t>
            </a:r>
            <a:r>
              <a:rPr lang="id-ID" i="1" dirty="0"/>
              <a:t>pagi</a:t>
            </a:r>
            <a:r>
              <a:rPr lang="id-ID" dirty="0"/>
              <a:t>.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865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Induktif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</a:t>
            </a:r>
            <a:r>
              <a:rPr lang="id-ID" dirty="0" smtClean="0"/>
              <a:t>enalaran </a:t>
            </a:r>
            <a:r>
              <a:rPr lang="id-ID" dirty="0"/>
              <a:t>induktif menggunakan sejumlah fakta atau premis yang mantap untuk menarik </a:t>
            </a:r>
            <a:r>
              <a:rPr lang="id-ID" dirty="0" smtClean="0"/>
              <a:t>kesimpulan</a:t>
            </a:r>
            <a:r>
              <a:rPr lang="en-US" dirty="0" smtClean="0"/>
              <a:t> </a:t>
            </a:r>
            <a:r>
              <a:rPr lang="id-ID" dirty="0" smtClean="0"/>
              <a:t>umum</a:t>
            </a:r>
            <a:r>
              <a:rPr lang="id-ID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609600" indent="-609600">
              <a:buNone/>
            </a:pPr>
            <a:r>
              <a:rPr lang="id-ID" u="sng" dirty="0"/>
              <a:t>Contoh</a:t>
            </a:r>
            <a:r>
              <a:rPr lang="id-ID" dirty="0"/>
              <a:t>:</a:t>
            </a:r>
          </a:p>
          <a:p>
            <a:pPr marL="609600" indent="-609600">
              <a:buNone/>
            </a:pPr>
            <a:r>
              <a:rPr lang="id-ID" dirty="0"/>
              <a:t>Premis 1 : </a:t>
            </a:r>
            <a:r>
              <a:rPr lang="id-ID" i="1" dirty="0"/>
              <a:t>Dioda yang salah menyebabkan peralatan </a:t>
            </a:r>
            <a:endParaRPr lang="en-US" i="1" dirty="0" smtClean="0"/>
          </a:p>
          <a:p>
            <a:pPr marL="609600" indent="-609600">
              <a:buNone/>
            </a:pPr>
            <a:r>
              <a:rPr lang="en-US" i="1" dirty="0"/>
              <a:t>	</a:t>
            </a:r>
            <a:r>
              <a:rPr lang="en-US" i="1" dirty="0" smtClean="0"/>
              <a:t>	      </a:t>
            </a:r>
            <a:r>
              <a:rPr lang="id-ID" i="1" dirty="0" smtClean="0"/>
              <a:t>elektronik </a:t>
            </a:r>
            <a:r>
              <a:rPr lang="id-ID" i="1" dirty="0"/>
              <a:t>rusak</a:t>
            </a:r>
            <a:r>
              <a:rPr lang="id-ID" dirty="0"/>
              <a:t>.</a:t>
            </a:r>
          </a:p>
          <a:p>
            <a:pPr marL="609600" indent="-609600">
              <a:buNone/>
            </a:pPr>
            <a:r>
              <a:rPr lang="id-ID" dirty="0"/>
              <a:t>Premis 2 : </a:t>
            </a:r>
            <a:r>
              <a:rPr lang="id-ID" i="1" dirty="0"/>
              <a:t>Transistor rusak menyebabkan elektronik rusak</a:t>
            </a:r>
            <a:r>
              <a:rPr lang="id-ID" dirty="0"/>
              <a:t>.</a:t>
            </a:r>
          </a:p>
          <a:p>
            <a:pPr marL="609600" indent="-609600">
              <a:buNone/>
            </a:pPr>
            <a:r>
              <a:rPr lang="id-ID" dirty="0"/>
              <a:t>Premis 3 : </a:t>
            </a:r>
            <a:r>
              <a:rPr lang="id-ID" i="1" dirty="0"/>
              <a:t>Sirkuit terpadu (IC) rusak </a:t>
            </a:r>
            <a:r>
              <a:rPr lang="id-ID" i="1" dirty="0" smtClean="0"/>
              <a:t>menyebabkan</a:t>
            </a:r>
            <a:endParaRPr lang="en-US" i="1" dirty="0" smtClean="0"/>
          </a:p>
          <a:p>
            <a:pPr marL="609600" indent="-609600">
              <a:buNone/>
            </a:pPr>
            <a:r>
              <a:rPr lang="en-US" i="1" dirty="0"/>
              <a:t>	</a:t>
            </a:r>
            <a:r>
              <a:rPr lang="en-US" i="1" dirty="0" smtClean="0"/>
              <a:t>	      </a:t>
            </a:r>
            <a:r>
              <a:rPr lang="id-ID" i="1" dirty="0" smtClean="0"/>
              <a:t>peralatan </a:t>
            </a:r>
            <a:r>
              <a:rPr lang="id-ID" i="1" dirty="0"/>
              <a:t>elektronik tidak berfungsi</a:t>
            </a:r>
            <a:r>
              <a:rPr lang="id-ID" dirty="0"/>
              <a:t>.</a:t>
            </a:r>
          </a:p>
          <a:p>
            <a:pPr marL="609600" indent="-609600">
              <a:buNone/>
            </a:pPr>
            <a:r>
              <a:rPr lang="id-ID" dirty="0"/>
              <a:t>Konklusi : </a:t>
            </a:r>
            <a:r>
              <a:rPr lang="id-ID" i="1" dirty="0"/>
              <a:t>Maka, peralatan semi-konduktor rusak merupakan </a:t>
            </a:r>
            <a:endParaRPr lang="en-US" i="1" dirty="0" smtClean="0"/>
          </a:p>
          <a:p>
            <a:pPr marL="609600" indent="-609600">
              <a:buNone/>
            </a:pPr>
            <a:r>
              <a:rPr lang="en-US" i="1" dirty="0"/>
              <a:t>	</a:t>
            </a:r>
            <a:r>
              <a:rPr lang="en-US" i="1" dirty="0" smtClean="0"/>
              <a:t>	      </a:t>
            </a:r>
            <a:r>
              <a:rPr lang="id-ID" i="1" dirty="0" smtClean="0"/>
              <a:t>penyebab </a:t>
            </a:r>
            <a:r>
              <a:rPr lang="id-ID" i="1" dirty="0"/>
              <a:t>utama rusaknya peralatan elektronik</a:t>
            </a:r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23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0" dirty="0"/>
              <a:t>List </a:t>
            </a:r>
            <a:r>
              <a:rPr lang="en-US" b="0" dirty="0" err="1"/>
              <a:t>dan</a:t>
            </a:r>
            <a:r>
              <a:rPr lang="en-US" b="0" dirty="0"/>
              <a:t>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dibuatsecara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, list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hirarki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dirty="0" smtClean="0"/>
              <a:t>Tree</a:t>
            </a:r>
          </a:p>
          <a:p>
            <a:pPr marL="400050" lvl="1" indent="0">
              <a:buNone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berupa</a:t>
            </a:r>
            <a:r>
              <a:rPr lang="en-US" dirty="0"/>
              <a:t> node-node </a:t>
            </a:r>
            <a:r>
              <a:rPr lang="en-US" dirty="0" smtClean="0"/>
              <a:t>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hirarkis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170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smtClean="0"/>
              <a:t>List dan Tree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16" t="23774" r="8464" b="14255"/>
          <a:stretch/>
        </p:blipFill>
        <p:spPr>
          <a:xfrm>
            <a:off x="457200" y="1600200"/>
            <a:ext cx="828501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89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Decision Tree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tree</a:t>
            </a:r>
          </a:p>
          <a:p>
            <a:r>
              <a:rPr lang="en-US" dirty="0" smtClean="0"/>
              <a:t>Tree </a:t>
            </a:r>
            <a:r>
              <a:rPr lang="en-US" dirty="0"/>
              <a:t>(</a:t>
            </a:r>
            <a:r>
              <a:rPr lang="en-US" dirty="0" err="1"/>
              <a:t>pohon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Node (</a:t>
            </a:r>
            <a:r>
              <a:rPr lang="en-US" dirty="0" err="1"/>
              <a:t>simpul</a:t>
            </a:r>
            <a:r>
              <a:rPr lang="en-US" dirty="0"/>
              <a:t>/</a:t>
            </a:r>
            <a:r>
              <a:rPr lang="en-US" dirty="0" err="1"/>
              <a:t>veteks</a:t>
            </a:r>
            <a:r>
              <a:rPr lang="en-US" dirty="0"/>
              <a:t>) yang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(link/edge) yang </a:t>
            </a:r>
            <a:r>
              <a:rPr lang="en-US" dirty="0" err="1"/>
              <a:t>menghubungkan</a:t>
            </a:r>
            <a:r>
              <a:rPr lang="en-US" dirty="0"/>
              <a:t> node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Decision </a:t>
            </a:r>
            <a:r>
              <a:rPr lang="en-US" dirty="0"/>
              <a:t>tree –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keputusanMenggunakan</a:t>
            </a:r>
            <a:r>
              <a:rPr lang="en-US" dirty="0"/>
              <a:t> model tree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keputusan-keputusan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konsekuensinya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91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000" t="26296" r="25417" b="36667"/>
          <a:stretch/>
        </p:blipFill>
        <p:spPr>
          <a:xfrm>
            <a:off x="457200" y="1647825"/>
            <a:ext cx="8229600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07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/>
              <a:t>J</a:t>
            </a:r>
            <a:r>
              <a:rPr lang="id-ID" dirty="0"/>
              <a:t>aringan </a:t>
            </a:r>
            <a:r>
              <a:rPr lang="en-US" dirty="0" smtClean="0"/>
              <a:t>S</a:t>
            </a:r>
            <a:r>
              <a:rPr lang="id-ID" dirty="0" smtClean="0"/>
              <a:t>emantik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Node</a:t>
            </a:r>
          </a:p>
          <a:p>
            <a:pPr lvl="1"/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/>
              <a:t>obyek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situasi</a:t>
            </a:r>
            <a:endParaRPr lang="en-US" dirty="0" smtClean="0"/>
          </a:p>
          <a:p>
            <a:pPr lvl="1"/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lingkaran</a:t>
            </a:r>
            <a:endParaRPr lang="en-US" dirty="0" smtClean="0"/>
          </a:p>
          <a:p>
            <a:r>
              <a:rPr lang="en-US" dirty="0" smtClean="0"/>
              <a:t>Arc/Link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smtClean="0"/>
              <a:t>node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panah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116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533400" y="1131887"/>
            <a:ext cx="8077200" cy="5462588"/>
            <a:chOff x="2520" y="1177"/>
            <a:chExt cx="7200" cy="4783"/>
          </a:xfrm>
        </p:grpSpPr>
        <p:sp>
          <p:nvSpPr>
            <p:cNvPr id="7" name="AutoShape 5"/>
            <p:cNvSpPr>
              <a:spLocks noChangeAspect="1" noChangeArrowheads="1"/>
            </p:cNvSpPr>
            <p:nvPr/>
          </p:nvSpPr>
          <p:spPr bwMode="auto">
            <a:xfrm>
              <a:off x="2520" y="1177"/>
              <a:ext cx="7200" cy="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670" y="1794"/>
              <a:ext cx="750" cy="772"/>
            </a:xfrm>
            <a:prstGeom prst="flowChartConnector">
              <a:avLst/>
            </a:prstGeom>
            <a:solidFill>
              <a:srgbClr val="00FF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en-US" sz="1000">
                <a:cs typeface="Mangal" pitchFamily="2" charset="0"/>
              </a:endParaRPr>
            </a:p>
            <a:p>
              <a:pPr algn="ctr" eaLnBrk="0" hangingPunct="0"/>
              <a:r>
                <a:rPr lang="en-US" sz="1000">
                  <a:cs typeface="Mangal" pitchFamily="2" charset="0"/>
                </a:rPr>
                <a:t>Ann</a:t>
              </a:r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820" y="1640"/>
              <a:ext cx="6750" cy="3857"/>
              <a:chOff x="2820" y="1640"/>
              <a:chExt cx="6750" cy="3857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4770" y="1794"/>
                <a:ext cx="750" cy="771"/>
              </a:xfrm>
              <a:prstGeom prst="flowChartConnector">
                <a:avLst/>
              </a:prstGeom>
              <a:solidFill>
                <a:srgbClr val="00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endParaRPr lang="en-US" sz="1000">
                  <a:cs typeface="Mangal" pitchFamily="2" charset="0"/>
                </a:endParaRPr>
              </a:p>
              <a:p>
                <a:pPr algn="ctr" eaLnBrk="0" hangingPunct="0"/>
                <a:r>
                  <a:rPr lang="en-US" sz="1000">
                    <a:cs typeface="Mangal" pitchFamily="2" charset="0"/>
                  </a:rPr>
                  <a:t>Bill</a:t>
                </a:r>
                <a:endParaRPr lang="en-US"/>
              </a:p>
            </p:txBody>
          </p:sp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6570" y="1794"/>
                <a:ext cx="750" cy="772"/>
              </a:xfrm>
              <a:prstGeom prst="flowChartConnector">
                <a:avLst/>
              </a:prstGeom>
              <a:solidFill>
                <a:srgbClr val="00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endParaRPr lang="en-US" sz="1000">
                  <a:cs typeface="Mangal" pitchFamily="2" charset="0"/>
                </a:endParaRPr>
              </a:p>
              <a:p>
                <a:pPr algn="ctr" eaLnBrk="0" hangingPunct="0"/>
                <a:r>
                  <a:rPr lang="en-US" sz="1000">
                    <a:cs typeface="Mangal" pitchFamily="2" charset="0"/>
                  </a:rPr>
                  <a:t>carol</a:t>
                </a:r>
                <a:endParaRPr lang="en-US"/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820" y="1794"/>
                <a:ext cx="750" cy="771"/>
              </a:xfrm>
              <a:prstGeom prst="flowChartConnector">
                <a:avLst/>
              </a:prstGeom>
              <a:solidFill>
                <a:srgbClr val="00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endParaRPr lang="en-US" sz="1000">
                  <a:cs typeface="Mangal" pitchFamily="2" charset="0"/>
                </a:endParaRPr>
              </a:p>
              <a:p>
                <a:pPr algn="ctr" eaLnBrk="0" hangingPunct="0"/>
                <a:r>
                  <a:rPr lang="en-US" sz="1000">
                    <a:cs typeface="Mangal" pitchFamily="2" charset="0"/>
                  </a:rPr>
                  <a:t>dave</a:t>
                </a:r>
                <a:endParaRPr lang="en-US"/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4770" y="3491"/>
                <a:ext cx="750" cy="772"/>
              </a:xfrm>
              <a:prstGeom prst="flowChartConnector">
                <a:avLst/>
              </a:prstGeom>
              <a:solidFill>
                <a:srgbClr val="00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endParaRPr lang="en-US" sz="1000">
                  <a:cs typeface="Mangal" pitchFamily="2" charset="0"/>
                </a:endParaRPr>
              </a:p>
              <a:p>
                <a:pPr algn="ctr" eaLnBrk="0" hangingPunct="0"/>
                <a:r>
                  <a:rPr lang="en-US" sz="1000">
                    <a:cs typeface="Mangal" pitchFamily="2" charset="0"/>
                  </a:rPr>
                  <a:t>suzie</a:t>
                </a:r>
                <a:endParaRPr lang="en-US"/>
              </a:p>
            </p:txBody>
          </p:sp>
          <p:sp>
            <p:nvSpPr>
              <p:cNvPr id="14" name="AutoShape 12"/>
              <p:cNvSpPr>
                <a:spLocks noChangeArrowheads="1"/>
              </p:cNvSpPr>
              <p:nvPr/>
            </p:nvSpPr>
            <p:spPr bwMode="auto">
              <a:xfrm>
                <a:off x="5970" y="4726"/>
                <a:ext cx="750" cy="771"/>
              </a:xfrm>
              <a:prstGeom prst="flowChartConnector">
                <a:avLst/>
              </a:prstGeom>
              <a:solidFill>
                <a:srgbClr val="00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endParaRPr lang="en-US" sz="1000">
                  <a:cs typeface="Mangal" pitchFamily="2" charset="0"/>
                </a:endParaRPr>
              </a:p>
              <a:p>
                <a:pPr algn="ctr" eaLnBrk="0" hangingPunct="0"/>
                <a:r>
                  <a:rPr lang="en-US" sz="1000">
                    <a:cs typeface="Mangal" pitchFamily="2" charset="0"/>
                  </a:rPr>
                  <a:t>John</a:t>
                </a:r>
                <a:endParaRPr lang="en-US"/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7170" y="3491"/>
                <a:ext cx="750" cy="773"/>
              </a:xfrm>
              <a:prstGeom prst="flowChartConnector">
                <a:avLst/>
              </a:prstGeom>
              <a:solidFill>
                <a:srgbClr val="00FFFF"/>
              </a:solidFill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/>
                <a:endParaRPr lang="en-US" sz="1000">
                  <a:cs typeface="Mangal" pitchFamily="2" charset="0"/>
                </a:endParaRPr>
              </a:p>
              <a:p>
                <a:pPr algn="ctr" eaLnBrk="0" hangingPunct="0"/>
                <a:r>
                  <a:rPr lang="en-US" sz="1000">
                    <a:cs typeface="Mangal" pitchFamily="2" charset="0"/>
                  </a:rPr>
                  <a:t>Tom</a:t>
                </a:r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3420" y="1948"/>
                <a:ext cx="135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>
                <a:off x="3420" y="2411"/>
                <a:ext cx="13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3120" y="2566"/>
                <a:ext cx="1650" cy="1080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5070" y="2566"/>
                <a:ext cx="0" cy="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7320" y="2103"/>
                <a:ext cx="15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H="1">
                <a:off x="7170" y="2411"/>
                <a:ext cx="16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7020" y="2566"/>
                <a:ext cx="300" cy="925"/>
              </a:xfrm>
              <a:prstGeom prst="line">
                <a:avLst/>
              </a:prstGeom>
              <a:noFill/>
              <a:ln w="28575">
                <a:solidFill>
                  <a:srgbClr val="99CC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H="1">
                <a:off x="7920" y="2566"/>
                <a:ext cx="120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5520" y="3646"/>
                <a:ext cx="165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H="1">
                <a:off x="5520" y="4108"/>
                <a:ext cx="16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5370" y="4263"/>
                <a:ext cx="600" cy="6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 flipH="1">
                <a:off x="6720" y="4263"/>
                <a:ext cx="750" cy="6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3570" y="1640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Istri dari</a:t>
                </a:r>
                <a:endParaRPr lang="en-US"/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7470" y="1640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Istri dari</a:t>
                </a:r>
                <a:endParaRPr lang="en-US"/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320" y="2566"/>
                <a:ext cx="1500" cy="3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 dirty="0" err="1">
                    <a:cs typeface="Mangal" pitchFamily="2" charset="0"/>
                  </a:rPr>
                  <a:t>Suami</a:t>
                </a:r>
                <a:r>
                  <a:rPr lang="en-US" sz="1000" dirty="0">
                    <a:cs typeface="Mangal" pitchFamily="2" charset="0"/>
                  </a:rPr>
                  <a:t> </a:t>
                </a:r>
                <a:r>
                  <a:rPr lang="en-US" sz="1000" dirty="0" err="1">
                    <a:cs typeface="Mangal" pitchFamily="2" charset="0"/>
                  </a:rPr>
                  <a:t>dari</a:t>
                </a:r>
                <a:endParaRPr lang="en-US" dirty="0"/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3420" y="2566"/>
                <a:ext cx="1500" cy="3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Suami dari</a:t>
                </a:r>
                <a:endParaRPr lang="en-US"/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2820" y="3028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Ibu dari</a:t>
                </a:r>
                <a:endParaRPr lang="en-US"/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6720" y="2874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Ibu dari</a:t>
                </a:r>
                <a:endParaRPr lang="en-US"/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4470" y="2874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Ayah  dari</a:t>
                </a:r>
                <a:endParaRPr lang="en-US"/>
              </a:p>
            </p:txBody>
          </p:sp>
          <p:sp>
            <p:nvSpPr>
              <p:cNvPr id="35" name="Text Box 33"/>
              <p:cNvSpPr txBox="1">
                <a:spLocks noChangeArrowheads="1"/>
              </p:cNvSpPr>
              <p:nvPr/>
            </p:nvSpPr>
            <p:spPr bwMode="auto">
              <a:xfrm>
                <a:off x="8070" y="2874"/>
                <a:ext cx="1500" cy="3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Ayah  dari</a:t>
                </a:r>
                <a:endParaRPr lang="en-US"/>
              </a:p>
            </p:txBody>
          </p:sp>
          <p:sp>
            <p:nvSpPr>
              <p:cNvPr id="36" name="Text Box 34"/>
              <p:cNvSpPr txBox="1">
                <a:spLocks noChangeArrowheads="1"/>
              </p:cNvSpPr>
              <p:nvPr/>
            </p:nvSpPr>
            <p:spPr bwMode="auto">
              <a:xfrm>
                <a:off x="4620" y="4571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Ibu dari</a:t>
                </a:r>
                <a:endParaRPr lang="en-US"/>
              </a:p>
            </p:txBody>
          </p:sp>
          <p:sp>
            <p:nvSpPr>
              <p:cNvPr id="37" name="Text Box 35"/>
              <p:cNvSpPr txBox="1">
                <a:spLocks noChangeArrowheads="1"/>
              </p:cNvSpPr>
              <p:nvPr/>
            </p:nvSpPr>
            <p:spPr bwMode="auto">
              <a:xfrm>
                <a:off x="6870" y="4417"/>
                <a:ext cx="1500" cy="3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Ayah  dari</a:t>
                </a:r>
                <a:endParaRPr lang="en-US"/>
              </a:p>
            </p:txBody>
          </p:sp>
          <p:sp>
            <p:nvSpPr>
              <p:cNvPr id="38" name="Text Box 36"/>
              <p:cNvSpPr txBox="1">
                <a:spLocks noChangeArrowheads="1"/>
              </p:cNvSpPr>
              <p:nvPr/>
            </p:nvSpPr>
            <p:spPr bwMode="auto">
              <a:xfrm>
                <a:off x="5670" y="3337"/>
                <a:ext cx="1500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Istri dari</a:t>
                </a:r>
                <a:endParaRPr lang="en-US"/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5670" y="4263"/>
                <a:ext cx="1500" cy="3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n-US" sz="1000">
                    <a:cs typeface="Mangal" pitchFamily="2" charset="0"/>
                  </a:rPr>
                  <a:t>Suami dari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3999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Contoh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006057" y="18891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Sayap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45469" y="34734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Kenari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06057" y="36163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Burung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79082" y="5345112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terbang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437857" y="2824162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782094" y="3976687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437857" y="4552950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61682" y="2916237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Memiliki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978944" y="3492500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Adalah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634707" y="4645025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Berpindah tempat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702594" y="1744662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tweety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205832" y="2608262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86782" y="2628900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adalah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637632" y="4697412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penguin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3502819" y="4481512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286919" y="4552950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Adalah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527007" y="36163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hewan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527007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/>
              <a:t>udara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871244" y="40481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6958807" y="25368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230019" y="3473450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Adalah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950744" y="2752725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/>
              <a:t>bernafas</a:t>
            </a:r>
          </a:p>
        </p:txBody>
      </p:sp>
    </p:spTree>
    <p:extLst>
      <p:ext uri="{BB962C8B-B14F-4D97-AF65-F5344CB8AC3E}">
        <p14:creationId xmlns:p14="http://schemas.microsoft.com/office/powerpoint/2010/main" val="5390412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Frame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peristiwa</a:t>
            </a:r>
            <a:r>
              <a:rPr lang="en-US" dirty="0"/>
              <a:t>,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 </a:t>
            </a:r>
            <a:endParaRPr lang="en-US" dirty="0" smtClean="0"/>
          </a:p>
          <a:p>
            <a:r>
              <a:rPr lang="en-US" i="1" dirty="0" smtClean="0"/>
              <a:t>Frame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slot </a:t>
            </a:r>
            <a:r>
              <a:rPr lang="en-US" dirty="0"/>
              <a:t>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i="1" dirty="0" smtClean="0"/>
              <a:t>Frame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pengalaman-pengalaman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167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ea typeface="Cambria" pitchFamily="18" charset="0"/>
              </a:rPr>
              <a:t>OUTLINE</a:t>
            </a:r>
            <a:endParaRPr lang="id-ID" dirty="0"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Representasi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Representasi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Logika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Pohon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dirty="0" smtClean="0"/>
              <a:t>J</a:t>
            </a:r>
            <a:r>
              <a:rPr lang="id-ID" dirty="0" smtClean="0"/>
              <a:t>aringan semantik </a:t>
            </a:r>
            <a:endParaRPr lang="en-US" dirty="0" smtClean="0"/>
          </a:p>
          <a:p>
            <a:pPr lvl="0"/>
            <a:r>
              <a:rPr lang="en-US" dirty="0" smtClean="0"/>
              <a:t>F</a:t>
            </a:r>
            <a:r>
              <a:rPr lang="id-ID" dirty="0" smtClean="0"/>
              <a:t>rame </a:t>
            </a:r>
            <a:endParaRPr lang="en-US" dirty="0" smtClean="0"/>
          </a:p>
          <a:p>
            <a:pPr lvl="0"/>
            <a:r>
              <a:rPr lang="en-US" dirty="0" smtClean="0"/>
              <a:t>N</a:t>
            </a:r>
            <a:r>
              <a:rPr lang="id-ID" dirty="0" smtClean="0"/>
              <a:t>askah </a:t>
            </a:r>
            <a:endParaRPr lang="en-US" dirty="0" smtClean="0"/>
          </a:p>
          <a:p>
            <a:pPr lvl="0"/>
            <a:r>
              <a:rPr lang="en-US" dirty="0" smtClean="0"/>
              <a:t>S</a:t>
            </a:r>
            <a:r>
              <a:rPr lang="id-ID" dirty="0" smtClean="0"/>
              <a:t>istem </a:t>
            </a:r>
            <a:r>
              <a:rPr lang="id-ID" dirty="0"/>
              <a:t>produksi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800-C4BC-414E-AD86-C13587FBC951}" type="datetime1">
              <a:rPr lang="id-ID" smtClean="0"/>
              <a:pPr/>
              <a:t>15/04/2021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382000" cy="51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433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Naskah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Script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, </a:t>
            </a:r>
            <a:r>
              <a:rPr lang="en-US" dirty="0" err="1"/>
              <a:t>skrip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slot </a:t>
            </a:r>
            <a:r>
              <a:rPr lang="en-US" dirty="0"/>
              <a:t>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orang,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885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 err="1"/>
              <a:t>Elemen-elemen</a:t>
            </a:r>
            <a:r>
              <a:rPr lang="en-US" b="0" dirty="0"/>
              <a:t> </a:t>
            </a:r>
            <a:r>
              <a:rPr lang="en-US" b="0" i="1" dirty="0"/>
              <a:t>script </a:t>
            </a:r>
            <a:r>
              <a:rPr lang="en-US" b="0" dirty="0" err="1"/>
              <a:t>meliputi</a:t>
            </a:r>
            <a:r>
              <a:rPr lang="en-US" b="0" dirty="0"/>
              <a:t>: 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i="1" dirty="0"/>
              <a:t>input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Track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script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Prop</a:t>
            </a:r>
            <a:r>
              <a:rPr lang="en-US" dirty="0"/>
              <a:t>,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yang </a:t>
            </a:r>
            <a:r>
              <a:rPr lang="en-US" dirty="0" err="1"/>
              <a:t>digunkana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Role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yang </a:t>
            </a:r>
            <a:r>
              <a:rPr lang="en-US" dirty="0" err="1"/>
              <a:t>dimainkan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Scene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adegan</a:t>
            </a:r>
            <a:r>
              <a:rPr lang="en-US" dirty="0"/>
              <a:t> yang </a:t>
            </a:r>
            <a:r>
              <a:rPr lang="en-US" dirty="0" err="1"/>
              <a:t>dimainkan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Hasil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644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track</a:t>
            </a:r>
            <a:r>
              <a:rPr lang="en-US" dirty="0"/>
              <a:t>) :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</a:p>
          <a:p>
            <a:r>
              <a:rPr lang="en-US" i="1" dirty="0"/>
              <a:t>Role </a:t>
            </a:r>
            <a:r>
              <a:rPr lang="en-US" dirty="0"/>
              <a:t>(</a:t>
            </a:r>
            <a:r>
              <a:rPr lang="en-US" dirty="0" err="1"/>
              <a:t>peran</a:t>
            </a:r>
            <a:r>
              <a:rPr lang="en-US" dirty="0"/>
              <a:t>) :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Pengawas</a:t>
            </a:r>
            <a:r>
              <a:rPr lang="en-US" dirty="0"/>
              <a:t>. </a:t>
            </a:r>
          </a:p>
          <a:p>
            <a:r>
              <a:rPr lang="en-US" i="1" dirty="0"/>
              <a:t>Prop </a:t>
            </a:r>
            <a:r>
              <a:rPr lang="en-US" dirty="0"/>
              <a:t>(</a:t>
            </a:r>
            <a:r>
              <a:rPr lang="en-US" dirty="0" err="1"/>
              <a:t>pendukung</a:t>
            </a:r>
            <a:r>
              <a:rPr lang="en-US" dirty="0"/>
              <a:t>) :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,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</a:t>
            </a:r>
            <a:r>
              <a:rPr lang="en-US" dirty="0" err="1"/>
              <a:t>presensi</a:t>
            </a:r>
            <a:r>
              <a:rPr lang="en-US" dirty="0"/>
              <a:t>, </a:t>
            </a:r>
            <a:r>
              <a:rPr lang="en-US" dirty="0" err="1"/>
              <a:t>pena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 </a:t>
            </a:r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i="1" dirty="0"/>
              <a:t>input </a:t>
            </a:r>
            <a:r>
              <a:rPr lang="en-US" dirty="0"/>
              <a:t>: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287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Adegan</a:t>
            </a:r>
            <a:r>
              <a:rPr lang="en-US" dirty="0"/>
              <a:t> (</a:t>
            </a:r>
            <a:r>
              <a:rPr lang="en-US" i="1" dirty="0"/>
              <a:t>scene</a:t>
            </a:r>
            <a:r>
              <a:rPr lang="en-US" dirty="0"/>
              <a:t>) – 1 :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.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sv-SE" dirty="0"/>
              <a:t>Adegan - 2 : Mahasiswa masuk ruangan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mempersilahkan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Pngawas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Adegan</a:t>
            </a:r>
            <a:r>
              <a:rPr lang="en-US" dirty="0"/>
              <a:t> – 3 :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di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Adegan</a:t>
            </a:r>
            <a:r>
              <a:rPr lang="en-US" dirty="0"/>
              <a:t> – 4 :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mempersilahkan</a:t>
            </a:r>
            <a:r>
              <a:rPr lang="en-US" dirty="0"/>
              <a:t> </a:t>
            </a:r>
            <a:r>
              <a:rPr lang="en-US" dirty="0" err="1"/>
              <a:t>mahsiswa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Adegan</a:t>
            </a:r>
            <a:r>
              <a:rPr lang="en-US" dirty="0"/>
              <a:t> - 5 :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mengemasi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mengurutkan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mengurutkan</a:t>
            </a:r>
            <a:r>
              <a:rPr lang="en-US" dirty="0"/>
              <a:t> </a:t>
            </a:r>
          </a:p>
          <a:p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/>
              <a:t>: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lega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kecewa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pusing</a:t>
            </a:r>
            <a:r>
              <a:rPr lang="en-US" dirty="0"/>
              <a:t> 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bersyukur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7013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Contoh: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39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43127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/>
              <a:t>S</a:t>
            </a:r>
            <a:r>
              <a:rPr lang="id-ID" dirty="0"/>
              <a:t>istem </a:t>
            </a:r>
            <a:r>
              <a:rPr lang="en-US" dirty="0" smtClean="0"/>
              <a:t>P</a:t>
            </a:r>
            <a:r>
              <a:rPr lang="id-ID" dirty="0" smtClean="0"/>
              <a:t>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186127"/>
            <a:ext cx="8229600" cy="3657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: </a:t>
            </a:r>
          </a:p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,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(</a:t>
            </a:r>
            <a:r>
              <a:rPr lang="en-US" i="1" dirty="0"/>
              <a:t>initial state</a:t>
            </a:r>
            <a:r>
              <a:rPr lang="en-US" dirty="0"/>
              <a:t>), </a:t>
            </a:r>
            <a:r>
              <a:rPr lang="en-US" dirty="0" err="1"/>
              <a:t>tujuan</a:t>
            </a:r>
            <a:r>
              <a:rPr lang="en-US" dirty="0"/>
              <a:t> (</a:t>
            </a:r>
            <a:r>
              <a:rPr lang="en-US" i="1" dirty="0"/>
              <a:t>goal state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(</a:t>
            </a:r>
            <a:r>
              <a:rPr lang="en-US" i="1" dirty="0"/>
              <a:t>production rule</a:t>
            </a:r>
            <a:r>
              <a:rPr lang="en-US" dirty="0"/>
              <a:t>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 </a:t>
            </a:r>
          </a:p>
          <a:p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, 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615" t="33504" r="35513" b="31169"/>
          <a:stretch/>
        </p:blipFill>
        <p:spPr bwMode="auto">
          <a:xfrm>
            <a:off x="651933" y="4629150"/>
            <a:ext cx="80518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969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nb-NO" i="1" dirty="0" smtClean="0"/>
              <a:t>Antecedent</a:t>
            </a:r>
            <a:r>
              <a:rPr lang="nb-NO" dirty="0"/>
              <a:t>, yaitu bagian yang mengekspresikan situasi atau premis (pernyataan berawalan IF).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Konsekuen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konklusi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</a:t>
            </a:r>
            <a:r>
              <a:rPr lang="en-US" dirty="0" err="1"/>
              <a:t>berawalan</a:t>
            </a:r>
            <a:r>
              <a:rPr lang="en-US" dirty="0"/>
              <a:t> THEN).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57705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</a:t>
            </a:r>
            <a:r>
              <a:rPr lang="id-ID" smtClean="0"/>
              <a:t>istem </a:t>
            </a:r>
            <a:r>
              <a:rPr lang="en-US" smtClean="0"/>
              <a:t>P</a:t>
            </a:r>
            <a:r>
              <a:rPr lang="id-ID" smtClean="0"/>
              <a:t>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692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	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id-ID" sz="4000" b="1" dirty="0" smtClean="0">
                <a:sym typeface="Wingdings" panose="05000000000000000000" pitchFamily="2" charset="2"/>
              </a:rPr>
              <a:t> </a:t>
            </a:r>
            <a:r>
              <a:rPr lang="en-US" sz="4000" b="1" dirty="0" smtClean="0"/>
              <a:t>END</a:t>
            </a:r>
            <a:r>
              <a:rPr lang="id-ID" sz="4000" b="1" dirty="0" smtClean="0"/>
              <a:t> </a:t>
            </a:r>
            <a:r>
              <a:rPr lang="id-ID" sz="4000" b="1" dirty="0" smtClean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AE68-8F74-4A46-A02F-C7B17A7E7BB3}" type="datetime1">
              <a:rPr lang="id-ID" smtClean="0"/>
              <a:pPr/>
              <a:t>15/04/2021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37" y="50259"/>
            <a:ext cx="8229600" cy="9954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Aplikasi</a:t>
            </a:r>
            <a:r>
              <a:rPr lang="en-US" dirty="0" smtClean="0"/>
              <a:t>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35677"/>
            <a:ext cx="4953000" cy="40723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d-ID" dirty="0" smtClean="0"/>
              <a:t>Basis </a:t>
            </a:r>
            <a:r>
              <a:rPr lang="id-ID" dirty="0"/>
              <a:t>pengetahuan berisi fakta-fakta tentang objek dalam domain yang ditentukan dan saling hubungannya satu sama lain. Basis pengetahuan juga bisa berisi pikiran, teori, prosedur praktis dan saling hubungannya. </a:t>
            </a:r>
          </a:p>
          <a:p>
            <a:pPr>
              <a:lnSpc>
                <a:spcPct val="80000"/>
              </a:lnSpc>
            </a:pPr>
            <a:r>
              <a:rPr lang="id-ID" dirty="0"/>
              <a:t>Basis pengetahuan membentuk sumber sistem kecerdasan dan digunakan oleh mekanisme inferensi untuk melakukan penalaran dan menarik kesimpulan.</a:t>
            </a:r>
            <a:endParaRPr lang="id-ID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58" y="1066800"/>
            <a:ext cx="822994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86400" y="2481499"/>
            <a:ext cx="3429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/>
              <a:t>Mekanisme inferensi</a:t>
            </a:r>
            <a:r>
              <a:rPr lang="id-ID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id-ID" sz="2400" dirty="0" smtClean="0"/>
              <a:t>adalah </a:t>
            </a:r>
            <a:r>
              <a:rPr lang="id-ID" sz="2400" dirty="0"/>
              <a:t>suatu rangkaian prosedur yang digunakan untuk menguji pangkalan pengetahuan dengan cara yang sistematik pada saat menjawab pertanyaaan, memecahkan persoalan atau membuat keputusan dalam suatu domain yang telah ditentukan. 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529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0" dirty="0" err="1"/>
              <a:t>Hierarki</a:t>
            </a:r>
            <a:r>
              <a:rPr lang="en-US" b="0" dirty="0"/>
              <a:t> </a:t>
            </a:r>
            <a:r>
              <a:rPr lang="en-US" b="0" dirty="0" err="1"/>
              <a:t>Pengetahuan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17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98" y="342107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basis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/diagram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/</a:t>
            </a:r>
            <a:r>
              <a:rPr lang="en-US" dirty="0" err="1"/>
              <a:t>keterhubungan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data yang lain. </a:t>
            </a:r>
            <a:endParaRPr lang="en-US" dirty="0" smtClean="0"/>
          </a:p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(</a:t>
            </a:r>
            <a:r>
              <a:rPr lang="en-US" i="1" dirty="0"/>
              <a:t>knowledge representation</a:t>
            </a:r>
            <a:r>
              <a:rPr lang="en-US" dirty="0"/>
              <a:t>)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infomasi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sv-SE" dirty="0" smtClean="0"/>
              <a:t>masalah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Bahasa </a:t>
            </a:r>
            <a:r>
              <a:rPr lang="sv-SE" dirty="0"/>
              <a:t>representasi harus dapat membuat seorang programmer mampu mengekspresikan pengetahuan untuk mendapatkan solusi suatu masalah.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090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Kategori</a:t>
            </a:r>
            <a:r>
              <a:rPr lang="en-US" b="0" dirty="0" smtClean="0"/>
              <a:t> </a:t>
            </a:r>
            <a:r>
              <a:rPr lang="en-US" b="0" dirty="0" err="1" smtClean="0"/>
              <a:t>Representasi</a:t>
            </a:r>
            <a:r>
              <a:rPr lang="en-US" b="0" dirty="0" smtClean="0"/>
              <a:t> </a:t>
            </a:r>
            <a:r>
              <a:rPr lang="en-US" b="0" dirty="0" err="1" smtClean="0"/>
              <a:t>Pengetahuan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/>
              <a:t>Logika</a:t>
            </a:r>
            <a:r>
              <a:rPr lang="en-US" dirty="0"/>
              <a:t>/</a:t>
            </a:r>
            <a:r>
              <a:rPr lang="en-US" i="1" dirty="0"/>
              <a:t>Rule-Based Knowledge </a:t>
            </a:r>
            <a:endParaRPr lang="en-US" dirty="0"/>
          </a:p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ekspresi-ekspresi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formal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basis </a:t>
            </a:r>
            <a:r>
              <a:rPr lang="en-US" dirty="0" err="1"/>
              <a:t>pengetahuan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/>
              <a:t>Prosedural</a:t>
            </a:r>
            <a:r>
              <a:rPr lang="en-US" b="1" dirty="0"/>
              <a:t>/</a:t>
            </a:r>
            <a:r>
              <a:rPr lang="en-US" i="1" dirty="0"/>
              <a:t>Case-Base Reasoning </a:t>
            </a:r>
            <a:endParaRPr lang="en-US" dirty="0"/>
          </a:p>
          <a:p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, </a:t>
            </a:r>
            <a:r>
              <a:rPr lang="en-US" dirty="0" err="1"/>
              <a:t>aturan</a:t>
            </a:r>
            <a:r>
              <a:rPr lang="en-US" dirty="0"/>
              <a:t> if-then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ditafsirkan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/>
              <a:t>Network/</a:t>
            </a:r>
            <a:r>
              <a:rPr lang="en-US" i="1" dirty="0"/>
              <a:t>Object-Based Knowledge </a:t>
            </a:r>
            <a:endParaRPr lang="en-US" dirty="0"/>
          </a:p>
          <a:p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di mana </a:t>
            </a:r>
            <a:r>
              <a:rPr lang="en-US" dirty="0" err="1"/>
              <a:t>simpul-simpulnya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lengkungannya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semantik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/>
              <a:t>Terstruktur</a:t>
            </a:r>
            <a:r>
              <a:rPr lang="en-US" dirty="0"/>
              <a:t>/</a:t>
            </a:r>
            <a:r>
              <a:rPr lang="en-US" i="1" dirty="0"/>
              <a:t>Frame-Based Knowledge </a:t>
            </a:r>
            <a:endParaRPr lang="en-US" dirty="0"/>
          </a:p>
          <a:p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i="1" dirty="0"/>
              <a:t>network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kompleks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</a:t>
            </a:r>
            <a:r>
              <a:rPr lang="en-US" i="1" dirty="0"/>
              <a:t>slot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data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i="1" dirty="0"/>
              <a:t>pointer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bingkai</a:t>
            </a:r>
            <a:r>
              <a:rPr lang="en-US" dirty="0"/>
              <a:t> (</a:t>
            </a:r>
            <a:r>
              <a:rPr lang="en-US" i="1" dirty="0"/>
              <a:t>frame</a:t>
            </a:r>
            <a:r>
              <a:rPr lang="en-US" dirty="0"/>
              <a:t>) lain,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skrip</a:t>
            </a:r>
            <a:r>
              <a:rPr lang="en-US" dirty="0"/>
              <a:t> (</a:t>
            </a:r>
            <a:r>
              <a:rPr lang="en-US" i="1" dirty="0"/>
              <a:t>script</a:t>
            </a:r>
            <a:r>
              <a:rPr lang="en-US" dirty="0"/>
              <a:t>), </a:t>
            </a:r>
            <a:r>
              <a:rPr lang="en-US" dirty="0" err="1"/>
              <a:t>bingkai</a:t>
            </a:r>
            <a:r>
              <a:rPr lang="en-US" dirty="0"/>
              <a:t> (</a:t>
            </a:r>
            <a:r>
              <a:rPr lang="en-US" i="1" dirty="0"/>
              <a:t>frame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(</a:t>
            </a:r>
            <a:r>
              <a:rPr lang="en-US" i="1" dirty="0"/>
              <a:t>object</a:t>
            </a:r>
            <a:r>
              <a:rPr lang="en-US" dirty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87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Skema Representasi Pengetahuan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d-ID" dirty="0"/>
              <a:t>Skema representasi pengetahuan secara umum dikategorikan sebagai </a:t>
            </a:r>
            <a:r>
              <a:rPr lang="id-ID" b="1" dirty="0"/>
              <a:t>deklaratif</a:t>
            </a:r>
            <a:r>
              <a:rPr lang="id-ID" dirty="0"/>
              <a:t> atau </a:t>
            </a:r>
            <a:r>
              <a:rPr lang="id-ID" b="1" dirty="0" smtClean="0"/>
              <a:t>procedural</a:t>
            </a:r>
            <a:r>
              <a:rPr lang="en-US" b="1" dirty="0" smtClean="0"/>
              <a:t>.</a:t>
            </a:r>
            <a:r>
              <a:rPr lang="en-GB" dirty="0" smtClean="0"/>
              <a:t> </a:t>
            </a:r>
            <a:endParaRPr lang="id-ID" dirty="0"/>
          </a:p>
          <a:p>
            <a:pPr>
              <a:lnSpc>
                <a:spcPct val="90000"/>
              </a:lnSpc>
            </a:pPr>
            <a:r>
              <a:rPr lang="id-ID" dirty="0"/>
              <a:t>Skema deklaratif </a:t>
            </a:r>
            <a:endParaRPr lang="en-US" dirty="0" smtClean="0"/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 smtClean="0"/>
              <a:t>U</a:t>
            </a:r>
            <a:r>
              <a:rPr lang="id-ID" dirty="0" smtClean="0"/>
              <a:t>ntuk </a:t>
            </a:r>
            <a:r>
              <a:rPr lang="id-ID" dirty="0"/>
              <a:t>menggambarkan fakta-fakta pernyataan (</a:t>
            </a:r>
            <a:r>
              <a:rPr lang="id-ID" i="1" dirty="0"/>
              <a:t>assertion</a:t>
            </a:r>
            <a:r>
              <a:rPr lang="id-ID" dirty="0"/>
              <a:t>). Termasuk metoda ini adalah logika (</a:t>
            </a:r>
            <a:r>
              <a:rPr lang="id-ID" i="1" dirty="0"/>
              <a:t>logic</a:t>
            </a:r>
            <a:r>
              <a:rPr lang="id-ID" dirty="0"/>
              <a:t>), jaringan semantik (</a:t>
            </a:r>
            <a:r>
              <a:rPr lang="id-ID" i="1" dirty="0"/>
              <a:t>semantic networking</a:t>
            </a:r>
            <a:r>
              <a:rPr lang="id-ID" dirty="0"/>
              <a:t>), bingkai (</a:t>
            </a:r>
            <a:r>
              <a:rPr lang="id-ID" i="1" dirty="0"/>
              <a:t>frame</a:t>
            </a:r>
            <a:r>
              <a:rPr lang="id-ID" dirty="0"/>
              <a:t>) dan naskah (</a:t>
            </a:r>
            <a:r>
              <a:rPr lang="id-ID" i="1" dirty="0"/>
              <a:t>script</a:t>
            </a:r>
            <a:r>
              <a:rPr lang="id-ID" dirty="0"/>
              <a:t>).</a:t>
            </a:r>
          </a:p>
          <a:p>
            <a:pPr>
              <a:lnSpc>
                <a:spcPct val="90000"/>
              </a:lnSpc>
            </a:pPr>
            <a:r>
              <a:rPr lang="id-ID" dirty="0"/>
              <a:t>Skema prosedural </a:t>
            </a:r>
            <a:endParaRPr lang="en-US" dirty="0" smtClean="0"/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 smtClean="0"/>
              <a:t>B</a:t>
            </a:r>
            <a:r>
              <a:rPr lang="id-ID" dirty="0" smtClean="0"/>
              <a:t>erhubungan </a:t>
            </a:r>
            <a:r>
              <a:rPr lang="id-ID" dirty="0"/>
              <a:t>dengan aksi dan prosedur. </a:t>
            </a:r>
            <a:endParaRPr lang="en-US" dirty="0" smtClean="0"/>
          </a:p>
          <a:p>
            <a:pPr marL="400050" lvl="1" indent="0">
              <a:lnSpc>
                <a:spcPct val="90000"/>
              </a:lnSpc>
              <a:buNone/>
            </a:pPr>
            <a:r>
              <a:rPr lang="id-ID" dirty="0" smtClean="0"/>
              <a:t>Skema </a:t>
            </a:r>
            <a:r>
              <a:rPr lang="id-ID" dirty="0"/>
              <a:t>representasi pengetahuan prosedural meliputi prosedur atau upa rutin dan kaidah produksi.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16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/>
              <a:t>Logika (</a:t>
            </a:r>
            <a:r>
              <a:rPr lang="id-ID" i="1" dirty="0"/>
              <a:t>Logic</a:t>
            </a:r>
            <a:r>
              <a:rPr lang="id-ID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668587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Logika merupakan suatu pengkajian ilmiah tentang serangkaian penalaran, sistem kaidah dan prosedur yang membantu proses penalaran</a:t>
            </a:r>
            <a:r>
              <a:rPr lang="en-GB" dirty="0"/>
              <a:t> </a:t>
            </a:r>
          </a:p>
          <a:p>
            <a:r>
              <a:rPr lang="en-US" dirty="0" smtClean="0"/>
              <a:t>Proses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inferensi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Input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premis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inferensi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pula.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199"/>
            <a:ext cx="8229601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578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0" dirty="0"/>
              <a:t>Ada </a:t>
            </a:r>
            <a:r>
              <a:rPr lang="en-US" b="0" dirty="0" err="1"/>
              <a:t>dua</a:t>
            </a:r>
            <a:r>
              <a:rPr lang="en-US" b="0" dirty="0"/>
              <a:t> </a:t>
            </a:r>
            <a:r>
              <a:rPr lang="en-US" b="0" dirty="0" err="1"/>
              <a:t>penalaran</a:t>
            </a:r>
            <a:r>
              <a:rPr lang="en-US" b="0" dirty="0"/>
              <a:t> </a:t>
            </a:r>
            <a:r>
              <a:rPr lang="en-US" b="0" dirty="0" err="1"/>
              <a:t>untuk</a:t>
            </a:r>
            <a:r>
              <a:rPr lang="en-US" b="0" dirty="0"/>
              <a:t> </a:t>
            </a:r>
            <a:r>
              <a:rPr lang="en-US" b="0" dirty="0" err="1"/>
              <a:t>mendapatkan</a:t>
            </a:r>
            <a:r>
              <a:rPr lang="en-US" b="0" dirty="0"/>
              <a:t> </a:t>
            </a:r>
            <a:r>
              <a:rPr lang="en-US" b="0" dirty="0" err="1"/>
              <a:t>konklusi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Penalaran</a:t>
            </a:r>
            <a:r>
              <a:rPr lang="en-US" b="1" dirty="0"/>
              <a:t> </a:t>
            </a:r>
            <a:r>
              <a:rPr lang="en-US" b="1" dirty="0" err="1" smtClean="0"/>
              <a:t>Deduksi</a:t>
            </a:r>
            <a:r>
              <a:rPr lang="en-US" b="1" dirty="0" smtClean="0"/>
              <a:t> </a:t>
            </a:r>
            <a:endParaRPr lang="en-US" dirty="0"/>
          </a:p>
          <a:p>
            <a:pPr marL="400050" lvl="1" indent="0">
              <a:buNone/>
            </a:pP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konklusi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Penalaran</a:t>
            </a:r>
            <a:r>
              <a:rPr lang="en-US" b="1" dirty="0"/>
              <a:t> </a:t>
            </a:r>
            <a:r>
              <a:rPr lang="en-US" b="1" dirty="0" err="1"/>
              <a:t>Induktif</a:t>
            </a:r>
            <a:r>
              <a:rPr lang="en-US" b="1" dirty="0"/>
              <a:t> </a:t>
            </a:r>
            <a:endParaRPr lang="en-US" dirty="0"/>
          </a:p>
          <a:p>
            <a:pPr marL="400050" lvl="1" indent="0">
              <a:buNone/>
            </a:pP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DA33-220D-4ACB-A07C-038A8D878D81}" type="datetime1">
              <a:rPr lang="id-ID" smtClean="0"/>
              <a:pPr/>
              <a:t>15/04/2021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800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1208</Words>
  <Application>Microsoft Office PowerPoint</Application>
  <PresentationFormat>On-screen Show (4:3)</PresentationFormat>
  <Paragraphs>223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Mangal</vt:lpstr>
      <vt:lpstr>Times New Roman</vt:lpstr>
      <vt:lpstr>Wingdings</vt:lpstr>
      <vt:lpstr>Office Theme</vt:lpstr>
      <vt:lpstr>PowerPoint Presentation</vt:lpstr>
      <vt:lpstr>OUTLINE</vt:lpstr>
      <vt:lpstr>Aplikasi AI</vt:lpstr>
      <vt:lpstr>Hierarki Pengetahuan </vt:lpstr>
      <vt:lpstr>Representasi Pengetahuan </vt:lpstr>
      <vt:lpstr>Kategori Representasi Pengetahuan</vt:lpstr>
      <vt:lpstr>Skema Representasi Pengetahuan</vt:lpstr>
      <vt:lpstr>Logika (Logic)</vt:lpstr>
      <vt:lpstr>Ada dua penalaran untuk mendapatkan konklusi </vt:lpstr>
      <vt:lpstr>Penalaran Deduksi </vt:lpstr>
      <vt:lpstr>Penalaran Induktif </vt:lpstr>
      <vt:lpstr>List dan Tree</vt:lpstr>
      <vt:lpstr>PowerPoint Presentation</vt:lpstr>
      <vt:lpstr>Decision Tree </vt:lpstr>
      <vt:lpstr>Contoh</vt:lpstr>
      <vt:lpstr>Jaringan Semantik </vt:lpstr>
      <vt:lpstr>Contoh</vt:lpstr>
      <vt:lpstr>PowerPoint Presentation</vt:lpstr>
      <vt:lpstr>Frame</vt:lpstr>
      <vt:lpstr>Contoh</vt:lpstr>
      <vt:lpstr>Naskah</vt:lpstr>
      <vt:lpstr> Elemen-elemen script meliputi:  </vt:lpstr>
      <vt:lpstr>Contoh: </vt:lpstr>
      <vt:lpstr>PowerPoint Presentation</vt:lpstr>
      <vt:lpstr>Sistem Produksi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Windows User</cp:lastModifiedBy>
  <cp:revision>459</cp:revision>
  <cp:lastPrinted>2015-09-17T08:41:14Z</cp:lastPrinted>
  <dcterms:created xsi:type="dcterms:W3CDTF">2010-04-18T12:06:30Z</dcterms:created>
  <dcterms:modified xsi:type="dcterms:W3CDTF">2021-04-15T05:14:39Z</dcterms:modified>
</cp:coreProperties>
</file>