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6" r:id="rId2"/>
    <p:sldId id="318" r:id="rId3"/>
    <p:sldId id="367" r:id="rId4"/>
    <p:sldId id="378" r:id="rId5"/>
    <p:sldId id="368" r:id="rId6"/>
    <p:sldId id="329" r:id="rId7"/>
    <p:sldId id="325" r:id="rId8"/>
    <p:sldId id="370" r:id="rId9"/>
    <p:sldId id="379" r:id="rId10"/>
    <p:sldId id="358" r:id="rId11"/>
    <p:sldId id="380" r:id="rId12"/>
    <p:sldId id="371" r:id="rId13"/>
    <p:sldId id="374" r:id="rId14"/>
    <p:sldId id="381" r:id="rId15"/>
    <p:sldId id="382" r:id="rId16"/>
    <p:sldId id="383" r:id="rId17"/>
    <p:sldId id="375" r:id="rId18"/>
    <p:sldId id="384" r:id="rId19"/>
    <p:sldId id="360" r:id="rId20"/>
    <p:sldId id="373" r:id="rId21"/>
    <p:sldId id="385" r:id="rId22"/>
    <p:sldId id="386" r:id="rId23"/>
    <p:sldId id="387" r:id="rId24"/>
    <p:sldId id="388" r:id="rId25"/>
    <p:sldId id="389" r:id="rId26"/>
    <p:sldId id="390" r:id="rId27"/>
    <p:sldId id="391" r:id="rId28"/>
    <p:sldId id="392" r:id="rId29"/>
    <p:sldId id="376" r:id="rId30"/>
    <p:sldId id="393" r:id="rId31"/>
    <p:sldId id="321" r:id="rId32"/>
    <p:sldId id="394" r:id="rId33"/>
    <p:sldId id="323" r:id="rId34"/>
    <p:sldId id="377" r:id="rId35"/>
    <p:sldId id="395" r:id="rId36"/>
    <p:sldId id="396" r:id="rId37"/>
    <p:sldId id="397" r:id="rId38"/>
    <p:sldId id="300" r:id="rId39"/>
  </p:sldIdLst>
  <p:sldSz cx="9144000" cy="6858000" type="screen4x3"/>
  <p:notesSz cx="7045325" cy="9345613"/>
  <p:custDataLst>
    <p:tags r:id="rId4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gs" Target="tags/tag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 custT="1"/>
      <dgm:spPr/>
      <dgm:t>
        <a:bodyPr/>
        <a:lstStyle/>
        <a:p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20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endParaRPr lang="en-ID" sz="20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Primer</a:t>
          </a:r>
          <a:endParaRPr lang="en-ID" sz="1600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/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 custT="1"/>
      <dgm:spPr/>
      <dgm:t>
        <a:bodyPr/>
        <a:lstStyle/>
        <a:p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r>
            <a:rPr lang="en-US" sz="16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dirty="0" err="1">
              <a:latin typeface="Cambria" panose="02040503050406030204" pitchFamily="18" charset="0"/>
              <a:ea typeface="Cambria" panose="02040503050406030204" pitchFamily="18" charset="0"/>
            </a:rPr>
            <a:t>Sekunder</a:t>
          </a:r>
          <a:endParaRPr lang="en-ID" sz="16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/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 custScaleX="68188" custScaleY="53167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2"/>
      <dgm:spPr/>
    </dgm:pt>
    <dgm:pt modelId="{007004D9-BD76-41FB-9BD6-C046998D8F1A}" type="pres">
      <dgm:prSet presAssocID="{8001C48F-A770-43FC-A8E6-EF3C3FDA8F69}" presName="connTx" presStyleLbl="parChTrans1D2" presStyleIdx="0" presStyleCnt="2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2" custScaleX="60703" custScaleY="24660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2"/>
      <dgm:spPr/>
    </dgm:pt>
    <dgm:pt modelId="{BB6F280D-2D50-4425-B7F4-B0CA8C30159A}" type="pres">
      <dgm:prSet presAssocID="{96617991-9BE8-4EE9-80A7-47DCDFE92384}" presName="connTx" presStyleLbl="parChTrans1D2" presStyleIdx="1" presStyleCnt="2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2" custScaleX="61484" custScaleY="28065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</dgm:ptLst>
  <dgm:cxnLst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1827" y="1414252"/>
          <a:ext cx="2718765" cy="10599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20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endParaRPr lang="en-ID" sz="20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871" y="1445296"/>
        <a:ext cx="2656677" cy="997839"/>
      </dsp:txXfrm>
    </dsp:sp>
    <dsp:sp modelId="{755434BC-5BC9-4423-A2A5-D3CFE219544C}">
      <dsp:nvSpPr>
        <dsp:cNvPr id="0" name=""/>
        <dsp:cNvSpPr/>
      </dsp:nvSpPr>
      <dsp:spPr>
        <a:xfrm rot="20696130">
          <a:off x="2692213" y="1683439"/>
          <a:ext cx="1651624" cy="92285"/>
        </a:xfrm>
        <a:custGeom>
          <a:avLst/>
          <a:gdLst/>
          <a:ahLst/>
          <a:cxnLst/>
          <a:rect l="0" t="0" r="0" b="0"/>
          <a:pathLst>
            <a:path>
              <a:moveTo>
                <a:pt x="0" y="46142"/>
              </a:moveTo>
              <a:lnTo>
                <a:pt x="1651624" y="4614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476735" y="1688291"/>
        <a:ext cx="82581" cy="82581"/>
      </dsp:txXfrm>
    </dsp:sp>
    <dsp:sp modelId="{1FA063DA-ABCF-4B79-9DEC-1874A11436A7}">
      <dsp:nvSpPr>
        <dsp:cNvPr id="0" name=""/>
        <dsp:cNvSpPr/>
      </dsp:nvSpPr>
      <dsp:spPr>
        <a:xfrm>
          <a:off x="4315458" y="1269139"/>
          <a:ext cx="2420326" cy="49161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Primer</a:t>
          </a:r>
          <a:endParaRPr lang="en-ID" sz="16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29857" y="1283538"/>
        <a:ext cx="2391528" cy="462819"/>
      </dsp:txXfrm>
    </dsp:sp>
    <dsp:sp modelId="{8871AB0B-8041-487E-BA6B-3D40E3E170E0}">
      <dsp:nvSpPr>
        <dsp:cNvPr id="0" name=""/>
        <dsp:cNvSpPr/>
      </dsp:nvSpPr>
      <dsp:spPr>
        <a:xfrm rot="835296">
          <a:off x="2696460" y="2095736"/>
          <a:ext cx="1643130" cy="92285"/>
        </a:xfrm>
        <a:custGeom>
          <a:avLst/>
          <a:gdLst/>
          <a:ahLst/>
          <a:cxnLst/>
          <a:rect l="0" t="0" r="0" b="0"/>
          <a:pathLst>
            <a:path>
              <a:moveTo>
                <a:pt x="0" y="46142"/>
              </a:moveTo>
              <a:lnTo>
                <a:pt x="1643130" y="46142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476947" y="2100801"/>
        <a:ext cx="82156" cy="82156"/>
      </dsp:txXfrm>
    </dsp:sp>
    <dsp:sp modelId="{3E688C58-BBFD-4398-B0EC-602295F2833A}">
      <dsp:nvSpPr>
        <dsp:cNvPr id="0" name=""/>
        <dsp:cNvSpPr/>
      </dsp:nvSpPr>
      <dsp:spPr>
        <a:xfrm>
          <a:off x="4315458" y="2059793"/>
          <a:ext cx="2451466" cy="5594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Titik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Pertalian</a:t>
          </a:r>
          <a:r>
            <a:rPr lang="en-US" sz="16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6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Sekunder</a:t>
          </a:r>
          <a:endParaRPr lang="en-ID" sz="16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331845" y="2076180"/>
        <a:ext cx="2418692" cy="526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2802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359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0415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3684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530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Tugas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utama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HPI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justru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menghindari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bentrokan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pertentangan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perselisihan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di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antara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berbagai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yang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bersangkutan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diberlakukan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peristiwa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.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Apabila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tertentu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digunakan</a:t>
            </a:r>
            <a:b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</a:b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hakim,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ini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semata-mata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karena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ditentukan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oleh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nasional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hakim </a:t>
            </a:r>
            <a:r>
              <a:rPr lang="en-ID" sz="1800" b="0" i="0" dirty="0" err="1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tersebut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 (</a:t>
            </a:r>
            <a:r>
              <a:rPr lang="en-ID" sz="1800" b="0" i="1" dirty="0">
                <a:solidFill>
                  <a:srgbClr val="221E1E"/>
                </a:solidFill>
                <a:effectLst/>
                <a:latin typeface="Cambria-Italic"/>
              </a:rPr>
              <a:t>lex </a:t>
            </a:r>
            <a:r>
              <a:rPr lang="en-ID" sz="1800" b="0" i="1" dirty="0" err="1">
                <a:solidFill>
                  <a:srgbClr val="221E1E"/>
                </a:solidFill>
                <a:effectLst/>
                <a:latin typeface="Cambria-Italic"/>
              </a:rPr>
              <a:t>fori</a:t>
            </a:r>
            <a:r>
              <a:rPr lang="en-ID" sz="1800" b="0" i="0" dirty="0">
                <a:solidFill>
                  <a:srgbClr val="221E1E"/>
                </a:solidFill>
                <a:effectLst/>
                <a:latin typeface="Cambria" panose="02040503050406030204" pitchFamily="18" charset="0"/>
              </a:rPr>
              <a:t>)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323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0739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860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239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05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hal-hal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keadaan-keadaan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menunjukkan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adanya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kaitan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fakta-fakta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ada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di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perkara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suatu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tempat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/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sistem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harus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atau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mungkin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untuk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Cambria" panose="02040503050406030204" pitchFamily="18" charset="0"/>
              </a:rPr>
              <a:t>dipergunakan</a:t>
            </a:r>
            <a:r>
              <a:rPr lang="en-ID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2162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2130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106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94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939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40324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4990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52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114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720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133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0860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459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531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32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07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IS: </a:t>
            </a:r>
            <a:r>
              <a:rPr lang="en-ID" b="0" i="0" dirty="0" err="1">
                <a:solidFill>
                  <a:srgbClr val="BFBFBF"/>
                </a:solidFill>
                <a:effectLst/>
                <a:latin typeface="Google Sans"/>
              </a:rPr>
              <a:t>Indische</a:t>
            </a:r>
            <a:r>
              <a:rPr lang="en-ID" b="0" i="0" dirty="0">
                <a:solidFill>
                  <a:srgbClr val="BFBFB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BFBFBF"/>
                </a:solidFill>
                <a:effectLst/>
                <a:latin typeface="Google Sans"/>
              </a:rPr>
              <a:t>Staatsregeling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IS: </a:t>
            </a:r>
            <a:r>
              <a:rPr lang="en-ID" b="0" i="0" dirty="0" err="1">
                <a:solidFill>
                  <a:srgbClr val="BFBFBF"/>
                </a:solidFill>
                <a:effectLst/>
                <a:latin typeface="Google Sans"/>
              </a:rPr>
              <a:t>Indische</a:t>
            </a:r>
            <a:r>
              <a:rPr lang="en-ID" b="0" i="0" dirty="0">
                <a:solidFill>
                  <a:srgbClr val="BFBFBF"/>
                </a:solidFill>
                <a:effectLst/>
                <a:latin typeface="Google Sans"/>
              </a:rPr>
              <a:t> </a:t>
            </a:r>
            <a:r>
              <a:rPr lang="en-ID" b="0" i="0" dirty="0" err="1">
                <a:solidFill>
                  <a:srgbClr val="BFBFBF"/>
                </a:solidFill>
                <a:effectLst/>
                <a:latin typeface="Google Sans"/>
              </a:rPr>
              <a:t>Staatsregeling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419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9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TITIK PERTALIAN/TITIK TAUT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HKB23216: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PERDATA INTERNASIONAL – TITIK PERTALIAN/TITIK TAUT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TITIK PERTALIAN DAN STATUS PERSONAL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2-3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Domisili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(Lex Domicilii)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 IS,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sesungguhnya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Domisili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(Lex Domicilii)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Caroline Spencer,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Colorado, Amerika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Bob Denver yang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London.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64851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Kediaman 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common law system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residence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Habitual residence),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residence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WN Malaysia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melepaskan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domisilinya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Kualalumpur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KUA,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Catatan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Sipil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Embassy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720126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Kedudukan (Badan Hukum)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Persoalan-persoalan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badan-badan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 seat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negara) di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pendirian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didaftarkan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2844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Kedudukan (Badan Hukum)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badan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domicili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status badan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mayoritas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pemegang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berkewarganegaraan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AutoNum type="alphaL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Centre of Administration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status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kaidah-kaidah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administrasi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873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Kedudukan (Badan Hukum)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3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Place of Incorporation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status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hendaknya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didirikan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 startAt="3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Centre of Exploitation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status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memusatkan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oprational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memproduksi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64001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Kedudukan (Badan Hukum)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PT.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Indokohindo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joint venture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pengusaha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Indonesia. PT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didirikan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berkedudukan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(Indonesia).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PT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808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Pilihan Hukum Intern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dimaksud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dikemukakan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WNI di Jakarta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pabrik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penyerahannya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panjang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diimpor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Karena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menutup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2811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(TPS)</a:t>
            </a:r>
          </a:p>
        </p:txBody>
      </p:sp>
    </p:spTree>
    <p:extLst>
      <p:ext uri="{BB962C8B-B14F-4D97-AF65-F5344CB8AC3E}">
        <p14:creationId xmlns:p14="http://schemas.microsoft.com/office/powerpoint/2010/main" val="1242454714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fakta-fakta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berfungsi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manakah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the applicable law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TTS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342969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anknopingspunten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(Belanda),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connecting factors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point of contact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menyebabkan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stelsel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Terletak Benda 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(Lex Situs/Lex rei sitae)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letaknya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hubungan-hubungan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berkenaan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25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Terletak Benda 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(Lex Situs/Lex rei sitae)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pewarisan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terletak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Singapura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Singapura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mewariskan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barang-barang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mobilia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sequntuur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personam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benda-benda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bergerak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89879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dilangsungkannya perbuatan hukum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actus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factor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jepang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Jakarta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factor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5653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dilangsungkannya atau diresmikan perkawinan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celebrationis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Lex loci 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celebrationis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bermakna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validitas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materiil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diresmikan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akibat-akibat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pada:</a:t>
            </a: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dilangsungkan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Bersama-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suami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berkediaman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49973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ditandatanganinya kontrak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contractus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Loci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Contractus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faktor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82495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dilaksanakannya perjanjian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solutionis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laksanakan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(contract between absent persons)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7053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dilaksanakannya perjanjian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solutionis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/Theory of Expedition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bertemu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persetujuan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Bersama (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Jadi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tawaran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mengirimkan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penerimaannya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53824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Tempat terjadinya PMH (</a:t>
            </a:r>
            <a:r>
              <a:rPr lang="sv-SE" sz="28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lex loci delicti commisi</a:t>
            </a: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klasik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mana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Ford Motor Company of Canada Ltd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reparatur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Jakarta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memasang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bengkelnya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“Ford Service”: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diadili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val="260133153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Pilihan Hukum </a:t>
            </a:r>
            <a:r>
              <a:rPr lang="sv-SE" sz="36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(choice of law)</a:t>
            </a: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mana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pertam-pertama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dikehendaki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Order Public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menyimpang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692310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menghadapi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yuridis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primer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berhadapan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ternyata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berhadapan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614769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perkara-perkara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melihat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sebenarnya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evaluasi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(primer).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kualifikasi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sekunder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8740977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71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4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lalu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mana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+mj-lt"/>
              <a:buAutoNum type="arabicPeriod" startAt="4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titik-titik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lex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causae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kaidah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materil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4157071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Personal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personal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kondisi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/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negara.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personal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ketidakmampuan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dibidang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berubah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personal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mempengaruhi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bgmn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3048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garis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personal,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Nasionalitas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personal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ditetapkan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(lex patriae) orang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Eropa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Kontinental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kewarganegaran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Kelahiran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Soli)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Sanguinis)</a:t>
            </a: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2.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Teritorialitas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menentukan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bhw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status dan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kewenangan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personal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ditentukan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(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 Anglo Saxon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domicile:</a:t>
            </a: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Domicile of origin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kelahiran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Domicile of dependence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kebergantungannya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orang lain,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anak-anak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bawah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umur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mengikuti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tuanya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istri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mengikuti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suaminya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Domicile of choice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bebasnya</a:t>
            </a:r>
            <a:endParaRPr lang="en-ID" sz="28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3597123"/>
      </p:ext>
    </p:extLst>
  </p:cSld>
  <p:clrMapOvr>
    <a:masterClrMapping/>
  </p:clrMapOvr>
  <p:transition spd="slow">
    <p:fade thruBlk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2.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Teritorialitas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/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menentukan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bhw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status dan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kewenangan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personal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ditentukan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berdasarkan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(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  Anglo Saxon</a:t>
            </a:r>
          </a:p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domicile:</a:t>
            </a: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Domicile of origin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kelahiran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endParaRPr lang="en-ID" sz="2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Domicile of dependence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kebergantungannya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pada orang lain,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anak-anak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di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bawah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umur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akan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mengikuti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tuanya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istri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mengikuti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domicile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suaminya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AutoNum type="alphaLcPeriod"/>
            </a:pPr>
            <a:r>
              <a:rPr lang="en-ID" sz="28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Domicile of choice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kediaman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permanen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bebasnya</a:t>
            </a:r>
            <a:endParaRPr lang="en-ID" sz="28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AutoNum type="arabicPeriod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290026"/>
      </p:ext>
    </p:extLst>
  </p:cSld>
  <p:clrMapOvr>
    <a:masterClrMapping/>
  </p:clrMapOvr>
  <p:transition spd="slow">
    <p:fade thruBlk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Komponen Status Personal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Kapasitas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kemampuan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bertindak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menandatangani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21495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Komponen Status Personal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keluarga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status personal.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pernikahan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perceraian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sering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status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pribadi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Kewaganegaraan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Ganda</a:t>
            </a:r>
          </a:p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Hal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komplikasi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mana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1057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D616346-D242-DD87-DCE7-12E5EE1CB4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521825"/>
              </p:ext>
            </p:extLst>
          </p:nvPr>
        </p:nvGraphicFramePr>
        <p:xfrm>
          <a:off x="1187624" y="1484784"/>
          <a:ext cx="676875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757973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Primer (TPP)</a:t>
            </a:r>
          </a:p>
        </p:txBody>
      </p:sp>
    </p:spTree>
    <p:extLst>
      <p:ext uri="{BB962C8B-B14F-4D97-AF65-F5344CB8AC3E}">
        <p14:creationId xmlns:p14="http://schemas.microsoft.com/office/powerpoint/2010/main" val="2959421469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TPP 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 Jadi, TPP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pertalian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primer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Taut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Point of Contact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Aanknoping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Spunten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TPP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factor-factor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apakah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hub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TPP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4731432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Kewarganegaraan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kewarganegaraan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HPI.</a:t>
            </a:r>
          </a:p>
          <a:p>
            <a:pPr algn="l"/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menikah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Belanda,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WNI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Bendera Kapal dan Pesawat Udara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dikaitkan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mana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terbang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terbang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mana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terbang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didaftarkan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nampak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bendera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Jika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pengangkutan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pelayaran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berbendera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melahirkan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 (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asing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2698079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Bendera Kapal dan Pesawat Udara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berbadan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dan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berdomisili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Surabaya,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terdaftar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Panama,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Panama.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status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tunduk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Panama,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Perbuatan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/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diatas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pengikatan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kargo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kecelakaan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pesawat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bendera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kapal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kebangsaan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ybs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menimbulkan</a:t>
            </a:r>
            <a:r>
              <a:rPr lang="en-ID" sz="2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ID" sz="220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HPI</a:t>
            </a:r>
            <a:endParaRPr lang="en-ID" sz="2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34342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7204</TotalTime>
  <Words>2196</Words>
  <Application>Microsoft Office PowerPoint</Application>
  <PresentationFormat>On-screen Show (4:3)</PresentationFormat>
  <Paragraphs>141</Paragraphs>
  <Slides>38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Cambria</vt:lpstr>
      <vt:lpstr>Cambria-Italic</vt:lpstr>
      <vt:lpstr>Google Sans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500</cp:revision>
  <cp:lastPrinted>2017-08-29T02:54:51Z</cp:lastPrinted>
  <dcterms:created xsi:type="dcterms:W3CDTF">2010-04-18T12:06:30Z</dcterms:created>
  <dcterms:modified xsi:type="dcterms:W3CDTF">2024-10-08T08:17:41Z</dcterms:modified>
</cp:coreProperties>
</file>