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3"/>
  </p:notesMasterIdLst>
  <p:sldIdLst>
    <p:sldId id="256" r:id="rId2"/>
    <p:sldId id="300" r:id="rId3"/>
    <p:sldId id="301" r:id="rId4"/>
    <p:sldId id="302" r:id="rId5"/>
    <p:sldId id="262" r:id="rId6"/>
    <p:sldId id="303" r:id="rId7"/>
    <p:sldId id="322" r:id="rId8"/>
    <p:sldId id="323" r:id="rId9"/>
    <p:sldId id="264" r:id="rId10"/>
    <p:sldId id="272" r:id="rId11"/>
    <p:sldId id="268" r:id="rId12"/>
    <p:sldId id="324" r:id="rId13"/>
    <p:sldId id="311" r:id="rId14"/>
    <p:sldId id="310" r:id="rId15"/>
    <p:sldId id="274" r:id="rId16"/>
    <p:sldId id="288" r:id="rId17"/>
    <p:sldId id="309" r:id="rId18"/>
    <p:sldId id="290" r:id="rId19"/>
    <p:sldId id="291" r:id="rId20"/>
    <p:sldId id="275" r:id="rId21"/>
    <p:sldId id="289" r:id="rId22"/>
    <p:sldId id="298" r:id="rId23"/>
    <p:sldId id="299" r:id="rId24"/>
    <p:sldId id="292" r:id="rId25"/>
    <p:sldId id="293" r:id="rId26"/>
    <p:sldId id="294" r:id="rId27"/>
    <p:sldId id="295" r:id="rId28"/>
    <p:sldId id="296" r:id="rId29"/>
    <p:sldId id="297" r:id="rId30"/>
    <p:sldId id="281" r:id="rId31"/>
    <p:sldId id="283" r:id="rId32"/>
    <p:sldId id="325" r:id="rId33"/>
    <p:sldId id="305" r:id="rId34"/>
    <p:sldId id="286" r:id="rId35"/>
    <p:sldId id="306" r:id="rId36"/>
    <p:sldId id="307" r:id="rId37"/>
    <p:sldId id="321" r:id="rId38"/>
    <p:sldId id="312" r:id="rId39"/>
    <p:sldId id="308" r:id="rId40"/>
    <p:sldId id="314" r:id="rId41"/>
    <p:sldId id="313" r:id="rId42"/>
    <p:sldId id="315" r:id="rId43"/>
    <p:sldId id="316" r:id="rId44"/>
    <p:sldId id="317" r:id="rId45"/>
    <p:sldId id="318" r:id="rId46"/>
    <p:sldId id="319" r:id="rId47"/>
    <p:sldId id="320" r:id="rId48"/>
    <p:sldId id="326" r:id="rId49"/>
    <p:sldId id="330" r:id="rId50"/>
    <p:sldId id="328" r:id="rId51"/>
    <p:sldId id="33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F69F9-C3BC-4B23-9F16-5CA6D3D21C5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EAED9AF-E46F-46F4-ABA0-AA3E9698178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+mj-lt"/>
            </a:rPr>
            <a:t>Honorarium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dan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imbalan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lain yang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diterima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oleh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pejabat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negara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,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pegawai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negeri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sipil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(PNS),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anggota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TNI/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Polri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dan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pensiunannya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,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sumber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dananya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+mj-lt"/>
            </a:rPr>
            <a:t>dari</a:t>
          </a:r>
          <a:r>
            <a:rPr lang="en-US" sz="2400" dirty="0" smtClean="0">
              <a:solidFill>
                <a:srgbClr val="FF0000"/>
              </a:solidFill>
              <a:latin typeface="+mj-lt"/>
            </a:rPr>
            <a:t> APBN/APBD</a:t>
          </a:r>
          <a:endParaRPr lang="id-ID" sz="2400" dirty="0">
            <a:solidFill>
              <a:srgbClr val="FF0000"/>
            </a:solidFill>
            <a:latin typeface="+mj-lt"/>
          </a:endParaRPr>
        </a:p>
      </dgm:t>
    </dgm:pt>
    <dgm:pt modelId="{83D4A094-4224-47C3-9B17-02FC691E8BF7}" type="parTrans" cxnId="{0015AB7F-B0C2-4685-A07B-B5BA00A030D7}">
      <dgm:prSet/>
      <dgm:spPr/>
      <dgm:t>
        <a:bodyPr/>
        <a:lstStyle/>
        <a:p>
          <a:endParaRPr lang="id-ID"/>
        </a:p>
      </dgm:t>
    </dgm:pt>
    <dgm:pt modelId="{68F4A955-EC19-440C-82C6-D618C00BC60F}" type="sibTrans" cxnId="{0015AB7F-B0C2-4685-A07B-B5BA00A030D7}">
      <dgm:prSet/>
      <dgm:spPr/>
      <dgm:t>
        <a:bodyPr/>
        <a:lstStyle/>
        <a:p>
          <a:endParaRPr lang="id-ID"/>
        </a:p>
      </dgm:t>
    </dgm:pt>
    <dgm:pt modelId="{BA9C2FCD-AB18-4C40-B7FA-8BFA9C0E560C}">
      <dgm:prSet phldrT="[Text]" custT="1"/>
      <dgm:spPr/>
      <dgm:t>
        <a:bodyPr/>
        <a:lstStyle/>
        <a:p>
          <a:r>
            <a:rPr lang="en-US" sz="2400" dirty="0" err="1" smtClean="0">
              <a:latin typeface="+mj-lt"/>
            </a:rPr>
            <a:t>Uang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pesangon</a:t>
          </a:r>
          <a:r>
            <a:rPr lang="id-ID" sz="2400" dirty="0" smtClean="0">
              <a:latin typeface="+mj-lt"/>
            </a:rPr>
            <a:t> yang dibayarkan sekaligus</a:t>
          </a:r>
          <a:endParaRPr lang="id-ID" sz="2400" dirty="0">
            <a:latin typeface="+mj-lt"/>
          </a:endParaRPr>
        </a:p>
      </dgm:t>
    </dgm:pt>
    <dgm:pt modelId="{17259090-A777-42BB-B254-E64DD2E8DAF9}" type="parTrans" cxnId="{9C48100B-2C80-4500-8536-3243FE299846}">
      <dgm:prSet/>
      <dgm:spPr/>
      <dgm:t>
        <a:bodyPr/>
        <a:lstStyle/>
        <a:p>
          <a:endParaRPr lang="id-ID"/>
        </a:p>
      </dgm:t>
    </dgm:pt>
    <dgm:pt modelId="{14A52E84-31B6-4B45-A58E-55CE9FCC7B5D}" type="sibTrans" cxnId="{9C48100B-2C80-4500-8536-3243FE299846}">
      <dgm:prSet/>
      <dgm:spPr/>
      <dgm:t>
        <a:bodyPr/>
        <a:lstStyle/>
        <a:p>
          <a:endParaRPr lang="id-ID"/>
        </a:p>
      </dgm:t>
    </dgm:pt>
    <dgm:pt modelId="{EAF7BA91-73AE-4972-B054-6E4DB468490C}">
      <dgm:prSet phldrT="[Text]" custT="1"/>
      <dgm:spPr/>
      <dgm:t>
        <a:bodyPr/>
        <a:lstStyle/>
        <a:p>
          <a:r>
            <a:rPr lang="id-ID" sz="2400" dirty="0" smtClean="0">
              <a:solidFill>
                <a:srgbClr val="0070C0"/>
              </a:solidFill>
              <a:latin typeface="+mj-lt"/>
            </a:rPr>
            <a:t>U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ang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manfaat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pensiun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,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tunjangan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hari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tua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atau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jaminan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hari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tua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,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dan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pembayaran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lain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sejenis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yang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dibayarkan</a:t>
          </a:r>
          <a:r>
            <a:rPr lang="en-US" sz="24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j-lt"/>
            </a:rPr>
            <a:t>sekaligus</a:t>
          </a:r>
          <a:endParaRPr lang="id-ID" sz="2400" dirty="0">
            <a:solidFill>
              <a:srgbClr val="0070C0"/>
            </a:solidFill>
            <a:latin typeface="+mj-lt"/>
          </a:endParaRPr>
        </a:p>
      </dgm:t>
    </dgm:pt>
    <dgm:pt modelId="{2FF94E0C-D9F3-484B-B257-0C3484F90441}" type="parTrans" cxnId="{B3E622CD-87B0-4EBE-A8DC-0AE781AF4DBD}">
      <dgm:prSet/>
      <dgm:spPr/>
      <dgm:t>
        <a:bodyPr/>
        <a:lstStyle/>
        <a:p>
          <a:endParaRPr lang="id-ID"/>
        </a:p>
      </dgm:t>
    </dgm:pt>
    <dgm:pt modelId="{B26BAB93-A560-43C1-B282-84F692DB35B7}" type="sibTrans" cxnId="{B3E622CD-87B0-4EBE-A8DC-0AE781AF4DBD}">
      <dgm:prSet/>
      <dgm:spPr/>
      <dgm:t>
        <a:bodyPr/>
        <a:lstStyle/>
        <a:p>
          <a:endParaRPr lang="id-ID"/>
        </a:p>
      </dgm:t>
    </dgm:pt>
    <dgm:pt modelId="{E310EF1F-10A6-4C75-BC3C-F38310909C6A}" type="pres">
      <dgm:prSet presAssocID="{7CCF69F9-C3BC-4B23-9F16-5CA6D3D21C56}" presName="arrowDiagram" presStyleCnt="0">
        <dgm:presLayoutVars>
          <dgm:chMax val="5"/>
          <dgm:dir/>
          <dgm:resizeHandles val="exact"/>
        </dgm:presLayoutVars>
      </dgm:prSet>
      <dgm:spPr/>
    </dgm:pt>
    <dgm:pt modelId="{7026CE84-9411-450D-ABEF-C66B7EE6448B}" type="pres">
      <dgm:prSet presAssocID="{7CCF69F9-C3BC-4B23-9F16-5CA6D3D21C56}" presName="arrow" presStyleLbl="bgShp" presStyleIdx="0" presStyleCnt="1"/>
      <dgm:spPr/>
    </dgm:pt>
    <dgm:pt modelId="{435F2D4F-16FC-496B-8E5F-9E4615CAB9E6}" type="pres">
      <dgm:prSet presAssocID="{7CCF69F9-C3BC-4B23-9F16-5CA6D3D21C56}" presName="arrowDiagram3" presStyleCnt="0"/>
      <dgm:spPr/>
    </dgm:pt>
    <dgm:pt modelId="{986E3786-1C8C-40CC-BD27-6467F0664EA1}" type="pres">
      <dgm:prSet presAssocID="{EEAED9AF-E46F-46F4-ABA0-AA3E9698178A}" presName="bullet3a" presStyleLbl="node1" presStyleIdx="0" presStyleCnt="3"/>
      <dgm:spPr/>
    </dgm:pt>
    <dgm:pt modelId="{2E5580ED-4EF9-4874-9359-CFE72AEC41A8}" type="pres">
      <dgm:prSet presAssocID="{EEAED9AF-E46F-46F4-ABA0-AA3E9698178A}" presName="textBox3a" presStyleLbl="revTx" presStyleIdx="0" presStyleCnt="3" custScaleX="133333" custScaleY="156769" custLinFactY="-76656" custLinFactNeighborX="-54835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EDB6F9-299B-43B7-8777-6432656638D5}" type="pres">
      <dgm:prSet presAssocID="{BA9C2FCD-AB18-4C40-B7FA-8BFA9C0E560C}" presName="bullet3b" presStyleLbl="node1" presStyleIdx="1" presStyleCnt="3"/>
      <dgm:spPr/>
    </dgm:pt>
    <dgm:pt modelId="{CFA5EA26-363B-4B9E-A686-26FB7CD97440}" type="pres">
      <dgm:prSet presAssocID="{BA9C2FCD-AB18-4C40-B7FA-8BFA9C0E560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A3EEA5-F700-4ADF-8095-539D3D566967}" type="pres">
      <dgm:prSet presAssocID="{EAF7BA91-73AE-4972-B054-6E4DB468490C}" presName="bullet3c" presStyleLbl="node1" presStyleIdx="2" presStyleCnt="3"/>
      <dgm:spPr/>
    </dgm:pt>
    <dgm:pt modelId="{76783432-243A-45D0-A0AB-86620292235D}" type="pres">
      <dgm:prSet presAssocID="{EAF7BA91-73AE-4972-B054-6E4DB468490C}" presName="textBox3c" presStyleLbl="revTx" presStyleIdx="2" presStyleCnt="3" custScaleX="149045" custScaleY="57169" custLinFactNeighborX="30632" custLinFactNeighborY="-135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E64AE4-DEB1-4644-BBCD-B48BBECBDA9F}" type="presOf" srcId="{BA9C2FCD-AB18-4C40-B7FA-8BFA9C0E560C}" destId="{CFA5EA26-363B-4B9E-A686-26FB7CD97440}" srcOrd="0" destOrd="0" presId="urn:microsoft.com/office/officeart/2005/8/layout/arrow2"/>
    <dgm:cxn modelId="{0015AB7F-B0C2-4685-A07B-B5BA00A030D7}" srcId="{7CCF69F9-C3BC-4B23-9F16-5CA6D3D21C56}" destId="{EEAED9AF-E46F-46F4-ABA0-AA3E9698178A}" srcOrd="0" destOrd="0" parTransId="{83D4A094-4224-47C3-9B17-02FC691E8BF7}" sibTransId="{68F4A955-EC19-440C-82C6-D618C00BC60F}"/>
    <dgm:cxn modelId="{EE30BDEF-F715-42B4-A661-75032586D970}" type="presOf" srcId="{EEAED9AF-E46F-46F4-ABA0-AA3E9698178A}" destId="{2E5580ED-4EF9-4874-9359-CFE72AEC41A8}" srcOrd="0" destOrd="0" presId="urn:microsoft.com/office/officeart/2005/8/layout/arrow2"/>
    <dgm:cxn modelId="{9C48100B-2C80-4500-8536-3243FE299846}" srcId="{7CCF69F9-C3BC-4B23-9F16-5CA6D3D21C56}" destId="{BA9C2FCD-AB18-4C40-B7FA-8BFA9C0E560C}" srcOrd="1" destOrd="0" parTransId="{17259090-A777-42BB-B254-E64DD2E8DAF9}" sibTransId="{14A52E84-31B6-4B45-A58E-55CE9FCC7B5D}"/>
    <dgm:cxn modelId="{47D1FA2F-768D-43F9-926E-4A7508EB59DE}" type="presOf" srcId="{7CCF69F9-C3BC-4B23-9F16-5CA6D3D21C56}" destId="{E310EF1F-10A6-4C75-BC3C-F38310909C6A}" srcOrd="0" destOrd="0" presId="urn:microsoft.com/office/officeart/2005/8/layout/arrow2"/>
    <dgm:cxn modelId="{F3EFADCB-1C15-4B6F-B095-A91A57F02FFF}" type="presOf" srcId="{EAF7BA91-73AE-4972-B054-6E4DB468490C}" destId="{76783432-243A-45D0-A0AB-86620292235D}" srcOrd="0" destOrd="0" presId="urn:microsoft.com/office/officeart/2005/8/layout/arrow2"/>
    <dgm:cxn modelId="{B3E622CD-87B0-4EBE-A8DC-0AE781AF4DBD}" srcId="{7CCF69F9-C3BC-4B23-9F16-5CA6D3D21C56}" destId="{EAF7BA91-73AE-4972-B054-6E4DB468490C}" srcOrd="2" destOrd="0" parTransId="{2FF94E0C-D9F3-484B-B257-0C3484F90441}" sibTransId="{B26BAB93-A560-43C1-B282-84F692DB35B7}"/>
    <dgm:cxn modelId="{D922332E-85BB-46A4-8CC8-89B441E2317A}" type="presParOf" srcId="{E310EF1F-10A6-4C75-BC3C-F38310909C6A}" destId="{7026CE84-9411-450D-ABEF-C66B7EE6448B}" srcOrd="0" destOrd="0" presId="urn:microsoft.com/office/officeart/2005/8/layout/arrow2"/>
    <dgm:cxn modelId="{8E308D4E-206F-4BD2-B88C-472CADD03C1A}" type="presParOf" srcId="{E310EF1F-10A6-4C75-BC3C-F38310909C6A}" destId="{435F2D4F-16FC-496B-8E5F-9E4615CAB9E6}" srcOrd="1" destOrd="0" presId="urn:microsoft.com/office/officeart/2005/8/layout/arrow2"/>
    <dgm:cxn modelId="{4E51D45C-8903-4F81-B8E1-FD6876E681E5}" type="presParOf" srcId="{435F2D4F-16FC-496B-8E5F-9E4615CAB9E6}" destId="{986E3786-1C8C-40CC-BD27-6467F0664EA1}" srcOrd="0" destOrd="0" presId="urn:microsoft.com/office/officeart/2005/8/layout/arrow2"/>
    <dgm:cxn modelId="{8AF6CAEB-6FF7-4790-AC26-054A28115083}" type="presParOf" srcId="{435F2D4F-16FC-496B-8E5F-9E4615CAB9E6}" destId="{2E5580ED-4EF9-4874-9359-CFE72AEC41A8}" srcOrd="1" destOrd="0" presId="urn:microsoft.com/office/officeart/2005/8/layout/arrow2"/>
    <dgm:cxn modelId="{B58DD5C6-AE35-42BF-AF83-AC1D120A0913}" type="presParOf" srcId="{435F2D4F-16FC-496B-8E5F-9E4615CAB9E6}" destId="{71EDB6F9-299B-43B7-8777-6432656638D5}" srcOrd="2" destOrd="0" presId="urn:microsoft.com/office/officeart/2005/8/layout/arrow2"/>
    <dgm:cxn modelId="{51CA1323-9C4D-47BA-B485-DF0D994CE420}" type="presParOf" srcId="{435F2D4F-16FC-496B-8E5F-9E4615CAB9E6}" destId="{CFA5EA26-363B-4B9E-A686-26FB7CD97440}" srcOrd="3" destOrd="0" presId="urn:microsoft.com/office/officeart/2005/8/layout/arrow2"/>
    <dgm:cxn modelId="{22F75183-FC5A-4428-9CBE-F5DCD96532BB}" type="presParOf" srcId="{435F2D4F-16FC-496B-8E5F-9E4615CAB9E6}" destId="{B6A3EEA5-F700-4ADF-8095-539D3D566967}" srcOrd="4" destOrd="0" presId="urn:microsoft.com/office/officeart/2005/8/layout/arrow2"/>
    <dgm:cxn modelId="{72941A09-0982-4AF2-A88E-66E400027B63}" type="presParOf" srcId="{435F2D4F-16FC-496B-8E5F-9E4615CAB9E6}" destId="{76783432-243A-45D0-A0AB-8662029223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4A2B2-5674-47E3-8C1F-6972EDABE0B0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291DF9B-C565-4A73-8395-A03258FB31A5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PPh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dipotong</a:t>
          </a:r>
          <a:r>
            <a:rPr lang="en-US" dirty="0" smtClean="0">
              <a:latin typeface="+mj-lt"/>
            </a:rPr>
            <a:t> = </a:t>
          </a:r>
          <a:r>
            <a:rPr lang="en-US" dirty="0" err="1" smtClean="0">
              <a:latin typeface="+mj-lt"/>
            </a:rPr>
            <a:t>Tarif</a:t>
          </a:r>
          <a:r>
            <a:rPr lang="en-US" dirty="0" smtClean="0">
              <a:latin typeface="+mj-lt"/>
            </a:rPr>
            <a:t> × </a:t>
          </a:r>
          <a:r>
            <a:rPr lang="en-US" dirty="0" err="1" smtClean="0">
              <a:latin typeface="+mj-lt"/>
            </a:rPr>
            <a:t>Dasar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pengenaan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pajak</a:t>
          </a:r>
          <a:endParaRPr lang="en-US" dirty="0">
            <a:latin typeface="+mj-lt"/>
          </a:endParaRPr>
        </a:p>
      </dgm:t>
    </dgm:pt>
    <dgm:pt modelId="{EA2D82C8-7D6D-4A7C-B5B5-A20C42897F33}" type="parTrans" cxnId="{6A043434-E2E0-4CB0-A5F1-9B4D521AED74}">
      <dgm:prSet/>
      <dgm:spPr/>
      <dgm:t>
        <a:bodyPr/>
        <a:lstStyle/>
        <a:p>
          <a:endParaRPr lang="en-US"/>
        </a:p>
      </dgm:t>
    </dgm:pt>
    <dgm:pt modelId="{BEFD1E46-B0EE-4F3A-9B0B-2D5DBC48C98D}" type="sibTrans" cxnId="{6A043434-E2E0-4CB0-A5F1-9B4D521AED74}">
      <dgm:prSet/>
      <dgm:spPr/>
      <dgm:t>
        <a:bodyPr/>
        <a:lstStyle/>
        <a:p>
          <a:endParaRPr lang="en-US"/>
        </a:p>
      </dgm:t>
    </dgm:pt>
    <dgm:pt modelId="{C213F211-CA22-477D-83C6-33258305DE18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Besarnya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tarif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dasar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pengenaan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pajak</a:t>
          </a:r>
          <a:r>
            <a:rPr lang="en-US" dirty="0" smtClean="0">
              <a:latin typeface="+mj-lt"/>
            </a:rPr>
            <a:t> (PKP) </a:t>
          </a:r>
          <a:r>
            <a:rPr lang="en-US" dirty="0" err="1" smtClean="0">
              <a:latin typeface="+mj-lt"/>
            </a:rPr>
            <a:t>didasarkan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pada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jenis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penghasilan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penerima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penghasilan</a:t>
          </a:r>
          <a:endParaRPr lang="en-US" dirty="0">
            <a:latin typeface="+mj-lt"/>
          </a:endParaRPr>
        </a:p>
      </dgm:t>
    </dgm:pt>
    <dgm:pt modelId="{ACF6E858-76A9-4EA7-8588-F6709109244C}" type="parTrans" cxnId="{31D3A592-28FA-430E-BAA5-BCFD8C2BEFDE}">
      <dgm:prSet/>
      <dgm:spPr/>
      <dgm:t>
        <a:bodyPr/>
        <a:lstStyle/>
        <a:p>
          <a:endParaRPr lang="en-US"/>
        </a:p>
      </dgm:t>
    </dgm:pt>
    <dgm:pt modelId="{AE844020-F9A3-48A8-81BD-205AC707B1E6}" type="sibTrans" cxnId="{31D3A592-28FA-430E-BAA5-BCFD8C2BEFDE}">
      <dgm:prSet/>
      <dgm:spPr/>
      <dgm:t>
        <a:bodyPr/>
        <a:lstStyle/>
        <a:p>
          <a:endParaRPr lang="en-US"/>
        </a:p>
      </dgm:t>
    </dgm:pt>
    <dgm:pt modelId="{E6A4DCFD-9971-40C6-834B-B6A9F8AF1E3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89A28A9-1F22-454F-9668-616E6E2F90A2}" type="sibTrans" cxnId="{130BEB14-684D-44C4-975E-58820AD40788}">
      <dgm:prSet/>
      <dgm:spPr/>
      <dgm:t>
        <a:bodyPr/>
        <a:lstStyle/>
        <a:p>
          <a:endParaRPr lang="en-US"/>
        </a:p>
      </dgm:t>
    </dgm:pt>
    <dgm:pt modelId="{F6A1A21D-C50D-4C80-9530-576D35A99A0E}" type="parTrans" cxnId="{130BEB14-684D-44C4-975E-58820AD40788}">
      <dgm:prSet/>
      <dgm:spPr/>
      <dgm:t>
        <a:bodyPr/>
        <a:lstStyle/>
        <a:p>
          <a:endParaRPr lang="en-US"/>
        </a:p>
      </dgm:t>
    </dgm:pt>
    <dgm:pt modelId="{045FCC85-D277-465D-AB6A-E1A46CECC3F9}" type="pres">
      <dgm:prSet presAssocID="{8024A2B2-5674-47E3-8C1F-6972EDABE0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91801-A5A5-409B-9CC2-BF09A41894CD}" type="pres">
      <dgm:prSet presAssocID="{8024A2B2-5674-47E3-8C1F-6972EDABE0B0}" presName="dummyMaxCanvas" presStyleCnt="0">
        <dgm:presLayoutVars/>
      </dgm:prSet>
      <dgm:spPr/>
    </dgm:pt>
    <dgm:pt modelId="{3408B8EA-73EA-4E58-8035-0478BF1DABC1}" type="pres">
      <dgm:prSet presAssocID="{8024A2B2-5674-47E3-8C1F-6972EDABE0B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13CB9-F4FA-48C3-BE23-BE0B8EB3F750}" type="pres">
      <dgm:prSet presAssocID="{8024A2B2-5674-47E3-8C1F-6972EDABE0B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902ED-FE0F-4570-99C7-9EA6B4F16702}" type="pres">
      <dgm:prSet presAssocID="{8024A2B2-5674-47E3-8C1F-6972EDABE0B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BEB58-FA59-4DA4-8475-6B2D0F75B35F}" type="pres">
      <dgm:prSet presAssocID="{8024A2B2-5674-47E3-8C1F-6972EDABE0B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B2080-91A2-44E5-A52F-26B2C0AD12F1}" type="pres">
      <dgm:prSet presAssocID="{8024A2B2-5674-47E3-8C1F-6972EDABE0B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FB336-FF1E-4139-8C23-9D927C9D9DE2}" type="pres">
      <dgm:prSet presAssocID="{8024A2B2-5674-47E3-8C1F-6972EDABE0B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E0B8-4321-49EE-BB13-AF8CA57554F9}" type="pres">
      <dgm:prSet presAssocID="{8024A2B2-5674-47E3-8C1F-6972EDABE0B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4E248-F4E3-4F1D-AA14-227DA22A161E}" type="pres">
      <dgm:prSet presAssocID="{8024A2B2-5674-47E3-8C1F-6972EDABE0B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1B841-73A2-460D-8D59-0F8F72175264}" type="presOf" srcId="{E291DF9B-C565-4A73-8395-A03258FB31A5}" destId="{DC9FB336-FF1E-4139-8C23-9D927C9D9DE2}" srcOrd="1" destOrd="0" presId="urn:microsoft.com/office/officeart/2005/8/layout/vProcess5"/>
    <dgm:cxn modelId="{526B95B0-AD67-422F-840F-DC0733BFF8E6}" type="presOf" srcId="{C213F211-CA22-477D-83C6-33258305DE18}" destId="{F5E902ED-FE0F-4570-99C7-9EA6B4F16702}" srcOrd="0" destOrd="0" presId="urn:microsoft.com/office/officeart/2005/8/layout/vProcess5"/>
    <dgm:cxn modelId="{CD162D4D-686D-4822-87FF-94A41D728007}" type="presOf" srcId="{C213F211-CA22-477D-83C6-33258305DE18}" destId="{8EA4E248-F4E3-4F1D-AA14-227DA22A161E}" srcOrd="1" destOrd="0" presId="urn:microsoft.com/office/officeart/2005/8/layout/vProcess5"/>
    <dgm:cxn modelId="{31D3A592-28FA-430E-BAA5-BCFD8C2BEFDE}" srcId="{8024A2B2-5674-47E3-8C1F-6972EDABE0B0}" destId="{C213F211-CA22-477D-83C6-33258305DE18}" srcOrd="2" destOrd="0" parTransId="{ACF6E858-76A9-4EA7-8588-F6709109244C}" sibTransId="{AE844020-F9A3-48A8-81BD-205AC707B1E6}"/>
    <dgm:cxn modelId="{08D70E71-441F-4A6B-B937-8996725B1A1A}" type="presOf" srcId="{8024A2B2-5674-47E3-8C1F-6972EDABE0B0}" destId="{045FCC85-D277-465D-AB6A-E1A46CECC3F9}" srcOrd="0" destOrd="0" presId="urn:microsoft.com/office/officeart/2005/8/layout/vProcess5"/>
    <dgm:cxn modelId="{6A043434-E2E0-4CB0-A5F1-9B4D521AED74}" srcId="{8024A2B2-5674-47E3-8C1F-6972EDABE0B0}" destId="{E291DF9B-C565-4A73-8395-A03258FB31A5}" srcOrd="0" destOrd="0" parTransId="{EA2D82C8-7D6D-4A7C-B5B5-A20C42897F33}" sibTransId="{BEFD1E46-B0EE-4F3A-9B0B-2D5DBC48C98D}"/>
    <dgm:cxn modelId="{5EC872C6-6E25-4A0E-8F06-799E92AFF4E0}" type="presOf" srcId="{E6A4DCFD-9971-40C6-834B-B6A9F8AF1E39}" destId="{C7CBE0B8-4321-49EE-BB13-AF8CA57554F9}" srcOrd="1" destOrd="0" presId="urn:microsoft.com/office/officeart/2005/8/layout/vProcess5"/>
    <dgm:cxn modelId="{E07C6C54-2521-4C90-9482-D1158C8FB8FE}" type="presOf" srcId="{E6A4DCFD-9971-40C6-834B-B6A9F8AF1E39}" destId="{5C413CB9-F4FA-48C3-BE23-BE0B8EB3F750}" srcOrd="0" destOrd="0" presId="urn:microsoft.com/office/officeart/2005/8/layout/vProcess5"/>
    <dgm:cxn modelId="{02F7A73F-3E04-4D04-BBF5-16372302B1EC}" type="presOf" srcId="{BEFD1E46-B0EE-4F3A-9B0B-2D5DBC48C98D}" destId="{880BEB58-FA59-4DA4-8475-6B2D0F75B35F}" srcOrd="0" destOrd="0" presId="urn:microsoft.com/office/officeart/2005/8/layout/vProcess5"/>
    <dgm:cxn modelId="{130BEB14-684D-44C4-975E-58820AD40788}" srcId="{8024A2B2-5674-47E3-8C1F-6972EDABE0B0}" destId="{E6A4DCFD-9971-40C6-834B-B6A9F8AF1E39}" srcOrd="1" destOrd="0" parTransId="{F6A1A21D-C50D-4C80-9530-576D35A99A0E}" sibTransId="{789A28A9-1F22-454F-9668-616E6E2F90A2}"/>
    <dgm:cxn modelId="{35C57D91-8E19-48F0-BC54-C594D43900C9}" type="presOf" srcId="{789A28A9-1F22-454F-9668-616E6E2F90A2}" destId="{151B2080-91A2-44E5-A52F-26B2C0AD12F1}" srcOrd="0" destOrd="0" presId="urn:microsoft.com/office/officeart/2005/8/layout/vProcess5"/>
    <dgm:cxn modelId="{FD2C48E7-A9F9-44A1-9D18-C00335E3DA19}" type="presOf" srcId="{E291DF9B-C565-4A73-8395-A03258FB31A5}" destId="{3408B8EA-73EA-4E58-8035-0478BF1DABC1}" srcOrd="0" destOrd="0" presId="urn:microsoft.com/office/officeart/2005/8/layout/vProcess5"/>
    <dgm:cxn modelId="{CF48DE70-4161-49CE-81DA-80D61925F469}" type="presParOf" srcId="{045FCC85-D277-465D-AB6A-E1A46CECC3F9}" destId="{7EE91801-A5A5-409B-9CC2-BF09A41894CD}" srcOrd="0" destOrd="0" presId="urn:microsoft.com/office/officeart/2005/8/layout/vProcess5"/>
    <dgm:cxn modelId="{67BA8C76-0315-4DCC-A264-FD07C09E46E0}" type="presParOf" srcId="{045FCC85-D277-465D-AB6A-E1A46CECC3F9}" destId="{3408B8EA-73EA-4E58-8035-0478BF1DABC1}" srcOrd="1" destOrd="0" presId="urn:microsoft.com/office/officeart/2005/8/layout/vProcess5"/>
    <dgm:cxn modelId="{EC9DEF8E-3CED-48B2-93F3-20813FC7EA91}" type="presParOf" srcId="{045FCC85-D277-465D-AB6A-E1A46CECC3F9}" destId="{5C413CB9-F4FA-48C3-BE23-BE0B8EB3F750}" srcOrd="2" destOrd="0" presId="urn:microsoft.com/office/officeart/2005/8/layout/vProcess5"/>
    <dgm:cxn modelId="{26DBE19D-34D4-4EF5-9D80-57495322DEC6}" type="presParOf" srcId="{045FCC85-D277-465D-AB6A-E1A46CECC3F9}" destId="{F5E902ED-FE0F-4570-99C7-9EA6B4F16702}" srcOrd="3" destOrd="0" presId="urn:microsoft.com/office/officeart/2005/8/layout/vProcess5"/>
    <dgm:cxn modelId="{A8900CCE-B2EC-4E47-B643-66206D9FA4BB}" type="presParOf" srcId="{045FCC85-D277-465D-AB6A-E1A46CECC3F9}" destId="{880BEB58-FA59-4DA4-8475-6B2D0F75B35F}" srcOrd="4" destOrd="0" presId="urn:microsoft.com/office/officeart/2005/8/layout/vProcess5"/>
    <dgm:cxn modelId="{37042827-8F73-438A-89E2-3C8F155D91C0}" type="presParOf" srcId="{045FCC85-D277-465D-AB6A-E1A46CECC3F9}" destId="{151B2080-91A2-44E5-A52F-26B2C0AD12F1}" srcOrd="5" destOrd="0" presId="urn:microsoft.com/office/officeart/2005/8/layout/vProcess5"/>
    <dgm:cxn modelId="{D9122486-D328-46D6-8EC4-0F40B966393A}" type="presParOf" srcId="{045FCC85-D277-465D-AB6A-E1A46CECC3F9}" destId="{DC9FB336-FF1E-4139-8C23-9D927C9D9DE2}" srcOrd="6" destOrd="0" presId="urn:microsoft.com/office/officeart/2005/8/layout/vProcess5"/>
    <dgm:cxn modelId="{EE28BCC9-CC15-4236-A041-E680C24180CF}" type="presParOf" srcId="{045FCC85-D277-465D-AB6A-E1A46CECC3F9}" destId="{C7CBE0B8-4321-49EE-BB13-AF8CA57554F9}" srcOrd="7" destOrd="0" presId="urn:microsoft.com/office/officeart/2005/8/layout/vProcess5"/>
    <dgm:cxn modelId="{8F4356E7-8673-4EE0-9335-8637F81E0A5F}" type="presParOf" srcId="{045FCC85-D277-465D-AB6A-E1A46CECC3F9}" destId="{8EA4E248-F4E3-4F1D-AA14-227DA22A16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F0A52-3CF5-4096-A22D-B6F0CC89FD1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244686-3280-46B6-9667-0D3FC61259C1}">
      <dgm:prSet phldrT="[Text]"/>
      <dgm:spPr/>
      <dgm:t>
        <a:bodyPr/>
        <a:lstStyle/>
        <a:p>
          <a:r>
            <a:rPr lang="en-US" i="1" dirty="0" err="1" smtClean="0"/>
            <a:t>Penerima</a:t>
          </a:r>
          <a:endParaRPr lang="en-US" i="1" dirty="0"/>
        </a:p>
      </dgm:t>
    </dgm:pt>
    <dgm:pt modelId="{9B57EBF7-9C97-406A-A1BC-6D2E21AE6877}" type="parTrans" cxnId="{80D671B6-5FE5-418B-B895-EF816154A043}">
      <dgm:prSet/>
      <dgm:spPr/>
      <dgm:t>
        <a:bodyPr/>
        <a:lstStyle/>
        <a:p>
          <a:endParaRPr lang="en-US"/>
        </a:p>
      </dgm:t>
    </dgm:pt>
    <dgm:pt modelId="{9F6D8337-9651-4BC3-AE6E-D359D714510D}" type="sibTrans" cxnId="{80D671B6-5FE5-418B-B895-EF816154A043}">
      <dgm:prSet/>
      <dgm:spPr/>
      <dgm:t>
        <a:bodyPr/>
        <a:lstStyle/>
        <a:p>
          <a:endParaRPr lang="en-US"/>
        </a:p>
      </dgm:t>
    </dgm:pt>
    <dgm:pt modelId="{AB21F050-3C19-4B2E-85C0-1591098E5637}">
      <dgm:prSet phldrT="[Text]"/>
      <dgm:spPr/>
      <dgm:t>
        <a:bodyPr/>
        <a:lstStyle/>
        <a:p>
          <a:r>
            <a:rPr lang="en-US" b="1" dirty="0" err="1" smtClean="0"/>
            <a:t>Pegawai</a:t>
          </a:r>
          <a:r>
            <a:rPr lang="en-US" b="1" dirty="0" smtClean="0"/>
            <a:t> </a:t>
          </a:r>
          <a:r>
            <a:rPr lang="en-US" b="1" dirty="0" err="1" smtClean="0"/>
            <a:t>tetap</a:t>
          </a:r>
          <a:r>
            <a:rPr lang="en-US" dirty="0" smtClean="0"/>
            <a:t>: </a:t>
          </a:r>
          <a:r>
            <a:rPr lang="en-US" dirty="0" err="1" smtClean="0"/>
            <a:t>swatsa</a:t>
          </a:r>
          <a:r>
            <a:rPr lang="en-US" dirty="0" smtClean="0"/>
            <a:t>, PNS, </a:t>
          </a:r>
          <a:r>
            <a:rPr lang="en-US" dirty="0" err="1" smtClean="0"/>
            <a:t>anggota</a:t>
          </a:r>
          <a:r>
            <a:rPr lang="en-US" dirty="0" smtClean="0"/>
            <a:t> TNI/</a:t>
          </a:r>
          <a:r>
            <a:rPr lang="en-US" dirty="0" err="1" smtClean="0"/>
            <a:t>Polri</a:t>
          </a:r>
          <a:r>
            <a:rPr lang="en-US" dirty="0" smtClean="0"/>
            <a:t>, </a:t>
          </a:r>
          <a:r>
            <a:rPr lang="en-US" dirty="0" err="1" smtClean="0"/>
            <a:t>pejabat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pensiunannya</a:t>
          </a:r>
          <a:endParaRPr lang="en-US" dirty="0"/>
        </a:p>
      </dgm:t>
    </dgm:pt>
    <dgm:pt modelId="{D0053593-2438-45DB-ADC2-5F7D5B25B456}" type="parTrans" cxnId="{42A1CAEE-4A05-41F7-A3B7-E77AFAEF8E13}">
      <dgm:prSet/>
      <dgm:spPr/>
      <dgm:t>
        <a:bodyPr/>
        <a:lstStyle/>
        <a:p>
          <a:endParaRPr lang="en-US"/>
        </a:p>
      </dgm:t>
    </dgm:pt>
    <dgm:pt modelId="{B3368999-1308-40EA-A129-DC7C310652DB}" type="sibTrans" cxnId="{42A1CAEE-4A05-41F7-A3B7-E77AFAEF8E13}">
      <dgm:prSet/>
      <dgm:spPr/>
      <dgm:t>
        <a:bodyPr/>
        <a:lstStyle/>
        <a:p>
          <a:endParaRPr lang="en-US"/>
        </a:p>
      </dgm:t>
    </dgm:pt>
    <dgm:pt modelId="{B3068E2B-FC7C-40CF-A933-0011E2626A77}">
      <dgm:prSet phldrT="[Text]"/>
      <dgm:spPr/>
      <dgm:t>
        <a:bodyPr/>
        <a:lstStyle/>
        <a:p>
          <a:r>
            <a:rPr lang="en-US" i="1" dirty="0" err="1" smtClean="0"/>
            <a:t>Jenis</a:t>
          </a:r>
          <a:r>
            <a:rPr lang="en-US" i="1" dirty="0" smtClean="0"/>
            <a:t> </a:t>
          </a:r>
          <a:r>
            <a:rPr lang="en-US" i="1" dirty="0" err="1" smtClean="0"/>
            <a:t>penghasilan</a:t>
          </a:r>
          <a:endParaRPr lang="en-US" i="1" dirty="0"/>
        </a:p>
      </dgm:t>
    </dgm:pt>
    <dgm:pt modelId="{B518C69C-1BE9-4790-9E0D-EBAE3DA4C7A3}" type="parTrans" cxnId="{72747B0E-443F-48DA-A537-D516C7D97D59}">
      <dgm:prSet/>
      <dgm:spPr/>
      <dgm:t>
        <a:bodyPr/>
        <a:lstStyle/>
        <a:p>
          <a:endParaRPr lang="en-US"/>
        </a:p>
      </dgm:t>
    </dgm:pt>
    <dgm:pt modelId="{243D4317-58FF-403D-85CC-70BDF1664DDE}" type="sibTrans" cxnId="{72747B0E-443F-48DA-A537-D516C7D97D59}">
      <dgm:prSet/>
      <dgm:spPr/>
      <dgm:t>
        <a:bodyPr/>
        <a:lstStyle/>
        <a:p>
          <a:endParaRPr lang="en-US"/>
        </a:p>
      </dgm:t>
    </dgm:pt>
    <dgm:pt modelId="{08D5F712-115A-4186-B86D-0B19A20BEF66}">
      <dgm:prSet phldrT="[Text]"/>
      <dgm:spPr/>
      <dgm:t>
        <a:bodyPr/>
        <a:lstStyle/>
        <a:p>
          <a:r>
            <a:rPr lang="en-US" b="1" dirty="0" err="1" smtClean="0"/>
            <a:t>Penghasilan</a:t>
          </a:r>
          <a:r>
            <a:rPr lang="en-US" b="1" dirty="0" smtClean="0"/>
            <a:t> </a:t>
          </a:r>
          <a:r>
            <a:rPr lang="en-US" b="1" dirty="0" err="1" smtClean="0"/>
            <a:t>teratur</a:t>
          </a:r>
          <a:r>
            <a:rPr lang="en-US" dirty="0" smtClean="0"/>
            <a:t>: </a:t>
          </a:r>
          <a:r>
            <a:rPr lang="en-US" dirty="0" err="1" smtClean="0"/>
            <a:t>gaji</a:t>
          </a:r>
          <a:r>
            <a:rPr lang="en-US" dirty="0" smtClean="0"/>
            <a:t>, </a:t>
          </a:r>
          <a:r>
            <a:rPr lang="en-US" dirty="0" err="1" smtClean="0"/>
            <a:t>uang</a:t>
          </a:r>
          <a:r>
            <a:rPr lang="en-US" dirty="0" smtClean="0"/>
            <a:t> </a:t>
          </a:r>
          <a:r>
            <a:rPr lang="en-US" dirty="0" err="1" smtClean="0"/>
            <a:t>lembur</a:t>
          </a:r>
          <a:r>
            <a:rPr lang="en-US" dirty="0" smtClean="0"/>
            <a:t>, </a:t>
          </a:r>
          <a:r>
            <a:rPr lang="en-US" dirty="0" err="1" smtClean="0"/>
            <a:t>tunjangan</a:t>
          </a:r>
          <a:r>
            <a:rPr lang="en-US" dirty="0" smtClean="0"/>
            <a:t>, </a:t>
          </a:r>
          <a:r>
            <a:rPr lang="en-US" dirty="0" err="1" smtClean="0"/>
            <a:t>premi</a:t>
          </a:r>
          <a:r>
            <a:rPr lang="en-US" dirty="0" smtClean="0"/>
            <a:t> </a:t>
          </a:r>
          <a:r>
            <a:rPr lang="en-US" dirty="0" err="1" smtClean="0"/>
            <a:t>asuransi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r>
            <a:rPr lang="en-US" dirty="0" smtClean="0"/>
            <a:t> </a:t>
          </a:r>
          <a:r>
            <a:rPr lang="en-US" dirty="0" err="1" smtClean="0"/>
            <a:t>pemberi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, </a:t>
          </a:r>
          <a:r>
            <a:rPr lang="en-US" dirty="0" err="1" smtClean="0"/>
            <a:t>natura</a:t>
          </a:r>
          <a:r>
            <a:rPr lang="en-US" dirty="0" smtClean="0"/>
            <a:t> (</a:t>
          </a:r>
          <a:r>
            <a:rPr lang="en-US" dirty="0" err="1" smtClean="0"/>
            <a:t>tertentu</a:t>
          </a:r>
          <a:r>
            <a:rPr lang="en-US" dirty="0" smtClean="0"/>
            <a:t>) </a:t>
          </a:r>
          <a:endParaRPr lang="en-US" dirty="0"/>
        </a:p>
      </dgm:t>
    </dgm:pt>
    <dgm:pt modelId="{712256DE-F63F-443B-A5B5-D850D3E4804C}" type="parTrans" cxnId="{9CCFC3D1-8452-4303-A8F7-34AFBEBCD2F8}">
      <dgm:prSet/>
      <dgm:spPr/>
      <dgm:t>
        <a:bodyPr/>
        <a:lstStyle/>
        <a:p>
          <a:endParaRPr lang="en-US"/>
        </a:p>
      </dgm:t>
    </dgm:pt>
    <dgm:pt modelId="{AD637137-8663-452C-B937-8A6F219BDE51}" type="sibTrans" cxnId="{9CCFC3D1-8452-4303-A8F7-34AFBEBCD2F8}">
      <dgm:prSet/>
      <dgm:spPr/>
      <dgm:t>
        <a:bodyPr/>
        <a:lstStyle/>
        <a:p>
          <a:endParaRPr lang="en-US"/>
        </a:p>
      </dgm:t>
    </dgm:pt>
    <dgm:pt modelId="{F2405157-5BC4-4225-8064-5BEF5797FC87}" type="pres">
      <dgm:prSet presAssocID="{AFAF0A52-3CF5-4096-A22D-B6F0CC89FD1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9B0B1B0-8BCB-438C-8D57-3089039036B7}" type="pres">
      <dgm:prSet presAssocID="{5D244686-3280-46B6-9667-0D3FC61259C1}" presName="parenttextcomposite" presStyleCnt="0"/>
      <dgm:spPr/>
    </dgm:pt>
    <dgm:pt modelId="{721EC735-8453-4D9D-A382-F15A16F7E19D}" type="pres">
      <dgm:prSet presAssocID="{5D244686-3280-46B6-9667-0D3FC61259C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D16C9-D664-4851-B142-492C1219273A}" type="pres">
      <dgm:prSet presAssocID="{5D244686-3280-46B6-9667-0D3FC61259C1}" presName="composite" presStyleCnt="0"/>
      <dgm:spPr/>
    </dgm:pt>
    <dgm:pt modelId="{91C9D033-2E7D-4979-9EF2-BFBE165A0450}" type="pres">
      <dgm:prSet presAssocID="{5D244686-3280-46B6-9667-0D3FC61259C1}" presName="chevron1" presStyleLbl="alignNode1" presStyleIdx="0" presStyleCnt="14"/>
      <dgm:spPr/>
    </dgm:pt>
    <dgm:pt modelId="{7EF2D2E0-3B32-4A65-86A5-58924956538A}" type="pres">
      <dgm:prSet presAssocID="{5D244686-3280-46B6-9667-0D3FC61259C1}" presName="chevron2" presStyleLbl="alignNode1" presStyleIdx="1" presStyleCnt="14"/>
      <dgm:spPr/>
    </dgm:pt>
    <dgm:pt modelId="{296F1F30-07AB-447C-BF97-5A0C671AABF0}" type="pres">
      <dgm:prSet presAssocID="{5D244686-3280-46B6-9667-0D3FC61259C1}" presName="chevron3" presStyleLbl="alignNode1" presStyleIdx="2" presStyleCnt="14"/>
      <dgm:spPr/>
    </dgm:pt>
    <dgm:pt modelId="{D39C7F12-A454-4CC9-8456-A0A0A33FBBBA}" type="pres">
      <dgm:prSet presAssocID="{5D244686-3280-46B6-9667-0D3FC61259C1}" presName="chevron4" presStyleLbl="alignNode1" presStyleIdx="3" presStyleCnt="14"/>
      <dgm:spPr/>
    </dgm:pt>
    <dgm:pt modelId="{CB5C5EBD-998A-44F4-A6FE-D426596283C9}" type="pres">
      <dgm:prSet presAssocID="{5D244686-3280-46B6-9667-0D3FC61259C1}" presName="chevron5" presStyleLbl="alignNode1" presStyleIdx="4" presStyleCnt="14"/>
      <dgm:spPr/>
    </dgm:pt>
    <dgm:pt modelId="{7736BF01-0A09-480B-BF0D-DF205CC1BD7F}" type="pres">
      <dgm:prSet presAssocID="{5D244686-3280-46B6-9667-0D3FC61259C1}" presName="chevron6" presStyleLbl="alignNode1" presStyleIdx="5" presStyleCnt="14"/>
      <dgm:spPr/>
    </dgm:pt>
    <dgm:pt modelId="{6A01CAC4-D8F6-456A-8650-0418FC9440A7}" type="pres">
      <dgm:prSet presAssocID="{5D244686-3280-46B6-9667-0D3FC61259C1}" presName="chevron7" presStyleLbl="alignNode1" presStyleIdx="6" presStyleCnt="14"/>
      <dgm:spPr/>
    </dgm:pt>
    <dgm:pt modelId="{FA9E4133-6CCB-44AC-96D7-DB8061914745}" type="pres">
      <dgm:prSet presAssocID="{5D244686-3280-46B6-9667-0D3FC61259C1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B0351-2F26-4F0C-AD30-A43F6BF07563}" type="pres">
      <dgm:prSet presAssocID="{9F6D8337-9651-4BC3-AE6E-D359D714510D}" presName="sibTrans" presStyleCnt="0"/>
      <dgm:spPr/>
    </dgm:pt>
    <dgm:pt modelId="{B37D756A-1429-498B-ADBE-8694AFF45642}" type="pres">
      <dgm:prSet presAssocID="{B3068E2B-FC7C-40CF-A933-0011E2626A77}" presName="parenttextcomposite" presStyleCnt="0"/>
      <dgm:spPr/>
    </dgm:pt>
    <dgm:pt modelId="{86330874-BFD6-4E7A-B9EC-2316CA0D01FD}" type="pres">
      <dgm:prSet presAssocID="{B3068E2B-FC7C-40CF-A933-0011E2626A77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5E161-33E5-4039-91C4-D4D29A5B49C5}" type="pres">
      <dgm:prSet presAssocID="{B3068E2B-FC7C-40CF-A933-0011E2626A77}" presName="composite" presStyleCnt="0"/>
      <dgm:spPr/>
    </dgm:pt>
    <dgm:pt modelId="{44A7FC88-B643-4F17-B5A6-6531EADDF0B9}" type="pres">
      <dgm:prSet presAssocID="{B3068E2B-FC7C-40CF-A933-0011E2626A77}" presName="chevron1" presStyleLbl="alignNode1" presStyleIdx="7" presStyleCnt="14"/>
      <dgm:spPr/>
    </dgm:pt>
    <dgm:pt modelId="{ECE067DF-B52D-4503-981A-7CC820EC98F0}" type="pres">
      <dgm:prSet presAssocID="{B3068E2B-FC7C-40CF-A933-0011E2626A77}" presName="chevron2" presStyleLbl="alignNode1" presStyleIdx="8" presStyleCnt="14"/>
      <dgm:spPr/>
    </dgm:pt>
    <dgm:pt modelId="{4C692F90-CB36-46F7-A690-26F71CA257E5}" type="pres">
      <dgm:prSet presAssocID="{B3068E2B-FC7C-40CF-A933-0011E2626A77}" presName="chevron3" presStyleLbl="alignNode1" presStyleIdx="9" presStyleCnt="14"/>
      <dgm:spPr/>
    </dgm:pt>
    <dgm:pt modelId="{3076B04F-CBC9-47EB-BB4D-79FF097B5763}" type="pres">
      <dgm:prSet presAssocID="{B3068E2B-FC7C-40CF-A933-0011E2626A77}" presName="chevron4" presStyleLbl="alignNode1" presStyleIdx="10" presStyleCnt="14"/>
      <dgm:spPr/>
    </dgm:pt>
    <dgm:pt modelId="{6B700046-75B1-498B-AB89-6CD74D4CD401}" type="pres">
      <dgm:prSet presAssocID="{B3068E2B-FC7C-40CF-A933-0011E2626A77}" presName="chevron5" presStyleLbl="alignNode1" presStyleIdx="11" presStyleCnt="14"/>
      <dgm:spPr/>
    </dgm:pt>
    <dgm:pt modelId="{B01B561E-8896-4ED3-90AD-29EEC4C87F69}" type="pres">
      <dgm:prSet presAssocID="{B3068E2B-FC7C-40CF-A933-0011E2626A77}" presName="chevron6" presStyleLbl="alignNode1" presStyleIdx="12" presStyleCnt="14"/>
      <dgm:spPr/>
    </dgm:pt>
    <dgm:pt modelId="{6668ADF4-EA22-441E-94B7-A82EFCBB998D}" type="pres">
      <dgm:prSet presAssocID="{B3068E2B-FC7C-40CF-A933-0011E2626A77}" presName="chevron7" presStyleLbl="alignNode1" presStyleIdx="13" presStyleCnt="14"/>
      <dgm:spPr/>
    </dgm:pt>
    <dgm:pt modelId="{DB101F0E-6FEC-422A-9969-C2AED5D0BD86}" type="pres">
      <dgm:prSet presAssocID="{B3068E2B-FC7C-40CF-A933-0011E2626A77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FC3D1-8452-4303-A8F7-34AFBEBCD2F8}" srcId="{B3068E2B-FC7C-40CF-A933-0011E2626A77}" destId="{08D5F712-115A-4186-B86D-0B19A20BEF66}" srcOrd="0" destOrd="0" parTransId="{712256DE-F63F-443B-A5B5-D850D3E4804C}" sibTransId="{AD637137-8663-452C-B937-8A6F219BDE51}"/>
    <dgm:cxn modelId="{80D671B6-5FE5-418B-B895-EF816154A043}" srcId="{AFAF0A52-3CF5-4096-A22D-B6F0CC89FD19}" destId="{5D244686-3280-46B6-9667-0D3FC61259C1}" srcOrd="0" destOrd="0" parTransId="{9B57EBF7-9C97-406A-A1BC-6D2E21AE6877}" sibTransId="{9F6D8337-9651-4BC3-AE6E-D359D714510D}"/>
    <dgm:cxn modelId="{F68D1D84-DB40-42A5-9C70-04270B2069F9}" type="presOf" srcId="{5D244686-3280-46B6-9667-0D3FC61259C1}" destId="{721EC735-8453-4D9D-A382-F15A16F7E19D}" srcOrd="0" destOrd="0" presId="urn:microsoft.com/office/officeart/2008/layout/VerticalAccentList"/>
    <dgm:cxn modelId="{72F33385-D255-4254-A4C0-7315D301BD12}" type="presOf" srcId="{08D5F712-115A-4186-B86D-0B19A20BEF66}" destId="{DB101F0E-6FEC-422A-9969-C2AED5D0BD86}" srcOrd="0" destOrd="0" presId="urn:microsoft.com/office/officeart/2008/layout/VerticalAccentList"/>
    <dgm:cxn modelId="{72747B0E-443F-48DA-A537-D516C7D97D59}" srcId="{AFAF0A52-3CF5-4096-A22D-B6F0CC89FD19}" destId="{B3068E2B-FC7C-40CF-A933-0011E2626A77}" srcOrd="1" destOrd="0" parTransId="{B518C69C-1BE9-4790-9E0D-EBAE3DA4C7A3}" sibTransId="{243D4317-58FF-403D-85CC-70BDF1664DDE}"/>
    <dgm:cxn modelId="{0E871CCD-C8E3-4CF6-9609-E3AA0F3AD9F0}" type="presOf" srcId="{AB21F050-3C19-4B2E-85C0-1591098E5637}" destId="{FA9E4133-6CCB-44AC-96D7-DB8061914745}" srcOrd="0" destOrd="0" presId="urn:microsoft.com/office/officeart/2008/layout/VerticalAccentList"/>
    <dgm:cxn modelId="{AFDC6FA8-710F-40C2-8A3E-C74A48A53EA5}" type="presOf" srcId="{B3068E2B-FC7C-40CF-A933-0011E2626A77}" destId="{86330874-BFD6-4E7A-B9EC-2316CA0D01FD}" srcOrd="0" destOrd="0" presId="urn:microsoft.com/office/officeart/2008/layout/VerticalAccentList"/>
    <dgm:cxn modelId="{9E2B7672-B2DA-4549-924B-D1FCFC64F25A}" type="presOf" srcId="{AFAF0A52-3CF5-4096-A22D-B6F0CC89FD19}" destId="{F2405157-5BC4-4225-8064-5BEF5797FC87}" srcOrd="0" destOrd="0" presId="urn:microsoft.com/office/officeart/2008/layout/VerticalAccentList"/>
    <dgm:cxn modelId="{42A1CAEE-4A05-41F7-A3B7-E77AFAEF8E13}" srcId="{5D244686-3280-46B6-9667-0D3FC61259C1}" destId="{AB21F050-3C19-4B2E-85C0-1591098E5637}" srcOrd="0" destOrd="0" parTransId="{D0053593-2438-45DB-ADC2-5F7D5B25B456}" sibTransId="{B3368999-1308-40EA-A129-DC7C310652DB}"/>
    <dgm:cxn modelId="{CD564AFB-A663-47DA-931B-51424A721E73}" type="presParOf" srcId="{F2405157-5BC4-4225-8064-5BEF5797FC87}" destId="{B9B0B1B0-8BCB-438C-8D57-3089039036B7}" srcOrd="0" destOrd="0" presId="urn:microsoft.com/office/officeart/2008/layout/VerticalAccentList"/>
    <dgm:cxn modelId="{422F2557-A708-48D3-8F0C-35A65CC7837F}" type="presParOf" srcId="{B9B0B1B0-8BCB-438C-8D57-3089039036B7}" destId="{721EC735-8453-4D9D-A382-F15A16F7E19D}" srcOrd="0" destOrd="0" presId="urn:microsoft.com/office/officeart/2008/layout/VerticalAccentList"/>
    <dgm:cxn modelId="{3E2BCE97-0923-48D0-BEB2-7216C3D8BBF9}" type="presParOf" srcId="{F2405157-5BC4-4225-8064-5BEF5797FC87}" destId="{6C9D16C9-D664-4851-B142-492C1219273A}" srcOrd="1" destOrd="0" presId="urn:microsoft.com/office/officeart/2008/layout/VerticalAccentList"/>
    <dgm:cxn modelId="{0C8C4FEB-04DA-49A6-AF26-73ADB36B1DFB}" type="presParOf" srcId="{6C9D16C9-D664-4851-B142-492C1219273A}" destId="{91C9D033-2E7D-4979-9EF2-BFBE165A0450}" srcOrd="0" destOrd="0" presId="urn:microsoft.com/office/officeart/2008/layout/VerticalAccentList"/>
    <dgm:cxn modelId="{0C386DF3-8F3E-4D49-97C3-EBE312E8C815}" type="presParOf" srcId="{6C9D16C9-D664-4851-B142-492C1219273A}" destId="{7EF2D2E0-3B32-4A65-86A5-58924956538A}" srcOrd="1" destOrd="0" presId="urn:microsoft.com/office/officeart/2008/layout/VerticalAccentList"/>
    <dgm:cxn modelId="{CB7E7C8D-DAB9-4C2B-B0CA-39E3317574F9}" type="presParOf" srcId="{6C9D16C9-D664-4851-B142-492C1219273A}" destId="{296F1F30-07AB-447C-BF97-5A0C671AABF0}" srcOrd="2" destOrd="0" presId="urn:microsoft.com/office/officeart/2008/layout/VerticalAccentList"/>
    <dgm:cxn modelId="{F4E2205F-11F0-40B3-B331-AF18C9BD89FD}" type="presParOf" srcId="{6C9D16C9-D664-4851-B142-492C1219273A}" destId="{D39C7F12-A454-4CC9-8456-A0A0A33FBBBA}" srcOrd="3" destOrd="0" presId="urn:microsoft.com/office/officeart/2008/layout/VerticalAccentList"/>
    <dgm:cxn modelId="{B07A3DD0-59F9-4087-90F9-8E09A9A28414}" type="presParOf" srcId="{6C9D16C9-D664-4851-B142-492C1219273A}" destId="{CB5C5EBD-998A-44F4-A6FE-D426596283C9}" srcOrd="4" destOrd="0" presId="urn:microsoft.com/office/officeart/2008/layout/VerticalAccentList"/>
    <dgm:cxn modelId="{DCF086DE-26FE-40CB-B809-0EABD6B0CFF6}" type="presParOf" srcId="{6C9D16C9-D664-4851-B142-492C1219273A}" destId="{7736BF01-0A09-480B-BF0D-DF205CC1BD7F}" srcOrd="5" destOrd="0" presId="urn:microsoft.com/office/officeart/2008/layout/VerticalAccentList"/>
    <dgm:cxn modelId="{B223C840-EB5E-4540-9D34-E38A520E4259}" type="presParOf" srcId="{6C9D16C9-D664-4851-B142-492C1219273A}" destId="{6A01CAC4-D8F6-456A-8650-0418FC9440A7}" srcOrd="6" destOrd="0" presId="urn:microsoft.com/office/officeart/2008/layout/VerticalAccentList"/>
    <dgm:cxn modelId="{9395B3FF-52B4-46EB-92A0-9E94691E7444}" type="presParOf" srcId="{6C9D16C9-D664-4851-B142-492C1219273A}" destId="{FA9E4133-6CCB-44AC-96D7-DB8061914745}" srcOrd="7" destOrd="0" presId="urn:microsoft.com/office/officeart/2008/layout/VerticalAccentList"/>
    <dgm:cxn modelId="{9A13A89A-1B5C-4210-8B3C-240BBCA7EE38}" type="presParOf" srcId="{F2405157-5BC4-4225-8064-5BEF5797FC87}" destId="{3E5B0351-2F26-4F0C-AD30-A43F6BF07563}" srcOrd="2" destOrd="0" presId="urn:microsoft.com/office/officeart/2008/layout/VerticalAccentList"/>
    <dgm:cxn modelId="{9A92A377-7B54-4EF8-B1DF-55925687B87C}" type="presParOf" srcId="{F2405157-5BC4-4225-8064-5BEF5797FC87}" destId="{B37D756A-1429-498B-ADBE-8694AFF45642}" srcOrd="3" destOrd="0" presId="urn:microsoft.com/office/officeart/2008/layout/VerticalAccentList"/>
    <dgm:cxn modelId="{544C5B53-BBCE-471C-BFEC-68A665326A66}" type="presParOf" srcId="{B37D756A-1429-498B-ADBE-8694AFF45642}" destId="{86330874-BFD6-4E7A-B9EC-2316CA0D01FD}" srcOrd="0" destOrd="0" presId="urn:microsoft.com/office/officeart/2008/layout/VerticalAccentList"/>
    <dgm:cxn modelId="{46F09935-6B37-441F-B6F3-6CAF984A9AA9}" type="presParOf" srcId="{F2405157-5BC4-4225-8064-5BEF5797FC87}" destId="{EE85E161-33E5-4039-91C4-D4D29A5B49C5}" srcOrd="4" destOrd="0" presId="urn:microsoft.com/office/officeart/2008/layout/VerticalAccentList"/>
    <dgm:cxn modelId="{3D7338D4-95BC-4B9A-8A35-D77B1B437A19}" type="presParOf" srcId="{EE85E161-33E5-4039-91C4-D4D29A5B49C5}" destId="{44A7FC88-B643-4F17-B5A6-6531EADDF0B9}" srcOrd="0" destOrd="0" presId="urn:microsoft.com/office/officeart/2008/layout/VerticalAccentList"/>
    <dgm:cxn modelId="{B288E0C4-6478-4C93-BD1F-06237595CBB1}" type="presParOf" srcId="{EE85E161-33E5-4039-91C4-D4D29A5B49C5}" destId="{ECE067DF-B52D-4503-981A-7CC820EC98F0}" srcOrd="1" destOrd="0" presId="urn:microsoft.com/office/officeart/2008/layout/VerticalAccentList"/>
    <dgm:cxn modelId="{01E0E3EA-5EBA-4BAF-8D60-89D9F62A1464}" type="presParOf" srcId="{EE85E161-33E5-4039-91C4-D4D29A5B49C5}" destId="{4C692F90-CB36-46F7-A690-26F71CA257E5}" srcOrd="2" destOrd="0" presId="urn:microsoft.com/office/officeart/2008/layout/VerticalAccentList"/>
    <dgm:cxn modelId="{577397E9-EE75-47A8-ACF6-551CE4CB3858}" type="presParOf" srcId="{EE85E161-33E5-4039-91C4-D4D29A5B49C5}" destId="{3076B04F-CBC9-47EB-BB4D-79FF097B5763}" srcOrd="3" destOrd="0" presId="urn:microsoft.com/office/officeart/2008/layout/VerticalAccentList"/>
    <dgm:cxn modelId="{07AD9887-7B72-4E02-8B4F-9724505F7CE1}" type="presParOf" srcId="{EE85E161-33E5-4039-91C4-D4D29A5B49C5}" destId="{6B700046-75B1-498B-AB89-6CD74D4CD401}" srcOrd="4" destOrd="0" presId="urn:microsoft.com/office/officeart/2008/layout/VerticalAccentList"/>
    <dgm:cxn modelId="{7AF34480-80AA-4D97-B2A3-572EB90901EC}" type="presParOf" srcId="{EE85E161-33E5-4039-91C4-D4D29A5B49C5}" destId="{B01B561E-8896-4ED3-90AD-29EEC4C87F69}" srcOrd="5" destOrd="0" presId="urn:microsoft.com/office/officeart/2008/layout/VerticalAccentList"/>
    <dgm:cxn modelId="{790C6D72-C276-47D0-AC21-8CBB6FA6847E}" type="presParOf" srcId="{EE85E161-33E5-4039-91C4-D4D29A5B49C5}" destId="{6668ADF4-EA22-441E-94B7-A82EFCBB998D}" srcOrd="6" destOrd="0" presId="urn:microsoft.com/office/officeart/2008/layout/VerticalAccentList"/>
    <dgm:cxn modelId="{27345EEE-B44C-4FFC-A243-2615049DFAB1}" type="presParOf" srcId="{EE85E161-33E5-4039-91C4-D4D29A5B49C5}" destId="{DB101F0E-6FEC-422A-9969-C2AED5D0BD8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BA9AC-338E-4CBD-8012-AA1FD5F396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F1F7EE-7926-4D25-BCD3-D41728A2ED22}">
      <dgm:prSet phldrT="[Text]" custT="1"/>
      <dgm:spPr/>
      <dgm:t>
        <a:bodyPr/>
        <a:lstStyle/>
        <a:p>
          <a:pPr algn="l"/>
          <a:r>
            <a:rPr lang="en-US" sz="3200" dirty="0" err="1" smtClean="0">
              <a:latin typeface="+mj-lt"/>
            </a:rPr>
            <a:t>Penerima</a:t>
          </a:r>
          <a:r>
            <a:rPr lang="en-US" sz="3200" dirty="0" smtClean="0">
              <a:latin typeface="+mj-lt"/>
            </a:rPr>
            <a:t>:</a:t>
          </a:r>
        </a:p>
        <a:p>
          <a:pPr marL="273050" indent="-273050" algn="l"/>
          <a:r>
            <a:rPr lang="en-US" sz="3200" dirty="0" smtClean="0">
              <a:latin typeface="+mj-lt"/>
            </a:rPr>
            <a:t>1. </a:t>
          </a:r>
          <a:r>
            <a:rPr lang="en-US" sz="3200" dirty="0" err="1" smtClean="0">
              <a:latin typeface="+mj-lt"/>
            </a:rPr>
            <a:t>Pegawai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tidak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tetap</a:t>
          </a:r>
          <a:r>
            <a:rPr lang="en-US" sz="3200" dirty="0" smtClean="0">
              <a:latin typeface="+mj-lt"/>
            </a:rPr>
            <a:t>/</a:t>
          </a:r>
          <a:r>
            <a:rPr lang="en-US" sz="3200" dirty="0" err="1" smtClean="0">
              <a:latin typeface="+mj-lt"/>
            </a:rPr>
            <a:t>tenaga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kerja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lepas</a:t>
          </a:r>
          <a:endParaRPr lang="en-US" sz="3200" dirty="0" smtClean="0">
            <a:latin typeface="+mj-lt"/>
          </a:endParaRPr>
        </a:p>
        <a:p>
          <a:pPr marL="273050" indent="-273050" algn="l"/>
          <a:r>
            <a:rPr lang="en-US" sz="3200" dirty="0" smtClean="0">
              <a:latin typeface="+mj-lt"/>
            </a:rPr>
            <a:t>2. </a:t>
          </a:r>
          <a:r>
            <a:rPr lang="en-US" sz="3200" dirty="0" err="1" smtClean="0">
              <a:latin typeface="+mj-lt"/>
            </a:rPr>
            <a:t>Pemagang</a:t>
          </a:r>
          <a:endParaRPr lang="en-US" sz="3200" dirty="0" smtClean="0">
            <a:latin typeface="+mj-lt"/>
          </a:endParaRPr>
        </a:p>
        <a:p>
          <a:pPr marL="273050" indent="-273050" algn="l"/>
          <a:r>
            <a:rPr lang="en-US" sz="3200" dirty="0" smtClean="0">
              <a:latin typeface="+mj-lt"/>
            </a:rPr>
            <a:t>3. </a:t>
          </a:r>
          <a:r>
            <a:rPr lang="en-US" sz="3200" dirty="0" err="1" smtClean="0">
              <a:latin typeface="+mj-lt"/>
            </a:rPr>
            <a:t>Calon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pegawai</a:t>
          </a:r>
          <a:endParaRPr lang="en-US" sz="3200" dirty="0" smtClean="0">
            <a:latin typeface="+mj-lt"/>
          </a:endParaRPr>
        </a:p>
        <a:p>
          <a:pPr algn="l"/>
          <a:r>
            <a:rPr lang="en-US" sz="3200" dirty="0" smtClean="0">
              <a:latin typeface="+mj-lt"/>
            </a:rPr>
            <a:t>yang </a:t>
          </a:r>
          <a:r>
            <a:rPr lang="en-US" sz="3200" dirty="0" err="1" smtClean="0">
              <a:latin typeface="+mj-lt"/>
            </a:rPr>
            <a:t>menerima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upah</a:t>
          </a:r>
          <a:r>
            <a:rPr lang="en-US" sz="3200" dirty="0" smtClean="0">
              <a:latin typeface="+mj-lt"/>
            </a:rPr>
            <a:t> </a:t>
          </a:r>
          <a:r>
            <a:rPr lang="en-US" sz="3200" dirty="0" err="1" smtClean="0">
              <a:latin typeface="+mj-lt"/>
            </a:rPr>
            <a:t>harian</a:t>
          </a:r>
          <a:r>
            <a:rPr lang="en-US" sz="3200" dirty="0" smtClean="0">
              <a:latin typeface="+mj-lt"/>
            </a:rPr>
            <a:t>/</a:t>
          </a:r>
          <a:r>
            <a:rPr lang="en-US" sz="3200" dirty="0" err="1" smtClean="0">
              <a:latin typeface="+mj-lt"/>
            </a:rPr>
            <a:t>mingguan</a:t>
          </a:r>
          <a:r>
            <a:rPr lang="en-US" sz="3200" dirty="0" smtClean="0">
              <a:latin typeface="+mj-lt"/>
            </a:rPr>
            <a:t>, </a:t>
          </a:r>
          <a:r>
            <a:rPr lang="en-US" sz="3200" dirty="0" err="1" smtClean="0">
              <a:latin typeface="+mj-lt"/>
            </a:rPr>
            <a:t>satuan</a:t>
          </a:r>
          <a:r>
            <a:rPr lang="en-US" sz="3200" dirty="0" smtClean="0">
              <a:latin typeface="+mj-lt"/>
            </a:rPr>
            <a:t>, </a:t>
          </a:r>
          <a:r>
            <a:rPr lang="en-US" sz="3200" dirty="0" err="1" smtClean="0">
              <a:latin typeface="+mj-lt"/>
            </a:rPr>
            <a:t>borongan</a:t>
          </a:r>
          <a:endParaRPr lang="en-US" sz="3200" dirty="0">
            <a:latin typeface="+mj-lt"/>
          </a:endParaRPr>
        </a:p>
      </dgm:t>
    </dgm:pt>
    <dgm:pt modelId="{6AC86EB5-B4E7-489B-98B4-4DC2851BF193}" type="parTrans" cxnId="{6C488DB8-603E-426B-9079-F398FA7486D6}">
      <dgm:prSet/>
      <dgm:spPr/>
      <dgm:t>
        <a:bodyPr/>
        <a:lstStyle/>
        <a:p>
          <a:endParaRPr lang="en-US"/>
        </a:p>
      </dgm:t>
    </dgm:pt>
    <dgm:pt modelId="{102055BE-5D38-42C0-AAB0-CCA2C9F8BDF4}" type="sibTrans" cxnId="{6C488DB8-603E-426B-9079-F398FA7486D6}">
      <dgm:prSet/>
      <dgm:spPr/>
      <dgm:t>
        <a:bodyPr/>
        <a:lstStyle/>
        <a:p>
          <a:endParaRPr lang="en-US"/>
        </a:p>
      </dgm:t>
    </dgm:pt>
    <dgm:pt modelId="{5960E505-04A9-4255-B95F-9C298EB5AC74}">
      <dgm:prSet phldrT="[Text]" custT="1"/>
      <dgm:spPr/>
      <dgm:t>
        <a:bodyPr/>
        <a:lstStyle/>
        <a:p>
          <a:pPr algn="ctr"/>
          <a:r>
            <a:rPr lang="en-US" sz="3600" dirty="0" err="1" smtClean="0">
              <a:latin typeface="+mj-lt"/>
            </a:rPr>
            <a:t>Jenis</a:t>
          </a:r>
          <a:r>
            <a:rPr lang="en-US" sz="3600" dirty="0" smtClean="0">
              <a:latin typeface="+mj-lt"/>
            </a:rPr>
            <a:t> </a:t>
          </a:r>
          <a:r>
            <a:rPr lang="en-US" sz="3600" dirty="0" err="1" smtClean="0">
              <a:latin typeface="+mj-lt"/>
            </a:rPr>
            <a:t>penghasilan</a:t>
          </a:r>
          <a:r>
            <a:rPr lang="en-US" sz="3600" dirty="0" smtClean="0">
              <a:latin typeface="+mj-lt"/>
            </a:rPr>
            <a:t>:</a:t>
          </a:r>
        </a:p>
        <a:p>
          <a:pPr marL="534988" indent="0" algn="l"/>
          <a:r>
            <a:rPr lang="en-US" sz="3600" dirty="0" smtClean="0">
              <a:latin typeface="+mj-lt"/>
            </a:rPr>
            <a:t>1. </a:t>
          </a:r>
          <a:r>
            <a:rPr lang="en-US" sz="3600" dirty="0" err="1" smtClean="0">
              <a:latin typeface="+mj-lt"/>
            </a:rPr>
            <a:t>Upah</a:t>
          </a:r>
          <a:r>
            <a:rPr lang="en-US" sz="3600" dirty="0" smtClean="0">
              <a:latin typeface="+mj-lt"/>
            </a:rPr>
            <a:t> </a:t>
          </a:r>
          <a:r>
            <a:rPr lang="en-US" sz="3600" dirty="0" err="1" smtClean="0">
              <a:latin typeface="+mj-lt"/>
            </a:rPr>
            <a:t>harian</a:t>
          </a:r>
          <a:endParaRPr lang="en-US" sz="3600" dirty="0" smtClean="0">
            <a:latin typeface="+mj-lt"/>
          </a:endParaRPr>
        </a:p>
        <a:p>
          <a:pPr marL="534988" indent="0" algn="l"/>
          <a:r>
            <a:rPr lang="en-US" sz="3600" dirty="0" smtClean="0">
              <a:latin typeface="+mj-lt"/>
            </a:rPr>
            <a:t>2. </a:t>
          </a:r>
          <a:r>
            <a:rPr lang="en-US" sz="3600" dirty="0" err="1" smtClean="0">
              <a:latin typeface="+mj-lt"/>
            </a:rPr>
            <a:t>Upah</a:t>
          </a:r>
          <a:r>
            <a:rPr lang="en-US" sz="3600" dirty="0" smtClean="0">
              <a:latin typeface="+mj-lt"/>
            </a:rPr>
            <a:t> </a:t>
          </a:r>
          <a:r>
            <a:rPr lang="en-US" sz="3600" dirty="0" err="1" smtClean="0">
              <a:latin typeface="+mj-lt"/>
            </a:rPr>
            <a:t>mingguan</a:t>
          </a:r>
          <a:endParaRPr lang="en-US" sz="3600" dirty="0" smtClean="0">
            <a:latin typeface="+mj-lt"/>
          </a:endParaRPr>
        </a:p>
        <a:p>
          <a:pPr marL="534988" indent="0" algn="l"/>
          <a:r>
            <a:rPr lang="en-US" sz="3600" dirty="0" smtClean="0">
              <a:latin typeface="+mj-lt"/>
            </a:rPr>
            <a:t>3. </a:t>
          </a:r>
          <a:r>
            <a:rPr lang="en-US" sz="3600" dirty="0" err="1" smtClean="0">
              <a:latin typeface="+mj-lt"/>
            </a:rPr>
            <a:t>Upah</a:t>
          </a:r>
          <a:r>
            <a:rPr lang="en-US" sz="3600" dirty="0" smtClean="0">
              <a:latin typeface="+mj-lt"/>
            </a:rPr>
            <a:t>  </a:t>
          </a:r>
          <a:r>
            <a:rPr lang="en-US" sz="3600" dirty="0" err="1" smtClean="0">
              <a:latin typeface="+mj-lt"/>
            </a:rPr>
            <a:t>satuan</a:t>
          </a:r>
          <a:endParaRPr lang="en-US" sz="3600" dirty="0" smtClean="0">
            <a:latin typeface="+mj-lt"/>
          </a:endParaRPr>
        </a:p>
        <a:p>
          <a:pPr marL="534988" indent="0" algn="l"/>
          <a:r>
            <a:rPr lang="en-US" sz="3600" dirty="0" smtClean="0">
              <a:latin typeface="+mj-lt"/>
            </a:rPr>
            <a:t>4. </a:t>
          </a:r>
          <a:r>
            <a:rPr lang="en-US" sz="3600" dirty="0" err="1" smtClean="0">
              <a:latin typeface="+mj-lt"/>
            </a:rPr>
            <a:t>Upah</a:t>
          </a:r>
          <a:r>
            <a:rPr lang="en-US" sz="3600" dirty="0" smtClean="0">
              <a:latin typeface="+mj-lt"/>
            </a:rPr>
            <a:t> </a:t>
          </a:r>
          <a:r>
            <a:rPr lang="en-US" sz="3600" dirty="0" err="1" smtClean="0">
              <a:latin typeface="+mj-lt"/>
            </a:rPr>
            <a:t>borongan</a:t>
          </a:r>
          <a:endParaRPr lang="en-US" sz="3600" dirty="0" smtClean="0">
            <a:latin typeface="+mj-lt"/>
          </a:endParaRPr>
        </a:p>
      </dgm:t>
    </dgm:pt>
    <dgm:pt modelId="{DA8CFCC8-F8C8-4CC6-BD26-32B055537607}" type="parTrans" cxnId="{70EEECF9-3453-4717-BD5C-DE5C7C3C892D}">
      <dgm:prSet/>
      <dgm:spPr/>
      <dgm:t>
        <a:bodyPr/>
        <a:lstStyle/>
        <a:p>
          <a:endParaRPr lang="en-US"/>
        </a:p>
      </dgm:t>
    </dgm:pt>
    <dgm:pt modelId="{74566536-85D0-46F9-A312-BE1222744B40}" type="sibTrans" cxnId="{70EEECF9-3453-4717-BD5C-DE5C7C3C892D}">
      <dgm:prSet/>
      <dgm:spPr/>
      <dgm:t>
        <a:bodyPr/>
        <a:lstStyle/>
        <a:p>
          <a:endParaRPr lang="en-US"/>
        </a:p>
      </dgm:t>
    </dgm:pt>
    <dgm:pt modelId="{14196CD3-03A4-4D5C-BC41-F7A4F91DA0A0}" type="pres">
      <dgm:prSet presAssocID="{886BA9AC-338E-4CBD-8012-AA1FD5F396A5}" presName="Name0" presStyleCnt="0">
        <dgm:presLayoutVars>
          <dgm:dir/>
          <dgm:resizeHandles val="exact"/>
        </dgm:presLayoutVars>
      </dgm:prSet>
      <dgm:spPr/>
    </dgm:pt>
    <dgm:pt modelId="{3CA219E1-A5D8-43E6-A842-176470D333D7}" type="pres">
      <dgm:prSet presAssocID="{E5F1F7EE-7926-4D25-BCD3-D41728A2ED22}" presName="node" presStyleLbl="node1" presStyleIdx="0" presStyleCnt="2" custLinFactNeighborX="-5386" custLinFactNeighborY="-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CF685-859D-42A9-8A6D-6E2E4A90AFD2}" type="pres">
      <dgm:prSet presAssocID="{102055BE-5D38-42C0-AAB0-CCA2C9F8BDF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F7092E6-F154-440D-8B4C-8017AB4470FB}" type="pres">
      <dgm:prSet presAssocID="{102055BE-5D38-42C0-AAB0-CCA2C9F8BDF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922E32B-3B08-4007-A412-EE5C9BDB73A4}" type="pres">
      <dgm:prSet presAssocID="{5960E505-04A9-4255-B95F-9C298EB5AC7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F2823-531C-4EE2-A429-7EA3F521A565}" type="presOf" srcId="{102055BE-5D38-42C0-AAB0-CCA2C9F8BDF4}" destId="{2F7092E6-F154-440D-8B4C-8017AB4470FB}" srcOrd="1" destOrd="0" presId="urn:microsoft.com/office/officeart/2005/8/layout/process1"/>
    <dgm:cxn modelId="{3084CF3B-C142-4938-9582-73C0969E95DF}" type="presOf" srcId="{102055BE-5D38-42C0-AAB0-CCA2C9F8BDF4}" destId="{CC9CF685-859D-42A9-8A6D-6E2E4A90AFD2}" srcOrd="0" destOrd="0" presId="urn:microsoft.com/office/officeart/2005/8/layout/process1"/>
    <dgm:cxn modelId="{5F4A7402-2E0E-40B0-A8F2-994C17A3C222}" type="presOf" srcId="{5960E505-04A9-4255-B95F-9C298EB5AC74}" destId="{3922E32B-3B08-4007-A412-EE5C9BDB73A4}" srcOrd="0" destOrd="0" presId="urn:microsoft.com/office/officeart/2005/8/layout/process1"/>
    <dgm:cxn modelId="{70EEECF9-3453-4717-BD5C-DE5C7C3C892D}" srcId="{886BA9AC-338E-4CBD-8012-AA1FD5F396A5}" destId="{5960E505-04A9-4255-B95F-9C298EB5AC74}" srcOrd="1" destOrd="0" parTransId="{DA8CFCC8-F8C8-4CC6-BD26-32B055537607}" sibTransId="{74566536-85D0-46F9-A312-BE1222744B40}"/>
    <dgm:cxn modelId="{B17FD31E-25BF-4DAC-978D-C862CBAAA734}" type="presOf" srcId="{E5F1F7EE-7926-4D25-BCD3-D41728A2ED22}" destId="{3CA219E1-A5D8-43E6-A842-176470D333D7}" srcOrd="0" destOrd="0" presId="urn:microsoft.com/office/officeart/2005/8/layout/process1"/>
    <dgm:cxn modelId="{D6EC96D8-CFEC-475B-A3FF-417EA815C323}" type="presOf" srcId="{886BA9AC-338E-4CBD-8012-AA1FD5F396A5}" destId="{14196CD3-03A4-4D5C-BC41-F7A4F91DA0A0}" srcOrd="0" destOrd="0" presId="urn:microsoft.com/office/officeart/2005/8/layout/process1"/>
    <dgm:cxn modelId="{6C488DB8-603E-426B-9079-F398FA7486D6}" srcId="{886BA9AC-338E-4CBD-8012-AA1FD5F396A5}" destId="{E5F1F7EE-7926-4D25-BCD3-D41728A2ED22}" srcOrd="0" destOrd="0" parTransId="{6AC86EB5-B4E7-489B-98B4-4DC2851BF193}" sibTransId="{102055BE-5D38-42C0-AAB0-CCA2C9F8BDF4}"/>
    <dgm:cxn modelId="{D0D6D229-79AA-45BD-BFC6-43547F822B89}" type="presParOf" srcId="{14196CD3-03A4-4D5C-BC41-F7A4F91DA0A0}" destId="{3CA219E1-A5D8-43E6-A842-176470D333D7}" srcOrd="0" destOrd="0" presId="urn:microsoft.com/office/officeart/2005/8/layout/process1"/>
    <dgm:cxn modelId="{22E24BAD-56C1-42BE-B23F-DAF0CA803596}" type="presParOf" srcId="{14196CD3-03A4-4D5C-BC41-F7A4F91DA0A0}" destId="{CC9CF685-859D-42A9-8A6D-6E2E4A90AFD2}" srcOrd="1" destOrd="0" presId="urn:microsoft.com/office/officeart/2005/8/layout/process1"/>
    <dgm:cxn modelId="{1E49F1B4-E623-4930-B6AD-BED2640E2155}" type="presParOf" srcId="{CC9CF685-859D-42A9-8A6D-6E2E4A90AFD2}" destId="{2F7092E6-F154-440D-8B4C-8017AB4470FB}" srcOrd="0" destOrd="0" presId="urn:microsoft.com/office/officeart/2005/8/layout/process1"/>
    <dgm:cxn modelId="{75F70770-1BE7-472A-B61E-D744638DB293}" type="presParOf" srcId="{14196CD3-03A4-4D5C-BC41-F7A4F91DA0A0}" destId="{3922E32B-3B08-4007-A412-EE5C9BDB73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6CE84-9411-450D-ABEF-C66B7EE6448B}">
      <dsp:nvSpPr>
        <dsp:cNvPr id="0" name=""/>
        <dsp:cNvSpPr/>
      </dsp:nvSpPr>
      <dsp:spPr>
        <a:xfrm>
          <a:off x="408142" y="-187813"/>
          <a:ext cx="7326512" cy="45790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E3786-1C8C-40CC-BD27-6467F0664EA1}">
      <dsp:nvSpPr>
        <dsp:cNvPr id="0" name=""/>
        <dsp:cNvSpPr/>
      </dsp:nvSpPr>
      <dsp:spPr>
        <a:xfrm>
          <a:off x="1338609" y="2972660"/>
          <a:ext cx="190489" cy="19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580ED-4EF9-4874-9359-CFE72AEC41A8}">
      <dsp:nvSpPr>
        <dsp:cNvPr id="0" name=""/>
        <dsp:cNvSpPr/>
      </dsp:nvSpPr>
      <dsp:spPr>
        <a:xfrm>
          <a:off x="213268" y="354499"/>
          <a:ext cx="2276097" cy="207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3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+mj-lt"/>
            </a:rPr>
            <a:t>Honorarium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dan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imbalan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lain yang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diterima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oleh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pejabat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negara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,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pegawai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negeri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sipil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(PNS),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anggota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TNI/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Polri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dan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pensiunannya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,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sumber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dananya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+mj-lt"/>
            </a:rPr>
            <a:t>dari</a:t>
          </a:r>
          <a:r>
            <a:rPr lang="en-US" sz="2400" kern="1200" dirty="0" smtClean="0">
              <a:solidFill>
                <a:srgbClr val="FF0000"/>
              </a:solidFill>
              <a:latin typeface="+mj-lt"/>
            </a:rPr>
            <a:t> APBN/APBD</a:t>
          </a:r>
          <a:endParaRPr lang="id-ID" sz="2400" kern="1200" dirty="0">
            <a:solidFill>
              <a:srgbClr val="FF0000"/>
            </a:solidFill>
            <a:latin typeface="+mj-lt"/>
          </a:endParaRPr>
        </a:p>
      </dsp:txBody>
      <dsp:txXfrm>
        <a:off x="213268" y="354499"/>
        <a:ext cx="2276097" cy="2074604"/>
      </dsp:txXfrm>
    </dsp:sp>
    <dsp:sp modelId="{71EDB6F9-299B-43B7-8777-6432656638D5}">
      <dsp:nvSpPr>
        <dsp:cNvPr id="0" name=""/>
        <dsp:cNvSpPr/>
      </dsp:nvSpPr>
      <dsp:spPr>
        <a:xfrm>
          <a:off x="3020044" y="1728069"/>
          <a:ext cx="344346" cy="344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EA26-363B-4B9E-A686-26FB7CD97440}">
      <dsp:nvSpPr>
        <dsp:cNvPr id="0" name=""/>
        <dsp:cNvSpPr/>
      </dsp:nvSpPr>
      <dsp:spPr>
        <a:xfrm>
          <a:off x="3192217" y="1900242"/>
          <a:ext cx="1758362" cy="249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46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+mj-lt"/>
            </a:rPr>
            <a:t>Uang</a:t>
          </a:r>
          <a:r>
            <a:rPr lang="en-US" sz="2400" kern="1200" dirty="0" smtClean="0">
              <a:latin typeface="+mj-lt"/>
            </a:rPr>
            <a:t> </a:t>
          </a:r>
          <a:r>
            <a:rPr lang="en-US" sz="2400" kern="1200" dirty="0" err="1" smtClean="0">
              <a:latin typeface="+mj-lt"/>
            </a:rPr>
            <a:t>pesangon</a:t>
          </a:r>
          <a:r>
            <a:rPr lang="id-ID" sz="2400" kern="1200" dirty="0" smtClean="0">
              <a:latin typeface="+mj-lt"/>
            </a:rPr>
            <a:t> yang dibayarkan sekaligus</a:t>
          </a:r>
          <a:endParaRPr lang="id-ID" sz="2400" kern="1200" dirty="0">
            <a:latin typeface="+mj-lt"/>
          </a:endParaRPr>
        </a:p>
      </dsp:txBody>
      <dsp:txXfrm>
        <a:off x="3192217" y="1900242"/>
        <a:ext cx="1758362" cy="2491014"/>
      </dsp:txXfrm>
    </dsp:sp>
    <dsp:sp modelId="{B6A3EEA5-F700-4ADF-8095-539D3D566967}">
      <dsp:nvSpPr>
        <dsp:cNvPr id="0" name=""/>
        <dsp:cNvSpPr/>
      </dsp:nvSpPr>
      <dsp:spPr>
        <a:xfrm>
          <a:off x="5042161" y="970691"/>
          <a:ext cx="476223" cy="476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83432-243A-45D0-A0AB-86620292235D}">
      <dsp:nvSpPr>
        <dsp:cNvPr id="0" name=""/>
        <dsp:cNvSpPr/>
      </dsp:nvSpPr>
      <dsp:spPr>
        <a:xfrm>
          <a:off x="5387700" y="1459532"/>
          <a:ext cx="2620751" cy="18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4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0070C0"/>
              </a:solidFill>
              <a:latin typeface="+mj-lt"/>
            </a:rPr>
            <a:t>U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ang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manfaat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pensiun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,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tunjangan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hari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tua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atau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jaminan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hari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tua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,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dan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pembayaran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lain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sejenis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yang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dibayarkan</a:t>
          </a:r>
          <a:r>
            <a:rPr lang="en-US" sz="2400" kern="1200" dirty="0" smtClean="0">
              <a:solidFill>
                <a:srgbClr val="0070C0"/>
              </a:solidFill>
              <a:latin typeface="+mj-lt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+mj-lt"/>
            </a:rPr>
            <a:t>sekaligus</a:t>
          </a:r>
          <a:endParaRPr lang="id-ID" sz="2400" kern="1200" dirty="0">
            <a:solidFill>
              <a:srgbClr val="0070C0"/>
            </a:solidFill>
            <a:latin typeface="+mj-lt"/>
          </a:endParaRPr>
        </a:p>
      </dsp:txBody>
      <dsp:txXfrm>
        <a:off x="5387700" y="1459532"/>
        <a:ext cx="2620751" cy="1819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8B8EA-73EA-4E58-8035-0478BF1DABC1}">
      <dsp:nvSpPr>
        <dsp:cNvPr id="0" name=""/>
        <dsp:cNvSpPr/>
      </dsp:nvSpPr>
      <dsp:spPr>
        <a:xfrm>
          <a:off x="0" y="0"/>
          <a:ext cx="8262222" cy="1206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j-lt"/>
            </a:rPr>
            <a:t>PPh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dipotong</a:t>
          </a:r>
          <a:r>
            <a:rPr lang="en-US" sz="2800" kern="1200" dirty="0" smtClean="0">
              <a:latin typeface="+mj-lt"/>
            </a:rPr>
            <a:t> = </a:t>
          </a:r>
          <a:r>
            <a:rPr lang="en-US" sz="2800" kern="1200" dirty="0" err="1" smtClean="0">
              <a:latin typeface="+mj-lt"/>
            </a:rPr>
            <a:t>Tarif</a:t>
          </a:r>
          <a:r>
            <a:rPr lang="en-US" sz="2800" kern="1200" dirty="0" smtClean="0">
              <a:latin typeface="+mj-lt"/>
            </a:rPr>
            <a:t> × </a:t>
          </a:r>
          <a:r>
            <a:rPr lang="en-US" sz="2800" kern="1200" dirty="0" err="1" smtClean="0">
              <a:latin typeface="+mj-lt"/>
            </a:rPr>
            <a:t>Dasar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pengenaan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pajak</a:t>
          </a:r>
          <a:endParaRPr lang="en-US" sz="2800" kern="1200" dirty="0">
            <a:latin typeface="+mj-lt"/>
          </a:endParaRPr>
        </a:p>
      </dsp:txBody>
      <dsp:txXfrm>
        <a:off x="35346" y="35346"/>
        <a:ext cx="6959973" cy="1136125"/>
      </dsp:txXfrm>
    </dsp:sp>
    <dsp:sp modelId="{5C413CB9-F4FA-48C3-BE23-BE0B8EB3F750}">
      <dsp:nvSpPr>
        <dsp:cNvPr id="0" name=""/>
        <dsp:cNvSpPr/>
      </dsp:nvSpPr>
      <dsp:spPr>
        <a:xfrm>
          <a:off x="729019" y="1407953"/>
          <a:ext cx="8262222" cy="12068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764365" y="1443299"/>
        <a:ext cx="6678079" cy="1136125"/>
      </dsp:txXfrm>
    </dsp:sp>
    <dsp:sp modelId="{F5E902ED-FE0F-4570-99C7-9EA6B4F16702}">
      <dsp:nvSpPr>
        <dsp:cNvPr id="0" name=""/>
        <dsp:cNvSpPr/>
      </dsp:nvSpPr>
      <dsp:spPr>
        <a:xfrm>
          <a:off x="1458039" y="2815907"/>
          <a:ext cx="8262222" cy="1206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j-lt"/>
            </a:rPr>
            <a:t>Besarnya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tarif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dan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dasar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pengenaan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pajak</a:t>
          </a:r>
          <a:r>
            <a:rPr lang="en-US" sz="2800" kern="1200" dirty="0" smtClean="0">
              <a:latin typeface="+mj-lt"/>
            </a:rPr>
            <a:t> (PKP) </a:t>
          </a:r>
          <a:r>
            <a:rPr lang="en-US" sz="2800" kern="1200" dirty="0" err="1" smtClean="0">
              <a:latin typeface="+mj-lt"/>
            </a:rPr>
            <a:t>didasarkan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pada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jenis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penghasilan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dan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penerima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penghasilan</a:t>
          </a:r>
          <a:endParaRPr lang="en-US" sz="2800" kern="1200" dirty="0">
            <a:latin typeface="+mj-lt"/>
          </a:endParaRPr>
        </a:p>
      </dsp:txBody>
      <dsp:txXfrm>
        <a:off x="1493385" y="2851253"/>
        <a:ext cx="6678079" cy="1136125"/>
      </dsp:txXfrm>
    </dsp:sp>
    <dsp:sp modelId="{880BEB58-FA59-4DA4-8475-6B2D0F75B35F}">
      <dsp:nvSpPr>
        <dsp:cNvPr id="0" name=""/>
        <dsp:cNvSpPr/>
      </dsp:nvSpPr>
      <dsp:spPr>
        <a:xfrm>
          <a:off x="7477791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54288" y="915169"/>
        <a:ext cx="431437" cy="590284"/>
      </dsp:txXfrm>
    </dsp:sp>
    <dsp:sp modelId="{151B2080-91A2-44E5-A52F-26B2C0AD12F1}">
      <dsp:nvSpPr>
        <dsp:cNvPr id="0" name=""/>
        <dsp:cNvSpPr/>
      </dsp:nvSpPr>
      <dsp:spPr>
        <a:xfrm>
          <a:off x="8206810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383307" y="2315078"/>
        <a:ext cx="431437" cy="590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C735-8453-4D9D-A382-F15A16F7E19D}">
      <dsp:nvSpPr>
        <dsp:cNvPr id="0" name=""/>
        <dsp:cNvSpPr/>
      </dsp:nvSpPr>
      <dsp:spPr>
        <a:xfrm>
          <a:off x="581263" y="1603"/>
          <a:ext cx="6898036" cy="627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i="1" kern="1200" dirty="0" err="1" smtClean="0"/>
            <a:t>Penerima</a:t>
          </a:r>
          <a:endParaRPr lang="en-US" sz="3100" i="1" kern="1200" dirty="0"/>
        </a:p>
      </dsp:txBody>
      <dsp:txXfrm>
        <a:off x="581263" y="1603"/>
        <a:ext cx="6898036" cy="627094"/>
      </dsp:txXfrm>
    </dsp:sp>
    <dsp:sp modelId="{91C9D033-2E7D-4979-9EF2-BFBE165A0450}">
      <dsp:nvSpPr>
        <dsp:cNvPr id="0" name=""/>
        <dsp:cNvSpPr/>
      </dsp:nvSpPr>
      <dsp:spPr>
        <a:xfrm>
          <a:off x="581263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2D2E0-3B32-4A65-86A5-58924956538A}">
      <dsp:nvSpPr>
        <dsp:cNvPr id="0" name=""/>
        <dsp:cNvSpPr/>
      </dsp:nvSpPr>
      <dsp:spPr>
        <a:xfrm>
          <a:off x="1550821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F1F30-07AB-447C-BF97-5A0C671AABF0}">
      <dsp:nvSpPr>
        <dsp:cNvPr id="0" name=""/>
        <dsp:cNvSpPr/>
      </dsp:nvSpPr>
      <dsp:spPr>
        <a:xfrm>
          <a:off x="2521145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C7F12-A454-4CC9-8456-A0A0A33FBBBA}">
      <dsp:nvSpPr>
        <dsp:cNvPr id="0" name=""/>
        <dsp:cNvSpPr/>
      </dsp:nvSpPr>
      <dsp:spPr>
        <a:xfrm>
          <a:off x="3490702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5EBD-998A-44F4-A6FE-D426596283C9}">
      <dsp:nvSpPr>
        <dsp:cNvPr id="0" name=""/>
        <dsp:cNvSpPr/>
      </dsp:nvSpPr>
      <dsp:spPr>
        <a:xfrm>
          <a:off x="4461026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6BF01-0A09-480B-BF0D-DF205CC1BD7F}">
      <dsp:nvSpPr>
        <dsp:cNvPr id="0" name=""/>
        <dsp:cNvSpPr/>
      </dsp:nvSpPr>
      <dsp:spPr>
        <a:xfrm>
          <a:off x="5430583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1CAC4-D8F6-456A-8650-0418FC9440A7}">
      <dsp:nvSpPr>
        <dsp:cNvPr id="0" name=""/>
        <dsp:cNvSpPr/>
      </dsp:nvSpPr>
      <dsp:spPr>
        <a:xfrm>
          <a:off x="6400907" y="628697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E4133-6CCB-44AC-96D7-DB8061914745}">
      <dsp:nvSpPr>
        <dsp:cNvPr id="0" name=""/>
        <dsp:cNvSpPr/>
      </dsp:nvSpPr>
      <dsp:spPr>
        <a:xfrm>
          <a:off x="581263" y="756438"/>
          <a:ext cx="6987711" cy="102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Pegawai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tetap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swatsa</a:t>
          </a:r>
          <a:r>
            <a:rPr lang="en-US" sz="2400" kern="1200" dirty="0" smtClean="0"/>
            <a:t>, PNS, </a:t>
          </a:r>
          <a:r>
            <a:rPr lang="en-US" sz="2400" kern="1200" dirty="0" err="1" smtClean="0"/>
            <a:t>anggota</a:t>
          </a:r>
          <a:r>
            <a:rPr lang="en-US" sz="2400" kern="1200" dirty="0" smtClean="0"/>
            <a:t> TNI/</a:t>
          </a:r>
          <a:r>
            <a:rPr lang="en-US" sz="2400" kern="1200" dirty="0" err="1" smtClean="0"/>
            <a:t>Polri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pejabat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negara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pensiunannya</a:t>
          </a:r>
          <a:endParaRPr lang="en-US" sz="2400" kern="1200" dirty="0"/>
        </a:p>
      </dsp:txBody>
      <dsp:txXfrm>
        <a:off x="581263" y="756438"/>
        <a:ext cx="6987711" cy="1021931"/>
      </dsp:txXfrm>
    </dsp:sp>
    <dsp:sp modelId="{86330874-BFD6-4E7A-B9EC-2316CA0D01FD}">
      <dsp:nvSpPr>
        <dsp:cNvPr id="0" name=""/>
        <dsp:cNvSpPr/>
      </dsp:nvSpPr>
      <dsp:spPr>
        <a:xfrm>
          <a:off x="581263" y="1975325"/>
          <a:ext cx="6898036" cy="627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i="1" kern="1200" dirty="0" err="1" smtClean="0"/>
            <a:t>Jenis</a:t>
          </a:r>
          <a:r>
            <a:rPr lang="en-US" sz="3100" i="1" kern="1200" dirty="0" smtClean="0"/>
            <a:t> </a:t>
          </a:r>
          <a:r>
            <a:rPr lang="en-US" sz="3100" i="1" kern="1200" dirty="0" err="1" smtClean="0"/>
            <a:t>penghasilan</a:t>
          </a:r>
          <a:endParaRPr lang="en-US" sz="3100" i="1" kern="1200" dirty="0"/>
        </a:p>
      </dsp:txBody>
      <dsp:txXfrm>
        <a:off x="581263" y="1975325"/>
        <a:ext cx="6898036" cy="627094"/>
      </dsp:txXfrm>
    </dsp:sp>
    <dsp:sp modelId="{44A7FC88-B643-4F17-B5A6-6531EADDF0B9}">
      <dsp:nvSpPr>
        <dsp:cNvPr id="0" name=""/>
        <dsp:cNvSpPr/>
      </dsp:nvSpPr>
      <dsp:spPr>
        <a:xfrm>
          <a:off x="581263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067DF-B52D-4503-981A-7CC820EC98F0}">
      <dsp:nvSpPr>
        <dsp:cNvPr id="0" name=""/>
        <dsp:cNvSpPr/>
      </dsp:nvSpPr>
      <dsp:spPr>
        <a:xfrm>
          <a:off x="1550821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92F90-CB36-46F7-A690-26F71CA257E5}">
      <dsp:nvSpPr>
        <dsp:cNvPr id="0" name=""/>
        <dsp:cNvSpPr/>
      </dsp:nvSpPr>
      <dsp:spPr>
        <a:xfrm>
          <a:off x="2521145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6B04F-CBC9-47EB-BB4D-79FF097B5763}">
      <dsp:nvSpPr>
        <dsp:cNvPr id="0" name=""/>
        <dsp:cNvSpPr/>
      </dsp:nvSpPr>
      <dsp:spPr>
        <a:xfrm>
          <a:off x="3490702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00046-75B1-498B-AB89-6CD74D4CD401}">
      <dsp:nvSpPr>
        <dsp:cNvPr id="0" name=""/>
        <dsp:cNvSpPr/>
      </dsp:nvSpPr>
      <dsp:spPr>
        <a:xfrm>
          <a:off x="4461026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B561E-8896-4ED3-90AD-29EEC4C87F69}">
      <dsp:nvSpPr>
        <dsp:cNvPr id="0" name=""/>
        <dsp:cNvSpPr/>
      </dsp:nvSpPr>
      <dsp:spPr>
        <a:xfrm>
          <a:off x="5430583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8ADF4-EA22-441E-94B7-A82EFCBB998D}">
      <dsp:nvSpPr>
        <dsp:cNvPr id="0" name=""/>
        <dsp:cNvSpPr/>
      </dsp:nvSpPr>
      <dsp:spPr>
        <a:xfrm>
          <a:off x="6400907" y="2602419"/>
          <a:ext cx="1614140" cy="12774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1F0E-6FEC-422A-9969-C2AED5D0BD86}">
      <dsp:nvSpPr>
        <dsp:cNvPr id="0" name=""/>
        <dsp:cNvSpPr/>
      </dsp:nvSpPr>
      <dsp:spPr>
        <a:xfrm>
          <a:off x="581263" y="2730161"/>
          <a:ext cx="6987711" cy="102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Penghasilan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teratur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gaji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uang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lembur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tunjangan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premi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asuransi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dibayar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pemberi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kerja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natura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tertentu</a:t>
          </a:r>
          <a:r>
            <a:rPr lang="en-US" sz="2400" kern="1200" dirty="0" smtClean="0"/>
            <a:t>) </a:t>
          </a:r>
          <a:endParaRPr lang="en-US" sz="2400" kern="1200" dirty="0"/>
        </a:p>
      </dsp:txBody>
      <dsp:txXfrm>
        <a:off x="581263" y="2730161"/>
        <a:ext cx="6987711" cy="1021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219E1-A5D8-43E6-A842-176470D333D7}">
      <dsp:nvSpPr>
        <dsp:cNvPr id="0" name=""/>
        <dsp:cNvSpPr/>
      </dsp:nvSpPr>
      <dsp:spPr>
        <a:xfrm>
          <a:off x="0" y="0"/>
          <a:ext cx="4044573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+mj-lt"/>
            </a:rPr>
            <a:t>Penerima</a:t>
          </a:r>
          <a:r>
            <a:rPr lang="en-US" sz="3200" kern="1200" dirty="0" smtClean="0">
              <a:latin typeface="+mj-lt"/>
            </a:rPr>
            <a:t>:</a:t>
          </a:r>
        </a:p>
        <a:p>
          <a:pPr marL="273050" lvl="0" indent="-27305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1. </a:t>
          </a:r>
          <a:r>
            <a:rPr lang="en-US" sz="3200" kern="1200" dirty="0" err="1" smtClean="0">
              <a:latin typeface="+mj-lt"/>
            </a:rPr>
            <a:t>Pegawai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tidak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tetap</a:t>
          </a:r>
          <a:r>
            <a:rPr lang="en-US" sz="3200" kern="1200" dirty="0" smtClean="0">
              <a:latin typeface="+mj-lt"/>
            </a:rPr>
            <a:t>/</a:t>
          </a:r>
          <a:r>
            <a:rPr lang="en-US" sz="3200" kern="1200" dirty="0" err="1" smtClean="0">
              <a:latin typeface="+mj-lt"/>
            </a:rPr>
            <a:t>tenaga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kerja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lepas</a:t>
          </a:r>
          <a:endParaRPr lang="en-US" sz="3200" kern="1200" dirty="0" smtClean="0">
            <a:latin typeface="+mj-lt"/>
          </a:endParaRPr>
        </a:p>
        <a:p>
          <a:pPr marL="273050" lvl="0" indent="-27305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2. </a:t>
          </a:r>
          <a:r>
            <a:rPr lang="en-US" sz="3200" kern="1200" dirty="0" err="1" smtClean="0">
              <a:latin typeface="+mj-lt"/>
            </a:rPr>
            <a:t>Pemagang</a:t>
          </a:r>
          <a:endParaRPr lang="en-US" sz="3200" kern="1200" dirty="0" smtClean="0">
            <a:latin typeface="+mj-lt"/>
          </a:endParaRPr>
        </a:p>
        <a:p>
          <a:pPr marL="273050" lvl="0" indent="-27305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3. </a:t>
          </a:r>
          <a:r>
            <a:rPr lang="en-US" sz="3200" kern="1200" dirty="0" err="1" smtClean="0">
              <a:latin typeface="+mj-lt"/>
            </a:rPr>
            <a:t>Calon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pegawai</a:t>
          </a:r>
          <a:endParaRPr lang="en-US" sz="3200" kern="1200" dirty="0" smtClean="0">
            <a:latin typeface="+mj-lt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yang </a:t>
          </a:r>
          <a:r>
            <a:rPr lang="en-US" sz="3200" kern="1200" dirty="0" err="1" smtClean="0">
              <a:latin typeface="+mj-lt"/>
            </a:rPr>
            <a:t>menerima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upah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harian</a:t>
          </a:r>
          <a:r>
            <a:rPr lang="en-US" sz="3200" kern="1200" dirty="0" smtClean="0">
              <a:latin typeface="+mj-lt"/>
            </a:rPr>
            <a:t>/</a:t>
          </a:r>
          <a:r>
            <a:rPr lang="en-US" sz="3200" kern="1200" dirty="0" err="1" smtClean="0">
              <a:latin typeface="+mj-lt"/>
            </a:rPr>
            <a:t>mingguan</a:t>
          </a:r>
          <a:r>
            <a:rPr lang="en-US" sz="3200" kern="1200" dirty="0" smtClean="0">
              <a:latin typeface="+mj-lt"/>
            </a:rPr>
            <a:t>, </a:t>
          </a:r>
          <a:r>
            <a:rPr lang="en-US" sz="3200" kern="1200" dirty="0" err="1" smtClean="0">
              <a:latin typeface="+mj-lt"/>
            </a:rPr>
            <a:t>satuan</a:t>
          </a:r>
          <a:r>
            <a:rPr lang="en-US" sz="3200" kern="1200" dirty="0" smtClean="0">
              <a:latin typeface="+mj-lt"/>
            </a:rPr>
            <a:t>, </a:t>
          </a:r>
          <a:r>
            <a:rPr lang="en-US" sz="3200" kern="1200" dirty="0" err="1" smtClean="0">
              <a:latin typeface="+mj-lt"/>
            </a:rPr>
            <a:t>borongan</a:t>
          </a:r>
          <a:endParaRPr lang="en-US" sz="3200" kern="1200" dirty="0">
            <a:latin typeface="+mj-lt"/>
          </a:endParaRPr>
        </a:p>
      </dsp:txBody>
      <dsp:txXfrm>
        <a:off x="117822" y="117822"/>
        <a:ext cx="3808929" cy="3787081"/>
      </dsp:txXfrm>
    </dsp:sp>
    <dsp:sp modelId="{CC9CF685-859D-42A9-8A6D-6E2E4A90AFD2}">
      <dsp:nvSpPr>
        <dsp:cNvPr id="0" name=""/>
        <dsp:cNvSpPr/>
      </dsp:nvSpPr>
      <dsp:spPr>
        <a:xfrm>
          <a:off x="4450691" y="1509835"/>
          <a:ext cx="860970" cy="1003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4450691" y="1710446"/>
        <a:ext cx="602679" cy="601832"/>
      </dsp:txXfrm>
    </dsp:sp>
    <dsp:sp modelId="{3922E32B-3B08-4007-A412-EE5C9BDB73A4}">
      <dsp:nvSpPr>
        <dsp:cNvPr id="0" name=""/>
        <dsp:cNvSpPr/>
      </dsp:nvSpPr>
      <dsp:spPr>
        <a:xfrm>
          <a:off x="5669045" y="0"/>
          <a:ext cx="4044573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+mj-lt"/>
            </a:rPr>
            <a:t>Jenis</a:t>
          </a:r>
          <a:r>
            <a:rPr lang="en-US" sz="3600" kern="1200" dirty="0" smtClean="0">
              <a:latin typeface="+mj-lt"/>
            </a:rPr>
            <a:t> </a:t>
          </a:r>
          <a:r>
            <a:rPr lang="en-US" sz="3600" kern="1200" dirty="0" err="1" smtClean="0">
              <a:latin typeface="+mj-lt"/>
            </a:rPr>
            <a:t>penghasilan</a:t>
          </a:r>
          <a:r>
            <a:rPr lang="en-US" sz="3600" kern="1200" dirty="0" smtClean="0">
              <a:latin typeface="+mj-lt"/>
            </a:rPr>
            <a:t>:</a:t>
          </a:r>
        </a:p>
        <a:p>
          <a:pPr marL="534988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j-lt"/>
            </a:rPr>
            <a:t>1. </a:t>
          </a:r>
          <a:r>
            <a:rPr lang="en-US" sz="3600" kern="1200" dirty="0" err="1" smtClean="0">
              <a:latin typeface="+mj-lt"/>
            </a:rPr>
            <a:t>Upah</a:t>
          </a:r>
          <a:r>
            <a:rPr lang="en-US" sz="3600" kern="1200" dirty="0" smtClean="0">
              <a:latin typeface="+mj-lt"/>
            </a:rPr>
            <a:t> </a:t>
          </a:r>
          <a:r>
            <a:rPr lang="en-US" sz="3600" kern="1200" dirty="0" err="1" smtClean="0">
              <a:latin typeface="+mj-lt"/>
            </a:rPr>
            <a:t>harian</a:t>
          </a:r>
          <a:endParaRPr lang="en-US" sz="3600" kern="1200" dirty="0" smtClean="0">
            <a:latin typeface="+mj-lt"/>
          </a:endParaRPr>
        </a:p>
        <a:p>
          <a:pPr marL="534988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j-lt"/>
            </a:rPr>
            <a:t>2. </a:t>
          </a:r>
          <a:r>
            <a:rPr lang="en-US" sz="3600" kern="1200" dirty="0" err="1" smtClean="0">
              <a:latin typeface="+mj-lt"/>
            </a:rPr>
            <a:t>Upah</a:t>
          </a:r>
          <a:r>
            <a:rPr lang="en-US" sz="3600" kern="1200" dirty="0" smtClean="0">
              <a:latin typeface="+mj-lt"/>
            </a:rPr>
            <a:t> </a:t>
          </a:r>
          <a:r>
            <a:rPr lang="en-US" sz="3600" kern="1200" dirty="0" err="1" smtClean="0">
              <a:latin typeface="+mj-lt"/>
            </a:rPr>
            <a:t>mingguan</a:t>
          </a:r>
          <a:endParaRPr lang="en-US" sz="3600" kern="1200" dirty="0" smtClean="0">
            <a:latin typeface="+mj-lt"/>
          </a:endParaRPr>
        </a:p>
        <a:p>
          <a:pPr marL="534988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j-lt"/>
            </a:rPr>
            <a:t>3. </a:t>
          </a:r>
          <a:r>
            <a:rPr lang="en-US" sz="3600" kern="1200" dirty="0" err="1" smtClean="0">
              <a:latin typeface="+mj-lt"/>
            </a:rPr>
            <a:t>Upah</a:t>
          </a:r>
          <a:r>
            <a:rPr lang="en-US" sz="3600" kern="1200" dirty="0" smtClean="0">
              <a:latin typeface="+mj-lt"/>
            </a:rPr>
            <a:t>  </a:t>
          </a:r>
          <a:r>
            <a:rPr lang="en-US" sz="3600" kern="1200" dirty="0" err="1" smtClean="0">
              <a:latin typeface="+mj-lt"/>
            </a:rPr>
            <a:t>satuan</a:t>
          </a:r>
          <a:endParaRPr lang="en-US" sz="3600" kern="1200" dirty="0" smtClean="0">
            <a:latin typeface="+mj-lt"/>
          </a:endParaRPr>
        </a:p>
        <a:p>
          <a:pPr marL="534988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j-lt"/>
            </a:rPr>
            <a:t>4. </a:t>
          </a:r>
          <a:r>
            <a:rPr lang="en-US" sz="3600" kern="1200" dirty="0" err="1" smtClean="0">
              <a:latin typeface="+mj-lt"/>
            </a:rPr>
            <a:t>Upah</a:t>
          </a:r>
          <a:r>
            <a:rPr lang="en-US" sz="3600" kern="1200" dirty="0" smtClean="0">
              <a:latin typeface="+mj-lt"/>
            </a:rPr>
            <a:t> </a:t>
          </a:r>
          <a:r>
            <a:rPr lang="en-US" sz="3600" kern="1200" dirty="0" err="1" smtClean="0">
              <a:latin typeface="+mj-lt"/>
            </a:rPr>
            <a:t>borongan</a:t>
          </a:r>
          <a:endParaRPr lang="en-US" sz="3600" kern="1200" dirty="0" smtClean="0">
            <a:latin typeface="+mj-lt"/>
          </a:endParaRPr>
        </a:p>
      </dsp:txBody>
      <dsp:txXfrm>
        <a:off x="5786867" y="117822"/>
        <a:ext cx="3808929" cy="378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059AB-4899-4223-9E83-12843FFFB2F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473A-4991-46E1-8B77-C300BE078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0B30-20D9-48EF-BDCA-C2C6F31278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3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5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4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8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0E0DB0-C4E1-4A40-A268-26D772BFEE1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0305E8-E166-4B9D-B787-E6801C754A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PAJAK PENGHASILAN PASAL 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Bab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PENGHASILAN YANG PPH PASAL 21 BERSIFAT FINAL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2908"/>
              </p:ext>
            </p:extLst>
          </p:nvPr>
        </p:nvGraphicFramePr>
        <p:xfrm>
          <a:off x="1699864" y="1848342"/>
          <a:ext cx="8142797" cy="457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9872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46" name="Rounded Rectangle 45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BUKAN OBJEK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PPh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2187" y="2820205"/>
            <a:ext cx="3534938" cy="2160240"/>
            <a:chOff x="-291813" y="2820205"/>
            <a:chExt cx="3534938" cy="2160240"/>
          </a:xfrm>
        </p:grpSpPr>
        <p:pic>
          <p:nvPicPr>
            <p:cNvPr id="1026" name="Picture 2" descr="D:\LAIN-LAIN\GUDANG PPT\SITI RESMI\Gambar Perpajakan\Bebas-Pajak---beritabekasi.codoti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3027">
              <a:off x="-291813" y="2820205"/>
              <a:ext cx="3534938" cy="216024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 rot="20421788">
              <a:off x="471306" y="2910561"/>
              <a:ext cx="11015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beritabekasi.co.id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83833" y="1776123"/>
            <a:ext cx="5735959" cy="1001220"/>
            <a:chOff x="3059832" y="1776123"/>
            <a:chExt cx="5735959" cy="1001220"/>
          </a:xfrm>
        </p:grpSpPr>
        <p:grpSp>
          <p:nvGrpSpPr>
            <p:cNvPr id="8" name="Group 7"/>
            <p:cNvGrpSpPr/>
            <p:nvPr/>
          </p:nvGrpSpPr>
          <p:grpSpPr>
            <a:xfrm>
              <a:off x="3059832" y="1776123"/>
              <a:ext cx="700854" cy="1001220"/>
              <a:chOff x="0" y="1653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6" name="Chevron 35"/>
              <p:cNvSpPr/>
              <p:nvPr/>
            </p:nvSpPr>
            <p:spPr>
              <a:xfrm rot="5400000">
                <a:off x="-150183" y="151836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Chevron 4"/>
              <p:cNvSpPr/>
              <p:nvPr/>
            </p:nvSpPr>
            <p:spPr>
              <a:xfrm>
                <a:off x="0" y="352080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760686" y="1776123"/>
              <a:ext cx="5035105" cy="650793"/>
              <a:chOff x="700854" y="1653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4" name="Round Same Side Corner Rectangle 33"/>
              <p:cNvSpPr/>
              <p:nvPr/>
            </p:nvSpPr>
            <p:spPr>
              <a:xfrm rot="5400000">
                <a:off x="2893010" y="-2190503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ound Same Side Corner Rectangle 6"/>
              <p:cNvSpPr/>
              <p:nvPr/>
            </p:nvSpPr>
            <p:spPr>
              <a:xfrm>
                <a:off x="700855" y="33421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sz="1500" dirty="0" smtClean="0"/>
                  <a:t>Manfaat </a:t>
                </a:r>
                <a:r>
                  <a:rPr lang="fi-FI" sz="1500" dirty="0"/>
                  <a:t>atau santunan asuransi sehubungan </a:t>
                </a:r>
                <a:r>
                  <a:rPr lang="en-US" sz="1500" dirty="0" err="1"/>
                  <a:t>dengan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asuransi</a:t>
                </a:r>
                <a:r>
                  <a:rPr lang="en-US" sz="1500" dirty="0"/>
                  <a:t> </a:t>
                </a:r>
                <a:r>
                  <a:rPr lang="en-US" sz="1500" dirty="0" err="1"/>
                  <a:t>kesehatan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kecelakaan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jiwa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dwiguna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dan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beasiswa</a:t>
                </a:r>
                <a:endParaRPr lang="en-US" sz="15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583833" y="2659117"/>
            <a:ext cx="5735959" cy="1001220"/>
            <a:chOff x="3059832" y="2659117"/>
            <a:chExt cx="5735959" cy="1001220"/>
          </a:xfrm>
        </p:grpSpPr>
        <p:grpSp>
          <p:nvGrpSpPr>
            <p:cNvPr id="10" name="Group 9"/>
            <p:cNvGrpSpPr/>
            <p:nvPr/>
          </p:nvGrpSpPr>
          <p:grpSpPr>
            <a:xfrm>
              <a:off x="3059832" y="2659117"/>
              <a:ext cx="700854" cy="1001220"/>
              <a:chOff x="0" y="884647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2" name="Chevron 31"/>
              <p:cNvSpPr/>
              <p:nvPr/>
            </p:nvSpPr>
            <p:spPr>
              <a:xfrm rot="5400000">
                <a:off x="-150183" y="1034830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8"/>
              <p:cNvSpPr/>
              <p:nvPr/>
            </p:nvSpPr>
            <p:spPr>
              <a:xfrm>
                <a:off x="0" y="1235074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60686" y="2659118"/>
              <a:ext cx="5035105" cy="650793"/>
              <a:chOff x="700854" y="884648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2893010" y="-1307508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10"/>
              <p:cNvSpPr/>
              <p:nvPr/>
            </p:nvSpPr>
            <p:spPr>
              <a:xfrm>
                <a:off x="700855" y="916416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20650" lvl="1" indent="-1206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 err="1" smtClean="0"/>
                  <a:t>Natura</a:t>
                </a:r>
                <a:r>
                  <a:rPr lang="en-US" sz="1500" dirty="0" smtClean="0"/>
                  <a:t>/</a:t>
                </a:r>
                <a:r>
                  <a:rPr lang="en-US" sz="1500" dirty="0" err="1" smtClean="0"/>
                  <a:t>kenikmatan</a:t>
                </a:r>
                <a:r>
                  <a:rPr lang="en-US" sz="1500" dirty="0" smtClean="0"/>
                  <a:t> </a:t>
                </a:r>
                <a:r>
                  <a:rPr lang="en-US" sz="1500" dirty="0" err="1"/>
                  <a:t>dalam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bentuk</a:t>
                </a:r>
                <a:r>
                  <a:rPr lang="en-US" sz="1500" dirty="0"/>
                  <a:t> </a:t>
                </a:r>
                <a:r>
                  <a:rPr lang="en-US" sz="1500" dirty="0" err="1"/>
                  <a:t>apa</a:t>
                </a:r>
                <a:r>
                  <a:rPr lang="en-US" sz="1500" dirty="0"/>
                  <a:t> pun </a:t>
                </a:r>
                <a:r>
                  <a:rPr lang="en-US" sz="1500" dirty="0" err="1"/>
                  <a:t>diberikan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oleh</a:t>
                </a:r>
                <a:r>
                  <a:rPr lang="en-US" sz="1500" dirty="0"/>
                  <a:t> WP </a:t>
                </a:r>
                <a:r>
                  <a:rPr lang="en-US" sz="1500" dirty="0" err="1"/>
                  <a:t>atau</a:t>
                </a:r>
                <a:r>
                  <a:rPr lang="en-US" sz="1500" dirty="0"/>
                  <a:t> </a:t>
                </a:r>
                <a:r>
                  <a:rPr lang="en-US" sz="1500" dirty="0" err="1" smtClean="0"/>
                  <a:t>pemerintah</a:t>
                </a:r>
                <a:r>
                  <a:rPr lang="en-US" sz="1500" baseline="30000" dirty="0" smtClean="0"/>
                  <a:t>*)</a:t>
                </a:r>
                <a:endParaRPr lang="en-US" sz="1500" baseline="300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583833" y="3542111"/>
            <a:ext cx="5735959" cy="1001220"/>
            <a:chOff x="3059832" y="3542111"/>
            <a:chExt cx="5735959" cy="1001220"/>
          </a:xfrm>
        </p:grpSpPr>
        <p:grpSp>
          <p:nvGrpSpPr>
            <p:cNvPr id="12" name="Group 11"/>
            <p:cNvGrpSpPr/>
            <p:nvPr/>
          </p:nvGrpSpPr>
          <p:grpSpPr>
            <a:xfrm>
              <a:off x="3059832" y="3542111"/>
              <a:ext cx="700854" cy="1001220"/>
              <a:chOff x="0" y="1767641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8" name="Chevron 27"/>
              <p:cNvSpPr/>
              <p:nvPr/>
            </p:nvSpPr>
            <p:spPr>
              <a:xfrm rot="5400000">
                <a:off x="-150183" y="1917824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Chevron 12"/>
              <p:cNvSpPr/>
              <p:nvPr/>
            </p:nvSpPr>
            <p:spPr>
              <a:xfrm>
                <a:off x="0" y="2118068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60686" y="3542112"/>
              <a:ext cx="5035105" cy="650793"/>
              <a:chOff x="700854" y="1767642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6" name="Round Same Side Corner Rectangle 25"/>
              <p:cNvSpPr/>
              <p:nvPr/>
            </p:nvSpPr>
            <p:spPr>
              <a:xfrm rot="5400000">
                <a:off x="2893010" y="-424514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und Same Side Corner Rectangle 14"/>
              <p:cNvSpPr/>
              <p:nvPr/>
            </p:nvSpPr>
            <p:spPr>
              <a:xfrm>
                <a:off x="700855" y="1799410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dirty="0" err="1"/>
                  <a:t>Iuran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pensiun</a:t>
                </a:r>
                <a:r>
                  <a:rPr lang="en-US" sz="1500" dirty="0"/>
                  <a:t> yang </a:t>
                </a:r>
                <a:r>
                  <a:rPr lang="en-US" sz="1500" dirty="0" err="1"/>
                  <a:t>dibayarkan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kepada</a:t>
                </a:r>
                <a:r>
                  <a:rPr lang="en-US" sz="1500" dirty="0"/>
                  <a:t> </a:t>
                </a:r>
                <a:r>
                  <a:rPr lang="en-US" sz="1500" dirty="0" err="1"/>
                  <a:t>dana</a:t>
                </a:r>
                <a:r>
                  <a:rPr lang="en-US" sz="1500" dirty="0"/>
                  <a:t> </a:t>
                </a:r>
                <a:r>
                  <a:rPr lang="en-US" sz="1500" dirty="0" err="1"/>
                  <a:t>pensiun</a:t>
                </a:r>
                <a:r>
                  <a:rPr lang="fi-FI" sz="1500" dirty="0"/>
                  <a:t>, iuran tunjangan hari tua atau iuran JHT</a:t>
                </a:r>
                <a:endParaRPr lang="en-US" sz="1500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583833" y="4425106"/>
            <a:ext cx="5735959" cy="1001221"/>
            <a:chOff x="3059832" y="4425105"/>
            <a:chExt cx="5735959" cy="1001221"/>
          </a:xfrm>
        </p:grpSpPr>
        <p:grpSp>
          <p:nvGrpSpPr>
            <p:cNvPr id="14" name="Group 13"/>
            <p:cNvGrpSpPr/>
            <p:nvPr/>
          </p:nvGrpSpPr>
          <p:grpSpPr>
            <a:xfrm>
              <a:off x="3059832" y="4425106"/>
              <a:ext cx="700854" cy="1001220"/>
              <a:chOff x="0" y="2650636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4" name="Chevron 23"/>
              <p:cNvSpPr/>
              <p:nvPr/>
            </p:nvSpPr>
            <p:spPr>
              <a:xfrm rot="5400000">
                <a:off x="-150183" y="2800819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vron 16"/>
              <p:cNvSpPr/>
              <p:nvPr/>
            </p:nvSpPr>
            <p:spPr>
              <a:xfrm>
                <a:off x="0" y="3001063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60686" y="4425105"/>
              <a:ext cx="5035105" cy="650793"/>
              <a:chOff x="700854" y="2650635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2893010" y="458479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18"/>
              <p:cNvSpPr/>
              <p:nvPr/>
            </p:nvSpPr>
            <p:spPr>
              <a:xfrm>
                <a:off x="700855" y="2682404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dirty="0" err="1"/>
                  <a:t>Zakat</a:t>
                </a:r>
                <a:r>
                  <a:rPr lang="en-US" sz="1500" dirty="0"/>
                  <a:t> yang </a:t>
                </a:r>
                <a:r>
                  <a:rPr lang="en-US" sz="1500" dirty="0" err="1"/>
                  <a:t>diterima</a:t>
                </a:r>
                <a:r>
                  <a:rPr lang="en-US" sz="1500" dirty="0"/>
                  <a:t> </a:t>
                </a:r>
                <a:r>
                  <a:rPr lang="en-US" sz="1500" dirty="0" err="1"/>
                  <a:t>oleh</a:t>
                </a:r>
                <a:r>
                  <a:rPr lang="en-US" sz="1500" dirty="0"/>
                  <a:t> OP yang </a:t>
                </a:r>
                <a:r>
                  <a:rPr lang="en-US" sz="1500" dirty="0" err="1"/>
                  <a:t>berhak</a:t>
                </a:r>
                <a:endParaRPr lang="en-US" sz="150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583833" y="5308100"/>
            <a:ext cx="5735959" cy="1001220"/>
            <a:chOff x="3059832" y="5308100"/>
            <a:chExt cx="5735959" cy="1001220"/>
          </a:xfrm>
        </p:grpSpPr>
        <p:grpSp>
          <p:nvGrpSpPr>
            <p:cNvPr id="16" name="Group 15"/>
            <p:cNvGrpSpPr/>
            <p:nvPr/>
          </p:nvGrpSpPr>
          <p:grpSpPr>
            <a:xfrm>
              <a:off x="3059832" y="5308100"/>
              <a:ext cx="700854" cy="1001220"/>
              <a:chOff x="0" y="3533630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Chevron 19"/>
              <p:cNvSpPr/>
              <p:nvPr/>
            </p:nvSpPr>
            <p:spPr>
              <a:xfrm rot="5400000">
                <a:off x="-150183" y="3683813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hevron 20"/>
              <p:cNvSpPr/>
              <p:nvPr/>
            </p:nvSpPr>
            <p:spPr>
              <a:xfrm>
                <a:off x="0" y="3884057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60686" y="5308100"/>
              <a:ext cx="5035105" cy="650793"/>
              <a:chOff x="700854" y="3533630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Round Same Side Corner Rectangle 17"/>
              <p:cNvSpPr/>
              <p:nvPr/>
            </p:nvSpPr>
            <p:spPr>
              <a:xfrm rot="5400000">
                <a:off x="2893010" y="1341474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und Same Side Corner Rectangle 22"/>
              <p:cNvSpPr/>
              <p:nvPr/>
            </p:nvSpPr>
            <p:spPr>
              <a:xfrm>
                <a:off x="700855" y="3565399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dirty="0" err="1"/>
                  <a:t>Beasiswa</a:t>
                </a:r>
                <a:r>
                  <a:rPr lang="en-US" sz="1500" dirty="0"/>
                  <a:t> yang </a:t>
                </a:r>
                <a:r>
                  <a:rPr lang="en-US" sz="1500" dirty="0" err="1"/>
                  <a:t>diperoleh</a:t>
                </a:r>
                <a:r>
                  <a:rPr lang="en-US" sz="1500" dirty="0"/>
                  <a:t> </a:t>
                </a:r>
                <a:r>
                  <a:rPr lang="en-US" sz="1500" dirty="0" err="1"/>
                  <a:t>atau</a:t>
                </a:r>
                <a:r>
                  <a:rPr lang="en-US" sz="1500" dirty="0"/>
                  <a:t> </a:t>
                </a:r>
                <a:r>
                  <a:rPr lang="en-US" sz="1500" dirty="0" err="1"/>
                  <a:t>diterima</a:t>
                </a:r>
                <a:r>
                  <a:rPr lang="en-US" sz="1500" dirty="0"/>
                  <a:t> </a:t>
                </a:r>
                <a:r>
                  <a:rPr lang="en-US" sz="1500" dirty="0" err="1"/>
                  <a:t>oleh</a:t>
                </a:r>
                <a:r>
                  <a:rPr lang="en-US" sz="1500" dirty="0"/>
                  <a:t> WNI</a:t>
                </a:r>
              </a:p>
            </p:txBody>
          </p:sp>
        </p:grp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4212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1" name="Rounded Rectangle 10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Menghitung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pph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pasal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21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27487"/>
              </p:ext>
            </p:extLst>
          </p:nvPr>
        </p:nvGraphicFramePr>
        <p:xfrm>
          <a:off x="1393841" y="1942807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62223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0" name="Rounded Rectangle 9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970555"/>
              </p:ext>
            </p:extLst>
          </p:nvPr>
        </p:nvGraphicFramePr>
        <p:xfrm>
          <a:off x="2015194" y="195384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7743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838" t="22285" r="24298" b="21590"/>
          <a:stretch/>
        </p:blipFill>
        <p:spPr>
          <a:xfrm>
            <a:off x="1215213" y="572248"/>
            <a:ext cx="8964207" cy="56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42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10" name="Rounded Rectangle 9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43110"/>
              </p:ext>
            </p:extLst>
          </p:nvPr>
        </p:nvGraphicFramePr>
        <p:xfrm>
          <a:off x="1718906" y="561599"/>
          <a:ext cx="6221506" cy="27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756"/>
                <a:gridCol w="1212750"/>
              </a:tblGrid>
              <a:tr h="439800">
                <a:tc gridSpan="2">
                  <a:txBody>
                    <a:bodyPr/>
                    <a:lstStyle/>
                    <a:p>
                      <a:r>
                        <a:rPr lang="en-US" sz="2000" dirty="0" err="1" smtClean="0"/>
                        <a:t>Ketentuan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Tarif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Pasal</a:t>
                      </a:r>
                      <a:r>
                        <a:rPr lang="en-US" sz="2000" dirty="0" smtClean="0"/>
                        <a:t> 17 UU </a:t>
                      </a:r>
                      <a:r>
                        <a:rPr lang="en-US" sz="2000" dirty="0" err="1" smtClean="0"/>
                        <a:t>PPh</a:t>
                      </a:r>
                      <a:r>
                        <a:rPr lang="en-US" sz="2000" dirty="0" smtClean="0"/>
                        <a:t>-WP OP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8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Lapisan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penghasilan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pajak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Tarif</a:t>
                      </a:r>
                      <a:endParaRPr lang="en-US" sz="2400" dirty="0"/>
                    </a:p>
                  </a:txBody>
                  <a:tcPr/>
                </a:tc>
              </a:tr>
              <a:tr h="439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 </a:t>
                      </a:r>
                      <a:r>
                        <a:rPr lang="en-US" sz="2400" dirty="0" err="1" smtClean="0"/>
                        <a:t>s.d.</a:t>
                      </a:r>
                      <a:r>
                        <a:rPr lang="en-US" sz="2400" dirty="0" smtClean="0"/>
                        <a:t> Rp50 </a:t>
                      </a:r>
                      <a:r>
                        <a:rPr lang="en-US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5%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 </a:t>
                      </a:r>
                      <a:r>
                        <a:rPr lang="en-US" sz="2400" dirty="0" err="1" smtClean="0"/>
                        <a:t>atas</a:t>
                      </a:r>
                      <a:r>
                        <a:rPr lang="en-US" sz="2400" dirty="0" smtClean="0"/>
                        <a:t> Rp50 </a:t>
                      </a:r>
                      <a:r>
                        <a:rPr lang="en-US" sz="2400" dirty="0" err="1" smtClean="0"/>
                        <a:t>juta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s.d.</a:t>
                      </a:r>
                      <a:r>
                        <a:rPr lang="en-US" sz="2400" dirty="0" smtClean="0"/>
                        <a:t> Rp250 </a:t>
                      </a:r>
                      <a:r>
                        <a:rPr lang="en-US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/>
                </a:tc>
              </a:tr>
              <a:tr h="439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 </a:t>
                      </a:r>
                      <a:r>
                        <a:rPr lang="en-US" sz="2400" dirty="0" err="1" smtClean="0"/>
                        <a:t>atas</a:t>
                      </a:r>
                      <a:r>
                        <a:rPr lang="en-US" sz="2400" dirty="0" smtClean="0"/>
                        <a:t> Rp250 </a:t>
                      </a:r>
                      <a:r>
                        <a:rPr lang="en-US" sz="2400" dirty="0" err="1" smtClean="0"/>
                        <a:t>juta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s.d.</a:t>
                      </a:r>
                      <a:r>
                        <a:rPr lang="en-US" sz="2400" dirty="0" smtClean="0"/>
                        <a:t> Rp500 </a:t>
                      </a:r>
                      <a:r>
                        <a:rPr lang="en-US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25%</a:t>
                      </a:r>
                      <a:endParaRPr lang="en-US" sz="2400" dirty="0"/>
                    </a:p>
                  </a:txBody>
                  <a:tcPr/>
                </a:tc>
              </a:tr>
              <a:tr h="439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 </a:t>
                      </a:r>
                      <a:r>
                        <a:rPr lang="en-US" sz="2400" dirty="0" err="1" smtClean="0"/>
                        <a:t>atas</a:t>
                      </a:r>
                      <a:r>
                        <a:rPr lang="en-US" sz="2400" dirty="0" smtClean="0"/>
                        <a:t> Rp500 </a:t>
                      </a:r>
                      <a:r>
                        <a:rPr lang="en-US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51778"/>
              </p:ext>
            </p:extLst>
          </p:nvPr>
        </p:nvGraphicFramePr>
        <p:xfrm>
          <a:off x="3231778" y="3627529"/>
          <a:ext cx="818040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2788"/>
                <a:gridCol w="1997621"/>
              </a:tblGrid>
              <a:tr h="439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Ketentuan</a:t>
                      </a:r>
                      <a:r>
                        <a:rPr lang="en-US" sz="2400" dirty="0" smtClean="0"/>
                        <a:t> PTKP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WP </a:t>
                      </a:r>
                      <a:r>
                        <a:rPr lang="en-US" sz="2400" dirty="0" err="1" smtClean="0"/>
                        <a:t>sendiri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Rp54.000.000</a:t>
                      </a:r>
                      <a:endParaRPr lang="en-US" sz="2400" dirty="0"/>
                    </a:p>
                  </a:txBody>
                  <a:tcPr/>
                </a:tc>
              </a:tr>
              <a:tr h="439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Status </a:t>
                      </a:r>
                      <a:r>
                        <a:rPr lang="en-US" sz="2400" dirty="0" err="1" smtClean="0"/>
                        <a:t>menikah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Rp4.500.000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Tanggungan</a:t>
                      </a:r>
                      <a:r>
                        <a:rPr lang="en-US" sz="2400" dirty="0" smtClean="0"/>
                        <a:t> per orang, </a:t>
                      </a:r>
                      <a:r>
                        <a:rPr lang="en-US" sz="2400" dirty="0" err="1" smtClean="0"/>
                        <a:t>maksimal</a:t>
                      </a:r>
                      <a:r>
                        <a:rPr lang="en-US" sz="2400" dirty="0" smtClean="0"/>
                        <a:t> 3 </a:t>
                      </a:r>
                      <a:r>
                        <a:rPr lang="en-US" sz="2400" dirty="0" err="1" smtClean="0"/>
                        <a:t>orang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r>
                        <a:rPr lang="en-US" sz="2000" i="1" dirty="0" err="1" smtClean="0"/>
                        <a:t>Anak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kandung</a:t>
                      </a:r>
                      <a:r>
                        <a:rPr lang="en-US" sz="2000" i="1" dirty="0" smtClean="0"/>
                        <a:t>, </a:t>
                      </a:r>
                      <a:r>
                        <a:rPr lang="en-US" sz="2000" i="1" dirty="0" err="1" smtClean="0"/>
                        <a:t>anak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tiri</a:t>
                      </a:r>
                      <a:r>
                        <a:rPr lang="en-US" sz="2000" i="1" dirty="0" smtClean="0"/>
                        <a:t>, </a:t>
                      </a:r>
                      <a:r>
                        <a:rPr lang="en-US" sz="2000" i="1" dirty="0" err="1" smtClean="0"/>
                        <a:t>anak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angkat</a:t>
                      </a:r>
                      <a:r>
                        <a:rPr lang="en-US" sz="2000" i="1" dirty="0" smtClean="0"/>
                        <a:t>, orang </a:t>
                      </a:r>
                      <a:r>
                        <a:rPr lang="en-US" sz="2000" i="1" dirty="0" err="1" smtClean="0"/>
                        <a:t>tua</a:t>
                      </a:r>
                      <a:r>
                        <a:rPr lang="en-US" sz="2000" i="1" dirty="0" smtClean="0"/>
                        <a:t>, </a:t>
                      </a:r>
                      <a:r>
                        <a:rPr lang="en-US" sz="2000" i="1" dirty="0" err="1" smtClean="0"/>
                        <a:t>mertua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Rp4.500.000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547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571" y="700644"/>
            <a:ext cx="10224486" cy="52587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PTKP </a:t>
            </a:r>
            <a:r>
              <a:rPr lang="en-US" sz="2800" b="1" dirty="0" err="1" smtClean="0"/>
              <a:t>wanita</a:t>
            </a:r>
            <a:r>
              <a:rPr lang="en-US" sz="2800" b="1" dirty="0" smtClean="0"/>
              <a:t>:</a:t>
            </a:r>
          </a:p>
          <a:p>
            <a:pPr marL="727820" lvl="1" indent="-385317">
              <a:buFont typeface="+mj-lt"/>
              <a:buAutoNum type="arabicPeriod"/>
            </a:pP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menikah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>
                <a:sym typeface="Wingdings" panose="05000000000000000000" pitchFamily="2" charset="2"/>
              </a:rPr>
              <a:t> PTKP </a:t>
            </a:r>
            <a:r>
              <a:rPr lang="en-US" sz="2400" dirty="0" err="1" smtClean="0">
                <a:sym typeface="Wingdings" panose="05000000000000000000" pitchFamily="2" charset="2"/>
              </a:rPr>
              <a:t>adalah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dirinya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sendiri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ditambah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tanggungan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sesuai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ketentuan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yaitu</a:t>
            </a:r>
            <a:r>
              <a:rPr lang="en-US" sz="2400" dirty="0" smtClean="0">
                <a:sym typeface="Wingdings" panose="05000000000000000000" pitchFamily="2" charset="2"/>
              </a:rPr>
              <a:t> orang </a:t>
            </a:r>
            <a:r>
              <a:rPr lang="en-US" sz="2400" dirty="0" err="1" smtClean="0">
                <a:sym typeface="Wingdings" panose="05000000000000000000" pitchFamily="2" charset="2"/>
              </a:rPr>
              <a:t>tua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anak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angkat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maksimal</a:t>
            </a:r>
            <a:r>
              <a:rPr lang="en-US" sz="2400" dirty="0" smtClean="0">
                <a:sym typeface="Wingdings" panose="05000000000000000000" pitchFamily="2" charset="2"/>
              </a:rPr>
              <a:t> 3 </a:t>
            </a:r>
            <a:r>
              <a:rPr lang="en-US" sz="2400" dirty="0" err="1" smtClean="0">
                <a:sym typeface="Wingdings" panose="05000000000000000000" pitchFamily="2" charset="2"/>
              </a:rPr>
              <a:t>orang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727820" lvl="1" indent="-385317">
              <a:buFont typeface="+mj-lt"/>
              <a:buAutoNum type="arabicPeriod"/>
            </a:pPr>
            <a:r>
              <a:rPr lang="en-US" sz="2400" dirty="0" err="1" smtClean="0">
                <a:sym typeface="Wingdings" panose="05000000000000000000" pitchFamily="2" charset="2"/>
              </a:rPr>
              <a:t>Wanita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menikah</a:t>
            </a:r>
            <a:r>
              <a:rPr lang="en-US" sz="2400" dirty="0" smtClean="0">
                <a:sym typeface="Wingdings" panose="05000000000000000000" pitchFamily="2" charset="2"/>
              </a:rPr>
              <a:t>:</a:t>
            </a:r>
          </a:p>
          <a:p>
            <a:pPr marL="1258888" lvl="6" indent="-334963"/>
            <a:r>
              <a:rPr lang="en-US" sz="2400" dirty="0" err="1" smtClean="0">
                <a:sym typeface="Wingdings" panose="05000000000000000000" pitchFamily="2" charset="2"/>
              </a:rPr>
              <a:t>Suami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berpenghasilan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maka</a:t>
            </a:r>
            <a:r>
              <a:rPr lang="en-US" sz="2400" dirty="0" smtClean="0">
                <a:sym typeface="Wingdings" panose="05000000000000000000" pitchFamily="2" charset="2"/>
              </a:rPr>
              <a:t> PTKP </a:t>
            </a:r>
            <a:r>
              <a:rPr lang="en-US" sz="2400" dirty="0" err="1" smtClean="0">
                <a:sym typeface="Wingdings" panose="05000000000000000000" pitchFamily="2" charset="2"/>
              </a:rPr>
              <a:t>adalah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dirinya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sendiri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1258888" lvl="6" indent="-334963"/>
            <a:r>
              <a:rPr lang="en-US" sz="2400" dirty="0" err="1" smtClean="0">
                <a:sym typeface="Wingdings" panose="05000000000000000000" pitchFamily="2" charset="2"/>
              </a:rPr>
              <a:t>Suami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tidak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berpenghasilan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maka</a:t>
            </a:r>
            <a:r>
              <a:rPr lang="en-US" sz="2400" dirty="0" smtClean="0">
                <a:sym typeface="Wingdings" panose="05000000000000000000" pitchFamily="2" charset="2"/>
              </a:rPr>
              <a:t> PTKP </a:t>
            </a:r>
            <a:r>
              <a:rPr lang="en-US" sz="2400" dirty="0" err="1" smtClean="0">
                <a:sym typeface="Wingdings" panose="05000000000000000000" pitchFamily="2" charset="2"/>
              </a:rPr>
              <a:t>seperti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laki-laki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yaitu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dirinya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sendiri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+ status </a:t>
            </a:r>
            <a:r>
              <a:rPr lang="en-US" sz="2400" dirty="0" err="1" smtClean="0">
                <a:sym typeface="Wingdings" panose="05000000000000000000" pitchFamily="2" charset="2"/>
              </a:rPr>
              <a:t>menikah</a:t>
            </a:r>
            <a:r>
              <a:rPr lang="en-US" sz="2400" dirty="0" smtClean="0">
                <a:sym typeface="Wingdings" panose="05000000000000000000" pitchFamily="2" charset="2"/>
              </a:rPr>
              <a:t> + </a:t>
            </a:r>
            <a:r>
              <a:rPr lang="en-US" sz="2400" dirty="0" err="1" smtClean="0">
                <a:sym typeface="Wingdings" panose="05000000000000000000" pitchFamily="2" charset="2"/>
              </a:rPr>
              <a:t>tanggungan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maksimal</a:t>
            </a:r>
            <a:r>
              <a:rPr lang="en-US" sz="2400" dirty="0" smtClean="0">
                <a:sym typeface="Wingdings" panose="05000000000000000000" pitchFamily="2" charset="2"/>
              </a:rPr>
              <a:t> 3 </a:t>
            </a:r>
            <a:r>
              <a:rPr lang="en-US" sz="2400" dirty="0" err="1" smtClean="0">
                <a:sym typeface="Wingdings" panose="05000000000000000000" pitchFamily="2" charset="2"/>
              </a:rPr>
              <a:t>orang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0" indent="-34552">
              <a:buNone/>
            </a:pPr>
            <a:endParaRPr lang="en-US" sz="2800" dirty="0" smtClean="0"/>
          </a:p>
          <a:p>
            <a:pPr marL="0" indent="-34552">
              <a:buNone/>
            </a:pPr>
            <a:r>
              <a:rPr lang="en-US" sz="2800" b="1" dirty="0" err="1" smtClean="0"/>
              <a:t>Gaji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harian</a:t>
            </a:r>
            <a:r>
              <a:rPr lang="en-US" sz="2800" b="1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dikalikan</a:t>
            </a:r>
            <a:r>
              <a:rPr lang="en-US" sz="2400" dirty="0" smtClean="0">
                <a:sym typeface="Wingdings" panose="05000000000000000000" pitchFamily="2" charset="2"/>
              </a:rPr>
              <a:t> 26 </a:t>
            </a:r>
            <a:r>
              <a:rPr lang="en-US" sz="2400" dirty="0" err="1" smtClean="0">
                <a:sym typeface="Wingdings" panose="05000000000000000000" pitchFamily="2" charset="2"/>
              </a:rPr>
              <a:t>hari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-34552">
              <a:buNone/>
            </a:pPr>
            <a:r>
              <a:rPr lang="en-US" sz="2800" b="1" dirty="0" err="1" smtClean="0">
                <a:sym typeface="Wingdings" panose="05000000000000000000" pitchFamily="2" charset="2"/>
              </a:rPr>
              <a:t>Gaji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mingguan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dikalikan</a:t>
            </a:r>
            <a:r>
              <a:rPr lang="en-US" sz="2400" dirty="0" smtClean="0">
                <a:sym typeface="Wingdings" panose="05000000000000000000" pitchFamily="2" charset="2"/>
              </a:rPr>
              <a:t> 4 </a:t>
            </a:r>
            <a:r>
              <a:rPr lang="en-US" sz="2400" dirty="0" err="1" smtClean="0">
                <a:sym typeface="Wingdings" panose="05000000000000000000" pitchFamily="2" charset="2"/>
              </a:rPr>
              <a:t>minggu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6602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94" y="1004125"/>
            <a:ext cx="9832328" cy="40250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sz="2400" baseline="30000" dirty="0"/>
              <a:t>*)</a:t>
            </a:r>
            <a:r>
              <a:rPr lang="en-US" sz="2400" dirty="0"/>
              <a:t> </a:t>
            </a:r>
            <a:r>
              <a:rPr lang="en-US" sz="2400" dirty="0" err="1" smtClean="0"/>
              <a:t>Natura</a:t>
            </a:r>
            <a:r>
              <a:rPr lang="en-US" sz="2400" dirty="0" smtClean="0"/>
              <a:t>/</a:t>
            </a:r>
            <a:r>
              <a:rPr lang="en-US" sz="2400" dirty="0" err="1" smtClean="0">
                <a:cs typeface="Calibri" pitchFamily="34" charset="0"/>
              </a:rPr>
              <a:t>kenikmatan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>
                <a:cs typeface="Calibri" pitchFamily="34" charset="0"/>
              </a:rPr>
              <a:t>lain </a:t>
            </a:r>
            <a:r>
              <a:rPr lang="en-US" sz="2400" dirty="0" err="1">
                <a:cs typeface="Calibri" pitchFamily="34" charset="0"/>
              </a:rPr>
              <a:t>diperhitungkan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sebagai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penghasilan</a:t>
            </a:r>
            <a:r>
              <a:rPr lang="en-US" sz="2400" dirty="0">
                <a:cs typeface="Calibri" pitchFamily="34" charset="0"/>
              </a:rPr>
              <a:t>, </a:t>
            </a:r>
            <a:r>
              <a:rPr lang="en-US" sz="2400" dirty="0" err="1">
                <a:cs typeface="Calibri" pitchFamily="34" charset="0"/>
              </a:rPr>
              <a:t>jika</a:t>
            </a:r>
            <a:r>
              <a:rPr lang="en-US" sz="2400" dirty="0">
                <a:cs typeface="Calibri" pitchFamily="34" charset="0"/>
              </a:rPr>
              <a:t> yang </a:t>
            </a:r>
            <a:r>
              <a:rPr lang="en-US" sz="2400" dirty="0" err="1">
                <a:cs typeface="Calibri" pitchFamily="34" charset="0"/>
              </a:rPr>
              <a:t>memberikan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adalah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bukan</a:t>
            </a:r>
            <a:r>
              <a:rPr lang="en-US" sz="2400" dirty="0">
                <a:cs typeface="Calibri" pitchFamily="34" charset="0"/>
              </a:rPr>
              <a:t> WP </a:t>
            </a:r>
            <a:r>
              <a:rPr lang="en-US" sz="2400" dirty="0" err="1">
                <a:cs typeface="Calibri" pitchFamily="34" charset="0"/>
              </a:rPr>
              <a:t>atau</a:t>
            </a:r>
            <a:r>
              <a:rPr lang="en-US" sz="2400" dirty="0">
                <a:cs typeface="Calibri" pitchFamily="34" charset="0"/>
              </a:rPr>
              <a:t> WP yang </a:t>
            </a:r>
            <a:r>
              <a:rPr lang="en-US" sz="2400" dirty="0" err="1">
                <a:cs typeface="Calibri" pitchFamily="34" charset="0"/>
              </a:rPr>
              <a:t>dikenai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PPh</a:t>
            </a:r>
            <a:r>
              <a:rPr lang="en-US" sz="2400" dirty="0">
                <a:cs typeface="Calibri" pitchFamily="34" charset="0"/>
              </a:rPr>
              <a:t> final </a:t>
            </a:r>
            <a:r>
              <a:rPr lang="en-US" sz="2400" dirty="0" err="1">
                <a:cs typeface="Calibri" pitchFamily="34" charset="0"/>
              </a:rPr>
              <a:t>atau</a:t>
            </a:r>
            <a:r>
              <a:rPr lang="en-US" sz="2400" dirty="0">
                <a:cs typeface="Calibri" pitchFamily="34" charset="0"/>
              </a:rPr>
              <a:t> WP yang </a:t>
            </a:r>
            <a:r>
              <a:rPr lang="en-US" sz="2400" dirty="0" err="1">
                <a:cs typeface="Calibri" pitchFamily="34" charset="0"/>
              </a:rPr>
              <a:t>menggunakan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norma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penghitungan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khusus</a:t>
            </a:r>
            <a:r>
              <a:rPr lang="en-US" sz="2400" dirty="0" smtClean="0">
                <a:cs typeface="Calibri" pitchFamily="34" charset="0"/>
              </a:rPr>
              <a:t>.</a:t>
            </a:r>
            <a:endParaRPr lang="en-US" sz="2400" dirty="0">
              <a:cs typeface="Calibri" pitchFamily="34" charset="0"/>
            </a:endParaRPr>
          </a:p>
          <a:p>
            <a:pPr marL="228600" indent="-2286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Natura</a:t>
            </a:r>
            <a:r>
              <a:rPr lang="en-US" sz="2400" dirty="0" smtClean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penerimanya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dikurangkan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penghasilan</a:t>
            </a:r>
            <a:r>
              <a:rPr lang="en-US" sz="2400" dirty="0"/>
              <a:t> </a:t>
            </a:r>
            <a:r>
              <a:rPr lang="en-US" sz="2400" dirty="0" err="1"/>
              <a:t>bruto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smtClean="0"/>
              <a:t>non-taxable</a:t>
            </a:r>
            <a:r>
              <a:rPr lang="en-US" sz="2400" i="1" dirty="0"/>
              <a:t>, </a:t>
            </a:r>
            <a:r>
              <a:rPr lang="en-US" sz="2400" i="1" dirty="0" smtClean="0"/>
              <a:t>non-deductible).</a:t>
            </a:r>
            <a:endParaRPr lang="en-US" sz="2400" i="1" dirty="0"/>
          </a:p>
          <a:p>
            <a:pPr marL="228600" indent="-2286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Natura</a:t>
            </a:r>
            <a:r>
              <a:rPr lang="en-US" sz="2400" dirty="0" smtClean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/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seragam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penerimanya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dikurangkan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penghasilan</a:t>
            </a:r>
            <a:r>
              <a:rPr lang="en-US" sz="2400" dirty="0"/>
              <a:t> </a:t>
            </a:r>
            <a:r>
              <a:rPr lang="en-US" sz="2400" dirty="0" err="1"/>
              <a:t>bruto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smtClean="0"/>
              <a:t>non-taxable</a:t>
            </a:r>
            <a:r>
              <a:rPr lang="en-US" sz="2400" i="1" dirty="0"/>
              <a:t>, deductible</a:t>
            </a:r>
            <a:r>
              <a:rPr lang="en-US" sz="2400" i="1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7876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PENGHITUNGAN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293" y="1734207"/>
            <a:ext cx="9286503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Gaji bulanan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Gaji harian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Karyawati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Tunjangan pajak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PPh ditanggung </a:t>
            </a:r>
            <a:r>
              <a:rPr lang="en-US" sz="2400" dirty="0" smtClean="0">
                <a:latin typeface="Candara" pitchFamily="34" charset="0"/>
                <a:cs typeface="Calibri" pitchFamily="34" charset="0"/>
              </a:rPr>
              <a:t>p</a:t>
            </a:r>
            <a:r>
              <a:rPr lang="id-ID" sz="2400" dirty="0" smtClean="0">
                <a:latin typeface="Candara" pitchFamily="34" charset="0"/>
                <a:cs typeface="Calibri" pitchFamily="34" charset="0"/>
              </a:rPr>
              <a:t>emerintah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Tunjangan penghasilan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Uang rapel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Imbalan tahunan (jasa produksi, bonus, THR, premi, d</a:t>
            </a:r>
            <a:r>
              <a:rPr lang="en-US" sz="2400" dirty="0" smtClean="0">
                <a:latin typeface="Candara" pitchFamily="34" charset="0"/>
                <a:cs typeface="Calibri" pitchFamily="34" charset="0"/>
              </a:rPr>
              <a:t>an </a:t>
            </a:r>
            <a:r>
              <a:rPr lang="en-US" sz="2400" dirty="0" err="1" smtClean="0">
                <a:latin typeface="Candara" pitchFamily="34" charset="0"/>
                <a:cs typeface="Calibri" pitchFamily="34" charset="0"/>
              </a:rPr>
              <a:t>sebagainya</a:t>
            </a:r>
            <a:r>
              <a:rPr lang="id-ID" sz="2400" dirty="0" smtClean="0">
                <a:latin typeface="Candara" pitchFamily="34" charset="0"/>
                <a:cs typeface="Calibri" pitchFamily="34" charset="0"/>
              </a:rPr>
              <a:t>)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rabicPeriod"/>
            </a:pPr>
            <a:r>
              <a:rPr lang="id-ID" sz="2400" dirty="0" smtClean="0">
                <a:latin typeface="Candara" pitchFamily="34" charset="0"/>
                <a:cs typeface="Calibri" pitchFamily="34" charset="0"/>
              </a:rPr>
              <a:t>Natura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75329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950026"/>
            <a:ext cx="9720073" cy="36692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13816" lvl="2" indent="-457200">
              <a:lnSpc>
                <a:spcPct val="100000"/>
              </a:lnSpc>
              <a:buFont typeface="+mj-lt"/>
              <a:buAutoNum type="arabicPeriod" startAt="10"/>
            </a:pPr>
            <a:r>
              <a:rPr lang="id-ID" sz="2800" dirty="0" smtClean="0">
                <a:latin typeface="Candara" pitchFamily="34" charset="0"/>
                <a:cs typeface="Calibri" pitchFamily="34" charset="0"/>
              </a:rPr>
              <a:t>Bekerja sejak pertengahan tahun, kewajiban sejak awal tahun</a:t>
            </a:r>
          </a:p>
          <a:p>
            <a:pPr marL="813816" lvl="2" indent="-457200">
              <a:lnSpc>
                <a:spcPct val="100000"/>
              </a:lnSpc>
              <a:buFont typeface="+mj-lt"/>
              <a:buAutoNum type="arabicPeriod" startAt="10"/>
            </a:pPr>
            <a:r>
              <a:rPr lang="id-ID" sz="2800" dirty="0" smtClean="0">
                <a:latin typeface="Candara" pitchFamily="34" charset="0"/>
                <a:cs typeface="Calibri" pitchFamily="34" charset="0"/>
              </a:rPr>
              <a:t>Bekerja dan kewajiban sejak pertengahan tahun</a:t>
            </a:r>
          </a:p>
          <a:p>
            <a:pPr marL="813816" lvl="2" indent="-457200">
              <a:lnSpc>
                <a:spcPct val="100000"/>
              </a:lnSpc>
              <a:buFont typeface="+mj-lt"/>
              <a:buAutoNum type="arabicPeriod" startAt="10"/>
            </a:pPr>
            <a:r>
              <a:rPr lang="id-ID" sz="2800" dirty="0" smtClean="0">
                <a:latin typeface="Candara" pitchFamily="34" charset="0"/>
                <a:cs typeface="Calibri" pitchFamily="34" charset="0"/>
              </a:rPr>
              <a:t>Berhenti pertengahan tahun, kewajiban masih berlaku</a:t>
            </a:r>
          </a:p>
          <a:p>
            <a:pPr marL="813816" lvl="2" indent="-457200">
              <a:lnSpc>
                <a:spcPct val="100000"/>
              </a:lnSpc>
              <a:buFont typeface="+mj-lt"/>
              <a:buAutoNum type="arabicPeriod" startAt="10"/>
            </a:pPr>
            <a:r>
              <a:rPr lang="id-ID" sz="2800" dirty="0" smtClean="0">
                <a:latin typeface="Candara" pitchFamily="34" charset="0"/>
                <a:cs typeface="Calibri" pitchFamily="34" charset="0"/>
              </a:rPr>
              <a:t>Berhenti pertengahan tahun, kewajiban berhenti</a:t>
            </a:r>
          </a:p>
          <a:p>
            <a:pPr marL="813816" lvl="2" indent="-457200">
              <a:lnSpc>
                <a:spcPct val="100000"/>
              </a:lnSpc>
              <a:buFont typeface="+mj-lt"/>
              <a:buAutoNum type="arabicPeriod" startAt="10"/>
            </a:pPr>
            <a:r>
              <a:rPr lang="id-ID" sz="2800" dirty="0" smtClean="0">
                <a:latin typeface="Candara" pitchFamily="34" charset="0"/>
                <a:cs typeface="Calibri" pitchFamily="34" charset="0"/>
              </a:rPr>
              <a:t>Pensiun berkala tahun pertama</a:t>
            </a:r>
          </a:p>
          <a:p>
            <a:pPr marL="813816" lvl="2" indent="-457200">
              <a:lnSpc>
                <a:spcPct val="100000"/>
              </a:lnSpc>
              <a:buFont typeface="+mj-lt"/>
              <a:buAutoNum type="arabicPeriod" startAt="10"/>
            </a:pPr>
            <a:r>
              <a:rPr lang="id-ID" sz="2800" dirty="0" smtClean="0">
                <a:latin typeface="Candara" pitchFamily="34" charset="0"/>
                <a:cs typeface="Calibri" pitchFamily="34" charset="0"/>
              </a:rPr>
              <a:t>Pensiun berkala tahun kedua</a:t>
            </a:r>
          </a:p>
        </p:txBody>
      </p:sp>
    </p:spTree>
    <p:extLst>
      <p:ext uri="{BB962C8B-B14F-4D97-AF65-F5344CB8AC3E}">
        <p14:creationId xmlns:p14="http://schemas.microsoft.com/office/powerpoint/2010/main" val="31338415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24" name="Rounded Rectangle 23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969537" y="817228"/>
            <a:ext cx="9720072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PENGERTIAN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7414" y="2181840"/>
            <a:ext cx="1985184" cy="73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PPh</a:t>
            </a:r>
            <a:r>
              <a:rPr lang="en-US" sz="2400" dirty="0" smtClean="0"/>
              <a:t> </a:t>
            </a:r>
            <a:r>
              <a:rPr lang="en-US" sz="2400" dirty="0" err="1" smtClean="0"/>
              <a:t>Pasal</a:t>
            </a:r>
            <a:r>
              <a:rPr lang="en-US" sz="2400" dirty="0" smtClean="0"/>
              <a:t> 21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65279" y="2181840"/>
            <a:ext cx="1824318" cy="73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Dikenakan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WP OP DN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665279" y="3450975"/>
            <a:ext cx="1824318" cy="2688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Penghasilan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, </a:t>
            </a:r>
            <a:r>
              <a:rPr lang="en-US" sz="2400" dirty="0" err="1" smtClean="0"/>
              <a:t>jasa</a:t>
            </a:r>
            <a:r>
              <a:rPr lang="en-US" sz="2400" dirty="0" smtClean="0"/>
              <a:t>, </a:t>
            </a:r>
            <a:r>
              <a:rPr lang="en-US" sz="2400" dirty="0" err="1" smtClean="0"/>
              <a:t>kegiatan</a:t>
            </a:r>
            <a:endParaRPr lang="en-US" sz="24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3822598" y="2551634"/>
            <a:ext cx="8426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33357" y="3055174"/>
            <a:ext cx="1681675" cy="674593"/>
          </a:xfrm>
          <a:prstGeom prst="bentConnector3">
            <a:avLst>
              <a:gd name="adj1" fmla="val 9717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56715" y="2632031"/>
            <a:ext cx="1828800" cy="52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Gaji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856715" y="3313978"/>
            <a:ext cx="1828800" cy="52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Upah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856715" y="3958620"/>
            <a:ext cx="1828800" cy="52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Honorarium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856715" y="4691013"/>
            <a:ext cx="1828800" cy="52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Tunjangan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856715" y="5372960"/>
            <a:ext cx="1828800" cy="52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Pembayaran</a:t>
            </a:r>
            <a:r>
              <a:rPr lang="en-US" sz="2000" dirty="0" smtClean="0"/>
              <a:t> lain</a:t>
            </a:r>
            <a:endParaRPr lang="en-US" sz="2000" dirty="0"/>
          </a:p>
        </p:txBody>
      </p:sp>
      <p:sp>
        <p:nvSpPr>
          <p:cNvPr id="19" name="Right Arrow 18"/>
          <p:cNvSpPr/>
          <p:nvPr/>
        </p:nvSpPr>
        <p:spPr>
          <a:xfrm>
            <a:off x="6861633" y="2632031"/>
            <a:ext cx="672353" cy="3270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4828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682388"/>
            <a:ext cx="5008728" cy="565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/>
              <a:t>Contoh</a:t>
            </a:r>
            <a:r>
              <a:rPr lang="en-US" sz="1800" b="1" dirty="0" smtClean="0"/>
              <a:t> 1</a:t>
            </a:r>
          </a:p>
          <a:p>
            <a:pPr marL="0" indent="0">
              <a:buNone/>
            </a:pPr>
            <a:r>
              <a:rPr lang="en-US" sz="1800" dirty="0" err="1" smtClean="0"/>
              <a:t>Bambang</a:t>
            </a:r>
            <a:r>
              <a:rPr lang="en-US" sz="1800" dirty="0" smtClean="0"/>
              <a:t> </a:t>
            </a:r>
            <a:r>
              <a:rPr lang="en-US" sz="1800" dirty="0" err="1"/>
              <a:t>Yuliawan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PT </a:t>
            </a:r>
            <a:r>
              <a:rPr lang="en-US" sz="1800" dirty="0" err="1"/>
              <a:t>Yasa</a:t>
            </a:r>
            <a:r>
              <a:rPr lang="en-US" sz="1800" dirty="0"/>
              <a:t> </a:t>
            </a:r>
            <a:r>
              <a:rPr lang="en-US" sz="1800" dirty="0" err="1"/>
              <a:t>Buana</a:t>
            </a:r>
            <a:r>
              <a:rPr lang="en-US" sz="1800" dirty="0"/>
              <a:t>, </a:t>
            </a:r>
            <a:r>
              <a:rPr lang="en-US" sz="1800" dirty="0" err="1"/>
              <a:t>menikah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 smtClean="0"/>
              <a:t>, </a:t>
            </a:r>
            <a:r>
              <a:rPr lang="en-US" sz="1800" dirty="0" err="1" smtClean="0"/>
              <a:t>memperoleh</a:t>
            </a:r>
            <a:r>
              <a:rPr lang="en-US" sz="1800" dirty="0" smtClean="0"/>
              <a:t> </a:t>
            </a:r>
            <a:r>
              <a:rPr lang="en-US" sz="1800" dirty="0" err="1"/>
              <a:t>gaji</a:t>
            </a:r>
            <a:r>
              <a:rPr lang="en-US" sz="1800" dirty="0"/>
              <a:t> Rp10.000.000 </a:t>
            </a:r>
            <a:r>
              <a:rPr lang="en-US" sz="1800" dirty="0" err="1"/>
              <a:t>sebulan</a:t>
            </a:r>
            <a:r>
              <a:rPr lang="en-US" sz="1800" dirty="0"/>
              <a:t>, </a:t>
            </a:r>
            <a:r>
              <a:rPr lang="en-US" sz="1800" dirty="0" err="1"/>
              <a:t>tunjangan-tunjangan</a:t>
            </a:r>
            <a:r>
              <a:rPr lang="en-US" sz="1800" dirty="0"/>
              <a:t> Rp4.000.000 </a:t>
            </a:r>
            <a:r>
              <a:rPr lang="en-US" sz="1800" dirty="0" err="1"/>
              <a:t>sebulan</a:t>
            </a:r>
            <a:r>
              <a:rPr lang="en-US" sz="1800" dirty="0"/>
              <a:t>. PT </a:t>
            </a:r>
            <a:r>
              <a:rPr lang="en-US" sz="1800" dirty="0" err="1" smtClean="0"/>
              <a:t>Yasa</a:t>
            </a:r>
            <a:r>
              <a:rPr lang="en-US" sz="1800" dirty="0" smtClean="0"/>
              <a:t> </a:t>
            </a:r>
            <a:r>
              <a:rPr lang="en-US" sz="1800" dirty="0" err="1" smtClean="0"/>
              <a:t>Buana</a:t>
            </a:r>
            <a:r>
              <a:rPr lang="en-US" sz="1800" dirty="0" smtClean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program BPJS </a:t>
            </a:r>
            <a:r>
              <a:rPr lang="en-US" sz="1800" dirty="0" err="1"/>
              <a:t>Ketenagakerjaan</a:t>
            </a:r>
            <a:r>
              <a:rPr lang="en-US" sz="1800" dirty="0"/>
              <a:t>, </a:t>
            </a:r>
            <a:r>
              <a:rPr lang="en-US" sz="1800" dirty="0" err="1"/>
              <a:t>premi</a:t>
            </a:r>
            <a:r>
              <a:rPr lang="en-US" sz="1800" dirty="0"/>
              <a:t> </a:t>
            </a:r>
            <a:r>
              <a:rPr lang="en-US" sz="1800" dirty="0" err="1"/>
              <a:t>Jaminan</a:t>
            </a:r>
            <a:r>
              <a:rPr lang="en-US" sz="1800" dirty="0"/>
              <a:t> </a:t>
            </a:r>
            <a:r>
              <a:rPr lang="en-US" sz="1800" dirty="0" err="1"/>
              <a:t>Kecelakaan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sv-SE" sz="1800" dirty="0" smtClean="0"/>
              <a:t>premi </a:t>
            </a:r>
            <a:r>
              <a:rPr lang="sv-SE" sz="1800" dirty="0"/>
              <a:t>Jaminan Kematian dibayar oleh pemberi kerja dengan jumlah masing-masing 0,50</a:t>
            </a:r>
            <a:r>
              <a:rPr lang="sv-SE" sz="1800" dirty="0" smtClean="0"/>
              <a:t>% dan </a:t>
            </a:r>
            <a:r>
              <a:rPr lang="sv-SE" sz="1800" dirty="0"/>
              <a:t>0,30% dari gaji. PT Yasa Buana menanggung iuran Jaminan Hari Tua setiap bulan </a:t>
            </a:r>
            <a:r>
              <a:rPr lang="sv-SE" sz="1800" dirty="0" smtClean="0"/>
              <a:t>sebesar </a:t>
            </a:r>
            <a:r>
              <a:rPr lang="en-US" sz="1800" dirty="0" smtClean="0"/>
              <a:t>3,70</a:t>
            </a:r>
            <a:r>
              <a:rPr lang="en-US" sz="1800" dirty="0"/>
              <a:t>%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gaji</a:t>
            </a:r>
            <a:r>
              <a:rPr lang="en-US" sz="1800" dirty="0"/>
              <a:t>,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dirty="0" err="1"/>
              <a:t>Bambang</a:t>
            </a:r>
            <a:r>
              <a:rPr lang="en-US" sz="1800" dirty="0"/>
              <a:t> </a:t>
            </a:r>
            <a:r>
              <a:rPr lang="en-US" sz="1800" dirty="0" err="1"/>
              <a:t>Yuliawan</a:t>
            </a:r>
            <a:r>
              <a:rPr lang="en-US" sz="1800" dirty="0"/>
              <a:t> </a:t>
            </a:r>
            <a:r>
              <a:rPr lang="en-US" sz="1800" dirty="0" err="1"/>
              <a:t>membayar</a:t>
            </a:r>
            <a:r>
              <a:rPr lang="en-US" sz="1800" dirty="0"/>
              <a:t> </a:t>
            </a:r>
            <a:r>
              <a:rPr lang="en-US" sz="1800" dirty="0" err="1"/>
              <a:t>iuran</a:t>
            </a:r>
            <a:r>
              <a:rPr lang="en-US" sz="1800" dirty="0"/>
              <a:t> </a:t>
            </a:r>
            <a:r>
              <a:rPr lang="en-US" sz="1800" dirty="0" err="1"/>
              <a:t>Jaminan</a:t>
            </a:r>
            <a:r>
              <a:rPr lang="en-US" sz="1800" dirty="0"/>
              <a:t> </a:t>
            </a:r>
            <a:r>
              <a:rPr lang="en-US" sz="1800" dirty="0" err="1"/>
              <a:t>Hari</a:t>
            </a:r>
            <a:r>
              <a:rPr lang="en-US" sz="1800" dirty="0"/>
              <a:t> </a:t>
            </a:r>
            <a:r>
              <a:rPr lang="en-US" sz="1800" dirty="0" err="1"/>
              <a:t>Tua</a:t>
            </a:r>
            <a:r>
              <a:rPr lang="en-US" sz="1800" dirty="0"/>
              <a:t>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2</a:t>
            </a:r>
            <a:r>
              <a:rPr lang="en-US" sz="1800" dirty="0"/>
              <a:t>%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gaji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bulan</a:t>
            </a:r>
            <a:r>
              <a:rPr lang="en-US" sz="1800" dirty="0"/>
              <a:t>. Di </a:t>
            </a:r>
            <a:r>
              <a:rPr lang="en-US" sz="1800" dirty="0" err="1"/>
              <a:t>samping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PT </a:t>
            </a:r>
            <a:r>
              <a:rPr lang="en-US" sz="1800" dirty="0" err="1"/>
              <a:t>Yasa</a:t>
            </a:r>
            <a:r>
              <a:rPr lang="en-US" sz="1800" dirty="0"/>
              <a:t> </a:t>
            </a:r>
            <a:r>
              <a:rPr lang="en-US" sz="1800" dirty="0" err="1"/>
              <a:t>Buana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program </a:t>
            </a:r>
            <a:r>
              <a:rPr lang="en-US" sz="1800" dirty="0" err="1" smtClean="0"/>
              <a:t>pensiun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/>
              <a:t>pegawainya</a:t>
            </a:r>
            <a:r>
              <a:rPr lang="en-US" sz="1800" dirty="0"/>
              <a:t>. PT </a:t>
            </a:r>
            <a:r>
              <a:rPr lang="en-US" sz="1800" dirty="0" err="1"/>
              <a:t>Yasa</a:t>
            </a:r>
            <a:r>
              <a:rPr lang="en-US" sz="1800" dirty="0"/>
              <a:t> </a:t>
            </a:r>
            <a:r>
              <a:rPr lang="en-US" sz="1800" dirty="0" err="1"/>
              <a:t>Buana</a:t>
            </a:r>
            <a:r>
              <a:rPr lang="en-US" sz="1800" dirty="0"/>
              <a:t> </a:t>
            </a:r>
            <a:r>
              <a:rPr lang="en-US" sz="1800" dirty="0" err="1"/>
              <a:t>membayar</a:t>
            </a:r>
            <a:r>
              <a:rPr lang="en-US" sz="1800" dirty="0"/>
              <a:t> </a:t>
            </a:r>
            <a:r>
              <a:rPr lang="en-US" sz="1800" dirty="0" err="1"/>
              <a:t>iuran</a:t>
            </a:r>
            <a:r>
              <a:rPr lang="en-US" sz="1800" dirty="0"/>
              <a:t> </a:t>
            </a:r>
            <a:r>
              <a:rPr lang="en-US" sz="1800" dirty="0" err="1"/>
              <a:t>pensiun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Bambang</a:t>
            </a:r>
            <a:r>
              <a:rPr lang="en-US" sz="1800" dirty="0"/>
              <a:t> </a:t>
            </a:r>
            <a:r>
              <a:rPr lang="en-US" sz="1800" dirty="0" err="1"/>
              <a:t>Yuliawan</a:t>
            </a:r>
            <a:r>
              <a:rPr lang="en-US" sz="1800" dirty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dana</a:t>
            </a:r>
            <a:r>
              <a:rPr lang="en-US" sz="1800" dirty="0" smtClean="0"/>
              <a:t> </a:t>
            </a:r>
            <a:r>
              <a:rPr lang="en-US" sz="1800" dirty="0" err="1"/>
              <a:t>pensiun</a:t>
            </a:r>
            <a:r>
              <a:rPr lang="en-US" sz="1800" dirty="0"/>
              <a:t>, yang </a:t>
            </a:r>
            <a:r>
              <a:rPr lang="en-US" sz="1800" dirty="0" err="1"/>
              <a:t>pendiriannya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disahkan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Menteri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,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bulan</a:t>
            </a:r>
            <a:r>
              <a:rPr lang="en-US" sz="1800" dirty="0"/>
              <a:t>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Rp100.000</a:t>
            </a:r>
            <a:r>
              <a:rPr lang="en-US" sz="1800" dirty="0"/>
              <a:t>,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dirty="0" err="1"/>
              <a:t>Bambang</a:t>
            </a:r>
            <a:r>
              <a:rPr lang="en-US" sz="1800" dirty="0"/>
              <a:t> </a:t>
            </a:r>
            <a:r>
              <a:rPr lang="en-US" sz="1800" dirty="0" err="1"/>
              <a:t>Yuliawan</a:t>
            </a:r>
            <a:r>
              <a:rPr lang="en-US" sz="1800" dirty="0"/>
              <a:t> </a:t>
            </a:r>
            <a:r>
              <a:rPr lang="en-US" sz="1800" dirty="0" err="1"/>
              <a:t>membayar</a:t>
            </a:r>
            <a:r>
              <a:rPr lang="en-US" sz="1800" dirty="0"/>
              <a:t> </a:t>
            </a:r>
            <a:r>
              <a:rPr lang="en-US" sz="1800" dirty="0" err="1"/>
              <a:t>iuran</a:t>
            </a:r>
            <a:r>
              <a:rPr lang="en-US" sz="1800" dirty="0"/>
              <a:t> </a:t>
            </a:r>
            <a:r>
              <a:rPr lang="en-US" sz="1800" dirty="0" err="1"/>
              <a:t>pensiun</a:t>
            </a:r>
            <a:r>
              <a:rPr lang="en-US" sz="1800" dirty="0"/>
              <a:t> </a:t>
            </a:r>
            <a:r>
              <a:rPr lang="en-US" sz="1800" dirty="0" err="1"/>
              <a:t>sebesar</a:t>
            </a:r>
            <a:r>
              <a:rPr lang="en-US" sz="1800" dirty="0"/>
              <a:t> Rp80.000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88316"/>
              </p:ext>
            </p:extLst>
          </p:nvPr>
        </p:nvGraphicFramePr>
        <p:xfrm>
          <a:off x="5834416" y="1104282"/>
          <a:ext cx="5701553" cy="4736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7479"/>
                <a:gridCol w="1284074"/>
              </a:tblGrid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Penghasilan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bruto</a:t>
                      </a:r>
                      <a:r>
                        <a:rPr lang="en-US" sz="1400" u="none" strike="noStrike" dirty="0">
                          <a:effectLst/>
                        </a:rPr>
                        <a:t>   </a:t>
                      </a:r>
                      <a:r>
                        <a:rPr lang="en-US" sz="1400" u="none" strike="noStrike" dirty="0" err="1">
                          <a:effectLst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</a:rPr>
                        <a:t>: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- Gaji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10.000.000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- Tunjangan-tunjangan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4.000.000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- </a:t>
                      </a:r>
                      <a:r>
                        <a:rPr lang="en-US" sz="1400" u="none" strike="noStrike" dirty="0" err="1">
                          <a:effectLst/>
                        </a:rPr>
                        <a:t>Premi</a:t>
                      </a:r>
                      <a:r>
                        <a:rPr lang="en-US" sz="1400" u="none" strike="noStrike" dirty="0">
                          <a:effectLst/>
                        </a:rPr>
                        <a:t> JKK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50.000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7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- Premi JM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           </a:t>
                      </a:r>
                      <a:r>
                        <a:rPr lang="en-US" sz="1400" u="sng" strike="noStrike" dirty="0" smtClean="0">
                          <a:effectLst/>
                        </a:rPr>
                        <a:t>30.000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Total penghasilan bruto sebulan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14.080.000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Pengurangan</a:t>
                      </a:r>
                      <a:r>
                        <a:rPr lang="en-US" sz="1400" u="none" strike="noStrike" dirty="0">
                          <a:effectLst/>
                        </a:rPr>
                        <a:t>: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- </a:t>
                      </a:r>
                      <a:r>
                        <a:rPr lang="en-US" sz="1400" u="none" strike="noStrike" dirty="0" err="1">
                          <a:effectLst/>
                        </a:rPr>
                        <a:t>Biaya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jabatan</a:t>
                      </a:r>
                      <a:r>
                        <a:rPr lang="en-US" sz="1400" u="none" strike="noStrike" dirty="0">
                          <a:effectLst/>
                        </a:rPr>
                        <a:t> (5% </a:t>
                      </a:r>
                      <a:r>
                        <a:rPr lang="en-US" sz="1400" u="none" strike="noStrike" dirty="0" smtClean="0">
                          <a:effectLst/>
                        </a:rPr>
                        <a:t>× </a:t>
                      </a:r>
                      <a:r>
                        <a:rPr lang="en-US" sz="1400" u="none" strike="noStrike" dirty="0">
                          <a:effectLst/>
                        </a:rPr>
                        <a:t>Rp14.080.000 = Rp704.000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maksimal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Rp500.000 </a:t>
                      </a:r>
                      <a:r>
                        <a:rPr lang="en-US" sz="1400" u="none" strike="noStrike" dirty="0" err="1">
                          <a:effectLst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</a:rPr>
                        <a:t>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500.000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-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Iuran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pensiun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80.000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7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-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Iuran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JHT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         200.000 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Total pengurangan sebulan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(780.000)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Penghasilan neto sebulan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13.300.000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 Penghasilan neto setahun (= 12 x Rp13.300.000)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159.600.000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7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PTKP (K/0)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  (58.500.000)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Penghasilan kena pajak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101.100.000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24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PPh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terutang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</a:rPr>
                        <a:t> (= </a:t>
                      </a:r>
                      <a:r>
                        <a:rPr lang="en-US" sz="1400" u="none" strike="noStrike" dirty="0" err="1">
                          <a:effectLst/>
                        </a:rPr>
                        <a:t>tarif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pasal</a:t>
                      </a:r>
                      <a:r>
                        <a:rPr lang="en-US" sz="1400" u="none" strike="noStrike" dirty="0">
                          <a:effectLst/>
                        </a:rPr>
                        <a:t> 17 x PKP)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10.165.000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471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PPh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dipotong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</a:rPr>
                        <a:t> (= </a:t>
                      </a:r>
                      <a:r>
                        <a:rPr lang="en-US" sz="1400" u="none" strike="noStrike" dirty="0" err="1">
                          <a:effectLst/>
                        </a:rPr>
                        <a:t>PPh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terutang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</a:rPr>
                        <a:t> ÷  12)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847.083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855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935" y="578068"/>
            <a:ext cx="9550133" cy="57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63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9" name="Rounded Rectangle 1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4105" t="6426" r="3918" b="6666"/>
          <a:stretch>
            <a:fillRect/>
          </a:stretch>
        </p:blipFill>
        <p:spPr>
          <a:xfrm>
            <a:off x="1318154" y="1805034"/>
            <a:ext cx="5165766" cy="339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4203" t="7203" r="3485" b="6367"/>
          <a:stretch>
            <a:fillRect/>
          </a:stretch>
        </p:blipFill>
        <p:spPr>
          <a:xfrm>
            <a:off x="6935195" y="1816912"/>
            <a:ext cx="4370120" cy="4096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l="4250" t="15904" r="3641" b="13720"/>
          <a:stretch>
            <a:fillRect/>
          </a:stretch>
        </p:blipFill>
        <p:spPr>
          <a:xfrm>
            <a:off x="1341905" y="5320148"/>
            <a:ext cx="5106389" cy="926275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PPH Bonus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65387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2" name="Rounded Rectangle 11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PPH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uang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rapel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83" t="5930" r="3220" b="6598"/>
          <a:stretch>
            <a:fillRect/>
          </a:stretch>
        </p:blipFill>
        <p:spPr>
          <a:xfrm>
            <a:off x="1378424" y="1869746"/>
            <a:ext cx="4681182" cy="3084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2984" t="4482" r="3003" b="4691"/>
          <a:stretch>
            <a:fillRect/>
          </a:stretch>
        </p:blipFill>
        <p:spPr>
          <a:xfrm>
            <a:off x="6428095" y="1815152"/>
            <a:ext cx="4599296" cy="4449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l="3755" t="13998" r="3492" b="13010"/>
          <a:stretch>
            <a:fillRect/>
          </a:stretch>
        </p:blipFill>
        <p:spPr>
          <a:xfrm>
            <a:off x="1392072" y="5076970"/>
            <a:ext cx="4653886" cy="11054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20012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2890" y="1124744"/>
            <a:ext cx="10495127" cy="5544616"/>
            <a:chOff x="147980" y="1232142"/>
            <a:chExt cx="8230961" cy="4789146"/>
          </a:xfrm>
        </p:grpSpPr>
        <p:sp>
          <p:nvSpPr>
            <p:cNvPr id="10" name="Rounded Rectangle 9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3038" t="7051" r="3293" b="5598"/>
          <a:stretch>
            <a:fillRect/>
          </a:stretch>
        </p:blipFill>
        <p:spPr>
          <a:xfrm>
            <a:off x="1774210" y="1924334"/>
            <a:ext cx="4339988" cy="368489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529484" y="228600"/>
            <a:ext cx="4779727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4" dirty="0" err="1"/>
              <a:t>Tunjangan</a:t>
            </a:r>
            <a:r>
              <a:rPr lang="en-US" sz="2764" dirty="0"/>
              <a:t> </a:t>
            </a:r>
            <a:r>
              <a:rPr lang="en-US" sz="2764" dirty="0" err="1"/>
              <a:t>Pajak</a:t>
            </a:r>
            <a:endParaRPr lang="en-US" sz="2764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3228" t="5385" r="3434" b="5563"/>
          <a:stretch>
            <a:fillRect/>
          </a:stretch>
        </p:blipFill>
        <p:spPr>
          <a:xfrm>
            <a:off x="6564575" y="1828800"/>
            <a:ext cx="3807725" cy="378043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907251" y="237887"/>
            <a:ext cx="5065549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4" dirty="0" err="1"/>
              <a:t>Pajak</a:t>
            </a:r>
            <a:r>
              <a:rPr lang="en-US" sz="2764" dirty="0"/>
              <a:t> </a:t>
            </a:r>
            <a:r>
              <a:rPr lang="en-US" sz="2764" dirty="0" err="1"/>
              <a:t>ditanggung</a:t>
            </a:r>
            <a:r>
              <a:rPr lang="en-US" sz="2764" dirty="0"/>
              <a:t> PK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8034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82890" y="1124744"/>
            <a:ext cx="10495127" cy="5544616"/>
            <a:chOff x="147980" y="1232142"/>
            <a:chExt cx="8230961" cy="4789146"/>
          </a:xfrm>
        </p:grpSpPr>
        <p:sp>
          <p:nvSpPr>
            <p:cNvPr id="11" name="Rounded Rectangle 10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634" t="5794" r="3821" b="5261"/>
          <a:stretch>
            <a:fillRect/>
          </a:stretch>
        </p:blipFill>
        <p:spPr>
          <a:xfrm>
            <a:off x="1610443" y="1692322"/>
            <a:ext cx="4271749" cy="399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3026" t="5491" r="3244" b="5564"/>
          <a:stretch>
            <a:fillRect/>
          </a:stretch>
        </p:blipFill>
        <p:spPr>
          <a:xfrm>
            <a:off x="6673759" y="1678675"/>
            <a:ext cx="4107976" cy="39987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0166" y="216528"/>
            <a:ext cx="4424376" cy="7107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77" dirty="0" err="1"/>
              <a:t>Pemberi</a:t>
            </a:r>
            <a:r>
              <a:rPr lang="en-US" sz="1777" dirty="0"/>
              <a:t> </a:t>
            </a:r>
            <a:r>
              <a:rPr lang="en-US" sz="1777" dirty="0" err="1"/>
              <a:t>kerja</a:t>
            </a:r>
            <a:r>
              <a:rPr lang="en-US" sz="1777" dirty="0"/>
              <a:t>: WP, </a:t>
            </a:r>
            <a:r>
              <a:rPr lang="en-US" sz="1777" dirty="0" err="1" smtClean="0"/>
              <a:t>Pemerintah</a:t>
            </a:r>
            <a:endParaRPr lang="en-US" sz="1777" dirty="0"/>
          </a:p>
        </p:txBody>
      </p:sp>
      <p:sp>
        <p:nvSpPr>
          <p:cNvPr id="7" name="Rectangle 6"/>
          <p:cNvSpPr/>
          <p:nvPr/>
        </p:nvSpPr>
        <p:spPr>
          <a:xfrm>
            <a:off x="6207841" y="228599"/>
            <a:ext cx="4424376" cy="7107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77" dirty="0" err="1"/>
              <a:t>Pemberi</a:t>
            </a:r>
            <a:r>
              <a:rPr lang="en-US" sz="1777" dirty="0"/>
              <a:t> </a:t>
            </a:r>
            <a:r>
              <a:rPr lang="en-US" sz="1777" dirty="0" err="1"/>
              <a:t>kerja</a:t>
            </a:r>
            <a:r>
              <a:rPr lang="en-US" sz="1777" dirty="0"/>
              <a:t>: </a:t>
            </a:r>
            <a:r>
              <a:rPr lang="en-US" sz="1777" dirty="0" err="1"/>
              <a:t>Bukan</a:t>
            </a:r>
            <a:r>
              <a:rPr lang="en-US" sz="1777" dirty="0"/>
              <a:t> WP, WP </a:t>
            </a:r>
            <a:r>
              <a:rPr lang="en-US" sz="1777" dirty="0" err="1" smtClean="0"/>
              <a:t>dengan</a:t>
            </a:r>
            <a:r>
              <a:rPr lang="en-US" sz="1777" dirty="0" smtClean="0"/>
              <a:t> </a:t>
            </a:r>
            <a:r>
              <a:rPr lang="en-US" sz="1777" dirty="0" err="1"/>
              <a:t>PPh</a:t>
            </a:r>
            <a:r>
              <a:rPr lang="en-US" sz="1777" dirty="0"/>
              <a:t> final, WP </a:t>
            </a:r>
            <a:r>
              <a:rPr lang="en-US" sz="1777" dirty="0" err="1" smtClean="0"/>
              <a:t>dengan</a:t>
            </a:r>
            <a:r>
              <a:rPr lang="en-US" sz="1777" dirty="0" smtClean="0"/>
              <a:t> NPPN/K</a:t>
            </a:r>
            <a:endParaRPr lang="en-US" sz="1777" dirty="0"/>
          </a:p>
        </p:txBody>
      </p:sp>
      <p:sp>
        <p:nvSpPr>
          <p:cNvPr id="8" name="Down Arrow 7"/>
          <p:cNvSpPr/>
          <p:nvPr/>
        </p:nvSpPr>
        <p:spPr>
          <a:xfrm>
            <a:off x="3246602" y="1019022"/>
            <a:ext cx="994984" cy="321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7"/>
          </a:p>
        </p:txBody>
      </p:sp>
      <p:sp>
        <p:nvSpPr>
          <p:cNvPr id="9" name="Down Arrow 8"/>
          <p:cNvSpPr/>
          <p:nvPr/>
        </p:nvSpPr>
        <p:spPr>
          <a:xfrm>
            <a:off x="8159365" y="1012611"/>
            <a:ext cx="994984" cy="321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7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39118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0628" y="1745673"/>
            <a:ext cx="11027390" cy="4764310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KEWAJIBAN PAJAK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subjektif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sebagai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dalam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negeri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sudah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sejak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awal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mulai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bekerja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berjalan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45" t="7696" r="6432" b="6929"/>
          <a:stretch>
            <a:fillRect/>
          </a:stretch>
        </p:blipFill>
        <p:spPr>
          <a:xfrm>
            <a:off x="2499893" y="2008711"/>
            <a:ext cx="7451677" cy="438093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47331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0628" y="1626919"/>
            <a:ext cx="11027390" cy="4883064"/>
            <a:chOff x="147980" y="1232142"/>
            <a:chExt cx="8230961" cy="4789146"/>
          </a:xfrm>
        </p:grpSpPr>
        <p:sp>
          <p:nvSpPr>
            <p:cNvPr id="10" name="Rounded Rectangle 9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65" t="5957" r="5534" b="6892"/>
          <a:stretch>
            <a:fillRect/>
          </a:stretch>
        </p:blipFill>
        <p:spPr>
          <a:xfrm>
            <a:off x="2210938" y="1856095"/>
            <a:ext cx="7915701" cy="454470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KEWAJIBAN PAJAK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subjektif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sbg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DN DIMULAI SETELAH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permulaan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mulai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bekerja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berjalan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56153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3" name="Rounded Rectangle 12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970" t="6441" r="3295" b="6016"/>
          <a:stretch/>
        </p:blipFill>
        <p:spPr>
          <a:xfrm>
            <a:off x="1132764" y="1856095"/>
            <a:ext cx="5172502" cy="433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rcRect l="3781" t="6441" r="3637" b="5466"/>
          <a:stretch>
            <a:fillRect/>
          </a:stretch>
        </p:blipFill>
        <p:spPr>
          <a:xfrm>
            <a:off x="6701050" y="1842447"/>
            <a:ext cx="4667535" cy="436728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Berhenti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bekerja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berjalan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masih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memiliki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kewajiban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subjektif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8722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1" name="Rounded Rectangle 10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92" t="7415" r="3700" b="7006"/>
          <a:stretch>
            <a:fillRect/>
          </a:stretch>
        </p:blipFill>
        <p:spPr>
          <a:xfrm>
            <a:off x="968991" y="1924334"/>
            <a:ext cx="5063320" cy="4067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3329" t="5767" r="3344" b="5910"/>
          <a:stretch>
            <a:fillRect/>
          </a:stretch>
        </p:blipFill>
        <p:spPr>
          <a:xfrm>
            <a:off x="6127847" y="1801504"/>
            <a:ext cx="5336274" cy="433998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Berhenti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bekerja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berjalan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kehilangan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kewajiban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pajak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subjektif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51666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33" name="Rounded Rectangle 32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969537" y="817228"/>
            <a:ext cx="9720072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PEMOTONG,</a:t>
            </a:r>
            <a:r>
              <a:rPr kumimoji="0" lang="en-US" sz="4000" b="1" i="0" u="none" strike="noStrike" kern="1200" cap="all" spc="10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PENYETOR, PELAPOR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84332" y="1951023"/>
            <a:ext cx="7511018" cy="655126"/>
            <a:chOff x="4295053" y="1675383"/>
            <a:chExt cx="4381403" cy="655126"/>
          </a:xfrm>
        </p:grpSpPr>
        <p:grpSp>
          <p:nvGrpSpPr>
            <p:cNvPr id="5" name="Group 4"/>
            <p:cNvGrpSpPr/>
            <p:nvPr/>
          </p:nvGrpSpPr>
          <p:grpSpPr>
            <a:xfrm>
              <a:off x="4622616" y="1675383"/>
              <a:ext cx="4053840" cy="655126"/>
              <a:chOff x="1184861" y="3063"/>
              <a:chExt cx="4053840" cy="655126"/>
            </a:xfrm>
          </p:grpSpPr>
          <p:sp>
            <p:nvSpPr>
              <p:cNvPr id="7" name="Pentagon 6"/>
              <p:cNvSpPr/>
              <p:nvPr/>
            </p:nvSpPr>
            <p:spPr>
              <a:xfrm rot="10800000">
                <a:off x="1184861" y="3063"/>
                <a:ext cx="4053840" cy="655126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" name="Pentagon 4"/>
              <p:cNvSpPr/>
              <p:nvPr/>
            </p:nvSpPr>
            <p:spPr>
              <a:xfrm rot="21600000">
                <a:off x="1348644" y="3063"/>
                <a:ext cx="3890057" cy="6551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88893" tIns="53340" rIns="99568" bIns="53340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err="1"/>
                  <a:t>Pemberi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kerja</a:t>
                </a:r>
                <a:r>
                  <a:rPr lang="en-US" sz="2000" dirty="0" smtClean="0"/>
                  <a:t>: orang </a:t>
                </a:r>
                <a:r>
                  <a:rPr lang="en-US" sz="2000" dirty="0" err="1" smtClean="0"/>
                  <a:t>pribadi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badan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lainnya</a:t>
                </a:r>
                <a:endParaRPr lang="en-US" sz="2000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295053" y="1675383"/>
              <a:ext cx="655126" cy="65512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/>
          <p:cNvGrpSpPr/>
          <p:nvPr/>
        </p:nvGrpSpPr>
        <p:grpSpPr>
          <a:xfrm>
            <a:off x="1784332" y="2856641"/>
            <a:ext cx="7511018" cy="655126"/>
            <a:chOff x="4295053" y="1675383"/>
            <a:chExt cx="4381403" cy="655126"/>
          </a:xfrm>
        </p:grpSpPr>
        <p:grpSp>
          <p:nvGrpSpPr>
            <p:cNvPr id="10" name="Group 9"/>
            <p:cNvGrpSpPr/>
            <p:nvPr/>
          </p:nvGrpSpPr>
          <p:grpSpPr>
            <a:xfrm>
              <a:off x="4622616" y="1675383"/>
              <a:ext cx="4053840" cy="655126"/>
              <a:chOff x="1184861" y="3063"/>
              <a:chExt cx="4053840" cy="655126"/>
            </a:xfrm>
          </p:grpSpPr>
          <p:sp>
            <p:nvSpPr>
              <p:cNvPr id="12" name="Pentagon 11"/>
              <p:cNvSpPr/>
              <p:nvPr/>
            </p:nvSpPr>
            <p:spPr>
              <a:xfrm rot="10800000">
                <a:off x="1184861" y="3063"/>
                <a:ext cx="4053840" cy="655126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" name="Pentagon 4"/>
              <p:cNvSpPr/>
              <p:nvPr/>
            </p:nvSpPr>
            <p:spPr>
              <a:xfrm rot="21600000">
                <a:off x="1348644" y="3063"/>
                <a:ext cx="3890057" cy="6551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88893" tIns="53340" rIns="99568" bIns="53340" numCol="1" spcCol="1270" anchor="ctr" anchorCtr="0">
                <a:noAutofit/>
              </a:bodyPr>
              <a:lstStyle/>
              <a:p>
                <a:pPr algn="just"/>
                <a:r>
                  <a:rPr lang="fi-FI" sz="2000" dirty="0"/>
                  <a:t>Bendahara atau pemegang kas pemerintah 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295053" y="1675383"/>
              <a:ext cx="655126" cy="65512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740697" y="3773527"/>
            <a:ext cx="7554653" cy="682020"/>
            <a:chOff x="4295053" y="1648489"/>
            <a:chExt cx="4381403" cy="682020"/>
          </a:xfrm>
        </p:grpSpPr>
        <p:grpSp>
          <p:nvGrpSpPr>
            <p:cNvPr id="15" name="Group 14"/>
            <p:cNvGrpSpPr/>
            <p:nvPr/>
          </p:nvGrpSpPr>
          <p:grpSpPr>
            <a:xfrm>
              <a:off x="4622616" y="1648489"/>
              <a:ext cx="4053840" cy="682020"/>
              <a:chOff x="1184861" y="-23831"/>
              <a:chExt cx="4053840" cy="682020"/>
            </a:xfrm>
          </p:grpSpPr>
          <p:sp>
            <p:nvSpPr>
              <p:cNvPr id="17" name="Pentagon 16"/>
              <p:cNvSpPr/>
              <p:nvPr/>
            </p:nvSpPr>
            <p:spPr>
              <a:xfrm rot="10800000">
                <a:off x="1184861" y="3063"/>
                <a:ext cx="4053840" cy="655126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>
                <a:off x="1348644" y="-23831"/>
                <a:ext cx="3890057" cy="6551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88893" tIns="53340" rIns="99568" bIns="53340" numCol="1" spcCol="1270" anchor="ctr" anchorCtr="0">
                <a:noAutofit/>
              </a:bodyPr>
              <a:lstStyle/>
              <a:p>
                <a:pPr algn="just"/>
                <a:r>
                  <a:rPr lang="fi-FI" sz="2000" dirty="0"/>
                  <a:t>Dana pensiun, badan penyelenggara jaminan sosial tenaga kerja dan badan-badan lain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295053" y="1675383"/>
              <a:ext cx="655126" cy="65512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1784332" y="4625665"/>
            <a:ext cx="7511018" cy="655126"/>
            <a:chOff x="4295053" y="1675383"/>
            <a:chExt cx="4381403" cy="655126"/>
          </a:xfrm>
        </p:grpSpPr>
        <p:grpSp>
          <p:nvGrpSpPr>
            <p:cNvPr id="20" name="Group 19"/>
            <p:cNvGrpSpPr/>
            <p:nvPr/>
          </p:nvGrpSpPr>
          <p:grpSpPr>
            <a:xfrm>
              <a:off x="4622616" y="1675383"/>
              <a:ext cx="4053840" cy="655126"/>
              <a:chOff x="1184861" y="3063"/>
              <a:chExt cx="4053840" cy="655126"/>
            </a:xfrm>
          </p:grpSpPr>
          <p:sp>
            <p:nvSpPr>
              <p:cNvPr id="22" name="Pentagon 21"/>
              <p:cNvSpPr/>
              <p:nvPr/>
            </p:nvSpPr>
            <p:spPr>
              <a:xfrm rot="10800000">
                <a:off x="1184861" y="3063"/>
                <a:ext cx="4053840" cy="655126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" name="Pentagon 4"/>
              <p:cNvSpPr/>
              <p:nvPr/>
            </p:nvSpPr>
            <p:spPr>
              <a:xfrm rot="21600000">
                <a:off x="1348644" y="3063"/>
                <a:ext cx="3890057" cy="6551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88893" tIns="53340" rIns="99568" bIns="53340" numCol="1" spcCol="1270" anchor="ctr" anchorCtr="0">
                <a:noAutofit/>
              </a:bodyPr>
              <a:lstStyle/>
              <a:p>
                <a:pPr algn="just"/>
                <a:r>
                  <a:rPr lang="en-US" sz="2000" dirty="0"/>
                  <a:t>Orang </a:t>
                </a:r>
                <a:r>
                  <a:rPr lang="en-US" sz="2000" dirty="0" err="1"/>
                  <a:t>pribadi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melakukan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kegiatan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usaha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atau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pekerjaan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bebas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serta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badan</a:t>
                </a:r>
                <a:endParaRPr lang="en-US" sz="2000" dirty="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295053" y="1675383"/>
              <a:ext cx="655126" cy="65512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1784332" y="5459321"/>
            <a:ext cx="7511018" cy="655126"/>
            <a:chOff x="4295053" y="1675383"/>
            <a:chExt cx="4381403" cy="655126"/>
          </a:xfrm>
        </p:grpSpPr>
        <p:grpSp>
          <p:nvGrpSpPr>
            <p:cNvPr id="25" name="Group 24"/>
            <p:cNvGrpSpPr/>
            <p:nvPr/>
          </p:nvGrpSpPr>
          <p:grpSpPr>
            <a:xfrm>
              <a:off x="4622616" y="1675383"/>
              <a:ext cx="4053840" cy="655126"/>
              <a:chOff x="1184861" y="3063"/>
              <a:chExt cx="4053840" cy="655126"/>
            </a:xfrm>
          </p:grpSpPr>
          <p:sp>
            <p:nvSpPr>
              <p:cNvPr id="27" name="Pentagon 26"/>
              <p:cNvSpPr/>
              <p:nvPr/>
            </p:nvSpPr>
            <p:spPr>
              <a:xfrm rot="10800000">
                <a:off x="1184861" y="3063"/>
                <a:ext cx="4053840" cy="655126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Pentagon 4"/>
              <p:cNvSpPr/>
              <p:nvPr/>
            </p:nvSpPr>
            <p:spPr>
              <a:xfrm rot="21600000">
                <a:off x="1348644" y="3063"/>
                <a:ext cx="3890057" cy="6551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88893" tIns="53340" rIns="99568" bIns="53340" numCol="1" spcCol="1270" anchor="ctr" anchorCtr="0">
                <a:noAutofit/>
              </a:bodyPr>
              <a:lstStyle/>
              <a:p>
                <a:pPr algn="just"/>
                <a:r>
                  <a:rPr lang="fi-FI" sz="2000" dirty="0"/>
                  <a:t>Penyelenggara kegiatan</a:t>
                </a:r>
                <a:endParaRPr lang="en-US" sz="2000" dirty="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4295053" y="1675383"/>
              <a:ext cx="655126" cy="65512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6041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481" y="2006221"/>
            <a:ext cx="9880979" cy="37043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Berkala</a:t>
            </a:r>
            <a:r>
              <a:rPr lang="en-US" dirty="0" smtClean="0"/>
              <a:t>/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Hitungan</a:t>
            </a:r>
            <a:r>
              <a:rPr lang="en-US" dirty="0" smtClean="0"/>
              <a:t> </a:t>
            </a:r>
            <a:r>
              <a:rPr lang="en-US" dirty="0" err="1" smtClean="0"/>
              <a:t>PPh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cs typeface="Calibri" pitchFamily="34" charset="0"/>
              </a:rPr>
              <a:t>Waktu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pensiun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sudah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 smtClean="0">
                <a:cs typeface="Calibri" pitchFamily="34" charset="0"/>
              </a:rPr>
              <a:t>diketahui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dengan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pasti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pada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awal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 smtClean="0">
                <a:cs typeface="Calibri" pitchFamily="34" charset="0"/>
              </a:rPr>
              <a:t>tahun</a:t>
            </a:r>
            <a:r>
              <a:rPr lang="en-US" dirty="0" smtClean="0">
                <a:cs typeface="Calibri" pitchFamily="34" charset="0"/>
              </a:rPr>
              <a:t>:</a:t>
            </a:r>
            <a:endParaRPr lang="en-US" dirty="0">
              <a:cs typeface="Calibri" pitchFamily="34" charset="0"/>
            </a:endParaRPr>
          </a:p>
          <a:p>
            <a:pPr lvl="4"/>
            <a:r>
              <a:rPr lang="en-US" sz="2000" dirty="0" err="1" smtClean="0">
                <a:cs typeface="Calibri" pitchFamily="34" charset="0"/>
              </a:rPr>
              <a:t>PPh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terutang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dihitung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berdasarkan</a:t>
            </a:r>
            <a:r>
              <a:rPr lang="en-US" sz="2000" dirty="0">
                <a:cs typeface="Calibri" pitchFamily="34" charset="0"/>
              </a:rPr>
              <a:t> PKP yang </a:t>
            </a:r>
            <a:r>
              <a:rPr lang="en-US" sz="2000" dirty="0" err="1">
                <a:cs typeface="Calibri" pitchFamily="34" charset="0"/>
              </a:rPr>
              <a:t>akan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diperoleh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sebelum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pensiun</a:t>
            </a:r>
            <a:endParaRPr lang="en-US" sz="2000" dirty="0" smtClean="0">
              <a:cs typeface="Calibri" pitchFamily="34" charset="0"/>
            </a:endParaRPr>
          </a:p>
          <a:p>
            <a:pPr lvl="4"/>
            <a:r>
              <a:rPr lang="en-US" sz="2000" dirty="0" err="1" smtClean="0">
                <a:cs typeface="Calibri" pitchFamily="34" charset="0"/>
              </a:rPr>
              <a:t>Tahapan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penghitungan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sama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dengan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pegawai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tetap</a:t>
            </a:r>
            <a:r>
              <a:rPr lang="en-US" sz="2000" dirty="0">
                <a:cs typeface="Calibri" pitchFamily="34" charset="0"/>
              </a:rPr>
              <a:t>, </a:t>
            </a:r>
            <a:r>
              <a:rPr lang="en-US" sz="2000" dirty="0" err="1" smtClean="0">
                <a:cs typeface="Calibri" pitchFamily="34" charset="0"/>
              </a:rPr>
              <a:t>tetapi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biaya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jabatan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maksimal</a:t>
            </a:r>
            <a:r>
              <a:rPr lang="en-US" sz="2000" dirty="0" smtClean="0">
                <a:cs typeface="Calibri" pitchFamily="34" charset="0"/>
              </a:rPr>
              <a:t> Rp200.000 </a:t>
            </a:r>
            <a:r>
              <a:rPr lang="en-US" sz="2000" dirty="0">
                <a:cs typeface="Calibri" pitchFamily="34" charset="0"/>
              </a:rPr>
              <a:t>per </a:t>
            </a:r>
            <a:r>
              <a:rPr lang="en-US" sz="2000" dirty="0" err="1">
                <a:cs typeface="Calibri" pitchFamily="34" charset="0"/>
              </a:rPr>
              <a:t>bulan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atau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Rp2.400.000 per </a:t>
            </a:r>
            <a:r>
              <a:rPr lang="en-US" sz="2000" dirty="0" err="1" smtClean="0">
                <a:cs typeface="Calibri" pitchFamily="34" charset="0"/>
              </a:rPr>
              <a:t>tahun</a:t>
            </a:r>
            <a:endParaRPr lang="en-US" sz="2000" dirty="0" smtClean="0">
              <a:cs typeface="Calibri" pitchFamily="34" charset="0"/>
            </a:endParaRPr>
          </a:p>
          <a:p>
            <a:pPr lvl="4"/>
            <a:r>
              <a:rPr lang="en-US" sz="2000" dirty="0" err="1">
                <a:cs typeface="Calibri" pitchFamily="34" charset="0"/>
              </a:rPr>
              <a:t>Tarif</a:t>
            </a:r>
            <a:r>
              <a:rPr lang="en-US" sz="2000" dirty="0">
                <a:cs typeface="Calibri" pitchFamily="34" charset="0"/>
              </a:rPr>
              <a:t> yang </a:t>
            </a:r>
            <a:r>
              <a:rPr lang="en-US" sz="2000" dirty="0" err="1">
                <a:cs typeface="Calibri" pitchFamily="34" charset="0"/>
              </a:rPr>
              <a:t>berlaku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merupakan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tarif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umum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Pasal</a:t>
            </a:r>
            <a:r>
              <a:rPr lang="en-US" sz="2000" dirty="0">
                <a:cs typeface="Calibri" pitchFamily="34" charset="0"/>
              </a:rPr>
              <a:t> 17 </a:t>
            </a:r>
            <a:r>
              <a:rPr lang="en-US" sz="2000" dirty="0" err="1">
                <a:cs typeface="Calibri" pitchFamily="34" charset="0"/>
              </a:rPr>
              <a:t>Ayat</a:t>
            </a:r>
            <a:r>
              <a:rPr lang="en-US" sz="2000" dirty="0">
                <a:cs typeface="Calibri" pitchFamily="34" charset="0"/>
              </a:rPr>
              <a:t> (1) </a:t>
            </a:r>
            <a:r>
              <a:rPr lang="en-US" sz="2000" dirty="0" err="1">
                <a:cs typeface="Calibri" pitchFamily="34" charset="0"/>
              </a:rPr>
              <a:t>Huruf</a:t>
            </a:r>
            <a:r>
              <a:rPr lang="en-US" sz="2000" dirty="0">
                <a:cs typeface="Calibri" pitchFamily="34" charset="0"/>
              </a:rPr>
              <a:t> (a) UU </a:t>
            </a:r>
            <a:r>
              <a:rPr lang="en-US" sz="2000" dirty="0" err="1" smtClean="0">
                <a:cs typeface="Calibri" pitchFamily="34" charset="0"/>
              </a:rPr>
              <a:t>PPh</a:t>
            </a:r>
            <a:endParaRPr lang="en-US" sz="2000" dirty="0"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41522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9391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 err="1" smtClean="0">
                <a:cs typeface="Calibri" pitchFamily="34" charset="0"/>
              </a:rPr>
              <a:t>Waktu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pensiun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belum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diketahui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secara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pasti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saat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penghitungan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PPh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awal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tahun</a:t>
            </a:r>
            <a:endParaRPr lang="en-US" sz="2400" dirty="0" smtClean="0">
              <a:cs typeface="Calibri" pitchFamily="34" charset="0"/>
            </a:endParaRPr>
          </a:p>
          <a:p>
            <a:pPr lvl="4"/>
            <a:r>
              <a:rPr lang="en-US" sz="2400" dirty="0" err="1">
                <a:cs typeface="Calibri" pitchFamily="34" charset="0"/>
              </a:rPr>
              <a:t>Penghitungan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PPh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terutang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didasarkan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pada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perkiraan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penghasilan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neto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>
                <a:cs typeface="Calibri" pitchFamily="34" charset="0"/>
              </a:rPr>
              <a:t>yang </a:t>
            </a:r>
            <a:r>
              <a:rPr lang="en-US" sz="2400" dirty="0" err="1">
                <a:cs typeface="Calibri" pitchFamily="34" charset="0"/>
              </a:rPr>
              <a:t>disetahunkan</a:t>
            </a:r>
            <a:r>
              <a:rPr lang="en-US" sz="2400" dirty="0">
                <a:cs typeface="Calibri" pitchFamily="34" charset="0"/>
              </a:rPr>
              <a:t>. </a:t>
            </a:r>
            <a:r>
              <a:rPr lang="en-US" sz="2400" dirty="0" err="1">
                <a:cs typeface="Calibri" pitchFamily="34" charset="0"/>
              </a:rPr>
              <a:t>Jika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terjadi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kelebihan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pemotongan</a:t>
            </a:r>
            <a:r>
              <a:rPr lang="en-US" sz="2400" dirty="0">
                <a:cs typeface="Calibri" pitchFamily="34" charset="0"/>
              </a:rPr>
              <a:t>, </a:t>
            </a:r>
            <a:r>
              <a:rPr lang="en-US" sz="2400" dirty="0" err="1" smtClean="0">
                <a:cs typeface="Calibri" pitchFamily="34" charset="0"/>
              </a:rPr>
              <a:t>kelebihan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tersebut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harus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dikembalikan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oleh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pemberi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kerja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1253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6" name="Rounded Rectangle 5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3160"/>
              </p:ext>
            </p:extLst>
          </p:nvPr>
        </p:nvGraphicFramePr>
        <p:xfrm>
          <a:off x="1530522" y="1979933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63665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972401"/>
              </p:ext>
            </p:extLst>
          </p:nvPr>
        </p:nvGraphicFramePr>
        <p:xfrm>
          <a:off x="614329" y="393374"/>
          <a:ext cx="11040033" cy="50574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76799"/>
                <a:gridCol w="723218"/>
                <a:gridCol w="5440016"/>
              </a:tblGrid>
              <a:tr h="52268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Keterangan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PPh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sehari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716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sehari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≤ Rp450.000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kumulatif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sebulan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≤ Rp4,5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juta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dikenai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PPh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40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46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sehari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≤ Rp450.000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kumulatif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sebulan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&gt; Rp4,5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juta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s.d.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Rp10,2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juta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atau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5%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kena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pajak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kena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pajak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– PTKP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PTKP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= PTKP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sebenarnya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setahun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÷ 360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0146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sehari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&gt; Rp450.000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kumulatif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sebulan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&gt; Rp4,5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juta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s.d.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Rp10,2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juta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0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42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sehari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&gt; Rp450.000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kumulatif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sebulan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≤ Rp4,5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juta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5%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Upah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kena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pajak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Upah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kena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pajak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Upah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sehari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Rp450.000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594655" y="1064143"/>
            <a:ext cx="416859" cy="51098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94655" y="2753058"/>
            <a:ext cx="416859" cy="51098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94656" y="4697467"/>
            <a:ext cx="416859" cy="51098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45401" y="6018641"/>
            <a:ext cx="9480177" cy="35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Hitungan</a:t>
            </a:r>
            <a:r>
              <a:rPr lang="en-US" sz="2400" dirty="0" smtClean="0">
                <a:latin typeface="+mj-lt"/>
              </a:rPr>
              <a:t> 3a. </a:t>
            </a:r>
            <a:r>
              <a:rPr lang="en-US" sz="2400" dirty="0" err="1" smtClean="0">
                <a:latin typeface="+mj-lt"/>
              </a:rPr>
              <a:t>Jika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upah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dibayarkan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harian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mingguan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upah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kumulatif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sebulan</a:t>
            </a:r>
            <a:r>
              <a:rPr lang="en-US" sz="2400" dirty="0" smtClean="0">
                <a:latin typeface="+mj-lt"/>
              </a:rPr>
              <a:t> ≤ Rp10.200.000</a:t>
            </a:r>
            <a:endParaRPr lang="en-US" sz="2400" dirty="0">
              <a:latin typeface="+mj-lt"/>
            </a:endParaRPr>
          </a:p>
        </p:txBody>
      </p:sp>
      <p:sp>
        <p:nvSpPr>
          <p:cNvPr id="3" name="Striped Right Arrow 2"/>
          <p:cNvSpPr/>
          <p:nvPr/>
        </p:nvSpPr>
        <p:spPr>
          <a:xfrm rot="16200000">
            <a:off x="5554330" y="3073732"/>
            <a:ext cx="457201" cy="527124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12" name="Rounded Rectangle 11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8227"/>
            <a:ext cx="8596668" cy="3880773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81649"/>
              </p:ext>
            </p:extLst>
          </p:nvPr>
        </p:nvGraphicFramePr>
        <p:xfrm>
          <a:off x="610982" y="3069325"/>
          <a:ext cx="5092279" cy="2989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243"/>
                <a:gridCol w="753036"/>
              </a:tblGrid>
              <a:tr h="430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Upah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Gaji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sebulan</a:t>
                      </a:r>
                      <a:r>
                        <a:rPr lang="en-US" sz="1800" u="none" strike="noStrike" dirty="0">
                          <a:effectLst/>
                        </a:rPr>
                        <a:t>   xxx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609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Upah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Gaji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setahun</a:t>
                      </a:r>
                      <a:r>
                        <a:rPr lang="en-US" sz="1800" u="none" strike="noStrike" dirty="0">
                          <a:effectLst/>
                        </a:rPr>
                        <a:t>: 12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pah</a:t>
                      </a:r>
                      <a:r>
                        <a:rPr lang="en-US" sz="1800" u="none" strike="noStrike" dirty="0" smtClean="0">
                          <a:effectLst/>
                        </a:rPr>
                        <a:t>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gaji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sebulan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xxx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9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PTKP </a:t>
                      </a:r>
                      <a:r>
                        <a:rPr lang="en-US" sz="1800" u="none" strike="noStrike" dirty="0" err="1">
                          <a:effectLst/>
                        </a:rPr>
                        <a:t>setahun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>
                          <a:effectLst/>
                        </a:rPr>
                        <a:t> (xxx) 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30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Penghasilan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pajak</a:t>
                      </a:r>
                      <a:r>
                        <a:rPr lang="en-US" sz="1800" u="none" strike="noStrike" dirty="0">
                          <a:effectLst/>
                        </a:rPr>
                        <a:t> (PKP)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xxx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609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PPh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terutang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setahun</a:t>
                      </a:r>
                      <a:r>
                        <a:rPr lang="en-US" sz="1800" u="none" strike="noStrike" dirty="0">
                          <a:effectLst/>
                        </a:rPr>
                        <a:t>: </a:t>
                      </a:r>
                      <a:r>
                        <a:rPr lang="en-US" sz="1800" u="none" strike="noStrike" dirty="0" err="1">
                          <a:effectLst/>
                        </a:rPr>
                        <a:t>T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arif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pasal</a:t>
                      </a:r>
                      <a:r>
                        <a:rPr lang="en-US" sz="1800" u="none" strike="noStrike" dirty="0">
                          <a:effectLst/>
                        </a:rPr>
                        <a:t> 17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PKP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xxx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609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PPh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dipotong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sebulan</a:t>
                      </a:r>
                      <a:r>
                        <a:rPr lang="en-US" sz="1800" u="none" strike="noStrike" dirty="0">
                          <a:effectLst/>
                        </a:rPr>
                        <a:t>: </a:t>
                      </a:r>
                      <a:r>
                        <a:rPr lang="en-US" sz="1800" u="none" strike="noStrike" dirty="0" err="1">
                          <a:effectLst/>
                        </a:rPr>
                        <a:t>PPh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setahun</a:t>
                      </a:r>
                      <a:r>
                        <a:rPr lang="en-US" sz="1800" u="none" strike="noStrike" dirty="0">
                          <a:effectLst/>
                        </a:rPr>
                        <a:t> ÷ 12)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xxx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046" t="4923" r="6986" b="6040"/>
          <a:stretch/>
        </p:blipFill>
        <p:spPr>
          <a:xfrm>
            <a:off x="5888941" y="448227"/>
            <a:ext cx="5970494" cy="2966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231" y="1282103"/>
            <a:ext cx="4946762" cy="114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Upah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sebulan</a:t>
            </a:r>
            <a:r>
              <a:rPr lang="en-US" sz="2400" dirty="0">
                <a:solidFill>
                  <a:schemeClr val="bg1"/>
                </a:solidFill>
              </a:rPr>
              <a:t> &gt; </a:t>
            </a:r>
            <a:r>
              <a:rPr lang="en-US" sz="2400" dirty="0" smtClean="0">
                <a:solidFill>
                  <a:schemeClr val="bg1"/>
                </a:solidFill>
              </a:rPr>
              <a:t>Rp10.200.000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Upah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dibayar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bulanan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2827182" y="2324407"/>
            <a:ext cx="416859" cy="93750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riped Right Arrow 1"/>
          <p:cNvSpPr/>
          <p:nvPr/>
        </p:nvSpPr>
        <p:spPr>
          <a:xfrm rot="5400000">
            <a:off x="2672543" y="-1659190"/>
            <a:ext cx="726141" cy="49467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Hitungan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3b.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9333" t="5463" r="9702" b="5936"/>
          <a:stretch/>
        </p:blipFill>
        <p:spPr>
          <a:xfrm>
            <a:off x="5840772" y="3480576"/>
            <a:ext cx="6091517" cy="31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403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442976" y="2062840"/>
            <a:ext cx="7879976" cy="2097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Penerima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Mantan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bonus, </a:t>
            </a:r>
            <a:r>
              <a:rPr lang="en-US" sz="2000" dirty="0" err="1"/>
              <a:t>imbalan</a:t>
            </a:r>
            <a:r>
              <a:rPr lang="en-US" sz="2000" dirty="0"/>
              <a:t> lain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Dewan</a:t>
            </a:r>
            <a:r>
              <a:rPr lang="en-US" sz="2000" dirty="0"/>
              <a:t> </a:t>
            </a:r>
            <a:r>
              <a:rPr lang="en-US" sz="2000" dirty="0" err="1"/>
              <a:t>komisaris</a:t>
            </a:r>
            <a:r>
              <a:rPr lang="en-US" sz="2000" dirty="0"/>
              <a:t>/</a:t>
            </a:r>
            <a:r>
              <a:rPr lang="en-US" sz="2000" dirty="0" err="1"/>
              <a:t>pengawas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Peserta</a:t>
            </a:r>
            <a:r>
              <a:rPr lang="en-US" sz="2000" dirty="0"/>
              <a:t> program pension yang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berstatus</a:t>
            </a:r>
            <a:r>
              <a:rPr lang="en-US" sz="2000" dirty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penarikan</a:t>
            </a:r>
            <a:r>
              <a:rPr lang="en-US" sz="2000" dirty="0"/>
              <a:t> </a:t>
            </a:r>
            <a:r>
              <a:rPr lang="en-US" sz="2000" dirty="0" err="1"/>
              <a:t>dana</a:t>
            </a:r>
            <a:r>
              <a:rPr lang="en-US" sz="2000" dirty="0"/>
              <a:t> pension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5999533" y="3198512"/>
            <a:ext cx="350002" cy="2837329"/>
          </a:xfrm>
          <a:prstGeom prst="rightArrow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4256" y="4944109"/>
            <a:ext cx="7879976" cy="698035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PPh</a:t>
            </a:r>
            <a:r>
              <a:rPr lang="en-US" sz="2400" dirty="0" smtClean="0"/>
              <a:t> 21 = </a:t>
            </a:r>
            <a:r>
              <a:rPr lang="en-US" sz="2400" dirty="0" err="1" smtClean="0"/>
              <a:t>tarif</a:t>
            </a:r>
            <a:r>
              <a:rPr lang="en-US" sz="2400" dirty="0" smtClean="0"/>
              <a:t> </a:t>
            </a:r>
            <a:r>
              <a:rPr lang="en-US" sz="2400" dirty="0" err="1" smtClean="0"/>
              <a:t>Pasal</a:t>
            </a:r>
            <a:r>
              <a:rPr lang="en-US" sz="2400" dirty="0" smtClean="0"/>
              <a:t> 17 x </a:t>
            </a:r>
            <a:r>
              <a:rPr lang="en-US" sz="2400" dirty="0" err="1" smtClean="0"/>
              <a:t>Penghasilan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bruto</a:t>
            </a:r>
            <a:r>
              <a:rPr lang="en-US" sz="2400" dirty="0" smtClean="0"/>
              <a:t> </a:t>
            </a:r>
            <a:r>
              <a:rPr lang="en-US" sz="2400" dirty="0" err="1" smtClean="0"/>
              <a:t>kumulatif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1128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7" name="Rounded Rectangle 6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675770"/>
              </p:ext>
            </p:extLst>
          </p:nvPr>
        </p:nvGraphicFramePr>
        <p:xfrm>
          <a:off x="1135131" y="3724232"/>
          <a:ext cx="972026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/>
                <a:gridCol w="486013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Penarikan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Dana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Pensiun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Peserta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Pensiun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Masih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Aktif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Pegawai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Jumlah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Penarikan</a:t>
                      </a:r>
                      <a:r>
                        <a:rPr lang="en-US" b="1" dirty="0" smtClean="0"/>
                        <a:t> Dana </a:t>
                      </a:r>
                      <a:r>
                        <a:rPr lang="en-US" b="1" dirty="0" err="1" smtClean="0"/>
                        <a:t>Pensiun</a:t>
                      </a:r>
                      <a:endParaRPr lang="en-US" b="1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PPh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Pasal</a:t>
                      </a:r>
                      <a:r>
                        <a:rPr lang="en-US" b="1" dirty="0" smtClean="0"/>
                        <a:t> 21</a:t>
                      </a:r>
                      <a:endParaRPr lang="en-US" b="1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Juli</a:t>
                      </a:r>
                      <a:r>
                        <a:rPr lang="en-US" dirty="0" smtClean="0"/>
                        <a:t> Rp10.000.000</a:t>
                      </a:r>
                      <a:endParaRPr lang="en-US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Rp10.000.000 = Rp500.000</a:t>
                      </a:r>
                      <a:endParaRPr lang="en-US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Oktober</a:t>
                      </a:r>
                      <a:r>
                        <a:rPr lang="en-US" dirty="0" smtClean="0"/>
                        <a:t> Rp30.000.000</a:t>
                      </a:r>
                      <a:endParaRPr lang="en-US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Rp30.000.000 = Rp1.500.000</a:t>
                      </a:r>
                      <a:endParaRPr lang="en-US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Desember</a:t>
                      </a:r>
                      <a:r>
                        <a:rPr lang="en-US" dirty="0" smtClean="0"/>
                        <a:t> Rp25.000.000</a:t>
                      </a:r>
                      <a:endParaRPr lang="en-US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Rp10.000.000   = </a:t>
                      </a:r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  500.000</a:t>
                      </a:r>
                    </a:p>
                    <a:p>
                      <a:r>
                        <a:rPr lang="en-US" dirty="0" smtClean="0"/>
                        <a:t>15%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Rp15.000.000 = </a:t>
                      </a:r>
                      <a:r>
                        <a:rPr lang="en-US" u="sng" dirty="0" smtClean="0"/>
                        <a:t>Rp2.250.000</a:t>
                      </a:r>
                    </a:p>
                    <a:p>
                      <a:r>
                        <a:rPr lang="en-US" dirty="0" smtClean="0"/>
                        <a:t>                                     Rp2.750.000</a:t>
                      </a:r>
                      <a:endParaRPr lang="en-US" dirty="0"/>
                    </a:p>
                  </a:txBody>
                  <a:tcPr marL="103396" marR="103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12935"/>
              </p:ext>
            </p:extLst>
          </p:nvPr>
        </p:nvGraphicFramePr>
        <p:xfrm>
          <a:off x="1121282" y="419069"/>
          <a:ext cx="9720261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8203"/>
                <a:gridCol w="2503039"/>
                <a:gridCol w="522901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Honorarium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Dewan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Komisaris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bukan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Pegawai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Tetap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Bulan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honorarium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PPh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Pasal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21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Rp90.000.000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5% × Rp50.000.000   = Rp2.500.000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 × Rp40.000.000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</a:rPr>
                        <a:t>= Rp6.000.000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                                   Rp8.250.000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Agustus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Rp90.000.000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 × Rp90.000.000 = Rp13.500.000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Desember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Rp90.000.000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 × Rp70.000.000 = Rp10.500.000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 × Rp20.000.000 = </a:t>
                      </a:r>
                      <a:r>
                        <a:rPr lang="en-US" sz="2000" u="sng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  5.000.000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                               Rp15.500.000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0317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6" name="Rounded Rectangle 5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66148"/>
              </p:ext>
            </p:extLst>
          </p:nvPr>
        </p:nvGraphicFramePr>
        <p:xfrm>
          <a:off x="1237688" y="1502250"/>
          <a:ext cx="9720261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8203"/>
                <a:gridCol w="2560054"/>
                <a:gridCol w="517200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Honorarium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Dewan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Komisaris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bukan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Pegawai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Tetap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Bulan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honorarium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PPh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Pasal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21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Rp90.000.000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5% × Rp50.000.000   = Rp2.500.000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 × Rp40.000.000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</a:rPr>
                        <a:t>= Rp6.000.000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                                   Rp8.250.000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Agustus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Rp90.000.000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 × Rp90.000.000 = Rp13.500.000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Desember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Rp90.000.000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 × Rp70.000.000 = Rp10.500.000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 × Rp20.000.000 = </a:t>
                      </a:r>
                      <a:r>
                        <a:rPr lang="en-US" sz="2000" u="sng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  5.000.000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                               Rp15.500.000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9392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9" name="Rounded Rectangle 1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602488" y="2020518"/>
            <a:ext cx="3451412" cy="6015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Jenis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Imbalan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2488" y="3085803"/>
            <a:ext cx="3451412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Berkesinambungan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02488" y="4285445"/>
            <a:ext cx="3451412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Berkesinambungan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*)</a:t>
            </a:r>
            <a:endParaRPr lang="en-US" sz="28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1602488" y="5464400"/>
            <a:ext cx="3451412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Berkesinambungan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**)</a:t>
            </a:r>
            <a:endParaRPr lang="en-US" sz="28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5740773" y="3115902"/>
            <a:ext cx="5463988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Tarif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17 × 50% × </a:t>
            </a:r>
            <a:r>
              <a:rPr lang="en-US" sz="2400" dirty="0" err="1" smtClean="0">
                <a:solidFill>
                  <a:schemeClr val="bg1"/>
                </a:solidFill>
              </a:rPr>
              <a:t>Penghasilan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/>
              <a:t>bruto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860288" y="2056922"/>
            <a:ext cx="3451412" cy="609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PPh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Pasal</a:t>
            </a:r>
            <a:r>
              <a:rPr lang="en-US" sz="2800" dirty="0" smtClean="0">
                <a:solidFill>
                  <a:schemeClr val="tx1"/>
                </a:solidFill>
              </a:rPr>
              <a:t> 21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0773" y="4281801"/>
            <a:ext cx="5463989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Tarif</a:t>
            </a:r>
            <a:r>
              <a:rPr lang="en-US" sz="2400" dirty="0" smtClean="0"/>
              <a:t> </a:t>
            </a:r>
            <a:r>
              <a:rPr lang="en-US" sz="2400" dirty="0" err="1" smtClean="0"/>
              <a:t>Pasal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17 × 50% × (</a:t>
            </a:r>
            <a:r>
              <a:rPr lang="en-US" sz="2400" dirty="0" err="1" smtClean="0">
                <a:solidFill>
                  <a:schemeClr val="bg1"/>
                </a:solidFill>
              </a:rPr>
              <a:t>P</a:t>
            </a:r>
            <a:r>
              <a:rPr lang="en-US" sz="2400" dirty="0" err="1" smtClean="0"/>
              <a:t>enghasilan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bruto</a:t>
            </a:r>
            <a:r>
              <a:rPr lang="en-US" sz="2400" dirty="0" smtClean="0"/>
              <a:t> – PTKP </a:t>
            </a:r>
            <a:r>
              <a:rPr lang="en-US" sz="2400" dirty="0" err="1" smtClean="0"/>
              <a:t>bulanan</a:t>
            </a:r>
            <a:r>
              <a:rPr lang="en-US" sz="2400" dirty="0" smtClean="0"/>
              <a:t>) </a:t>
            </a:r>
            <a:r>
              <a:rPr lang="en-US" sz="2400" dirty="0" err="1" smtClean="0"/>
              <a:t>kumulatif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727872" y="5435072"/>
            <a:ext cx="5463988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Tarif</a:t>
            </a:r>
            <a:r>
              <a:rPr lang="en-US" sz="2400" dirty="0" smtClean="0"/>
              <a:t> </a:t>
            </a:r>
            <a:r>
              <a:rPr lang="en-US" sz="2400" dirty="0" err="1" smtClean="0"/>
              <a:t>Pasal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17 × 50% × </a:t>
            </a:r>
            <a:r>
              <a:rPr lang="en-US" sz="2400" dirty="0" err="1" smtClean="0">
                <a:solidFill>
                  <a:schemeClr val="bg1"/>
                </a:solidFill>
              </a:rPr>
              <a:t>Penghasilan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/>
              <a:t>bruto</a:t>
            </a:r>
            <a:r>
              <a:rPr lang="en-US" sz="2400" dirty="0" smtClean="0"/>
              <a:t> </a:t>
            </a:r>
            <a:r>
              <a:rPr lang="en-US" sz="2400" dirty="0" err="1" smtClean="0"/>
              <a:t>kumulatif</a:t>
            </a:r>
            <a:endParaRPr lang="en-US" sz="2400" dirty="0"/>
          </a:p>
        </p:txBody>
      </p:sp>
      <p:sp>
        <p:nvSpPr>
          <p:cNvPr id="13" name="Curved Down Arrow 12"/>
          <p:cNvSpPr/>
          <p:nvPr/>
        </p:nvSpPr>
        <p:spPr>
          <a:xfrm>
            <a:off x="4624596" y="2636765"/>
            <a:ext cx="1869140" cy="471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4830781" y="3800481"/>
            <a:ext cx="1869140" cy="471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4836628" y="4977570"/>
            <a:ext cx="1869140" cy="471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41006" y="2668285"/>
            <a:ext cx="874058" cy="417518"/>
          </a:xfrm>
          <a:prstGeom prst="downArrow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148965" y="2715076"/>
            <a:ext cx="874058" cy="417518"/>
          </a:xfrm>
          <a:prstGeom prst="downArrow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3287" y="988294"/>
            <a:ext cx="3739401" cy="102210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Penerima</a:t>
            </a:r>
            <a:r>
              <a:rPr lang="en-US" sz="2800" dirty="0" smtClean="0"/>
              <a:t>: </a:t>
            </a:r>
          </a:p>
          <a:p>
            <a:pPr algn="ctr"/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Pegawai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8337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7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158" t="2732" r="5669" b="7916"/>
          <a:stretch/>
        </p:blipFill>
        <p:spPr>
          <a:xfrm>
            <a:off x="2074535" y="2313361"/>
            <a:ext cx="8511732" cy="4142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78006" y="1266383"/>
            <a:ext cx="6091518" cy="10115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5a. </a:t>
            </a:r>
            <a:r>
              <a:rPr lang="en-US" sz="2400" dirty="0" err="1" smtClean="0"/>
              <a:t>Berkesinambungan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Penghasilan</a:t>
            </a:r>
            <a:r>
              <a:rPr lang="en-US" sz="2400" dirty="0" smtClean="0"/>
              <a:t> 1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NPWP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67998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29" name="Rounded Rectangle 2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969537" y="817228"/>
            <a:ext cx="9720072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TIDAK TERMASUK PEMOTONG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PPh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21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7416" y="2023521"/>
            <a:ext cx="7659842" cy="1001220"/>
            <a:chOff x="3059832" y="1776123"/>
            <a:chExt cx="5735959" cy="1001220"/>
          </a:xfrm>
        </p:grpSpPr>
        <p:grpSp>
          <p:nvGrpSpPr>
            <p:cNvPr id="5" name="Group 4"/>
            <p:cNvGrpSpPr/>
            <p:nvPr/>
          </p:nvGrpSpPr>
          <p:grpSpPr>
            <a:xfrm>
              <a:off x="3059832" y="1776123"/>
              <a:ext cx="700854" cy="1001220"/>
              <a:chOff x="0" y="1653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Chevron 8"/>
              <p:cNvSpPr/>
              <p:nvPr/>
            </p:nvSpPr>
            <p:spPr>
              <a:xfrm rot="5400000">
                <a:off x="-150183" y="151836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hevron 4"/>
              <p:cNvSpPr/>
              <p:nvPr/>
            </p:nvSpPr>
            <p:spPr>
              <a:xfrm>
                <a:off x="0" y="352080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760686" y="1776123"/>
              <a:ext cx="5035105" cy="650793"/>
              <a:chOff x="700854" y="1653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Round Same Side Corner Rectangle 6"/>
              <p:cNvSpPr/>
              <p:nvPr/>
            </p:nvSpPr>
            <p:spPr>
              <a:xfrm rot="5400000">
                <a:off x="2893010" y="-2190503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ound Same Side Corner Rectangle 6"/>
              <p:cNvSpPr/>
              <p:nvPr/>
            </p:nvSpPr>
            <p:spPr>
              <a:xfrm>
                <a:off x="700855" y="33421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dirty="0" smtClean="0"/>
                  <a:t>Kantor </a:t>
                </a:r>
                <a:r>
                  <a:rPr lang="en-US" sz="2000" dirty="0" err="1" smtClean="0"/>
                  <a:t>perwakilan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negara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asing</a:t>
                </a:r>
                <a:endParaRPr lang="en-US" sz="2000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837415" y="3218175"/>
            <a:ext cx="7659842" cy="1001220"/>
            <a:chOff x="3059832" y="1776123"/>
            <a:chExt cx="5735959" cy="1001220"/>
          </a:xfrm>
        </p:grpSpPr>
        <p:grpSp>
          <p:nvGrpSpPr>
            <p:cNvPr id="12" name="Group 11"/>
            <p:cNvGrpSpPr/>
            <p:nvPr/>
          </p:nvGrpSpPr>
          <p:grpSpPr>
            <a:xfrm>
              <a:off x="3059832" y="1776123"/>
              <a:ext cx="700854" cy="1001220"/>
              <a:chOff x="0" y="1653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6" name="Chevron 15"/>
              <p:cNvSpPr/>
              <p:nvPr/>
            </p:nvSpPr>
            <p:spPr>
              <a:xfrm rot="5400000">
                <a:off x="-150183" y="151836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Chevron 4"/>
              <p:cNvSpPr/>
              <p:nvPr/>
            </p:nvSpPr>
            <p:spPr>
              <a:xfrm>
                <a:off x="0" y="352080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60686" y="1776123"/>
              <a:ext cx="5035105" cy="650793"/>
              <a:chOff x="700854" y="1653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4" name="Round Same Side Corner Rectangle 13"/>
              <p:cNvSpPr/>
              <p:nvPr/>
            </p:nvSpPr>
            <p:spPr>
              <a:xfrm rot="5400000">
                <a:off x="2893010" y="-2190503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 Same Side Corner Rectangle 6"/>
              <p:cNvSpPr/>
              <p:nvPr/>
            </p:nvSpPr>
            <p:spPr>
              <a:xfrm>
                <a:off x="700855" y="33421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dirty="0" err="1" smtClean="0"/>
                  <a:t>Organisasi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internasional</a:t>
                </a:r>
                <a:r>
                  <a:rPr lang="en-US" sz="2000" dirty="0" smtClean="0"/>
                  <a:t> yang </a:t>
                </a:r>
                <a:r>
                  <a:rPr lang="en-US" sz="2000" dirty="0" err="1" smtClean="0"/>
                  <a:t>ditetapkan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Menteri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Keuangan</a:t>
                </a:r>
                <a:endParaRPr lang="en-US" sz="2000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837415" y="4413753"/>
            <a:ext cx="7659842" cy="1750441"/>
            <a:chOff x="3059832" y="1776123"/>
            <a:chExt cx="5735959" cy="1001220"/>
          </a:xfrm>
        </p:grpSpPr>
        <p:grpSp>
          <p:nvGrpSpPr>
            <p:cNvPr id="19" name="Group 18"/>
            <p:cNvGrpSpPr/>
            <p:nvPr/>
          </p:nvGrpSpPr>
          <p:grpSpPr>
            <a:xfrm>
              <a:off x="3059832" y="1776123"/>
              <a:ext cx="700854" cy="1001220"/>
              <a:chOff x="0" y="1653"/>
              <a:chExt cx="700854" cy="10012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3" name="Chevron 22"/>
              <p:cNvSpPr/>
              <p:nvPr/>
            </p:nvSpPr>
            <p:spPr>
              <a:xfrm rot="5400000">
                <a:off x="-150183" y="151836"/>
                <a:ext cx="1001220" cy="700854"/>
              </a:xfrm>
              <a:prstGeom prst="chevron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Chevron 4"/>
              <p:cNvSpPr/>
              <p:nvPr/>
            </p:nvSpPr>
            <p:spPr>
              <a:xfrm>
                <a:off x="0" y="352080"/>
                <a:ext cx="700854" cy="3003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60686" y="1776123"/>
              <a:ext cx="5035105" cy="650793"/>
              <a:chOff x="700854" y="1653"/>
              <a:chExt cx="5035105" cy="650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1" name="Round Same Side Corner Rectangle 20"/>
              <p:cNvSpPr/>
              <p:nvPr/>
            </p:nvSpPr>
            <p:spPr>
              <a:xfrm rot="5400000">
                <a:off x="2893010" y="-2190503"/>
                <a:ext cx="650793" cy="5035105"/>
              </a:xfrm>
              <a:prstGeom prst="round2SameRect">
                <a:avLst/>
              </a:prstGeom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ound Same Side Corner Rectangle 6"/>
              <p:cNvSpPr/>
              <p:nvPr/>
            </p:nvSpPr>
            <p:spPr>
              <a:xfrm>
                <a:off x="700855" y="33421"/>
                <a:ext cx="5003336" cy="5872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dirty="0" err="1" smtClean="0"/>
                  <a:t>Pemberi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kerja</a:t>
                </a:r>
                <a:r>
                  <a:rPr lang="en-US" sz="2000" dirty="0" smtClean="0"/>
                  <a:t> orang </a:t>
                </a:r>
                <a:r>
                  <a:rPr lang="en-US" sz="2000" dirty="0" err="1" smtClean="0"/>
                  <a:t>pribadi</a:t>
                </a:r>
                <a:r>
                  <a:rPr lang="en-US" sz="2000" dirty="0" smtClean="0"/>
                  <a:t> yang </a:t>
                </a:r>
                <a:r>
                  <a:rPr lang="en-US" sz="2000" dirty="0" err="1" smtClean="0"/>
                  <a:t>tidak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melakukan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usaha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atau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pekerjaan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bebas</a:t>
                </a:r>
                <a:r>
                  <a:rPr lang="en-US" sz="2000" dirty="0" smtClean="0"/>
                  <a:t>, yang </a:t>
                </a:r>
                <a:r>
                  <a:rPr lang="en-US" sz="2000" dirty="0" err="1" smtClean="0"/>
                  <a:t>mempekerjakan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sebagai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pekerja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rumah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tangga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atau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pekerjaan</a:t>
                </a:r>
                <a:r>
                  <a:rPr lang="en-US" sz="2000" dirty="0" smtClean="0"/>
                  <a:t> lain </a:t>
                </a:r>
                <a:r>
                  <a:rPr lang="en-US" sz="2000" dirty="0" err="1" smtClean="0"/>
                  <a:t>selain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kegiatan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usaha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pekerjaan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bebas</a:t>
                </a:r>
                <a:endParaRPr lang="en-US" sz="2000" dirty="0"/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4646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7" name="Rounded Rectangle 6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315" t="3272" r="8313" b="3535"/>
          <a:stretch/>
        </p:blipFill>
        <p:spPr>
          <a:xfrm>
            <a:off x="1791179" y="1288909"/>
            <a:ext cx="8202707" cy="51195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51238" y="381314"/>
            <a:ext cx="6091518" cy="844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5b. </a:t>
            </a:r>
            <a:r>
              <a:rPr lang="en-US" sz="2400" dirty="0" err="1" smtClean="0">
                <a:solidFill>
                  <a:schemeClr val="tx1"/>
                </a:solidFill>
              </a:rPr>
              <a:t>Berkesinambungan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Penghasilan</a:t>
            </a:r>
            <a:r>
              <a:rPr lang="en-US" sz="2400" dirty="0" smtClean="0">
                <a:solidFill>
                  <a:schemeClr val="tx1"/>
                </a:solidFill>
              </a:rPr>
              <a:t> &gt; </a:t>
            </a:r>
            <a:r>
              <a:rPr lang="en-US" sz="2400" dirty="0" err="1" smtClean="0">
                <a:solidFill>
                  <a:schemeClr val="tx1"/>
                </a:solidFill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Memiliki</a:t>
            </a:r>
            <a:r>
              <a:rPr lang="en-US" sz="2400" dirty="0" smtClean="0">
                <a:solidFill>
                  <a:schemeClr val="tx1"/>
                </a:solidFill>
              </a:rPr>
              <a:t> NPWP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30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2447360" y="328723"/>
            <a:ext cx="6396390" cy="10906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5c. </a:t>
            </a:r>
            <a:r>
              <a:rPr lang="en-US" sz="2400" dirty="0" err="1" smtClean="0">
                <a:solidFill>
                  <a:schemeClr val="tx1"/>
                </a:solidFill>
              </a:rPr>
              <a:t>Berkesinambungan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Penghasilan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&gt; 1 </a:t>
            </a:r>
            <a:r>
              <a:rPr lang="en-US" sz="2400" dirty="0" err="1" smtClean="0">
                <a:solidFill>
                  <a:schemeClr val="tx1"/>
                </a:solidFill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Memiliki</a:t>
            </a:r>
            <a:r>
              <a:rPr lang="en-US" sz="2400" dirty="0" smtClean="0">
                <a:solidFill>
                  <a:schemeClr val="tx1"/>
                </a:solidFill>
              </a:rPr>
              <a:t> NPWP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7502" t="3921" r="7707" b="3384"/>
          <a:stretch/>
        </p:blipFill>
        <p:spPr>
          <a:xfrm>
            <a:off x="1646342" y="1414361"/>
            <a:ext cx="8596668" cy="5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27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6" name="Rounded Rectangle 5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4118" y="471892"/>
            <a:ext cx="4553572" cy="9099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5d.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berkesinambungan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832" t="7108" r="8247" b="13656"/>
          <a:stretch/>
        </p:blipFill>
        <p:spPr>
          <a:xfrm>
            <a:off x="1737700" y="1938102"/>
            <a:ext cx="9093950" cy="39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121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903" t="6707" r="8712" b="6607"/>
          <a:stretch/>
        </p:blipFill>
        <p:spPr>
          <a:xfrm>
            <a:off x="1911253" y="2988663"/>
            <a:ext cx="8639480" cy="343014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680653" y="1605225"/>
            <a:ext cx="3657600" cy="1390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Penerima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15678" y="1782649"/>
            <a:ext cx="5642786" cy="1080434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PPh</a:t>
            </a:r>
            <a:r>
              <a:rPr lang="en-US" sz="2400" dirty="0" smtClean="0">
                <a:solidFill>
                  <a:schemeClr val="tx1"/>
                </a:solidFill>
              </a:rPr>
              <a:t> 21 = </a:t>
            </a:r>
            <a:r>
              <a:rPr lang="en-US" sz="2400" dirty="0" err="1" smtClean="0">
                <a:solidFill>
                  <a:schemeClr val="tx1"/>
                </a:solidFill>
              </a:rPr>
              <a:t>Tarif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pasal</a:t>
            </a:r>
            <a:r>
              <a:rPr lang="en-US" sz="2400" dirty="0" smtClean="0">
                <a:solidFill>
                  <a:schemeClr val="tx1"/>
                </a:solidFill>
              </a:rPr>
              <a:t> 17 × </a:t>
            </a:r>
            <a:r>
              <a:rPr lang="en-US" sz="2400" dirty="0" err="1" smtClean="0">
                <a:solidFill>
                  <a:schemeClr val="tx1"/>
                </a:solidFill>
              </a:rPr>
              <a:t>Penghasilan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bruto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842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3" name="Rounded Rectangle 12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373986"/>
              </p:ext>
            </p:extLst>
          </p:nvPr>
        </p:nvGraphicFramePr>
        <p:xfrm>
          <a:off x="1757549" y="2777989"/>
          <a:ext cx="8805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675"/>
                <a:gridCol w="716290"/>
                <a:gridCol w="23648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Tarif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Dasar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pengenaan</a:t>
                      </a:r>
                      <a:endParaRPr lang="en-US" dirty="0"/>
                    </a:p>
                  </a:txBody>
                  <a:tcPr marL="103396" marR="1033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PNS </a:t>
                      </a:r>
                      <a:r>
                        <a:rPr lang="en-US" dirty="0" err="1" smtClean="0"/>
                        <a:t>Golongan</a:t>
                      </a:r>
                      <a:r>
                        <a:rPr lang="en-US" dirty="0" smtClean="0"/>
                        <a:t> I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II, </a:t>
                      </a:r>
                      <a:r>
                        <a:rPr lang="en-US" dirty="0" err="1" smtClean="0"/>
                        <a:t>Tamtama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Bintara</a:t>
                      </a:r>
                      <a:r>
                        <a:rPr lang="en-US" dirty="0" smtClean="0"/>
                        <a:t> TNI/</a:t>
                      </a:r>
                      <a:r>
                        <a:rPr lang="en-US" dirty="0" err="1" smtClean="0"/>
                        <a:t>Polri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endParaRPr lang="en-US" dirty="0"/>
                    </a:p>
                  </a:txBody>
                  <a:tcPr marL="103396" marR="1033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PNS </a:t>
                      </a:r>
                      <a:r>
                        <a:rPr lang="en-US" dirty="0" err="1" smtClean="0"/>
                        <a:t>Golongan</a:t>
                      </a:r>
                      <a:r>
                        <a:rPr lang="en-US" dirty="0" smtClean="0"/>
                        <a:t> III, </a:t>
                      </a:r>
                      <a:r>
                        <a:rPr lang="en-US" dirty="0" err="1" smtClean="0"/>
                        <a:t>Perwira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Pertama</a:t>
                      </a:r>
                      <a:r>
                        <a:rPr lang="en-US" dirty="0" smtClean="0"/>
                        <a:t> TNI/</a:t>
                      </a:r>
                      <a:r>
                        <a:rPr lang="en-US" dirty="0" err="1" smtClean="0"/>
                        <a:t>Polri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endParaRPr lang="en-US" dirty="0" smtClean="0"/>
                    </a:p>
                  </a:txBody>
                  <a:tcPr marL="103396" marR="1033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Golongan</a:t>
                      </a:r>
                      <a:r>
                        <a:rPr lang="en-US" baseline="0" dirty="0" smtClean="0"/>
                        <a:t> IV, </a:t>
                      </a:r>
                      <a:r>
                        <a:rPr lang="en-US" baseline="0" dirty="0" err="1" smtClean="0"/>
                        <a:t>Perwira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Menengah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Tinggi</a:t>
                      </a:r>
                      <a:r>
                        <a:rPr lang="en-US" baseline="0" dirty="0" smtClean="0"/>
                        <a:t> TNI/</a:t>
                      </a:r>
                      <a:r>
                        <a:rPr lang="en-US" baseline="0" dirty="0" err="1" smtClean="0"/>
                        <a:t>Polri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marL="103396" marR="10339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endParaRPr lang="en-US" dirty="0" smtClean="0"/>
                    </a:p>
                  </a:txBody>
                  <a:tcPr marL="103396" marR="103396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98555" y="1676680"/>
            <a:ext cx="2553941" cy="65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Penerima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PNS, </a:t>
            </a:r>
            <a:r>
              <a:rPr lang="en-US" dirty="0" err="1" smtClean="0"/>
              <a:t>Anggota</a:t>
            </a:r>
            <a:r>
              <a:rPr lang="en-US" dirty="0" smtClean="0"/>
              <a:t> TNI/</a:t>
            </a:r>
            <a:r>
              <a:rPr lang="en-US" dirty="0" err="1" smtClean="0"/>
              <a:t>Polri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8525" y="1690328"/>
            <a:ext cx="1716243" cy="6589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APBN/APBD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60797" y="1690328"/>
            <a:ext cx="2120654" cy="6589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:</a:t>
            </a:r>
          </a:p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27480" y="1690328"/>
            <a:ext cx="2120654" cy="6589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377438" y="2306472"/>
            <a:ext cx="6078071" cy="586853"/>
          </a:xfrm>
          <a:prstGeom prst="downArrow">
            <a:avLst>
              <a:gd name="adj1" fmla="val 29342"/>
              <a:gd name="adj2" fmla="val 6860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l="9671" t="7986" r="10327" b="13389"/>
          <a:stretch/>
        </p:blipFill>
        <p:spPr>
          <a:xfrm>
            <a:off x="3218619" y="4305592"/>
            <a:ext cx="6594121" cy="208562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15785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13" name="Rounded Rectangle 12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06986"/>
              </p:ext>
            </p:extLst>
          </p:nvPr>
        </p:nvGraphicFramePr>
        <p:xfrm>
          <a:off x="3041447" y="2338600"/>
          <a:ext cx="859631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3776"/>
                <a:gridCol w="46025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pesangon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≤ Rp50.000.000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pesangan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Rp</a:t>
                      </a:r>
                      <a:r>
                        <a:rPr lang="en-US" baseline="0" dirty="0" smtClean="0"/>
                        <a:t>50.000.000 </a:t>
                      </a:r>
                      <a:r>
                        <a:rPr lang="en-US" baseline="0" dirty="0" err="1" smtClean="0"/>
                        <a:t>s.d.</a:t>
                      </a:r>
                      <a:r>
                        <a:rPr lang="en-US" baseline="0" dirty="0" smtClean="0"/>
                        <a:t> Rp100.000.000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pesangon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 Rp100.000.000 </a:t>
                      </a:r>
                      <a:r>
                        <a:rPr lang="en-US" dirty="0" err="1" smtClean="0"/>
                        <a:t>s.d.</a:t>
                      </a:r>
                      <a:r>
                        <a:rPr lang="en-US" dirty="0" smtClean="0"/>
                        <a:t> Rp500.000.000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Penghasilan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bruto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pesangon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 Rp500.000.000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pesangon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47129"/>
              </p:ext>
            </p:extLst>
          </p:nvPr>
        </p:nvGraphicFramePr>
        <p:xfrm>
          <a:off x="3068341" y="4364174"/>
          <a:ext cx="859631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3776"/>
                <a:gridCol w="460253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manfaat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pensiun</a:t>
                      </a:r>
                      <a:r>
                        <a:rPr lang="en-US" dirty="0" smtClean="0"/>
                        <a:t>, JHT, THT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≤ Rp50.000.000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pensiun</a:t>
                      </a:r>
                      <a:r>
                        <a:rPr lang="en-US" baseline="0" dirty="0" smtClean="0"/>
                        <a:t>, JTH, THT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Rp</a:t>
                      </a:r>
                      <a:r>
                        <a:rPr lang="en-US" baseline="0" dirty="0" smtClean="0"/>
                        <a:t>50.000.000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Penghasilan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bruto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pensiun</a:t>
                      </a:r>
                      <a:r>
                        <a:rPr lang="en-US" dirty="0" smtClean="0"/>
                        <a:t>, JHT, THT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2682" y="2322912"/>
            <a:ext cx="1694330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Penerima</a:t>
            </a:r>
            <a:r>
              <a:rPr lang="en-US" dirty="0" smtClean="0"/>
              <a:t>:</a:t>
            </a:r>
          </a:p>
          <a:p>
            <a:pPr algn="ctr"/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 smtClean="0"/>
              <a:t>pensiun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1110" y="3783042"/>
            <a:ext cx="1694330" cy="600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Penerimaan</a:t>
            </a:r>
            <a:r>
              <a:rPr lang="en-US" dirty="0" smtClean="0"/>
              <a:t>: </a:t>
            </a:r>
            <a:r>
              <a:rPr lang="en-US" dirty="0" err="1" smtClean="0"/>
              <a:t>sekaligus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1110" y="4552887"/>
            <a:ext cx="1694330" cy="856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19" name="Chevron 18"/>
          <p:cNvSpPr/>
          <p:nvPr/>
        </p:nvSpPr>
        <p:spPr>
          <a:xfrm>
            <a:off x="2517012" y="2990782"/>
            <a:ext cx="470646" cy="1929652"/>
          </a:xfrm>
          <a:prstGeom prst="chevron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Hitungan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25997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54" name="Rounded Rectangle 53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714870" y="1734950"/>
            <a:ext cx="1188772" cy="594386"/>
            <a:chOff x="4381" y="178850"/>
            <a:chExt cx="1188772" cy="5943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4381" y="178850"/>
              <a:ext cx="1188772" cy="59438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1790" y="196259"/>
              <a:ext cx="1153954" cy="5595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err="1"/>
                <a:t>Hak</a:t>
              </a:r>
              <a:endParaRPr lang="en-US" sz="2500" dirty="0"/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2833748" y="2329338"/>
            <a:ext cx="118877" cy="3497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9731"/>
                </a:lnTo>
                <a:lnTo>
                  <a:pt x="118877" y="349731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952626" y="2477933"/>
            <a:ext cx="4105046" cy="402268"/>
            <a:chOff x="242136" y="921833"/>
            <a:chExt cx="3303067" cy="4022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Rounded Rectangle 43"/>
            <p:cNvSpPr/>
            <p:nvPr/>
          </p:nvSpPr>
          <p:spPr>
            <a:xfrm>
              <a:off x="242136" y="921833"/>
              <a:ext cx="3303067" cy="4022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5" name="Rounded Rectangle 7"/>
            <p:cNvSpPr/>
            <p:nvPr/>
          </p:nvSpPr>
          <p:spPr>
            <a:xfrm>
              <a:off x="253918" y="933615"/>
              <a:ext cx="3279503" cy="3787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K</a:t>
              </a:r>
              <a:r>
                <a:rPr lang="en-US" sz="1400" dirty="0" err="1" smtClean="0"/>
                <a:t>elebihan</a:t>
              </a:r>
              <a:r>
                <a:rPr lang="en-US" sz="1400" dirty="0" smtClean="0"/>
                <a:t> </a:t>
              </a:r>
              <a:r>
                <a:rPr lang="en-US" sz="1400" dirty="0" err="1"/>
                <a:t>jumlah</a:t>
              </a:r>
              <a:r>
                <a:rPr lang="en-US" sz="1400" dirty="0"/>
                <a:t> </a:t>
              </a:r>
              <a:r>
                <a:rPr lang="en-US" sz="1400" dirty="0" err="1"/>
                <a:t>penyetoran</a:t>
              </a:r>
              <a:r>
                <a:rPr lang="en-US" sz="1400" dirty="0"/>
                <a:t> </a:t>
              </a:r>
              <a:r>
                <a:rPr lang="en-US" sz="1400" dirty="0" err="1"/>
                <a:t>PPh</a:t>
              </a:r>
              <a:r>
                <a:rPr lang="en-US" sz="1400" dirty="0"/>
                <a:t> </a:t>
              </a:r>
              <a:r>
                <a:rPr lang="en-US" sz="1400" dirty="0" err="1"/>
                <a:t>Pasal</a:t>
              </a:r>
              <a:r>
                <a:rPr lang="en-US" sz="1400" dirty="0"/>
                <a:t> 21</a:t>
              </a:r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2833748" y="2329338"/>
            <a:ext cx="118877" cy="9966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96655"/>
                </a:lnTo>
                <a:lnTo>
                  <a:pt x="118877" y="996655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2952625" y="3028799"/>
            <a:ext cx="4122456" cy="594386"/>
            <a:chOff x="242136" y="1472699"/>
            <a:chExt cx="3774106" cy="5943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242136" y="1472699"/>
              <a:ext cx="3774106" cy="5943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3" name="Rounded Rectangle 10"/>
            <p:cNvSpPr/>
            <p:nvPr/>
          </p:nvSpPr>
          <p:spPr>
            <a:xfrm>
              <a:off x="259545" y="1490108"/>
              <a:ext cx="3739288" cy="5595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M</a:t>
              </a:r>
              <a:r>
                <a:rPr lang="en-US" sz="1400" dirty="0" err="1" smtClean="0"/>
                <a:t>engajukan</a:t>
              </a:r>
              <a:r>
                <a:rPr lang="en-US" sz="1400" dirty="0" smtClean="0"/>
                <a:t> </a:t>
              </a:r>
              <a:r>
                <a:rPr lang="en-US" sz="1400" dirty="0" err="1"/>
                <a:t>permohonan</a:t>
              </a:r>
              <a:r>
                <a:rPr lang="en-US" sz="1400" dirty="0"/>
                <a:t> </a:t>
              </a:r>
              <a:r>
                <a:rPr lang="en-US" sz="1400" dirty="0" err="1"/>
                <a:t>untuk</a:t>
              </a:r>
              <a:r>
                <a:rPr lang="en-US" sz="1400" dirty="0"/>
                <a:t> </a:t>
              </a:r>
              <a:r>
                <a:rPr lang="en-US" sz="1400" dirty="0" err="1"/>
                <a:t>memperpanjang</a:t>
              </a:r>
              <a:r>
                <a:rPr lang="en-US" sz="1400" dirty="0"/>
                <a:t> </a:t>
              </a:r>
              <a:r>
                <a:rPr lang="en-US" sz="1400" dirty="0" err="1"/>
                <a:t>jangka</a:t>
              </a:r>
              <a:r>
                <a:rPr lang="en-US" sz="1400" dirty="0"/>
                <a:t> </a:t>
              </a:r>
              <a:r>
                <a:rPr lang="en-US" sz="1400" dirty="0" err="1"/>
                <a:t>waktu</a:t>
              </a:r>
              <a:r>
                <a:rPr lang="en-US" sz="1400" dirty="0"/>
                <a:t> </a:t>
              </a:r>
              <a:r>
                <a:rPr lang="en-US" sz="1400" dirty="0" err="1"/>
                <a:t>penyampaian</a:t>
              </a:r>
              <a:r>
                <a:rPr lang="en-US" sz="1400" dirty="0"/>
                <a:t> SPT </a:t>
              </a:r>
              <a:r>
                <a:rPr lang="en-US" sz="1400" dirty="0" err="1"/>
                <a:t>PPh</a:t>
              </a:r>
              <a:r>
                <a:rPr lang="en-US" sz="1400" dirty="0"/>
                <a:t> </a:t>
              </a:r>
              <a:r>
                <a:rPr lang="en-US" sz="1400" dirty="0" err="1"/>
                <a:t>Pasal</a:t>
              </a:r>
              <a:r>
                <a:rPr lang="en-US" sz="1400" dirty="0"/>
                <a:t> 21</a:t>
              </a:r>
            </a:p>
          </p:txBody>
        </p:sp>
      </p:grpSp>
      <p:sp>
        <p:nvSpPr>
          <p:cNvPr id="11" name="Straight Connector 11"/>
          <p:cNvSpPr/>
          <p:nvPr/>
        </p:nvSpPr>
        <p:spPr>
          <a:xfrm>
            <a:off x="2833748" y="2329337"/>
            <a:ext cx="118877" cy="17396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39638"/>
                </a:lnTo>
                <a:lnTo>
                  <a:pt x="118877" y="173963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2952626" y="3771782"/>
            <a:ext cx="4122455" cy="594386"/>
            <a:chOff x="242136" y="2215682"/>
            <a:chExt cx="4122455" cy="5943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Rounded Rectangle 39"/>
            <p:cNvSpPr/>
            <p:nvPr/>
          </p:nvSpPr>
          <p:spPr>
            <a:xfrm>
              <a:off x="242136" y="2215682"/>
              <a:ext cx="4122455" cy="5943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1" name="Rounded Rectangle 13"/>
            <p:cNvSpPr/>
            <p:nvPr/>
          </p:nvSpPr>
          <p:spPr>
            <a:xfrm>
              <a:off x="259545" y="2233091"/>
              <a:ext cx="4087637" cy="5595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 smtClean="0"/>
                <a:t>Mengajukan</a:t>
              </a:r>
              <a:r>
                <a:rPr lang="en-US" sz="1400" dirty="0" smtClean="0"/>
                <a:t> </a:t>
              </a:r>
              <a:r>
                <a:rPr lang="en-US" sz="1400" dirty="0" err="1"/>
                <a:t>keberatan</a:t>
              </a:r>
              <a:r>
                <a:rPr lang="en-US" sz="1400" dirty="0"/>
                <a:t> </a:t>
              </a:r>
              <a:r>
                <a:rPr lang="en-US" sz="1400" dirty="0" err="1"/>
                <a:t>kepada</a:t>
              </a:r>
              <a:r>
                <a:rPr lang="en-US" sz="1400" dirty="0"/>
                <a:t> </a:t>
              </a:r>
              <a:r>
                <a:rPr lang="en-US" sz="1400" dirty="0" err="1"/>
                <a:t>Dirjen</a:t>
              </a:r>
              <a:r>
                <a:rPr lang="en-US" sz="1400" dirty="0"/>
                <a:t> </a:t>
              </a:r>
              <a:r>
                <a:rPr lang="en-US" sz="1400" dirty="0" err="1"/>
                <a:t>Pajak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permohonan</a:t>
              </a:r>
              <a:r>
                <a:rPr lang="en-US" sz="1400" dirty="0"/>
                <a:t> banding </a:t>
              </a:r>
              <a:r>
                <a:rPr lang="en-US" sz="1400" dirty="0" err="1"/>
                <a:t>kepada</a:t>
              </a:r>
              <a:r>
                <a:rPr lang="en-US" sz="1400" dirty="0"/>
                <a:t> </a:t>
              </a:r>
              <a:r>
                <a:rPr lang="en-US" sz="1400" dirty="0" err="1"/>
                <a:t>Badan</a:t>
              </a:r>
              <a:r>
                <a:rPr lang="en-US" sz="1400" dirty="0"/>
                <a:t> </a:t>
              </a:r>
              <a:r>
                <a:rPr lang="en-US" sz="1400" dirty="0" err="1"/>
                <a:t>Peradilan</a:t>
              </a:r>
              <a:r>
                <a:rPr lang="en-US" sz="1400" dirty="0"/>
                <a:t> </a:t>
              </a:r>
              <a:r>
                <a:rPr lang="en-US" sz="1400" dirty="0" err="1"/>
                <a:t>Pajak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75384" y="1734950"/>
            <a:ext cx="1649576" cy="594386"/>
            <a:chOff x="4364895" y="178850"/>
            <a:chExt cx="1484444" cy="5943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Rounded Rectangle 37"/>
            <p:cNvSpPr/>
            <p:nvPr/>
          </p:nvSpPr>
          <p:spPr>
            <a:xfrm>
              <a:off x="4364895" y="178850"/>
              <a:ext cx="1484444" cy="59438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15"/>
            <p:cNvSpPr/>
            <p:nvPr/>
          </p:nvSpPr>
          <p:spPr>
            <a:xfrm>
              <a:off x="4382304" y="196259"/>
              <a:ext cx="1449626" cy="5595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err="1"/>
                <a:t>Kewajiban</a:t>
              </a:r>
              <a:endParaRPr lang="en-US" sz="2500" dirty="0"/>
            </a:p>
          </p:txBody>
        </p:sp>
      </p:grpSp>
      <p:sp>
        <p:nvSpPr>
          <p:cNvPr id="14" name="Straight Connector 16"/>
          <p:cNvSpPr/>
          <p:nvPr/>
        </p:nvSpPr>
        <p:spPr>
          <a:xfrm>
            <a:off x="7223829" y="2329337"/>
            <a:ext cx="148444" cy="34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8158"/>
                </a:lnTo>
                <a:lnTo>
                  <a:pt x="148444" y="34815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7372272" y="2477933"/>
            <a:ext cx="3888985" cy="399124"/>
            <a:chOff x="4661784" y="921833"/>
            <a:chExt cx="1801266" cy="3991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Rounded Rectangle 35"/>
            <p:cNvSpPr/>
            <p:nvPr/>
          </p:nvSpPr>
          <p:spPr>
            <a:xfrm>
              <a:off x="4661784" y="921833"/>
              <a:ext cx="1801266" cy="3991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Rounded Rectangle 18"/>
            <p:cNvSpPr/>
            <p:nvPr/>
          </p:nvSpPr>
          <p:spPr>
            <a:xfrm>
              <a:off x="4673474" y="933523"/>
              <a:ext cx="1777886" cy="37574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dirty="0"/>
                <a:t>M</a:t>
              </a:r>
              <a:r>
                <a:rPr lang="sv-SE" sz="1400" dirty="0" smtClean="0"/>
                <a:t>endaftarkan </a:t>
              </a:r>
              <a:r>
                <a:rPr lang="sv-SE" sz="1400" dirty="0"/>
                <a:t>diri</a:t>
              </a:r>
              <a:endParaRPr lang="en-US" sz="1400" dirty="0"/>
            </a:p>
          </p:txBody>
        </p:sp>
      </p:grpSp>
      <p:sp>
        <p:nvSpPr>
          <p:cNvPr id="16" name="Straight Connector 19"/>
          <p:cNvSpPr/>
          <p:nvPr/>
        </p:nvSpPr>
        <p:spPr>
          <a:xfrm>
            <a:off x="7223829" y="2329338"/>
            <a:ext cx="148444" cy="9935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93511"/>
                </a:lnTo>
                <a:lnTo>
                  <a:pt x="148444" y="993511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7372274" y="3025654"/>
            <a:ext cx="3906393" cy="594386"/>
            <a:chOff x="4661784" y="1469554"/>
            <a:chExt cx="3906393" cy="5943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4661784" y="1469554"/>
              <a:ext cx="3906393" cy="5943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5" name="Rounded Rectangle 21"/>
            <p:cNvSpPr/>
            <p:nvPr/>
          </p:nvSpPr>
          <p:spPr>
            <a:xfrm>
              <a:off x="4679193" y="1486963"/>
              <a:ext cx="3871575" cy="5595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M</a:t>
              </a:r>
              <a:r>
                <a:rPr lang="en-US" sz="1400" dirty="0" err="1" smtClean="0"/>
                <a:t>engambil</a:t>
              </a:r>
              <a:r>
                <a:rPr lang="en-US" sz="1400" dirty="0" smtClean="0"/>
                <a:t> </a:t>
              </a:r>
              <a:r>
                <a:rPr lang="en-US" sz="1400" dirty="0" err="1"/>
                <a:t>sendiri</a:t>
              </a:r>
              <a:r>
                <a:rPr lang="en-US" sz="1400" dirty="0"/>
                <a:t> </a:t>
              </a:r>
              <a:r>
                <a:rPr lang="en-US" sz="1400" dirty="0" err="1"/>
                <a:t>formulir-formulir</a:t>
              </a:r>
              <a:r>
                <a:rPr lang="en-US" sz="1400" dirty="0"/>
                <a:t> yang </a:t>
              </a:r>
              <a:r>
                <a:rPr lang="en-US" sz="1400" dirty="0" err="1"/>
                <a:t>diperlukan</a:t>
              </a:r>
              <a:r>
                <a:rPr lang="en-US" sz="1400" dirty="0"/>
                <a:t> </a:t>
              </a: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rangka</a:t>
              </a:r>
              <a:r>
                <a:rPr lang="en-US" sz="1400" dirty="0"/>
                <a:t> </a:t>
              </a:r>
              <a:r>
                <a:rPr lang="en-US" sz="1400" dirty="0" err="1"/>
                <a:t>pemenuhan</a:t>
              </a:r>
              <a:r>
                <a:rPr lang="en-US" sz="1400" dirty="0"/>
                <a:t> </a:t>
              </a:r>
              <a:r>
                <a:rPr lang="en-US" sz="1400" dirty="0" err="1"/>
                <a:t>kewajiban</a:t>
              </a:r>
              <a:r>
                <a:rPr lang="en-US" sz="1400" dirty="0"/>
                <a:t> </a:t>
              </a:r>
              <a:r>
                <a:rPr lang="en-US" sz="1400" dirty="0" err="1"/>
                <a:t>perpajakannya</a:t>
              </a:r>
              <a:endParaRPr lang="en-US" sz="1400" dirty="0"/>
            </a:p>
          </p:txBody>
        </p:sp>
      </p:grpSp>
      <p:sp>
        <p:nvSpPr>
          <p:cNvPr id="18" name="Straight Connector 22"/>
          <p:cNvSpPr/>
          <p:nvPr/>
        </p:nvSpPr>
        <p:spPr>
          <a:xfrm>
            <a:off x="7223829" y="2329338"/>
            <a:ext cx="148444" cy="16651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5179"/>
                </a:lnTo>
                <a:lnTo>
                  <a:pt x="148444" y="166517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7372272" y="3768638"/>
            <a:ext cx="3863745" cy="451757"/>
            <a:chOff x="4661784" y="2212537"/>
            <a:chExt cx="3747240" cy="451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4661784" y="2212537"/>
              <a:ext cx="3747240" cy="451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3" name="Rounded Rectangle 24"/>
            <p:cNvSpPr/>
            <p:nvPr/>
          </p:nvSpPr>
          <p:spPr>
            <a:xfrm>
              <a:off x="4675016" y="2225769"/>
              <a:ext cx="3720776" cy="42529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 smtClean="0"/>
                <a:t>Menghitung</a:t>
              </a:r>
              <a:r>
                <a:rPr lang="en-US" sz="1400" dirty="0"/>
                <a:t>, </a:t>
              </a:r>
              <a:r>
                <a:rPr lang="en-US" sz="1400" dirty="0" err="1"/>
                <a:t>memotong</a:t>
              </a:r>
              <a:r>
                <a:rPr lang="en-US" sz="1400" dirty="0"/>
                <a:t>,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menyetorkan</a:t>
              </a:r>
              <a:r>
                <a:rPr lang="en-US" sz="1400" dirty="0"/>
                <a:t> </a:t>
              </a:r>
              <a:r>
                <a:rPr lang="en-US" sz="1400" dirty="0" err="1"/>
                <a:t>PPh</a:t>
              </a:r>
              <a:r>
                <a:rPr lang="en-US" sz="1400" dirty="0"/>
                <a:t> </a:t>
              </a:r>
              <a:r>
                <a:rPr lang="en-US" sz="1400" dirty="0" err="1"/>
                <a:t>Pasal</a:t>
              </a:r>
              <a:r>
                <a:rPr lang="en-US" sz="1400" dirty="0"/>
                <a:t> 21 yang </a:t>
              </a:r>
              <a:r>
                <a:rPr lang="en-US" sz="1400" dirty="0" err="1"/>
                <a:t>terutang</a:t>
              </a:r>
              <a:endParaRPr lang="en-US" sz="1400" dirty="0"/>
            </a:p>
          </p:txBody>
        </p:sp>
      </p:grpSp>
      <p:sp>
        <p:nvSpPr>
          <p:cNvPr id="20" name="Straight Connector 25"/>
          <p:cNvSpPr/>
          <p:nvPr/>
        </p:nvSpPr>
        <p:spPr>
          <a:xfrm>
            <a:off x="7223829" y="2329338"/>
            <a:ext cx="148444" cy="22266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26681"/>
                </a:lnTo>
                <a:lnTo>
                  <a:pt x="148444" y="2226681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7372273" y="4368993"/>
            <a:ext cx="3888984" cy="374053"/>
            <a:chOff x="4661784" y="2812892"/>
            <a:chExt cx="3267318" cy="3740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4661784" y="2812892"/>
              <a:ext cx="3267318" cy="374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Rounded Rectangle 27"/>
            <p:cNvSpPr/>
            <p:nvPr/>
          </p:nvSpPr>
          <p:spPr>
            <a:xfrm>
              <a:off x="4672740" y="2823848"/>
              <a:ext cx="3245406" cy="3521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M</a:t>
              </a:r>
              <a:r>
                <a:rPr lang="en-US" sz="1400" dirty="0" err="1" smtClean="0"/>
                <a:t>elaporkan</a:t>
              </a:r>
              <a:r>
                <a:rPr lang="en-US" sz="1400" dirty="0" smtClean="0"/>
                <a:t> </a:t>
              </a:r>
              <a:r>
                <a:rPr lang="en-US" sz="1400" dirty="0" err="1"/>
                <a:t>penyetoran</a:t>
              </a:r>
              <a:r>
                <a:rPr lang="en-US" sz="1400" dirty="0"/>
                <a:t> </a:t>
              </a:r>
              <a:r>
                <a:rPr lang="en-US" sz="1400" dirty="0" err="1"/>
                <a:t>PPh</a:t>
              </a:r>
              <a:r>
                <a:rPr lang="en-US" sz="1400" dirty="0"/>
                <a:t> </a:t>
              </a:r>
              <a:r>
                <a:rPr lang="en-US" sz="1400" dirty="0" err="1"/>
                <a:t>Pasal</a:t>
              </a:r>
              <a:r>
                <a:rPr lang="en-US" sz="1400" dirty="0"/>
                <a:t> 21</a:t>
              </a:r>
            </a:p>
          </p:txBody>
        </p:sp>
      </p:grpSp>
      <p:sp>
        <p:nvSpPr>
          <p:cNvPr id="22" name="Straight Connector 28"/>
          <p:cNvSpPr/>
          <p:nvPr/>
        </p:nvSpPr>
        <p:spPr>
          <a:xfrm>
            <a:off x="7223829" y="2329338"/>
            <a:ext cx="148444" cy="27517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51783"/>
                </a:lnTo>
                <a:lnTo>
                  <a:pt x="148444" y="2751783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7372273" y="4891643"/>
            <a:ext cx="3888984" cy="378957"/>
            <a:chOff x="4661784" y="3335542"/>
            <a:chExt cx="3310352" cy="3789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4661784" y="3335542"/>
              <a:ext cx="3310352" cy="378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9" name="Rounded Rectangle 30"/>
            <p:cNvSpPr/>
            <p:nvPr/>
          </p:nvSpPr>
          <p:spPr>
            <a:xfrm>
              <a:off x="4672883" y="3346641"/>
              <a:ext cx="3288154" cy="35675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M</a:t>
              </a:r>
              <a:r>
                <a:rPr lang="en-US" sz="1400" dirty="0" err="1" smtClean="0"/>
                <a:t>emberikan</a:t>
              </a:r>
              <a:r>
                <a:rPr lang="en-US" sz="1400" dirty="0" smtClean="0"/>
                <a:t> </a:t>
              </a:r>
              <a:r>
                <a:rPr lang="en-US" sz="1400" dirty="0" err="1"/>
                <a:t>Bukti</a:t>
              </a:r>
              <a:r>
                <a:rPr lang="en-US" sz="1400" dirty="0"/>
                <a:t> </a:t>
              </a:r>
              <a:r>
                <a:rPr lang="en-US" sz="1400" dirty="0" err="1"/>
                <a:t>Pemotongan</a:t>
              </a:r>
              <a:r>
                <a:rPr lang="en-US" sz="1400" dirty="0"/>
                <a:t> </a:t>
              </a:r>
              <a:r>
                <a:rPr lang="en-US" sz="1400" dirty="0" err="1"/>
                <a:t>PPh</a:t>
              </a:r>
              <a:r>
                <a:rPr lang="en-US" sz="1400" dirty="0"/>
                <a:t> </a:t>
              </a:r>
              <a:r>
                <a:rPr lang="en-US" sz="1400" dirty="0" err="1"/>
                <a:t>Pasal</a:t>
              </a:r>
              <a:r>
                <a:rPr lang="en-US" sz="1400" dirty="0"/>
                <a:t> 21</a:t>
              </a:r>
            </a:p>
          </p:txBody>
        </p:sp>
      </p:grpSp>
      <p:sp>
        <p:nvSpPr>
          <p:cNvPr id="24" name="Straight Connector 31"/>
          <p:cNvSpPr/>
          <p:nvPr/>
        </p:nvSpPr>
        <p:spPr>
          <a:xfrm>
            <a:off x="7223829" y="2329338"/>
            <a:ext cx="148444" cy="33549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54901"/>
                </a:lnTo>
                <a:lnTo>
                  <a:pt x="148444" y="3354901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7372273" y="5419196"/>
            <a:ext cx="3888984" cy="530085"/>
            <a:chOff x="4661784" y="3863095"/>
            <a:chExt cx="3588106" cy="5300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4661784" y="3863095"/>
              <a:ext cx="3588106" cy="5300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7" name="Rounded Rectangle 33"/>
            <p:cNvSpPr/>
            <p:nvPr/>
          </p:nvSpPr>
          <p:spPr>
            <a:xfrm>
              <a:off x="4677310" y="3878621"/>
              <a:ext cx="3557054" cy="4990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M</a:t>
              </a:r>
              <a:r>
                <a:rPr lang="en-US" sz="1400" dirty="0" err="1" smtClean="0"/>
                <a:t>emberikan</a:t>
              </a:r>
              <a:r>
                <a:rPr lang="en-US" sz="1400" dirty="0" smtClean="0"/>
                <a:t> </a:t>
              </a:r>
              <a:r>
                <a:rPr lang="en-US" sz="1400" dirty="0" err="1"/>
                <a:t>Bukti</a:t>
              </a:r>
              <a:r>
                <a:rPr lang="en-US" sz="1400" dirty="0"/>
                <a:t> </a:t>
              </a:r>
              <a:r>
                <a:rPr lang="en-US" sz="1400" dirty="0" err="1"/>
                <a:t>Pemotongan</a:t>
              </a:r>
              <a:r>
                <a:rPr lang="en-US" sz="1400" dirty="0"/>
                <a:t> </a:t>
              </a:r>
              <a:r>
                <a:rPr lang="en-US" sz="1400" dirty="0" err="1"/>
                <a:t>PPh</a:t>
              </a:r>
              <a:r>
                <a:rPr lang="en-US" sz="1400" dirty="0"/>
                <a:t> </a:t>
              </a:r>
              <a:r>
                <a:rPr lang="en-US" sz="1400" dirty="0" err="1"/>
                <a:t>Pasal</a:t>
              </a:r>
              <a:r>
                <a:rPr lang="en-US" sz="1400" dirty="0"/>
                <a:t> 21 </a:t>
              </a:r>
              <a:r>
                <a:rPr lang="en-US" sz="1400" dirty="0" err="1"/>
                <a:t>kepada</a:t>
              </a:r>
              <a:r>
                <a:rPr lang="en-US" sz="1400" dirty="0"/>
                <a:t> </a:t>
              </a:r>
              <a:r>
                <a:rPr lang="en-US" sz="1400" dirty="0" err="1"/>
                <a:t>pegawai</a:t>
              </a:r>
              <a:r>
                <a:rPr lang="en-US" sz="1400" dirty="0"/>
                <a:t> </a:t>
              </a:r>
              <a:r>
                <a:rPr lang="en-US" sz="1400" dirty="0" err="1"/>
                <a:t>tetap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4557" y="4773289"/>
            <a:ext cx="2664296" cy="2084711"/>
            <a:chOff x="0" y="3026668"/>
            <a:chExt cx="2664296" cy="2420887"/>
          </a:xfrm>
        </p:grpSpPr>
        <p:pic>
          <p:nvPicPr>
            <p:cNvPr id="49" name="Picture 4" descr="D:\LAIN-LAIN\GUDANG PPT\SITI RESMI\Gambar Perpajakan\66972-BigPic---www.namayeshgahdoti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299660"/>
              <a:ext cx="2160240" cy="2147895"/>
            </a:xfrm>
            <a:prstGeom prst="rect">
              <a:avLst/>
            </a:prstGeom>
            <a:noFill/>
          </p:spPr>
        </p:pic>
        <p:sp>
          <p:nvSpPr>
            <p:cNvPr id="51" name="Cloud Callout 50"/>
            <p:cNvSpPr/>
            <p:nvPr/>
          </p:nvSpPr>
          <p:spPr>
            <a:xfrm>
              <a:off x="1368152" y="3026668"/>
              <a:ext cx="1296144" cy="864096"/>
            </a:xfrm>
            <a:prstGeom prst="cloudCallout">
              <a:avLst>
                <a:gd name="adj1" fmla="val -69786"/>
                <a:gd name="adj2" fmla="val 311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PAJAK</a:t>
              </a: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Hak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kewajiban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pemotong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3285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29" name="Rounded Rectangle 2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05917" y="2101009"/>
            <a:ext cx="4320181" cy="3674209"/>
            <a:chOff x="2612287" y="2348879"/>
            <a:chExt cx="2804413" cy="3096345"/>
          </a:xfrm>
        </p:grpSpPr>
        <p:grpSp>
          <p:nvGrpSpPr>
            <p:cNvPr id="7" name="Group 6"/>
            <p:cNvGrpSpPr/>
            <p:nvPr/>
          </p:nvGrpSpPr>
          <p:grpSpPr>
            <a:xfrm>
              <a:off x="2612287" y="2524580"/>
              <a:ext cx="468882" cy="2920644"/>
              <a:chOff x="40087" y="721348"/>
              <a:chExt cx="468882" cy="2920644"/>
            </a:xfrm>
          </p:grpSpPr>
          <p:sp>
            <p:nvSpPr>
              <p:cNvPr id="19" name="Rectangle 18"/>
              <p:cNvSpPr/>
              <p:nvPr/>
            </p:nvSpPr>
            <p:spPr>
              <a:xfrm rot="16200000">
                <a:off x="-1185794" y="1947229"/>
                <a:ext cx="2920644" cy="4688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 rot="16200000">
                <a:off x="-1185794" y="1947229"/>
                <a:ext cx="2920644" cy="468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413528" bIns="0" numCol="1" spcCol="1270" anchor="t" anchorCtr="0">
                <a:noAutofit/>
              </a:bodyPr>
              <a:lstStyle/>
              <a:p>
                <a:pPr algn="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dirty="0"/>
                  <a:t>HAK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81169" y="2524580"/>
              <a:ext cx="2335531" cy="2920644"/>
              <a:chOff x="508969" y="721348"/>
              <a:chExt cx="2335531" cy="292064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08969" y="721348"/>
                <a:ext cx="2335531" cy="292064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508969" y="721348"/>
                <a:ext cx="2335531" cy="29206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413528" rIns="192024" bIns="192024" numCol="1" spcCol="1270" anchor="t" anchorCtr="0">
                <a:noAutofit/>
              </a:bodyPr>
              <a:lstStyle/>
              <a:p>
                <a:pPr marL="228600" lvl="1" indent="-228600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800" dirty="0" err="1">
                    <a:latin typeface="+mj-lt"/>
                  </a:rPr>
                  <a:t>Meminta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bukti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pemotongan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PPh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Pasal</a:t>
                </a:r>
                <a:r>
                  <a:rPr lang="en-US" sz="2800" dirty="0">
                    <a:latin typeface="+mj-lt"/>
                  </a:rPr>
                  <a:t> 21</a:t>
                </a:r>
              </a:p>
              <a:p>
                <a:pPr marL="228600" lvl="1" indent="-228600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800" dirty="0" err="1">
                    <a:latin typeface="+mj-lt"/>
                  </a:rPr>
                  <a:t>Mengajukan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surat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keberatan</a:t>
                </a:r>
                <a:endParaRPr lang="en-US" sz="2800" dirty="0">
                  <a:latin typeface="+mj-lt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800" dirty="0" err="1">
                    <a:latin typeface="+mj-lt"/>
                  </a:rPr>
                  <a:t>Mengajukan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permohonan</a:t>
                </a:r>
                <a:r>
                  <a:rPr lang="en-US" sz="2800" dirty="0">
                    <a:latin typeface="+mj-lt"/>
                  </a:rPr>
                  <a:t> banding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843808" y="2348879"/>
              <a:ext cx="706242" cy="49453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7170318" y="2101009"/>
            <a:ext cx="3877738" cy="3674209"/>
            <a:chOff x="6016059" y="2420887"/>
            <a:chExt cx="2804413" cy="3024337"/>
          </a:xfrm>
        </p:grpSpPr>
        <p:grpSp>
          <p:nvGrpSpPr>
            <p:cNvPr id="10" name="Group 9"/>
            <p:cNvGrpSpPr/>
            <p:nvPr/>
          </p:nvGrpSpPr>
          <p:grpSpPr>
            <a:xfrm>
              <a:off x="6016059" y="2524580"/>
              <a:ext cx="468882" cy="2920644"/>
              <a:chOff x="3443859" y="721348"/>
              <a:chExt cx="468882" cy="2920644"/>
            </a:xfrm>
          </p:grpSpPr>
          <p:sp>
            <p:nvSpPr>
              <p:cNvPr id="15" name="Rectangle 14"/>
              <p:cNvSpPr/>
              <p:nvPr/>
            </p:nvSpPr>
            <p:spPr>
              <a:xfrm rot="16200000">
                <a:off x="2217978" y="1947229"/>
                <a:ext cx="2920644" cy="4688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 rot="16200000">
                <a:off x="2217978" y="1947229"/>
                <a:ext cx="2920644" cy="468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413528" bIns="0" numCol="1" spcCol="1270" anchor="t" anchorCtr="0">
                <a:noAutofit/>
              </a:bodyPr>
              <a:lstStyle/>
              <a:p>
                <a:pPr algn="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dirty="0"/>
                  <a:t>KEWAJIBAN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84941" y="2524580"/>
              <a:ext cx="2335531" cy="2920644"/>
              <a:chOff x="3912741" y="721348"/>
              <a:chExt cx="2335531" cy="292064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912741" y="721348"/>
                <a:ext cx="2335531" cy="292064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912741" y="721348"/>
                <a:ext cx="2335531" cy="29206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413528" rIns="192024" bIns="192024" numCol="1" spcCol="1270" anchor="t" anchorCtr="0">
                <a:noAutofit/>
              </a:bodyPr>
              <a:lstStyle/>
              <a:p>
                <a:pPr marL="228600" lvl="1" indent="-228600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800" dirty="0" err="1">
                    <a:latin typeface="+mj-lt"/>
                  </a:rPr>
                  <a:t>Menyerahkan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surat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pernyataan</a:t>
                </a:r>
                <a:endParaRPr lang="en-US" sz="2800" dirty="0">
                  <a:latin typeface="+mj-lt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800" dirty="0" err="1">
                    <a:latin typeface="+mj-lt"/>
                  </a:rPr>
                  <a:t>Menyerahkan</a:t>
                </a:r>
                <a:r>
                  <a:rPr lang="en-US" sz="2800" dirty="0">
                    <a:latin typeface="+mj-lt"/>
                  </a:rPr>
                  <a:t> SPT </a:t>
                </a:r>
                <a:r>
                  <a:rPr lang="en-US" sz="2800" dirty="0" err="1">
                    <a:latin typeface="+mj-lt"/>
                  </a:rPr>
                  <a:t>Tahunan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PPh</a:t>
                </a:r>
                <a:r>
                  <a:rPr lang="en-US" sz="2800" dirty="0">
                    <a:latin typeface="+mj-lt"/>
                  </a:rPr>
                  <a:t> WP OP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300191" y="2420887"/>
              <a:ext cx="653631" cy="4225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23" name="Group 22"/>
          <p:cNvGrpSpPr/>
          <p:nvPr/>
        </p:nvGrpSpPr>
        <p:grpSpPr>
          <a:xfrm>
            <a:off x="-504839" y="3957815"/>
            <a:ext cx="3078639" cy="2251323"/>
            <a:chOff x="-347479" y="2501459"/>
            <a:chExt cx="3078639" cy="2251323"/>
          </a:xfrm>
        </p:grpSpPr>
        <p:pic>
          <p:nvPicPr>
            <p:cNvPr id="24" name="Picture 2" descr="D:\LAIN-LAIN\GUDANG PPT\SITI RESMI\Gambar Perpajakan\Zero-Tax-Code---www.taxcalculatorhelp.codotu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081965">
              <a:off x="-347479" y="2501459"/>
              <a:ext cx="3001764" cy="2251323"/>
            </a:xfrm>
            <a:prstGeom prst="rect">
              <a:avLst/>
            </a:prstGeom>
            <a:noFill/>
          </p:spPr>
        </p:pic>
        <p:sp>
          <p:nvSpPr>
            <p:cNvPr id="25" name="Rectangle 24"/>
            <p:cNvSpPr/>
            <p:nvPr/>
          </p:nvSpPr>
          <p:spPr>
            <a:xfrm rot="19493061">
              <a:off x="1030053" y="4122801"/>
              <a:ext cx="170110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www.taxcalculatorhelp.co.uk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Hak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kewajiban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wajib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pajak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9779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9" name="Rounded Rectangle 8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26876"/>
              </p:ext>
            </p:extLst>
          </p:nvPr>
        </p:nvGraphicFramePr>
        <p:xfrm>
          <a:off x="1116282" y="1495879"/>
          <a:ext cx="10426534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27"/>
                <a:gridCol w="1096234"/>
                <a:gridCol w="6981273"/>
              </a:tblGrid>
              <a:tr h="1391709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Pemotongan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Saat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pembayaran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penghasilan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Bukti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potong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per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pembayaran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selain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pegawai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tetap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+mj-lt"/>
                        <a:sym typeface="Wingdings" panose="05000000000000000000" pitchFamily="2" charset="2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Bukti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potong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 per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tahun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pegawai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tetap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1391709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Penyetoran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Tanggal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10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pada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bulan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takwim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berikutnya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Dengan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SSP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atau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e-billing</a:t>
                      </a:r>
                    </a:p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Ke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bank/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pos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Indonesia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559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1391709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Pelaporan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Tanggal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pada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bulan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takwim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berikutnya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Dengan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SPT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Masa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atau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e-filing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KPP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en-US" sz="3200" b="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online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djp.go.id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>
            <a:off x="3825394" y="1640139"/>
            <a:ext cx="430306" cy="564776"/>
          </a:xfrm>
          <a:prstGeom prst="stripedRightArrow">
            <a:avLst/>
          </a:prstGeom>
          <a:solidFill>
            <a:srgbClr val="B749B7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3825394" y="3457843"/>
            <a:ext cx="430306" cy="564776"/>
          </a:xfrm>
          <a:prstGeom prst="stripedRightArrow">
            <a:avLst/>
          </a:prstGeom>
          <a:solidFill>
            <a:srgbClr val="B749B7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3825394" y="5353876"/>
            <a:ext cx="430306" cy="564776"/>
          </a:xfrm>
          <a:prstGeom prst="stripedRightArrow">
            <a:avLst/>
          </a:prstGeom>
          <a:solidFill>
            <a:srgbClr val="B749B7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69537" y="817228"/>
            <a:ext cx="9900000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Pemotongan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penyetoran</a:t>
            </a: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1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pelaporan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6480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6" name="Rounded Rectangle 5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226" t="17383" r="30562" b="7071"/>
          <a:stretch/>
        </p:blipFill>
        <p:spPr>
          <a:xfrm>
            <a:off x="3278273" y="406439"/>
            <a:ext cx="5156043" cy="58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48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47" name="Rounded Rectangle 46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le 1"/>
          <p:cNvSpPr txBox="1">
            <a:spLocks/>
          </p:cNvSpPr>
          <p:nvPr/>
        </p:nvSpPr>
        <p:spPr>
          <a:xfrm>
            <a:off x="969537" y="817228"/>
            <a:ext cx="9720072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SUBJEK PAJAK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92262" y="1654421"/>
            <a:ext cx="7364007" cy="672584"/>
            <a:chOff x="2699792" y="1556792"/>
            <a:chExt cx="6274071" cy="672584"/>
          </a:xfrm>
        </p:grpSpPr>
        <p:grpSp>
          <p:nvGrpSpPr>
            <p:cNvPr id="13" name="Group 12"/>
            <p:cNvGrpSpPr/>
            <p:nvPr/>
          </p:nvGrpSpPr>
          <p:grpSpPr>
            <a:xfrm>
              <a:off x="3036084" y="1556792"/>
              <a:ext cx="5937779" cy="672584"/>
              <a:chOff x="1663752" y="597"/>
              <a:chExt cx="5937779" cy="672584"/>
            </a:xfrm>
          </p:grpSpPr>
          <p:sp>
            <p:nvSpPr>
              <p:cNvPr id="35" name="Pentagon 34"/>
              <p:cNvSpPr/>
              <p:nvPr/>
            </p:nvSpPr>
            <p:spPr>
              <a:xfrm rot="10800000">
                <a:off x="1663752" y="597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6" name="Pentagon 4"/>
              <p:cNvSpPr/>
              <p:nvPr/>
            </p:nvSpPr>
            <p:spPr>
              <a:xfrm rot="21600000">
                <a:off x="1831901" y="597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/>
                  <a:t>Pegawai</a:t>
                </a:r>
                <a:endParaRPr lang="en-US" sz="165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699792" y="1556792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 37"/>
          <p:cNvGrpSpPr/>
          <p:nvPr/>
        </p:nvGrpSpPr>
        <p:grpSpPr>
          <a:xfrm>
            <a:off x="2192262" y="2487605"/>
            <a:ext cx="7364007" cy="672584"/>
            <a:chOff x="2699792" y="2430148"/>
            <a:chExt cx="6274071" cy="672584"/>
          </a:xfrm>
        </p:grpSpPr>
        <p:grpSp>
          <p:nvGrpSpPr>
            <p:cNvPr id="15" name="Group 14"/>
            <p:cNvGrpSpPr/>
            <p:nvPr/>
          </p:nvGrpSpPr>
          <p:grpSpPr>
            <a:xfrm>
              <a:off x="3036084" y="2430148"/>
              <a:ext cx="5937779" cy="672584"/>
              <a:chOff x="1663752" y="873953"/>
              <a:chExt cx="5937779" cy="672584"/>
            </a:xfrm>
          </p:grpSpPr>
          <p:sp>
            <p:nvSpPr>
              <p:cNvPr id="33" name="Pentagon 32"/>
              <p:cNvSpPr/>
              <p:nvPr/>
            </p:nvSpPr>
            <p:spPr>
              <a:xfrm rot="10800000">
                <a:off x="1663752" y="873953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4" name="Pentagon 7"/>
              <p:cNvSpPr/>
              <p:nvPr/>
            </p:nvSpPr>
            <p:spPr>
              <a:xfrm rot="21600000">
                <a:off x="1831901" y="873953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/>
                  <a:t>Penerima</a:t>
                </a:r>
                <a:r>
                  <a:rPr lang="en-US" sz="1650" dirty="0"/>
                  <a:t> </a:t>
                </a:r>
                <a:r>
                  <a:rPr lang="en-US" sz="1650" dirty="0" err="1"/>
                  <a:t>uang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pesangon</a:t>
                </a:r>
                <a:r>
                  <a:rPr lang="en-US" sz="1650" dirty="0"/>
                  <a:t>, </a:t>
                </a:r>
                <a:r>
                  <a:rPr lang="en-US" sz="1650" dirty="0" err="1"/>
                  <a:t>pensiun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atau</a:t>
                </a:r>
                <a:r>
                  <a:rPr lang="en-US" sz="1650" dirty="0"/>
                  <a:t> </a:t>
                </a:r>
                <a:r>
                  <a:rPr lang="en-US" sz="1650" dirty="0" err="1"/>
                  <a:t>uang</a:t>
                </a:r>
                <a:r>
                  <a:rPr lang="en-US" sz="1650" dirty="0"/>
                  <a:t> </a:t>
                </a:r>
                <a:r>
                  <a:rPr lang="en-US" sz="1650" dirty="0" err="1"/>
                  <a:t>manfaat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pensiun</a:t>
                </a:r>
                <a:r>
                  <a:rPr lang="en-US" sz="1650" dirty="0"/>
                  <a:t>, </a:t>
                </a:r>
                <a:r>
                  <a:rPr lang="en-US" sz="1650" dirty="0" err="1"/>
                  <a:t>tunjangan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hari</a:t>
                </a:r>
                <a:r>
                  <a:rPr lang="en-US" sz="1650" dirty="0"/>
                  <a:t> </a:t>
                </a:r>
                <a:r>
                  <a:rPr lang="en-US" sz="1650" dirty="0" err="1"/>
                  <a:t>tua</a:t>
                </a:r>
                <a:r>
                  <a:rPr lang="en-US" sz="1650" dirty="0"/>
                  <a:t>, </a:t>
                </a:r>
                <a:r>
                  <a:rPr lang="fi-FI" sz="1650" dirty="0"/>
                  <a:t>atau JHT, termasuk ahli warisnya</a:t>
                </a:r>
                <a:endParaRPr lang="en-US" sz="1650" dirty="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2699792" y="2430148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2192262" y="3267000"/>
            <a:ext cx="7364007" cy="672584"/>
            <a:chOff x="2699792" y="3303504"/>
            <a:chExt cx="6274071" cy="672584"/>
          </a:xfrm>
        </p:grpSpPr>
        <p:grpSp>
          <p:nvGrpSpPr>
            <p:cNvPr id="17" name="Group 16"/>
            <p:cNvGrpSpPr/>
            <p:nvPr/>
          </p:nvGrpSpPr>
          <p:grpSpPr>
            <a:xfrm>
              <a:off x="3036084" y="3303504"/>
              <a:ext cx="5937779" cy="672584"/>
              <a:chOff x="1663752" y="1747309"/>
              <a:chExt cx="5937779" cy="672584"/>
            </a:xfrm>
          </p:grpSpPr>
          <p:sp>
            <p:nvSpPr>
              <p:cNvPr id="31" name="Pentagon 30"/>
              <p:cNvSpPr/>
              <p:nvPr/>
            </p:nvSpPr>
            <p:spPr>
              <a:xfrm rot="10800000">
                <a:off x="1663752" y="1747309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2" name="Pentagon 10"/>
              <p:cNvSpPr/>
              <p:nvPr/>
            </p:nvSpPr>
            <p:spPr>
              <a:xfrm rot="21600000">
                <a:off x="1831901" y="1747309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 smtClean="0"/>
                  <a:t>Pegawai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tidak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tetap</a:t>
                </a:r>
                <a:r>
                  <a:rPr lang="en-US" sz="1650" dirty="0" smtClean="0"/>
                  <a:t>/</a:t>
                </a:r>
                <a:r>
                  <a:rPr lang="en-US" sz="1650" dirty="0" err="1" smtClean="0"/>
                  <a:t>tenaga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kerja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lepas</a:t>
                </a:r>
                <a:r>
                  <a:rPr lang="en-US" sz="1650" dirty="0" smtClean="0"/>
                  <a:t>, </a:t>
                </a:r>
                <a:r>
                  <a:rPr lang="en-US" sz="1650" dirty="0" err="1" smtClean="0"/>
                  <a:t>pemagang</a:t>
                </a:r>
                <a:r>
                  <a:rPr lang="en-US" sz="1650" dirty="0" smtClean="0"/>
                  <a:t>, </a:t>
                </a:r>
                <a:r>
                  <a:rPr lang="en-US" sz="1650" dirty="0" err="1" smtClean="0"/>
                  <a:t>honorer</a:t>
                </a:r>
                <a:r>
                  <a:rPr lang="en-US" sz="1650" dirty="0" smtClean="0"/>
                  <a:t>, </a:t>
                </a:r>
                <a:r>
                  <a:rPr lang="en-US" sz="1650" dirty="0" err="1" smtClean="0"/>
                  <a:t>calon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pegawai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penerima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upah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harian</a:t>
                </a:r>
                <a:r>
                  <a:rPr lang="en-US" sz="1650" dirty="0" smtClean="0"/>
                  <a:t>, </a:t>
                </a:r>
                <a:r>
                  <a:rPr lang="en-US" sz="1650" dirty="0" err="1" smtClean="0"/>
                  <a:t>mingguan</a:t>
                </a:r>
                <a:r>
                  <a:rPr lang="en-US" sz="1650" dirty="0" smtClean="0"/>
                  <a:t>, </a:t>
                </a:r>
                <a:r>
                  <a:rPr lang="en-US" sz="1650" dirty="0" err="1" smtClean="0"/>
                  <a:t>borongan</a:t>
                </a:r>
                <a:r>
                  <a:rPr lang="en-US" sz="1650" dirty="0" smtClean="0"/>
                  <a:t>, </a:t>
                </a:r>
                <a:r>
                  <a:rPr lang="en-US" sz="1650" dirty="0" err="1" smtClean="0"/>
                  <a:t>satuan</a:t>
                </a:r>
                <a:endParaRPr lang="en-US" sz="1650" dirty="0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2699792" y="3303504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2192262" y="4093424"/>
            <a:ext cx="7364007" cy="672584"/>
            <a:chOff x="2699792" y="4176860"/>
            <a:chExt cx="6274071" cy="672584"/>
          </a:xfrm>
        </p:grpSpPr>
        <p:grpSp>
          <p:nvGrpSpPr>
            <p:cNvPr id="19" name="Group 18"/>
            <p:cNvGrpSpPr/>
            <p:nvPr/>
          </p:nvGrpSpPr>
          <p:grpSpPr>
            <a:xfrm>
              <a:off x="3036084" y="4176860"/>
              <a:ext cx="5937779" cy="672584"/>
              <a:chOff x="1663752" y="2620665"/>
              <a:chExt cx="5937779" cy="672584"/>
            </a:xfrm>
          </p:grpSpPr>
          <p:sp>
            <p:nvSpPr>
              <p:cNvPr id="29" name="Pentagon 28"/>
              <p:cNvSpPr/>
              <p:nvPr/>
            </p:nvSpPr>
            <p:spPr>
              <a:xfrm rot="10800000">
                <a:off x="1663752" y="2620665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0" name="Pentagon 13"/>
              <p:cNvSpPr/>
              <p:nvPr/>
            </p:nvSpPr>
            <p:spPr>
              <a:xfrm rot="21600000">
                <a:off x="1831901" y="2620665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 smtClean="0"/>
                  <a:t>Bukan</a:t>
                </a:r>
                <a:r>
                  <a:rPr lang="en-US" sz="1650" dirty="0" smtClean="0"/>
                  <a:t> </a:t>
                </a:r>
                <a:r>
                  <a:rPr lang="en-US" sz="1650" dirty="0" err="1" smtClean="0"/>
                  <a:t>pegawai</a:t>
                </a:r>
                <a:r>
                  <a:rPr lang="en-US" sz="1650" dirty="0" smtClean="0"/>
                  <a:t> </a:t>
                </a:r>
                <a:r>
                  <a:rPr lang="en-US" sz="1650" baseline="30000" dirty="0" smtClean="0"/>
                  <a:t>*)</a:t>
                </a:r>
                <a:endParaRPr lang="en-US" sz="1650" baseline="30000" dirty="0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699792" y="4176860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oup 40"/>
          <p:cNvGrpSpPr/>
          <p:nvPr/>
        </p:nvGrpSpPr>
        <p:grpSpPr>
          <a:xfrm>
            <a:off x="2192262" y="4885093"/>
            <a:ext cx="7364007" cy="672584"/>
            <a:chOff x="2699792" y="5050216"/>
            <a:chExt cx="6274071" cy="672584"/>
          </a:xfrm>
        </p:grpSpPr>
        <p:grpSp>
          <p:nvGrpSpPr>
            <p:cNvPr id="21" name="Group 20"/>
            <p:cNvGrpSpPr/>
            <p:nvPr/>
          </p:nvGrpSpPr>
          <p:grpSpPr>
            <a:xfrm>
              <a:off x="3036084" y="5050216"/>
              <a:ext cx="5937779" cy="672584"/>
              <a:chOff x="1663752" y="3494021"/>
              <a:chExt cx="5937779" cy="672584"/>
            </a:xfrm>
          </p:grpSpPr>
          <p:sp>
            <p:nvSpPr>
              <p:cNvPr id="27" name="Pentagon 26"/>
              <p:cNvSpPr/>
              <p:nvPr/>
            </p:nvSpPr>
            <p:spPr>
              <a:xfrm rot="10800000">
                <a:off x="1663752" y="3494021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Pentagon 16"/>
              <p:cNvSpPr/>
              <p:nvPr/>
            </p:nvSpPr>
            <p:spPr>
              <a:xfrm>
                <a:off x="1831901" y="3494021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/>
                  <a:t>Mantan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pegawai</a:t>
                </a:r>
                <a:r>
                  <a:rPr lang="en-US" sz="1650" dirty="0"/>
                  <a:t> </a:t>
                </a:r>
                <a:r>
                  <a:rPr lang="en-US" sz="1650" dirty="0" err="1"/>
                  <a:t>menerima</a:t>
                </a:r>
                <a:r>
                  <a:rPr lang="en-US" sz="1650" dirty="0"/>
                  <a:t> bonus, </a:t>
                </a:r>
                <a:r>
                  <a:rPr lang="en-US" sz="1650" dirty="0" err="1"/>
                  <a:t>jasa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produksi</a:t>
                </a:r>
                <a:r>
                  <a:rPr lang="en-US" sz="1650" dirty="0"/>
                  <a:t>, THR, </a:t>
                </a:r>
                <a:r>
                  <a:rPr lang="en-US" sz="1650" dirty="0" err="1"/>
                  <a:t>dan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sejenisnya</a:t>
                </a:r>
                <a:r>
                  <a:rPr lang="en-US" sz="1650" dirty="0"/>
                  <a:t> </a:t>
                </a: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699792" y="5050216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2192262" y="5690208"/>
            <a:ext cx="7364007" cy="672584"/>
            <a:chOff x="2699792" y="5923573"/>
            <a:chExt cx="6274071" cy="672584"/>
          </a:xfrm>
        </p:grpSpPr>
        <p:grpSp>
          <p:nvGrpSpPr>
            <p:cNvPr id="23" name="Group 22"/>
            <p:cNvGrpSpPr/>
            <p:nvPr/>
          </p:nvGrpSpPr>
          <p:grpSpPr>
            <a:xfrm>
              <a:off x="3036084" y="5923573"/>
              <a:ext cx="5937779" cy="672584"/>
              <a:chOff x="1663752" y="4367378"/>
              <a:chExt cx="5937779" cy="672584"/>
            </a:xfrm>
          </p:grpSpPr>
          <p:sp>
            <p:nvSpPr>
              <p:cNvPr id="25" name="Pentagon 24"/>
              <p:cNvSpPr/>
              <p:nvPr/>
            </p:nvSpPr>
            <p:spPr>
              <a:xfrm rot="10800000">
                <a:off x="1663752" y="4367378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" name="Pentagon 19"/>
              <p:cNvSpPr/>
              <p:nvPr/>
            </p:nvSpPr>
            <p:spPr>
              <a:xfrm rot="21600000">
                <a:off x="1831901" y="4367378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/>
                  <a:t>Anggota</a:t>
                </a:r>
                <a:r>
                  <a:rPr lang="en-US" sz="1650" dirty="0"/>
                  <a:t> </a:t>
                </a:r>
                <a:r>
                  <a:rPr lang="en-US" sz="1650" dirty="0" err="1"/>
                  <a:t>dewan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komisaris</a:t>
                </a:r>
                <a:r>
                  <a:rPr lang="en-US" sz="1650" dirty="0"/>
                  <a:t> </a:t>
                </a:r>
                <a:r>
                  <a:rPr lang="en-US" sz="1650" dirty="0" err="1"/>
                  <a:t>atau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pengawas</a:t>
                </a:r>
                <a:r>
                  <a:rPr lang="en-US" sz="1650" dirty="0"/>
                  <a:t> yang </a:t>
                </a:r>
                <a:r>
                  <a:rPr lang="en-US" sz="1650" dirty="0" err="1"/>
                  <a:t>tidak</a:t>
                </a:r>
                <a:r>
                  <a:rPr lang="en-US" sz="1650" dirty="0"/>
                  <a:t> </a:t>
                </a:r>
                <a:r>
                  <a:rPr lang="en-US" sz="1650" dirty="0" err="1"/>
                  <a:t>menangkap</a:t>
                </a:r>
                <a:r>
                  <a:rPr lang="en-US" sz="1650" dirty="0"/>
                  <a:t> </a:t>
                </a:r>
                <a:r>
                  <a:rPr lang="en-US" sz="1650" dirty="0" err="1"/>
                  <a:t>sebagai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pegawai</a:t>
                </a:r>
                <a:r>
                  <a:rPr lang="en-US" sz="1650" dirty="0"/>
                  <a:t> </a:t>
                </a:r>
                <a:r>
                  <a:rPr lang="fi-FI" sz="1650" dirty="0"/>
                  <a:t>tetap di perusahaan yang sama</a:t>
                </a:r>
                <a:endParaRPr lang="en-US" sz="1650" dirty="0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2699792" y="5923573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5310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6" name="Rounded Rectangle 5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2499" t="18934" r="31328" b="9375"/>
          <a:stretch/>
        </p:blipFill>
        <p:spPr>
          <a:xfrm>
            <a:off x="3414148" y="352608"/>
            <a:ext cx="5415954" cy="60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27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8" name="Rounded Rectangle 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655" t="20056" r="26615" b="6403"/>
          <a:stretch/>
        </p:blipFill>
        <p:spPr>
          <a:xfrm>
            <a:off x="627797" y="830333"/>
            <a:ext cx="5666028" cy="5237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9191" t="28309" r="27815" b="13787"/>
          <a:stretch/>
        </p:blipFill>
        <p:spPr>
          <a:xfrm>
            <a:off x="6132861" y="1105469"/>
            <a:ext cx="5545854" cy="48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519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21" name="Rounded Rectangle 20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355234" y="398827"/>
            <a:ext cx="6274071" cy="672584"/>
            <a:chOff x="2699792" y="1556792"/>
            <a:chExt cx="6274071" cy="672584"/>
          </a:xfrm>
        </p:grpSpPr>
        <p:grpSp>
          <p:nvGrpSpPr>
            <p:cNvPr id="13" name="Group 12"/>
            <p:cNvGrpSpPr/>
            <p:nvPr/>
          </p:nvGrpSpPr>
          <p:grpSpPr>
            <a:xfrm>
              <a:off x="3036084" y="1556792"/>
              <a:ext cx="5937779" cy="672584"/>
              <a:chOff x="1663752" y="597"/>
              <a:chExt cx="5937779" cy="672584"/>
            </a:xfrm>
          </p:grpSpPr>
          <p:sp>
            <p:nvSpPr>
              <p:cNvPr id="35" name="Pentagon 34"/>
              <p:cNvSpPr/>
              <p:nvPr/>
            </p:nvSpPr>
            <p:spPr>
              <a:xfrm rot="10800000">
                <a:off x="1663752" y="597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6" name="Pentagon 4"/>
              <p:cNvSpPr/>
              <p:nvPr/>
            </p:nvSpPr>
            <p:spPr>
              <a:xfrm rot="21600000">
                <a:off x="1831901" y="597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 err="1"/>
                  <a:t>Penerima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dana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pensiun</a:t>
                </a:r>
                <a:r>
                  <a:rPr lang="en-US" sz="1600" dirty="0" smtClean="0"/>
                  <a:t> yang </a:t>
                </a:r>
                <a:r>
                  <a:rPr lang="en-US" sz="1600" dirty="0" err="1"/>
                  <a:t>masih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aktif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sebagai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pegawai</a:t>
                </a:r>
                <a:endParaRPr lang="id-ID" sz="16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699792" y="1556792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 37"/>
          <p:cNvGrpSpPr/>
          <p:nvPr/>
        </p:nvGrpSpPr>
        <p:grpSpPr>
          <a:xfrm>
            <a:off x="1355234" y="1373524"/>
            <a:ext cx="6274071" cy="672584"/>
            <a:chOff x="2699792" y="2430148"/>
            <a:chExt cx="6274071" cy="672584"/>
          </a:xfrm>
        </p:grpSpPr>
        <p:grpSp>
          <p:nvGrpSpPr>
            <p:cNvPr id="15" name="Group 14"/>
            <p:cNvGrpSpPr/>
            <p:nvPr/>
          </p:nvGrpSpPr>
          <p:grpSpPr>
            <a:xfrm>
              <a:off x="3036084" y="2430148"/>
              <a:ext cx="5937779" cy="672584"/>
              <a:chOff x="1663752" y="873953"/>
              <a:chExt cx="5937779" cy="672584"/>
            </a:xfrm>
          </p:grpSpPr>
          <p:sp>
            <p:nvSpPr>
              <p:cNvPr id="33" name="Pentagon 32"/>
              <p:cNvSpPr/>
              <p:nvPr/>
            </p:nvSpPr>
            <p:spPr>
              <a:xfrm rot="10800000">
                <a:off x="1663752" y="873953"/>
                <a:ext cx="5937779" cy="672584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4" name="Pentagon 7"/>
              <p:cNvSpPr/>
              <p:nvPr/>
            </p:nvSpPr>
            <p:spPr>
              <a:xfrm rot="21600000">
                <a:off x="1831901" y="873953"/>
                <a:ext cx="5769630" cy="672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96591" tIns="60960" rIns="113792" bIns="60960" numCol="1" spcCol="1270" anchor="ctr" anchorCtr="0">
                <a:noAutofit/>
              </a:bodyPr>
              <a:lstStyle/>
              <a:p>
                <a:pPr marL="28575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50" dirty="0" err="1"/>
                  <a:t>Peserta</a:t>
                </a:r>
                <a:r>
                  <a:rPr lang="en-US" sz="1650" dirty="0"/>
                  <a:t> </a:t>
                </a:r>
                <a:r>
                  <a:rPr lang="en-US" sz="1650" dirty="0" err="1"/>
                  <a:t>kegiatan</a:t>
                </a:r>
                <a:r>
                  <a:rPr lang="en-US" sz="1650" dirty="0"/>
                  <a:t> yang </a:t>
                </a:r>
                <a:r>
                  <a:rPr lang="en-US" sz="1650" dirty="0" err="1"/>
                  <a:t>menerima</a:t>
                </a:r>
                <a:r>
                  <a:rPr lang="en-US" sz="1650" dirty="0"/>
                  <a:t> </a:t>
                </a:r>
                <a:r>
                  <a:rPr lang="en-US" sz="1650" dirty="0" err="1"/>
                  <a:t>atau</a:t>
                </a:r>
                <a:r>
                  <a:rPr lang="en-US" sz="1650" dirty="0"/>
                  <a:t> </a:t>
                </a:r>
                <a:r>
                  <a:rPr lang="en-US" sz="1650" dirty="0" err="1"/>
                  <a:t>memperoleh</a:t>
                </a:r>
                <a:r>
                  <a:rPr lang="en-US" sz="1650" dirty="0"/>
                  <a:t> </a:t>
                </a:r>
                <a:r>
                  <a:rPr lang="en-US" sz="1650" dirty="0" err="1"/>
                  <a:t>penghasilan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sehubungan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dengan</a:t>
                </a:r>
                <a:r>
                  <a:rPr lang="en-US" sz="1650" dirty="0"/>
                  <a:t> </a:t>
                </a:r>
                <a:r>
                  <a:rPr lang="en-US" sz="1650" dirty="0" err="1"/>
                  <a:t>keikutsertaannya</a:t>
                </a:r>
                <a:r>
                  <a:rPr lang="en-US" sz="1650" dirty="0"/>
                  <a:t> </a:t>
                </a:r>
                <a:r>
                  <a:rPr lang="en-US" sz="1650" dirty="0" err="1"/>
                  <a:t>dalam</a:t>
                </a:r>
                <a:r>
                  <a:rPr lang="en-US" sz="1650" dirty="0"/>
                  <a:t> </a:t>
                </a:r>
                <a:r>
                  <a:rPr lang="en-US" sz="1650" dirty="0" err="1"/>
                  <a:t>suatu</a:t>
                </a:r>
                <a:r>
                  <a:rPr lang="en-US" sz="1650" dirty="0"/>
                  <a:t> </a:t>
                </a:r>
                <a:r>
                  <a:rPr lang="en-US" sz="1650" dirty="0" err="1"/>
                  <a:t>kegiatan</a:t>
                </a:r>
                <a:endParaRPr lang="en-US" sz="1650" dirty="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2699792" y="2430148"/>
              <a:ext cx="672584" cy="672584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1772443" y="2180578"/>
            <a:ext cx="9201786" cy="417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+mj-lt"/>
              </a:rPr>
              <a:t>*) </a:t>
            </a:r>
            <a:r>
              <a:rPr lang="en-US" sz="2000" dirty="0" err="1" smtClean="0">
                <a:latin typeface="+mj-lt"/>
              </a:rPr>
              <a:t>bukan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pegawai</a:t>
            </a:r>
            <a:r>
              <a:rPr lang="en-US" sz="2000" dirty="0" smtClean="0">
                <a:latin typeface="+mj-lt"/>
              </a:rPr>
              <a:t>:</a:t>
            </a: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Tenaga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ahli</a:t>
            </a:r>
            <a:r>
              <a:rPr lang="en-US" sz="2000" dirty="0">
                <a:latin typeface="+mj-lt"/>
                <a:cs typeface="Calibri" pitchFamily="34" charset="0"/>
              </a:rPr>
              <a:t> yang </a:t>
            </a:r>
            <a:r>
              <a:rPr lang="en-US" sz="2000" dirty="0" err="1">
                <a:latin typeface="+mj-lt"/>
                <a:cs typeface="Calibri" pitchFamily="34" charset="0"/>
              </a:rPr>
              <a:t>terdiri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atas</a:t>
            </a:r>
            <a:r>
              <a:rPr lang="en-US" sz="2000" dirty="0" smtClean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pengacara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akuntan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arsitek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dokter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konsultan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notaris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penilai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dan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aktuaris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Pekerja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seni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 smtClean="0">
                <a:latin typeface="+mj-lt"/>
                <a:cs typeface="Calibri" pitchFamily="34" charset="0"/>
              </a:rPr>
              <a:t>Olahragawan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Penasihat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pengajar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pelatih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penceramah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penyuluh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dan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latin typeface="+mj-lt"/>
                <a:cs typeface="Calibri" pitchFamily="34" charset="0"/>
              </a:rPr>
              <a:t>moderator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Pengarang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peneliti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dan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penerjemah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Pemberi</a:t>
            </a:r>
            <a:r>
              <a:rPr lang="en-US" sz="2000" dirty="0">
                <a:latin typeface="+mj-lt"/>
                <a:cs typeface="Calibri" pitchFamily="34" charset="0"/>
              </a:rPr>
              <a:t>  </a:t>
            </a:r>
            <a:r>
              <a:rPr lang="en-US" sz="2000" dirty="0" err="1">
                <a:latin typeface="+mj-lt"/>
                <a:cs typeface="Calibri" pitchFamily="34" charset="0"/>
              </a:rPr>
              <a:t>jasa</a:t>
            </a:r>
            <a:r>
              <a:rPr lang="en-US" sz="2000" dirty="0">
                <a:latin typeface="+mj-lt"/>
                <a:cs typeface="Calibri" pitchFamily="34" charset="0"/>
              </a:rPr>
              <a:t>  </a:t>
            </a:r>
            <a:r>
              <a:rPr lang="en-US" sz="2000" dirty="0" err="1">
                <a:latin typeface="+mj-lt"/>
                <a:cs typeface="Calibri" pitchFamily="34" charset="0"/>
              </a:rPr>
              <a:t>dalam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segala</a:t>
            </a:r>
            <a:r>
              <a:rPr lang="en-US" sz="2000" dirty="0" smtClean="0">
                <a:latin typeface="+mj-lt"/>
                <a:cs typeface="Calibri" pitchFamily="34" charset="0"/>
              </a:rPr>
              <a:t> 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bidang</a:t>
            </a:r>
            <a:r>
              <a:rPr lang="en-US" sz="2000" dirty="0" smtClean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dan</a:t>
            </a:r>
            <a:r>
              <a:rPr lang="en-US" sz="2000" dirty="0" smtClean="0">
                <a:latin typeface="+mj-lt"/>
                <a:cs typeface="Calibri" pitchFamily="34" charset="0"/>
              </a:rPr>
              <a:t> 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pemberi</a:t>
            </a:r>
            <a:r>
              <a:rPr lang="en-US" sz="2000" dirty="0" smtClean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jasa</a:t>
            </a:r>
            <a:r>
              <a:rPr lang="en-US" sz="2000" dirty="0" smtClean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kepada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suatu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kepanitiaan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Agen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iklan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Pengawas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atau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pengelola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proyek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Pembawa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pesanan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atau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perantara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Petugas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penjaja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barang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dagangan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 err="1">
                <a:latin typeface="+mj-lt"/>
                <a:cs typeface="Calibri" pitchFamily="34" charset="0"/>
              </a:rPr>
              <a:t>Petugas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dinas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luar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asuransi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2" indent="-457200" algn="just">
              <a:buFont typeface="Wingdings" pitchFamily="2" charset="2"/>
              <a:buChar char="§"/>
            </a:pPr>
            <a:r>
              <a:rPr lang="en-US" sz="2000" dirty="0">
                <a:latin typeface="+mj-lt"/>
                <a:cs typeface="Calibri" pitchFamily="34" charset="0"/>
              </a:rPr>
              <a:t>Distributor MLM, </a:t>
            </a:r>
            <a:r>
              <a:rPr lang="en-US" sz="2000" i="1" dirty="0">
                <a:latin typeface="+mj-lt"/>
                <a:cs typeface="Calibri" pitchFamily="34" charset="0"/>
              </a:rPr>
              <a:t>direct selling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err="1">
                <a:latin typeface="+mj-lt"/>
                <a:cs typeface="Calibri" pitchFamily="34" charset="0"/>
              </a:rPr>
              <a:t>atau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sejenis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857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33" name="Rounded Rectangle 32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969537" y="817228"/>
            <a:ext cx="9720072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OBJEK PAJAK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6861" y="1749919"/>
            <a:ext cx="9062984" cy="619502"/>
            <a:chOff x="2847662" y="1628800"/>
            <a:chExt cx="5972810" cy="357373"/>
          </a:xfrm>
        </p:grpSpPr>
        <p:grpSp>
          <p:nvGrpSpPr>
            <p:cNvPr id="5" name="Group 4"/>
            <p:cNvGrpSpPr/>
            <p:nvPr/>
          </p:nvGrpSpPr>
          <p:grpSpPr>
            <a:xfrm>
              <a:off x="3026349" y="1628800"/>
              <a:ext cx="5794123" cy="357373"/>
              <a:chOff x="1548765" y="1332"/>
              <a:chExt cx="5794123" cy="357373"/>
            </a:xfrm>
          </p:grpSpPr>
          <p:sp>
            <p:nvSpPr>
              <p:cNvPr id="7" name="Pentagon 6"/>
              <p:cNvSpPr/>
              <p:nvPr/>
            </p:nvSpPr>
            <p:spPr>
              <a:xfrm rot="10800000">
                <a:off x="1548765" y="1332"/>
                <a:ext cx="5794123" cy="35737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" name="Pentagon 4"/>
              <p:cNvSpPr/>
              <p:nvPr/>
            </p:nvSpPr>
            <p:spPr>
              <a:xfrm rot="21600000">
                <a:off x="1638111" y="1332"/>
                <a:ext cx="5704777" cy="357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diterima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/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diperoleh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</a:rPr>
                  <a:t>Pegawai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Tetap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bersifat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teratur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teratur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/>
          <p:cNvGrpSpPr/>
          <p:nvPr/>
        </p:nvGrpSpPr>
        <p:grpSpPr>
          <a:xfrm>
            <a:off x="1633774" y="2560682"/>
            <a:ext cx="9079719" cy="619502"/>
            <a:chOff x="2847662" y="1628800"/>
            <a:chExt cx="5972810" cy="357373"/>
          </a:xfrm>
        </p:grpSpPr>
        <p:grpSp>
          <p:nvGrpSpPr>
            <p:cNvPr id="10" name="Group 9"/>
            <p:cNvGrpSpPr/>
            <p:nvPr/>
          </p:nvGrpSpPr>
          <p:grpSpPr>
            <a:xfrm>
              <a:off x="3026349" y="1628800"/>
              <a:ext cx="5794123" cy="357373"/>
              <a:chOff x="1548765" y="1332"/>
              <a:chExt cx="5794123" cy="357373"/>
            </a:xfrm>
          </p:grpSpPr>
          <p:sp>
            <p:nvSpPr>
              <p:cNvPr id="12" name="Pentagon 11"/>
              <p:cNvSpPr/>
              <p:nvPr/>
            </p:nvSpPr>
            <p:spPr>
              <a:xfrm rot="10800000">
                <a:off x="1548765" y="1332"/>
                <a:ext cx="5794123" cy="35737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" name="Pentagon 4"/>
              <p:cNvSpPr/>
              <p:nvPr/>
            </p:nvSpPr>
            <p:spPr>
              <a:xfrm rot="21600000">
                <a:off x="1638111" y="1332"/>
                <a:ext cx="5704777" cy="357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diterima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/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diperoleh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penerima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pensiun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bersifat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teratur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teratur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633774" y="3381591"/>
            <a:ext cx="9093366" cy="619502"/>
            <a:chOff x="2847662" y="1628800"/>
            <a:chExt cx="5972810" cy="357373"/>
          </a:xfrm>
        </p:grpSpPr>
        <p:grpSp>
          <p:nvGrpSpPr>
            <p:cNvPr id="15" name="Group 14"/>
            <p:cNvGrpSpPr/>
            <p:nvPr/>
          </p:nvGrpSpPr>
          <p:grpSpPr>
            <a:xfrm>
              <a:off x="3026349" y="1628800"/>
              <a:ext cx="5794123" cy="357373"/>
              <a:chOff x="1548765" y="1332"/>
              <a:chExt cx="5794123" cy="357373"/>
            </a:xfrm>
          </p:grpSpPr>
          <p:sp>
            <p:nvSpPr>
              <p:cNvPr id="17" name="Pentagon 16"/>
              <p:cNvSpPr/>
              <p:nvPr/>
            </p:nvSpPr>
            <p:spPr>
              <a:xfrm rot="10800000">
                <a:off x="1548765" y="1332"/>
                <a:ext cx="5794123" cy="35737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 rot="21600000">
                <a:off x="1638111" y="1332"/>
                <a:ext cx="5704777" cy="357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pesangon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manfaat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pensiun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THT, JHT 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dibayarkan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sekaligus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1633774" y="4195155"/>
            <a:ext cx="9093366" cy="975877"/>
            <a:chOff x="2847662" y="1628798"/>
            <a:chExt cx="5972810" cy="562955"/>
          </a:xfrm>
        </p:grpSpPr>
        <p:grpSp>
          <p:nvGrpSpPr>
            <p:cNvPr id="20" name="Group 19"/>
            <p:cNvGrpSpPr/>
            <p:nvPr/>
          </p:nvGrpSpPr>
          <p:grpSpPr>
            <a:xfrm>
              <a:off x="3026348" y="1628798"/>
              <a:ext cx="5794124" cy="562955"/>
              <a:chOff x="1548764" y="1330"/>
              <a:chExt cx="5794124" cy="562955"/>
            </a:xfrm>
          </p:grpSpPr>
          <p:sp>
            <p:nvSpPr>
              <p:cNvPr id="22" name="Pentagon 21"/>
              <p:cNvSpPr/>
              <p:nvPr/>
            </p:nvSpPr>
            <p:spPr>
              <a:xfrm rot="10800000">
                <a:off x="1548764" y="1331"/>
                <a:ext cx="5794123" cy="56295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" name="Pentagon 4"/>
              <p:cNvSpPr/>
              <p:nvPr/>
            </p:nvSpPr>
            <p:spPr>
              <a:xfrm>
                <a:off x="1638111" y="1330"/>
                <a:ext cx="5704777" cy="562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pegawai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tetap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tenaga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kerja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lepas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upah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harian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upah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mingguan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upah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satuan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upah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borongan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upah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dibayarkan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secara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bulanan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1633773" y="5315560"/>
            <a:ext cx="9107015" cy="975877"/>
            <a:chOff x="2847662" y="1628798"/>
            <a:chExt cx="5972810" cy="562955"/>
          </a:xfrm>
        </p:grpSpPr>
        <p:grpSp>
          <p:nvGrpSpPr>
            <p:cNvPr id="25" name="Group 24"/>
            <p:cNvGrpSpPr/>
            <p:nvPr/>
          </p:nvGrpSpPr>
          <p:grpSpPr>
            <a:xfrm>
              <a:off x="3026348" y="1628798"/>
              <a:ext cx="5794124" cy="562955"/>
              <a:chOff x="1548764" y="1330"/>
              <a:chExt cx="5794124" cy="562955"/>
            </a:xfrm>
          </p:grpSpPr>
          <p:sp>
            <p:nvSpPr>
              <p:cNvPr id="27" name="Pentagon 26"/>
              <p:cNvSpPr/>
              <p:nvPr/>
            </p:nvSpPr>
            <p:spPr>
              <a:xfrm rot="10800000">
                <a:off x="1548764" y="1331"/>
                <a:ext cx="5794123" cy="56295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Pentagon 4"/>
              <p:cNvSpPr/>
              <p:nvPr/>
            </p:nvSpPr>
            <p:spPr>
              <a:xfrm>
                <a:off x="1638111" y="1330"/>
                <a:ext cx="5704777" cy="562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Imbalan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kepada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bukan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pegawai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honorarium,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komisi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i="1" dirty="0" smtClean="0">
                    <a:solidFill>
                      <a:schemeClr val="tx1"/>
                    </a:solidFill>
                    <a:latin typeface="+mj-lt"/>
                  </a:rPr>
                  <a:t>fee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imbalan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lain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sehubungan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dengan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jasa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dilakukan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43304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7545" y="0"/>
            <a:ext cx="11450473" cy="6509983"/>
            <a:chOff x="147980" y="1232142"/>
            <a:chExt cx="8230961" cy="4789146"/>
          </a:xfrm>
        </p:grpSpPr>
        <p:sp>
          <p:nvSpPr>
            <p:cNvPr id="33" name="Rounded Rectangle 32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514029" y="1203999"/>
            <a:ext cx="9322293" cy="619502"/>
            <a:chOff x="2847662" y="1628800"/>
            <a:chExt cx="5972810" cy="357373"/>
          </a:xfrm>
        </p:grpSpPr>
        <p:grpSp>
          <p:nvGrpSpPr>
            <p:cNvPr id="5" name="Group 4"/>
            <p:cNvGrpSpPr/>
            <p:nvPr/>
          </p:nvGrpSpPr>
          <p:grpSpPr>
            <a:xfrm>
              <a:off x="3026349" y="1628800"/>
              <a:ext cx="5794123" cy="357373"/>
              <a:chOff x="1548765" y="1332"/>
              <a:chExt cx="5794123" cy="357373"/>
            </a:xfrm>
          </p:grpSpPr>
          <p:sp>
            <p:nvSpPr>
              <p:cNvPr id="7" name="Pentagon 6"/>
              <p:cNvSpPr/>
              <p:nvPr/>
            </p:nvSpPr>
            <p:spPr>
              <a:xfrm rot="10800000">
                <a:off x="1548765" y="1332"/>
                <a:ext cx="5794123" cy="35737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" name="Pentagon 4"/>
              <p:cNvSpPr/>
              <p:nvPr/>
            </p:nvSpPr>
            <p:spPr>
              <a:xfrm rot="21600000">
                <a:off x="1638111" y="1332"/>
                <a:ext cx="5704777" cy="357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Imbalan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kepada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peserta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kegiatan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saku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representasi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rapat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honorarium,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hadiah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penghargaan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imbalan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lain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/>
          <p:cNvGrpSpPr/>
          <p:nvPr/>
        </p:nvGrpSpPr>
        <p:grpSpPr>
          <a:xfrm>
            <a:off x="1510943" y="2014761"/>
            <a:ext cx="9339028" cy="950407"/>
            <a:chOff x="2847662" y="1628800"/>
            <a:chExt cx="5972810" cy="357373"/>
          </a:xfrm>
        </p:grpSpPr>
        <p:grpSp>
          <p:nvGrpSpPr>
            <p:cNvPr id="10" name="Group 9"/>
            <p:cNvGrpSpPr/>
            <p:nvPr/>
          </p:nvGrpSpPr>
          <p:grpSpPr>
            <a:xfrm>
              <a:off x="3026349" y="1628800"/>
              <a:ext cx="5794123" cy="357373"/>
              <a:chOff x="1548765" y="1332"/>
              <a:chExt cx="5794123" cy="357373"/>
            </a:xfrm>
          </p:grpSpPr>
          <p:sp>
            <p:nvSpPr>
              <p:cNvPr id="12" name="Pentagon 11"/>
              <p:cNvSpPr/>
              <p:nvPr/>
            </p:nvSpPr>
            <p:spPr>
              <a:xfrm rot="10800000">
                <a:off x="1548765" y="1332"/>
                <a:ext cx="5794123" cy="35737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" name="Pentagon 4"/>
              <p:cNvSpPr/>
              <p:nvPr/>
            </p:nvSpPr>
            <p:spPr>
              <a:xfrm rot="21600000">
                <a:off x="1638111" y="1332"/>
                <a:ext cx="5704777" cy="357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honorarium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atau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imbalan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bersifat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teratur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diterima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/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diperoleh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anggota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dewan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komisaris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/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dewan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pengawas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merangkap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sebagai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pegawai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tetap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1510941" y="3221422"/>
            <a:ext cx="9325382" cy="1010149"/>
            <a:chOff x="2847662" y="1628798"/>
            <a:chExt cx="5972810" cy="562955"/>
          </a:xfrm>
        </p:grpSpPr>
        <p:grpSp>
          <p:nvGrpSpPr>
            <p:cNvPr id="20" name="Group 19"/>
            <p:cNvGrpSpPr/>
            <p:nvPr/>
          </p:nvGrpSpPr>
          <p:grpSpPr>
            <a:xfrm>
              <a:off x="3026348" y="1628798"/>
              <a:ext cx="5794124" cy="562955"/>
              <a:chOff x="1548764" y="1330"/>
              <a:chExt cx="5794124" cy="562955"/>
            </a:xfrm>
          </p:grpSpPr>
          <p:sp>
            <p:nvSpPr>
              <p:cNvPr id="22" name="Pentagon 21"/>
              <p:cNvSpPr/>
              <p:nvPr/>
            </p:nvSpPr>
            <p:spPr>
              <a:xfrm rot="10800000">
                <a:off x="1548764" y="1331"/>
                <a:ext cx="5794123" cy="56295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" name="Pentagon 4"/>
              <p:cNvSpPr/>
              <p:nvPr/>
            </p:nvSpPr>
            <p:spPr>
              <a:xfrm>
                <a:off x="1638111" y="1330"/>
                <a:ext cx="5704777" cy="562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jasa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produksi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tantiem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gratifikasi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, bonus,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imbalan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tidak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teratur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lain yang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diterima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/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diperoleh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mantan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pegawai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1510940" y="4394509"/>
            <a:ext cx="9298087" cy="969928"/>
            <a:chOff x="2847662" y="1628798"/>
            <a:chExt cx="5972810" cy="562955"/>
          </a:xfrm>
        </p:grpSpPr>
        <p:grpSp>
          <p:nvGrpSpPr>
            <p:cNvPr id="25" name="Group 24"/>
            <p:cNvGrpSpPr/>
            <p:nvPr/>
          </p:nvGrpSpPr>
          <p:grpSpPr>
            <a:xfrm>
              <a:off x="3026348" y="1628798"/>
              <a:ext cx="5794124" cy="562955"/>
              <a:chOff x="1548764" y="1330"/>
              <a:chExt cx="5794124" cy="562955"/>
            </a:xfrm>
          </p:grpSpPr>
          <p:sp>
            <p:nvSpPr>
              <p:cNvPr id="27" name="Pentagon 26"/>
              <p:cNvSpPr/>
              <p:nvPr/>
            </p:nvSpPr>
            <p:spPr>
              <a:xfrm rot="10800000">
                <a:off x="1548764" y="1331"/>
                <a:ext cx="5794123" cy="562953"/>
              </a:xfrm>
              <a:prstGeom prst="homePlat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Pentagon 4"/>
              <p:cNvSpPr/>
              <p:nvPr/>
            </p:nvSpPr>
            <p:spPr>
              <a:xfrm>
                <a:off x="1638111" y="1330"/>
                <a:ext cx="5704777" cy="562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592" tIns="53340" rIns="99568" bIns="53340" numCol="1" spcCol="1270" anchor="ctr" anchorCtr="0">
                <a:noAutofit/>
              </a:bodyPr>
              <a:lstStyle/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Penghasilan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berupa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penarikan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dana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pensiun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oleh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peserta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program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pensiun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masih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aktif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sebagai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pegawai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847662" y="1628800"/>
              <a:ext cx="357373" cy="3573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345029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50628" y="1378425"/>
            <a:ext cx="11027390" cy="5131558"/>
            <a:chOff x="147980" y="1232142"/>
            <a:chExt cx="8230961" cy="4789146"/>
          </a:xfrm>
        </p:grpSpPr>
        <p:sp>
          <p:nvSpPr>
            <p:cNvPr id="38" name="Rounded Rectangle 37"/>
            <p:cNvSpPr/>
            <p:nvPr/>
          </p:nvSpPr>
          <p:spPr>
            <a:xfrm>
              <a:off x="147980" y="1418732"/>
              <a:ext cx="8230961" cy="460255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2434" y="1232142"/>
              <a:ext cx="686117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/>
          <p:cNvSpPr txBox="1">
            <a:spLocks/>
          </p:cNvSpPr>
          <p:nvPr/>
        </p:nvSpPr>
        <p:spPr>
          <a:xfrm>
            <a:off x="969537" y="817228"/>
            <a:ext cx="9720072" cy="4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TIDAK TERMASUK SUBJEK PAJAK</a:t>
            </a:r>
            <a:endParaRPr kumimoji="0" lang="en-US" sz="4000" b="1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49744" y="1901499"/>
            <a:ext cx="3379011" cy="3903766"/>
            <a:chOff x="5125743" y="1901498"/>
            <a:chExt cx="3379011" cy="3903766"/>
          </a:xfrm>
        </p:grpSpPr>
        <p:grpSp>
          <p:nvGrpSpPr>
            <p:cNvPr id="21" name="Group 20"/>
            <p:cNvGrpSpPr/>
            <p:nvPr/>
          </p:nvGrpSpPr>
          <p:grpSpPr>
            <a:xfrm>
              <a:off x="5125743" y="1945189"/>
              <a:ext cx="3379011" cy="3860075"/>
              <a:chOff x="5125743" y="1945189"/>
              <a:chExt cx="3379011" cy="386007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21830" y="2647650"/>
                <a:ext cx="532167" cy="3157614"/>
                <a:chOff x="4678920" y="796535"/>
                <a:chExt cx="532167" cy="3157614"/>
              </a:xfrm>
            </p:grpSpPr>
            <p:sp>
              <p:nvSpPr>
                <p:cNvPr id="14" name="Rectangle 13"/>
                <p:cNvSpPr/>
                <p:nvPr/>
              </p:nvSpPr>
              <p:spPr>
                <a:xfrm rot="16200000">
                  <a:off x="3366197" y="2109258"/>
                  <a:ext cx="3157614" cy="53216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Rectangle 14"/>
                <p:cNvSpPr/>
                <p:nvPr/>
              </p:nvSpPr>
              <p:spPr>
                <a:xfrm rot="16200000">
                  <a:off x="3366197" y="2109258"/>
                  <a:ext cx="3157614" cy="5321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469342" bIns="0" numCol="1" spcCol="1270" anchor="t" anchorCtr="0">
                  <a:noAutofit/>
                </a:bodyPr>
                <a:lstStyle/>
                <a:p>
                  <a:pPr algn="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853998" y="2647649"/>
                <a:ext cx="2650756" cy="3157614"/>
                <a:chOff x="5211088" y="796534"/>
                <a:chExt cx="2650756" cy="3157614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211088" y="796534"/>
                  <a:ext cx="2650756" cy="3157614"/>
                </a:xfrm>
                <a:prstGeom prst="rect">
                  <a:avLst/>
                </a:prstGeom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Rectangle 12"/>
                <p:cNvSpPr/>
                <p:nvPr/>
              </p:nvSpPr>
              <p:spPr>
                <a:xfrm>
                  <a:off x="5211088" y="796534"/>
                  <a:ext cx="2650756" cy="315761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8016" tIns="469342" rIns="128016" bIns="128016" numCol="1" spcCol="1270" anchor="t" anchorCtr="0">
                  <a:noAutofit/>
                </a:bodyPr>
                <a:lstStyle/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dirty="0" err="1">
                      <a:latin typeface="+mj-lt"/>
                    </a:rPr>
                    <a:t>Pejabat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perwakilan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organisasi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internasional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sebagaimana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dimaksud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dalam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Pasal</a:t>
                  </a:r>
                  <a:r>
                    <a:rPr lang="en-US" dirty="0">
                      <a:latin typeface="+mj-lt"/>
                    </a:rPr>
                    <a:t> 3 </a:t>
                  </a:r>
                  <a:r>
                    <a:rPr lang="en-US" dirty="0" err="1">
                      <a:latin typeface="+mj-lt"/>
                    </a:rPr>
                    <a:t>ayat</a:t>
                  </a:r>
                  <a:r>
                    <a:rPr lang="en-US" dirty="0">
                      <a:latin typeface="+mj-lt"/>
                    </a:rPr>
                    <a:t> (1) </a:t>
                  </a:r>
                  <a:r>
                    <a:rPr lang="en-US" dirty="0" err="1">
                      <a:latin typeface="+mj-lt"/>
                    </a:rPr>
                    <a:t>huruf</a:t>
                  </a:r>
                  <a:r>
                    <a:rPr lang="en-US" dirty="0">
                      <a:latin typeface="+mj-lt"/>
                    </a:rPr>
                    <a:t> c UU </a:t>
                  </a:r>
                  <a:r>
                    <a:rPr lang="en-US" dirty="0" err="1">
                      <a:latin typeface="+mj-lt"/>
                    </a:rPr>
                    <a:t>PPh</a:t>
                  </a:r>
                  <a:r>
                    <a:rPr lang="en-US" dirty="0">
                      <a:latin typeface="+mj-lt"/>
                    </a:rPr>
                    <a:t>, </a:t>
                  </a:r>
                  <a:r>
                    <a:rPr lang="en-US" dirty="0" err="1">
                      <a:latin typeface="+mj-lt"/>
                    </a:rPr>
                    <a:t>telah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ditetapkan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oleh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Menkeu</a:t>
                  </a:r>
                  <a:r>
                    <a:rPr lang="en-US" dirty="0">
                      <a:latin typeface="+mj-lt"/>
                    </a:rPr>
                    <a:t>, </a:t>
                  </a:r>
                  <a:r>
                    <a:rPr lang="en-US" dirty="0" err="1">
                      <a:latin typeface="+mj-lt"/>
                    </a:rPr>
                    <a:t>dengan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syarat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bukan</a:t>
                  </a:r>
                  <a:r>
                    <a:rPr lang="en-US" dirty="0">
                      <a:latin typeface="+mj-lt"/>
                    </a:rPr>
                    <a:t> WNI </a:t>
                  </a:r>
                  <a:r>
                    <a:rPr lang="en-US" dirty="0" err="1">
                      <a:latin typeface="+mj-lt"/>
                    </a:rPr>
                    <a:t>dan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tidak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menjalankan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usaha</a:t>
                  </a:r>
                  <a:r>
                    <a:rPr lang="en-US" dirty="0">
                      <a:latin typeface="+mj-lt"/>
                    </a:rPr>
                    <a:t>/</a:t>
                  </a:r>
                  <a:r>
                    <a:rPr lang="en-US" dirty="0" err="1">
                      <a:latin typeface="+mj-lt"/>
                    </a:rPr>
                    <a:t>kegiatan</a:t>
                  </a:r>
                  <a:r>
                    <a:rPr lang="en-US" dirty="0">
                      <a:latin typeface="+mj-lt"/>
                    </a:rPr>
                    <a:t>/</a:t>
                  </a:r>
                  <a:r>
                    <a:rPr lang="en-US" dirty="0" err="1">
                      <a:latin typeface="+mj-lt"/>
                    </a:rPr>
                    <a:t>pekerjaan</a:t>
                  </a:r>
                  <a:r>
                    <a:rPr lang="en-US" dirty="0">
                      <a:latin typeface="+mj-lt"/>
                    </a:rPr>
                    <a:t> lain </a:t>
                  </a:r>
                  <a:r>
                    <a:rPr lang="en-US" dirty="0" err="1">
                      <a:latin typeface="+mj-lt"/>
                    </a:rPr>
                    <a:t>untuk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memperoleh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penghasilan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dari</a:t>
                  </a:r>
                  <a:r>
                    <a:rPr lang="en-US" dirty="0">
                      <a:latin typeface="+mj-lt"/>
                    </a:rPr>
                    <a:t> Indonesia</a:t>
                  </a: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5125743" y="1945189"/>
                <a:ext cx="1456509" cy="106433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3" name="Rectangle 22"/>
            <p:cNvSpPr/>
            <p:nvPr/>
          </p:nvSpPr>
          <p:spPr>
            <a:xfrm rot="18270158">
              <a:off x="5710938" y="2358854"/>
              <a:ext cx="109937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teguhjunanto.wordpress.com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63247" y="1945190"/>
            <a:ext cx="3796604" cy="3860075"/>
            <a:chOff x="2163247" y="1945190"/>
            <a:chExt cx="3796604" cy="3860075"/>
          </a:xfrm>
        </p:grpSpPr>
        <p:grpSp>
          <p:nvGrpSpPr>
            <p:cNvPr id="20" name="Group 19"/>
            <p:cNvGrpSpPr/>
            <p:nvPr/>
          </p:nvGrpSpPr>
          <p:grpSpPr>
            <a:xfrm>
              <a:off x="2163247" y="1945190"/>
              <a:ext cx="3796604" cy="3860075"/>
              <a:chOff x="639246" y="1945189"/>
              <a:chExt cx="3796604" cy="386007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46328" y="2647650"/>
                <a:ext cx="532167" cy="3157614"/>
                <a:chOff x="203418" y="796535"/>
                <a:chExt cx="532167" cy="315761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 rot="16200000">
                  <a:off x="-1109305" y="2109258"/>
                  <a:ext cx="3157614" cy="53216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Rectangle 18"/>
                <p:cNvSpPr/>
                <p:nvPr/>
              </p:nvSpPr>
              <p:spPr>
                <a:xfrm rot="16200000">
                  <a:off x="-1109305" y="2109258"/>
                  <a:ext cx="3157614" cy="5321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469342" bIns="0" numCol="1" spcCol="1270" anchor="t" anchorCtr="0">
                  <a:noAutofit/>
                </a:bodyPr>
                <a:lstStyle/>
                <a:p>
                  <a:pPr algn="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971895" y="2647649"/>
                <a:ext cx="3463955" cy="3157614"/>
                <a:chOff x="328985" y="796534"/>
                <a:chExt cx="3463955" cy="3157614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28985" y="796534"/>
                  <a:ext cx="3463955" cy="3157614"/>
                </a:xfrm>
                <a:prstGeom prst="rect">
                  <a:avLst/>
                </a:prstGeom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Rectangle 16"/>
                <p:cNvSpPr/>
                <p:nvPr/>
              </p:nvSpPr>
              <p:spPr>
                <a:xfrm>
                  <a:off x="328985" y="796534"/>
                  <a:ext cx="3463955" cy="315761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8016" tIns="469342" rIns="128016" bIns="128016" numCol="1" spcCol="1270" anchor="t" anchorCtr="0">
                  <a:noAutofit/>
                </a:bodyPr>
                <a:lstStyle/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dirty="0" err="1">
                      <a:latin typeface="+mj-lt"/>
                    </a:rPr>
                    <a:t>Pejabat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perwakilan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diplomatik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konsulat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atau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pejabat</a:t>
                  </a:r>
                  <a:r>
                    <a:rPr lang="en-US" dirty="0">
                      <a:latin typeface="+mj-lt"/>
                    </a:rPr>
                    <a:t> lain </a:t>
                  </a:r>
                  <a:r>
                    <a:rPr lang="en-US" dirty="0" err="1">
                      <a:latin typeface="+mj-lt"/>
                    </a:rPr>
                    <a:t>dari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negara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asing</a:t>
                  </a:r>
                  <a:r>
                    <a:rPr lang="en-US" dirty="0">
                      <a:latin typeface="+mj-lt"/>
                    </a:rPr>
                    <a:t>, </a:t>
                  </a:r>
                  <a:r>
                    <a:rPr lang="en-US" dirty="0" err="1">
                      <a:latin typeface="+mj-lt"/>
                    </a:rPr>
                    <a:t>dan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orang</a:t>
                  </a:r>
                  <a:r>
                    <a:rPr lang="en-US" dirty="0">
                      <a:latin typeface="+mj-lt"/>
                    </a:rPr>
                    <a:t> yang </a:t>
                  </a:r>
                  <a:r>
                    <a:rPr lang="en-US" dirty="0" err="1">
                      <a:latin typeface="+mj-lt"/>
                    </a:rPr>
                    <a:t>diperbantukan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kepada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mereka</a:t>
                  </a:r>
                  <a:r>
                    <a:rPr lang="en-US" dirty="0">
                      <a:latin typeface="+mj-lt"/>
                    </a:rPr>
                    <a:t> yang </a:t>
                  </a:r>
                  <a:r>
                    <a:rPr lang="en-US" dirty="0" err="1">
                      <a:latin typeface="+mj-lt"/>
                    </a:rPr>
                    <a:t>bekerja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bertempat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tinggal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bersama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mereka</a:t>
                  </a:r>
                  <a:r>
                    <a:rPr lang="en-US" dirty="0">
                      <a:latin typeface="+mj-lt"/>
                    </a:rPr>
                    <a:t>, </a:t>
                  </a:r>
                  <a:r>
                    <a:rPr lang="en-US" dirty="0" err="1">
                      <a:latin typeface="+mj-lt"/>
                    </a:rPr>
                    <a:t>dengan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syarat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bukan</a:t>
                  </a:r>
                  <a:r>
                    <a:rPr lang="en-US" dirty="0">
                      <a:latin typeface="+mj-lt"/>
                    </a:rPr>
                    <a:t> WNI </a:t>
                  </a:r>
                  <a:r>
                    <a:rPr lang="en-US" dirty="0" err="1">
                      <a:latin typeface="+mj-lt"/>
                    </a:rPr>
                    <a:t>dan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di</a:t>
                  </a:r>
                  <a:r>
                    <a:rPr lang="en-US" dirty="0">
                      <a:latin typeface="+mj-lt"/>
                    </a:rPr>
                    <a:t> Indonesia </a:t>
                  </a:r>
                  <a:r>
                    <a:rPr lang="en-US" dirty="0" err="1">
                      <a:latin typeface="+mj-lt"/>
                    </a:rPr>
                    <a:t>tidak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menerima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atau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memperoleh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penghasilan</a:t>
                  </a:r>
                  <a:r>
                    <a:rPr lang="en-US" dirty="0">
                      <a:latin typeface="+mj-lt"/>
                    </a:rPr>
                    <a:t> lain </a:t>
                  </a:r>
                  <a:r>
                    <a:rPr lang="en-US" dirty="0" err="1">
                      <a:latin typeface="+mj-lt"/>
                    </a:rPr>
                    <a:t>di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luar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jabatan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atau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pekerjaannya</a:t>
                  </a:r>
                  <a:r>
                    <a:rPr lang="en-US" dirty="0">
                      <a:latin typeface="+mj-lt"/>
                    </a:rPr>
                    <a:t>, </a:t>
                  </a:r>
                  <a:r>
                    <a:rPr lang="en-US" dirty="0" err="1">
                      <a:latin typeface="+mj-lt"/>
                    </a:rPr>
                    <a:t>serta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negara</a:t>
                  </a:r>
                  <a:r>
                    <a:rPr lang="en-US" dirty="0">
                      <a:latin typeface="+mj-lt"/>
                    </a:rPr>
                    <a:t> yang </a:t>
                  </a:r>
                  <a:r>
                    <a:rPr lang="en-US" dirty="0" err="1">
                      <a:latin typeface="+mj-lt"/>
                    </a:rPr>
                    <a:t>bersangkutan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memberikan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perlakuan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timbal</a:t>
                  </a:r>
                  <a:r>
                    <a:rPr lang="en-US" dirty="0">
                      <a:latin typeface="+mj-lt"/>
                    </a:rPr>
                    <a:t> </a:t>
                  </a:r>
                  <a:r>
                    <a:rPr lang="en-US" dirty="0" err="1">
                      <a:latin typeface="+mj-lt"/>
                    </a:rPr>
                    <a:t>balik</a:t>
                  </a:r>
                  <a:endParaRPr lang="en-US" dirty="0">
                    <a:latin typeface="+mj-lt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639246" y="1945189"/>
                <a:ext cx="1478498" cy="106433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1" name="Rectangle 30"/>
            <p:cNvSpPr/>
            <p:nvPr/>
          </p:nvSpPr>
          <p:spPr>
            <a:xfrm rot="18213398">
              <a:off x="2789530" y="2431250"/>
              <a:ext cx="104067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teguhjunanto.wordpress.com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70488" t="34701" r="11156" b="33209"/>
          <a:stretch>
            <a:fillRect/>
          </a:stretch>
        </p:blipFill>
        <p:spPr bwMode="auto">
          <a:xfrm>
            <a:off x="11273052" y="394304"/>
            <a:ext cx="709683" cy="6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22365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3144</TotalTime>
  <Words>2294</Words>
  <Application>Microsoft Office PowerPoint</Application>
  <PresentationFormat>Widescreen</PresentationFormat>
  <Paragraphs>383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Candara</vt:lpstr>
      <vt:lpstr>Tw Cen MT</vt:lpstr>
      <vt:lpstr>Tw Cen MT Condensed</vt:lpstr>
      <vt:lpstr>Wingdings</vt:lpstr>
      <vt:lpstr>Wingdings 3</vt:lpstr>
      <vt:lpstr>Integral</vt:lpstr>
      <vt:lpstr>PAJAK PENGHASILAN PASAL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5d. tidak berkesinambungan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PAJAK PENGHASILAN PASAL 21</dc:title>
  <dc:creator>ismail - [2010]</dc:creator>
  <cp:lastModifiedBy>ASUS</cp:lastModifiedBy>
  <cp:revision>348</cp:revision>
  <dcterms:created xsi:type="dcterms:W3CDTF">2016-10-30T11:48:31Z</dcterms:created>
  <dcterms:modified xsi:type="dcterms:W3CDTF">2021-04-21T03:08:49Z</dcterms:modified>
</cp:coreProperties>
</file>