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4660"/>
  </p:normalViewPr>
  <p:slideViewPr>
    <p:cSldViewPr snapToGrid="0">
      <p:cViewPr varScale="1">
        <p:scale>
          <a:sx n="59" d="100"/>
          <a:sy n="59" d="100"/>
        </p:scale>
        <p:origin x="2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Judul">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d-ID"/>
              <a:t>Klik untuk mengedit gaya judul Master</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9/15/2024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923A1CC3-2375-41D4-9E03-427CAF2A4C1A}" type="datetimeFigureOut">
              <a:rPr lang="en-US" dirty="0"/>
              <a:t>9/15/2024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Judul dan Keteranga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FF16868-8199-4C2C-A5B1-63AEE139F88E}"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Kutipan dengan Keteranga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id-ID"/>
              <a:t>Klik untuk mengedit gaya judul Master</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AD9FF7F-6988-44CC-821B-644E70CD2F73}"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u Nam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5C12C299-16B2-4475-990D-751901EACC14}"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9/15/2024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Judul Vertikal dan Tek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eader Bagia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F34E6425-0181-43F2-84FC-787E803FD2F8}" type="datetimeFigureOut">
              <a:rPr lang="en-US" dirty="0"/>
              <a:t>9/15/2024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onten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76E86A4C-8E40-4F87-A4F0-01A0687C5742}" type="datetimeFigureOut">
              <a:rPr lang="en-US" dirty="0"/>
              <a:t>9/15/2024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Gambar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id-ID"/>
              <a:t>Klik ikon untuk menambahkan gambar</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35E72C73-2D91-4E12-BA25-F0AA0C03599B}" type="datetimeFigureOut">
              <a:rPr lang="en-US" dirty="0"/>
              <a:t>9/15/2024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9/15/2024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079" name="Group 3078">
            <a:extLst>
              <a:ext uri="{FF2B5EF4-FFF2-40B4-BE49-F238E27FC236}">
                <a16:creationId xmlns:a16="http://schemas.microsoft.com/office/drawing/2014/main" id="{FAEF28A3-012D-4640-B8B8-1EF6EAF723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3080" name="Rectangle 3079">
              <a:extLst>
                <a:ext uri="{FF2B5EF4-FFF2-40B4-BE49-F238E27FC236}">
                  <a16:creationId xmlns:a16="http://schemas.microsoft.com/office/drawing/2014/main" id="{F3B2F1C2-14D3-4A53-B329-323795BCF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3081" name="Oval 3080">
              <a:extLst>
                <a:ext uri="{FF2B5EF4-FFF2-40B4-BE49-F238E27FC236}">
                  <a16:creationId xmlns:a16="http://schemas.microsoft.com/office/drawing/2014/main" id="{194E879E-1515-4211-8F1B-B68A92B2C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82" name="Oval 3081">
              <a:extLst>
                <a:ext uri="{FF2B5EF4-FFF2-40B4-BE49-F238E27FC236}">
                  <a16:creationId xmlns:a16="http://schemas.microsoft.com/office/drawing/2014/main" id="{F7137E7D-1F4E-498A-97D1-0E1FE6FC6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83" name="Oval 3082">
              <a:extLst>
                <a:ext uri="{FF2B5EF4-FFF2-40B4-BE49-F238E27FC236}">
                  <a16:creationId xmlns:a16="http://schemas.microsoft.com/office/drawing/2014/main" id="{91375183-B6E5-43E0-B28F-39EC90838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84" name="Oval 3083">
              <a:extLst>
                <a:ext uri="{FF2B5EF4-FFF2-40B4-BE49-F238E27FC236}">
                  <a16:creationId xmlns:a16="http://schemas.microsoft.com/office/drawing/2014/main" id="{267F36BD-A8AF-4304-A662-1007CC1748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85" name="Oval 3084">
              <a:extLst>
                <a:ext uri="{FF2B5EF4-FFF2-40B4-BE49-F238E27FC236}">
                  <a16:creationId xmlns:a16="http://schemas.microsoft.com/office/drawing/2014/main" id="{15D9095F-2809-4A90-A032-250AC21C3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86" name="Freeform 5">
              <a:extLst>
                <a:ext uri="{FF2B5EF4-FFF2-40B4-BE49-F238E27FC236}">
                  <a16:creationId xmlns:a16="http://schemas.microsoft.com/office/drawing/2014/main" id="{9027D7BF-C282-4477-A406-245C3F265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id-ID"/>
            </a:p>
          </p:txBody>
        </p:sp>
        <p:sp>
          <p:nvSpPr>
            <p:cNvPr id="3087" name="Freeform 5">
              <a:extLst>
                <a:ext uri="{FF2B5EF4-FFF2-40B4-BE49-F238E27FC236}">
                  <a16:creationId xmlns:a16="http://schemas.microsoft.com/office/drawing/2014/main" id="{AC3C43D8-426E-472E-A8E8-C41BF7A87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id-ID"/>
            </a:p>
          </p:txBody>
        </p:sp>
        <p:sp>
          <p:nvSpPr>
            <p:cNvPr id="3088" name="Freeform 5">
              <a:extLst>
                <a:ext uri="{FF2B5EF4-FFF2-40B4-BE49-F238E27FC236}">
                  <a16:creationId xmlns:a16="http://schemas.microsoft.com/office/drawing/2014/main" id="{52DCAE0E-B8DE-4C42-A48F-FA0C8345AC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d-ID"/>
            </a:p>
          </p:txBody>
        </p:sp>
      </p:grpSp>
      <p:sp>
        <p:nvSpPr>
          <p:cNvPr id="3090" name="Rectangle 3089">
            <a:extLst>
              <a:ext uri="{FF2B5EF4-FFF2-40B4-BE49-F238E27FC236}">
                <a16:creationId xmlns:a16="http://schemas.microsoft.com/office/drawing/2014/main" id="{59647F54-801D-44AB-8284-EDDFF77631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092" name="Rectangle 3091">
            <a:extLst>
              <a:ext uri="{FF2B5EF4-FFF2-40B4-BE49-F238E27FC236}">
                <a16:creationId xmlns:a16="http://schemas.microsoft.com/office/drawing/2014/main" id="{89EA2611-DCBA-4E97-A2B2-9A466E76B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dk2"/>
          </a:fillRef>
          <a:effectRef idx="0">
            <a:schemeClr val="accent1"/>
          </a:effectRef>
          <a:fontRef idx="minor">
            <a:schemeClr val="lt1"/>
          </a:fontRef>
        </p:style>
        <p:txBody>
          <a:bodyPr/>
          <a:lstStyle/>
          <a:p>
            <a:endParaRPr lang="id-ID"/>
          </a:p>
        </p:txBody>
      </p:sp>
      <p:sp>
        <p:nvSpPr>
          <p:cNvPr id="3094" name="Freeform 5">
            <a:extLst>
              <a:ext uri="{FF2B5EF4-FFF2-40B4-BE49-F238E27FC236}">
                <a16:creationId xmlns:a16="http://schemas.microsoft.com/office/drawing/2014/main" id="{BBC615D1-6E12-40EF-915B-316CFDB55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3096" name="Freeform 5">
            <a:extLst>
              <a:ext uri="{FF2B5EF4-FFF2-40B4-BE49-F238E27FC236}">
                <a16:creationId xmlns:a16="http://schemas.microsoft.com/office/drawing/2014/main" id="{B9797D36-DE1E-47CD-881A-6C1F5828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7676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
        <p:nvSpPr>
          <p:cNvPr id="2" name="Judul 1">
            <a:extLst>
              <a:ext uri="{FF2B5EF4-FFF2-40B4-BE49-F238E27FC236}">
                <a16:creationId xmlns:a16="http://schemas.microsoft.com/office/drawing/2014/main" id="{58B600D2-F793-E2E7-E0CB-D38ADE5854CF}"/>
              </a:ext>
            </a:extLst>
          </p:cNvPr>
          <p:cNvSpPr>
            <a:spLocks noGrp="1"/>
          </p:cNvSpPr>
          <p:nvPr>
            <p:ph type="ctrTitle"/>
          </p:nvPr>
        </p:nvSpPr>
        <p:spPr>
          <a:xfrm>
            <a:off x="639098" y="629265"/>
            <a:ext cx="6072776" cy="1622322"/>
          </a:xfrm>
        </p:spPr>
        <p:txBody>
          <a:bodyPr vert="horz" lIns="91440" tIns="45720" rIns="91440" bIns="45720" rtlCol="0" anchor="ctr">
            <a:normAutofit/>
          </a:bodyPr>
          <a:lstStyle/>
          <a:p>
            <a:pPr algn="ctr"/>
            <a:r>
              <a:rPr lang="en-US" sz="3600" dirty="0">
                <a:solidFill>
                  <a:schemeClr val="bg1"/>
                </a:solidFill>
                <a:highlight>
                  <a:srgbClr val="FFFF00"/>
                </a:highlight>
              </a:rPr>
              <a:t>RESERVASI</a:t>
            </a:r>
          </a:p>
        </p:txBody>
      </p:sp>
      <p:pic>
        <p:nvPicPr>
          <p:cNvPr id="3074" name="Picture 2" descr="Apa itu Reservasi? Pengertian, dan Klasifikasinya">
            <a:extLst>
              <a:ext uri="{FF2B5EF4-FFF2-40B4-BE49-F238E27FC236}">
                <a16:creationId xmlns:a16="http://schemas.microsoft.com/office/drawing/2014/main" id="{43CACA8F-BA35-1574-173D-96AD0A9990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5756" r="31635" b="-1"/>
          <a:stretch/>
        </p:blipFill>
        <p:spPr bwMode="auto">
          <a:xfrm>
            <a:off x="6774511" y="480060"/>
            <a:ext cx="4929808" cy="5897880"/>
          </a:xfrm>
          <a:custGeom>
            <a:avLst/>
            <a:gdLst/>
            <a:ahLst/>
            <a:cxnLst/>
            <a:rect l="l" t="t" r="r" b="b"/>
            <a:pathLst>
              <a:path w="4929808" h="5897880">
                <a:moveTo>
                  <a:pt x="104535" y="0"/>
                </a:moveTo>
                <a:lnTo>
                  <a:pt x="2751151" y="0"/>
                </a:lnTo>
                <a:lnTo>
                  <a:pt x="4769032" y="0"/>
                </a:lnTo>
                <a:lnTo>
                  <a:pt x="4929808" y="0"/>
                </a:lnTo>
                <a:lnTo>
                  <a:pt x="4929808" y="5897880"/>
                </a:lnTo>
                <a:lnTo>
                  <a:pt x="4769032" y="5897880"/>
                </a:lnTo>
                <a:lnTo>
                  <a:pt x="2751151" y="5897880"/>
                </a:lnTo>
                <a:lnTo>
                  <a:pt x="0" y="5897880"/>
                </a:lnTo>
                <a:lnTo>
                  <a:pt x="0" y="5896985"/>
                </a:lnTo>
                <a:lnTo>
                  <a:pt x="103291" y="5896985"/>
                </a:lnTo>
                <a:lnTo>
                  <a:pt x="112340" y="5838313"/>
                </a:lnTo>
                <a:lnTo>
                  <a:pt x="123631" y="5762037"/>
                </a:lnTo>
                <a:lnTo>
                  <a:pt x="135550" y="5671232"/>
                </a:lnTo>
                <a:lnTo>
                  <a:pt x="149820" y="5563476"/>
                </a:lnTo>
                <a:lnTo>
                  <a:pt x="164875" y="5444219"/>
                </a:lnTo>
                <a:lnTo>
                  <a:pt x="180714" y="5309828"/>
                </a:lnTo>
                <a:lnTo>
                  <a:pt x="197494" y="5163329"/>
                </a:lnTo>
                <a:lnTo>
                  <a:pt x="214273" y="5004117"/>
                </a:lnTo>
                <a:lnTo>
                  <a:pt x="231367" y="4834615"/>
                </a:lnTo>
                <a:lnTo>
                  <a:pt x="247205" y="4651794"/>
                </a:lnTo>
                <a:lnTo>
                  <a:pt x="262417" y="4460498"/>
                </a:lnTo>
                <a:lnTo>
                  <a:pt x="276217" y="4258305"/>
                </a:lnTo>
                <a:lnTo>
                  <a:pt x="289390" y="4047637"/>
                </a:lnTo>
                <a:lnTo>
                  <a:pt x="301779" y="3827889"/>
                </a:lnTo>
                <a:lnTo>
                  <a:pt x="306170" y="3715291"/>
                </a:lnTo>
                <a:lnTo>
                  <a:pt x="311031" y="3600271"/>
                </a:lnTo>
                <a:lnTo>
                  <a:pt x="315579" y="3483435"/>
                </a:lnTo>
                <a:lnTo>
                  <a:pt x="318558" y="3365994"/>
                </a:lnTo>
                <a:lnTo>
                  <a:pt x="321224" y="3246131"/>
                </a:lnTo>
                <a:lnTo>
                  <a:pt x="324047" y="3125058"/>
                </a:lnTo>
                <a:lnTo>
                  <a:pt x="325929" y="3001563"/>
                </a:lnTo>
                <a:lnTo>
                  <a:pt x="325929" y="2876858"/>
                </a:lnTo>
                <a:lnTo>
                  <a:pt x="326870" y="2750941"/>
                </a:lnTo>
                <a:lnTo>
                  <a:pt x="325929" y="2623814"/>
                </a:lnTo>
                <a:lnTo>
                  <a:pt x="324047" y="2494871"/>
                </a:lnTo>
                <a:lnTo>
                  <a:pt x="322322" y="2365928"/>
                </a:lnTo>
                <a:lnTo>
                  <a:pt x="318558" y="2235169"/>
                </a:lnTo>
                <a:lnTo>
                  <a:pt x="314638" y="2103199"/>
                </a:lnTo>
                <a:lnTo>
                  <a:pt x="310090" y="1971229"/>
                </a:lnTo>
                <a:lnTo>
                  <a:pt x="303660" y="1838048"/>
                </a:lnTo>
                <a:lnTo>
                  <a:pt x="295976" y="1703656"/>
                </a:lnTo>
                <a:lnTo>
                  <a:pt x="288606" y="1568660"/>
                </a:lnTo>
                <a:lnTo>
                  <a:pt x="279197" y="1433663"/>
                </a:lnTo>
                <a:lnTo>
                  <a:pt x="267906" y="1296850"/>
                </a:lnTo>
                <a:lnTo>
                  <a:pt x="256615" y="1161853"/>
                </a:lnTo>
                <a:lnTo>
                  <a:pt x="243598" y="1024435"/>
                </a:lnTo>
                <a:lnTo>
                  <a:pt x="229328" y="886411"/>
                </a:lnTo>
                <a:lnTo>
                  <a:pt x="214273" y="750203"/>
                </a:lnTo>
                <a:lnTo>
                  <a:pt x="196709" y="612180"/>
                </a:lnTo>
                <a:lnTo>
                  <a:pt x="177891" y="474761"/>
                </a:lnTo>
                <a:lnTo>
                  <a:pt x="159229" y="336738"/>
                </a:lnTo>
                <a:lnTo>
                  <a:pt x="137432" y="199320"/>
                </a:lnTo>
                <a:lnTo>
                  <a:pt x="115163" y="62507"/>
                </a:lnTo>
                <a:close/>
              </a:path>
            </a:pathLst>
          </a:custGeom>
          <a:noFill/>
          <a:extLst>
            <a:ext uri="{909E8E84-426E-40DD-AFC4-6F175D3DCCD1}">
              <a14:hiddenFill xmlns:a14="http://schemas.microsoft.com/office/drawing/2010/main">
                <a:solidFill>
                  <a:srgbClr val="FFFFFF"/>
                </a:solidFill>
              </a14:hiddenFill>
            </a:ext>
          </a:extLst>
        </p:spPr>
      </p:pic>
      <p:sp>
        <p:nvSpPr>
          <p:cNvPr id="3098" name="Rectangle 3097">
            <a:extLst>
              <a:ext uri="{FF2B5EF4-FFF2-40B4-BE49-F238E27FC236}">
                <a16:creationId xmlns:a16="http://schemas.microsoft.com/office/drawing/2014/main" id="{4A2FAF1F-F462-46AF-A9E6-CC93C4E2C3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100" name="Oval 3099">
            <a:extLst>
              <a:ext uri="{FF2B5EF4-FFF2-40B4-BE49-F238E27FC236}">
                <a16:creationId xmlns:a16="http://schemas.microsoft.com/office/drawing/2014/main" id="{7146BED8-BAE9-42C5-A3DD-7B946445D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102" name="Oval 3101">
            <a:extLst>
              <a:ext uri="{FF2B5EF4-FFF2-40B4-BE49-F238E27FC236}">
                <a16:creationId xmlns:a16="http://schemas.microsoft.com/office/drawing/2014/main" id="{15765FE8-B62F-41E4-A73C-74C91A8FD9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Subjudul 2">
            <a:extLst>
              <a:ext uri="{FF2B5EF4-FFF2-40B4-BE49-F238E27FC236}">
                <a16:creationId xmlns:a16="http://schemas.microsoft.com/office/drawing/2014/main" id="{89493692-B739-4A85-6BFF-DA96FDA42CC2}"/>
              </a:ext>
            </a:extLst>
          </p:cNvPr>
          <p:cNvSpPr>
            <a:spLocks noGrp="1"/>
          </p:cNvSpPr>
          <p:nvPr>
            <p:ph type="subTitle" idx="1"/>
          </p:nvPr>
        </p:nvSpPr>
        <p:spPr>
          <a:xfrm>
            <a:off x="639098" y="1970314"/>
            <a:ext cx="6072776" cy="4260161"/>
          </a:xfrm>
        </p:spPr>
        <p:txBody>
          <a:bodyPr vert="horz" lIns="91440" tIns="45720" rIns="91440" bIns="45720" rtlCol="0" anchor="ctr">
            <a:normAutofit/>
          </a:bodyPr>
          <a:lstStyle/>
          <a:p>
            <a:pPr>
              <a:lnSpc>
                <a:spcPct val="90000"/>
              </a:lnSpc>
              <a:buFont typeface="Wingdings 3" charset="2"/>
              <a:buChar char=""/>
            </a:pPr>
            <a:r>
              <a:rPr lang="en-US" sz="1600" dirty="0" err="1">
                <a:solidFill>
                  <a:schemeClr val="bg1"/>
                </a:solidFill>
                <a:highlight>
                  <a:srgbClr val="FFFF00"/>
                </a:highlight>
              </a:rPr>
              <a:t>Klafikasi</a:t>
            </a:r>
            <a:r>
              <a:rPr lang="en-US" sz="1600" dirty="0">
                <a:solidFill>
                  <a:schemeClr val="bg1"/>
                </a:solidFill>
                <a:highlight>
                  <a:srgbClr val="FFFF00"/>
                </a:highlight>
              </a:rPr>
              <a:t> </a:t>
            </a:r>
            <a:r>
              <a:rPr lang="en-US" sz="1600" dirty="0" err="1">
                <a:solidFill>
                  <a:schemeClr val="bg1"/>
                </a:solidFill>
                <a:highlight>
                  <a:srgbClr val="FFFF00"/>
                </a:highlight>
              </a:rPr>
              <a:t>Reservasi</a:t>
            </a:r>
            <a:endParaRPr lang="en-US" sz="1600" dirty="0">
              <a:solidFill>
                <a:schemeClr val="bg1"/>
              </a:solidFill>
              <a:highlight>
                <a:srgbClr val="FFFF00"/>
              </a:highlight>
            </a:endParaRPr>
          </a:p>
          <a:p>
            <a:pPr>
              <a:lnSpc>
                <a:spcPct val="90000"/>
              </a:lnSpc>
              <a:buFont typeface="Wingdings 3" charset="2"/>
              <a:buChar char=""/>
            </a:pPr>
            <a:r>
              <a:rPr lang="en-US" sz="1600" dirty="0" err="1">
                <a:solidFill>
                  <a:schemeClr val="bg1"/>
                </a:solidFill>
                <a:highlight>
                  <a:srgbClr val="FFFF00"/>
                </a:highlight>
              </a:rPr>
              <a:t>Istilah</a:t>
            </a:r>
            <a:r>
              <a:rPr lang="en-US" sz="1600" dirty="0">
                <a:solidFill>
                  <a:schemeClr val="bg1"/>
                </a:solidFill>
                <a:highlight>
                  <a:srgbClr val="FFFF00"/>
                </a:highlight>
              </a:rPr>
              <a:t> "</a:t>
            </a:r>
            <a:r>
              <a:rPr lang="en-US" sz="1600" dirty="0" err="1">
                <a:solidFill>
                  <a:schemeClr val="bg1"/>
                </a:solidFill>
                <a:highlight>
                  <a:srgbClr val="FFFF00"/>
                </a:highlight>
              </a:rPr>
              <a:t>klasifikasi</a:t>
            </a:r>
            <a:r>
              <a:rPr lang="en-US" sz="1600" dirty="0">
                <a:solidFill>
                  <a:schemeClr val="bg1"/>
                </a:solidFill>
                <a:highlight>
                  <a:srgbClr val="FFFF00"/>
                </a:highlight>
              </a:rPr>
              <a:t> </a:t>
            </a:r>
            <a:r>
              <a:rPr lang="en-US" sz="1600" dirty="0" err="1">
                <a:solidFill>
                  <a:schemeClr val="bg1"/>
                </a:solidFill>
                <a:highlight>
                  <a:srgbClr val="FFFF00"/>
                </a:highlight>
              </a:rPr>
              <a:t>reservasi</a:t>
            </a:r>
            <a:r>
              <a:rPr lang="en-US" sz="1600" dirty="0">
                <a:solidFill>
                  <a:schemeClr val="bg1"/>
                </a:solidFill>
                <a:highlight>
                  <a:srgbClr val="FFFF00"/>
                </a:highlight>
              </a:rPr>
              <a:t>" </a:t>
            </a:r>
            <a:r>
              <a:rPr lang="en-US" sz="1600" dirty="0" err="1">
                <a:solidFill>
                  <a:schemeClr val="bg1"/>
                </a:solidFill>
                <a:highlight>
                  <a:srgbClr val="FFFF00"/>
                </a:highlight>
              </a:rPr>
              <a:t>dapat</a:t>
            </a:r>
            <a:r>
              <a:rPr lang="en-US" sz="1600" dirty="0">
                <a:solidFill>
                  <a:schemeClr val="bg1"/>
                </a:solidFill>
                <a:highlight>
                  <a:srgbClr val="FFFF00"/>
                </a:highlight>
              </a:rPr>
              <a:t> </a:t>
            </a:r>
            <a:r>
              <a:rPr lang="en-US" sz="1600" dirty="0" err="1">
                <a:solidFill>
                  <a:schemeClr val="bg1"/>
                </a:solidFill>
                <a:highlight>
                  <a:srgbClr val="FFFF00"/>
                </a:highlight>
              </a:rPr>
              <a:t>merujuk</a:t>
            </a:r>
            <a:r>
              <a:rPr lang="en-US" sz="1600" dirty="0">
                <a:solidFill>
                  <a:schemeClr val="bg1"/>
                </a:solidFill>
                <a:highlight>
                  <a:srgbClr val="FFFF00"/>
                </a:highlight>
              </a:rPr>
              <a:t> pada </a:t>
            </a:r>
            <a:r>
              <a:rPr lang="en-US" sz="1600" dirty="0" err="1">
                <a:solidFill>
                  <a:schemeClr val="bg1"/>
                </a:solidFill>
                <a:highlight>
                  <a:srgbClr val="FFFF00"/>
                </a:highlight>
              </a:rPr>
              <a:t>berbagai</a:t>
            </a:r>
            <a:r>
              <a:rPr lang="en-US" sz="1600" dirty="0">
                <a:solidFill>
                  <a:schemeClr val="bg1"/>
                </a:solidFill>
                <a:highlight>
                  <a:srgbClr val="FFFF00"/>
                </a:highlight>
              </a:rPr>
              <a:t> </a:t>
            </a:r>
            <a:r>
              <a:rPr lang="en-US" sz="1600" dirty="0" err="1">
                <a:solidFill>
                  <a:schemeClr val="bg1"/>
                </a:solidFill>
                <a:highlight>
                  <a:srgbClr val="FFFF00"/>
                </a:highlight>
              </a:rPr>
              <a:t>konteks</a:t>
            </a:r>
            <a:r>
              <a:rPr lang="en-US" sz="1600" dirty="0">
                <a:solidFill>
                  <a:schemeClr val="bg1"/>
                </a:solidFill>
                <a:highlight>
                  <a:srgbClr val="FFFF00"/>
                </a:highlight>
              </a:rPr>
              <a:t>, </a:t>
            </a:r>
            <a:r>
              <a:rPr lang="en-US" sz="1600" dirty="0" err="1">
                <a:solidFill>
                  <a:schemeClr val="bg1"/>
                </a:solidFill>
                <a:highlight>
                  <a:srgbClr val="FFFF00"/>
                </a:highlight>
              </a:rPr>
              <a:t>tetapi</a:t>
            </a:r>
            <a:r>
              <a:rPr lang="en-US" sz="1600" dirty="0">
                <a:solidFill>
                  <a:schemeClr val="bg1"/>
                </a:solidFill>
                <a:highlight>
                  <a:srgbClr val="FFFF00"/>
                </a:highlight>
              </a:rPr>
              <a:t> </a:t>
            </a:r>
            <a:r>
              <a:rPr lang="en-US" sz="1600" dirty="0" err="1">
                <a:solidFill>
                  <a:schemeClr val="bg1"/>
                </a:solidFill>
                <a:highlight>
                  <a:srgbClr val="FFFF00"/>
                </a:highlight>
              </a:rPr>
              <a:t>umumnya</a:t>
            </a:r>
            <a:r>
              <a:rPr lang="en-US" sz="1600" dirty="0">
                <a:solidFill>
                  <a:schemeClr val="bg1"/>
                </a:solidFill>
                <a:highlight>
                  <a:srgbClr val="FFFF00"/>
                </a:highlight>
              </a:rPr>
              <a:t> </a:t>
            </a:r>
            <a:r>
              <a:rPr lang="en-US" sz="1600" dirty="0" err="1">
                <a:solidFill>
                  <a:schemeClr val="bg1"/>
                </a:solidFill>
                <a:highlight>
                  <a:srgbClr val="FFFF00"/>
                </a:highlight>
              </a:rPr>
              <a:t>terkait</a:t>
            </a:r>
            <a:r>
              <a:rPr lang="en-US" sz="1600" dirty="0">
                <a:solidFill>
                  <a:schemeClr val="bg1"/>
                </a:solidFill>
                <a:highlight>
                  <a:srgbClr val="FFFF00"/>
                </a:highlight>
              </a:rPr>
              <a:t> </a:t>
            </a:r>
            <a:r>
              <a:rPr lang="en-US" sz="1600" dirty="0" err="1">
                <a:solidFill>
                  <a:schemeClr val="bg1"/>
                </a:solidFill>
                <a:highlight>
                  <a:srgbClr val="FFFF00"/>
                </a:highlight>
              </a:rPr>
              <a:t>dengan</a:t>
            </a:r>
            <a:r>
              <a:rPr lang="en-US" sz="1600" dirty="0">
                <a:solidFill>
                  <a:schemeClr val="bg1"/>
                </a:solidFill>
                <a:highlight>
                  <a:srgbClr val="FFFF00"/>
                </a:highlight>
              </a:rPr>
              <a:t> </a:t>
            </a:r>
            <a:r>
              <a:rPr lang="en-US" sz="1600" dirty="0" err="1">
                <a:solidFill>
                  <a:schemeClr val="bg1"/>
                </a:solidFill>
                <a:highlight>
                  <a:srgbClr val="FFFF00"/>
                </a:highlight>
              </a:rPr>
              <a:t>pengelolaan</a:t>
            </a:r>
            <a:r>
              <a:rPr lang="en-US" sz="1600" dirty="0">
                <a:solidFill>
                  <a:schemeClr val="bg1"/>
                </a:solidFill>
                <a:highlight>
                  <a:srgbClr val="FFFF00"/>
                </a:highlight>
              </a:rPr>
              <a:t> dan </a:t>
            </a:r>
            <a:r>
              <a:rPr lang="en-US" sz="1600" dirty="0" err="1">
                <a:solidFill>
                  <a:schemeClr val="bg1"/>
                </a:solidFill>
                <a:highlight>
                  <a:srgbClr val="FFFF00"/>
                </a:highlight>
              </a:rPr>
              <a:t>organisasi</a:t>
            </a:r>
            <a:r>
              <a:rPr lang="en-US" sz="1600" dirty="0">
                <a:solidFill>
                  <a:schemeClr val="bg1"/>
                </a:solidFill>
                <a:highlight>
                  <a:srgbClr val="FFFF00"/>
                </a:highlight>
              </a:rPr>
              <a:t> </a:t>
            </a:r>
            <a:r>
              <a:rPr lang="en-US" sz="1600" dirty="0" err="1">
                <a:solidFill>
                  <a:schemeClr val="bg1"/>
                </a:solidFill>
                <a:highlight>
                  <a:srgbClr val="FFFF00"/>
                </a:highlight>
              </a:rPr>
              <a:t>sistem</a:t>
            </a:r>
            <a:r>
              <a:rPr lang="en-US" sz="1600" dirty="0">
                <a:solidFill>
                  <a:schemeClr val="bg1"/>
                </a:solidFill>
                <a:highlight>
                  <a:srgbClr val="FFFF00"/>
                </a:highlight>
              </a:rPr>
              <a:t> </a:t>
            </a:r>
            <a:r>
              <a:rPr lang="en-US" sz="1600" dirty="0" err="1">
                <a:solidFill>
                  <a:schemeClr val="bg1"/>
                </a:solidFill>
                <a:highlight>
                  <a:srgbClr val="FFFF00"/>
                </a:highlight>
              </a:rPr>
              <a:t>reservasi</a:t>
            </a:r>
            <a:r>
              <a:rPr lang="en-US" sz="1600" dirty="0">
                <a:solidFill>
                  <a:schemeClr val="bg1"/>
                </a:solidFill>
                <a:highlight>
                  <a:srgbClr val="FFFF00"/>
                </a:highlight>
              </a:rPr>
              <a:t> </a:t>
            </a:r>
            <a:r>
              <a:rPr lang="en-US" sz="1600" dirty="0" err="1">
                <a:solidFill>
                  <a:schemeClr val="bg1"/>
                </a:solidFill>
                <a:highlight>
                  <a:srgbClr val="FFFF00"/>
                </a:highlight>
              </a:rPr>
              <a:t>dalam</a:t>
            </a:r>
            <a:r>
              <a:rPr lang="en-US" sz="1600" dirty="0">
                <a:solidFill>
                  <a:schemeClr val="bg1"/>
                </a:solidFill>
                <a:highlight>
                  <a:srgbClr val="FFFF00"/>
                </a:highlight>
              </a:rPr>
              <a:t> </a:t>
            </a:r>
            <a:r>
              <a:rPr lang="en-US" sz="1600" dirty="0" err="1">
                <a:solidFill>
                  <a:schemeClr val="bg1"/>
                </a:solidFill>
                <a:highlight>
                  <a:srgbClr val="FFFF00"/>
                </a:highlight>
              </a:rPr>
              <a:t>berbagai</a:t>
            </a:r>
            <a:r>
              <a:rPr lang="en-US" sz="1600" dirty="0">
                <a:solidFill>
                  <a:schemeClr val="bg1"/>
                </a:solidFill>
                <a:highlight>
                  <a:srgbClr val="FFFF00"/>
                </a:highlight>
              </a:rPr>
              <a:t> </a:t>
            </a:r>
            <a:r>
              <a:rPr lang="en-US" sz="1600" dirty="0" err="1">
                <a:solidFill>
                  <a:schemeClr val="bg1"/>
                </a:solidFill>
                <a:highlight>
                  <a:srgbClr val="FFFF00"/>
                </a:highlight>
              </a:rPr>
              <a:t>industri</a:t>
            </a:r>
            <a:r>
              <a:rPr lang="en-US" sz="1600" dirty="0">
                <a:solidFill>
                  <a:schemeClr val="bg1"/>
                </a:solidFill>
                <a:highlight>
                  <a:srgbClr val="FFFF00"/>
                </a:highlight>
              </a:rPr>
              <a:t>, </a:t>
            </a:r>
            <a:r>
              <a:rPr lang="en-US" sz="1600" dirty="0" err="1">
                <a:solidFill>
                  <a:schemeClr val="bg1"/>
                </a:solidFill>
                <a:highlight>
                  <a:srgbClr val="FFFF00"/>
                </a:highlight>
              </a:rPr>
              <a:t>seperti</a:t>
            </a:r>
            <a:r>
              <a:rPr lang="en-US" sz="1600" dirty="0">
                <a:solidFill>
                  <a:schemeClr val="bg1"/>
                </a:solidFill>
                <a:highlight>
                  <a:srgbClr val="FFFF00"/>
                </a:highlight>
              </a:rPr>
              <a:t> </a:t>
            </a:r>
            <a:r>
              <a:rPr lang="en-US" sz="1600" dirty="0" err="1">
                <a:solidFill>
                  <a:schemeClr val="bg1"/>
                </a:solidFill>
                <a:highlight>
                  <a:srgbClr val="FFFF00"/>
                </a:highlight>
              </a:rPr>
              <a:t>perhotelan</a:t>
            </a:r>
            <a:r>
              <a:rPr lang="en-US" sz="1600" dirty="0">
                <a:solidFill>
                  <a:schemeClr val="bg1"/>
                </a:solidFill>
                <a:highlight>
                  <a:srgbClr val="FFFF00"/>
                </a:highlight>
              </a:rPr>
              <a:t>, </a:t>
            </a:r>
            <a:r>
              <a:rPr lang="en-US" sz="1600" dirty="0" err="1">
                <a:solidFill>
                  <a:schemeClr val="bg1"/>
                </a:solidFill>
                <a:highlight>
                  <a:srgbClr val="FFFF00"/>
                </a:highlight>
              </a:rPr>
              <a:t>penerbangan</a:t>
            </a:r>
            <a:r>
              <a:rPr lang="en-US" sz="1600" dirty="0">
                <a:solidFill>
                  <a:schemeClr val="bg1"/>
                </a:solidFill>
                <a:highlight>
                  <a:srgbClr val="FFFF00"/>
                </a:highlight>
              </a:rPr>
              <a:t>, </a:t>
            </a:r>
            <a:r>
              <a:rPr lang="en-US" sz="1600" dirty="0" err="1">
                <a:solidFill>
                  <a:schemeClr val="bg1"/>
                </a:solidFill>
                <a:highlight>
                  <a:srgbClr val="FFFF00"/>
                </a:highlight>
              </a:rPr>
              <a:t>atau</a:t>
            </a:r>
            <a:r>
              <a:rPr lang="en-US" sz="1600" dirty="0">
                <a:solidFill>
                  <a:schemeClr val="bg1"/>
                </a:solidFill>
                <a:highlight>
                  <a:srgbClr val="FFFF00"/>
                </a:highlight>
              </a:rPr>
              <a:t> </a:t>
            </a:r>
            <a:r>
              <a:rPr lang="en-US" sz="1600" dirty="0" err="1">
                <a:solidFill>
                  <a:schemeClr val="bg1"/>
                </a:solidFill>
                <a:highlight>
                  <a:srgbClr val="FFFF00"/>
                </a:highlight>
              </a:rPr>
              <a:t>restoran</a:t>
            </a:r>
            <a:r>
              <a:rPr lang="en-US" sz="1600" dirty="0">
                <a:solidFill>
                  <a:schemeClr val="bg1"/>
                </a:solidFill>
                <a:highlight>
                  <a:srgbClr val="FFFF00"/>
                </a:highlight>
              </a:rPr>
              <a:t>. </a:t>
            </a:r>
            <a:r>
              <a:rPr lang="en-US" sz="1600" dirty="0" err="1">
                <a:solidFill>
                  <a:schemeClr val="bg1"/>
                </a:solidFill>
                <a:highlight>
                  <a:srgbClr val="FFFF00"/>
                </a:highlight>
              </a:rPr>
              <a:t>Berikut</a:t>
            </a:r>
            <a:r>
              <a:rPr lang="en-US" sz="1600" dirty="0">
                <a:solidFill>
                  <a:schemeClr val="bg1"/>
                </a:solidFill>
                <a:highlight>
                  <a:srgbClr val="FFFF00"/>
                </a:highlight>
              </a:rPr>
              <a:t> </a:t>
            </a:r>
            <a:r>
              <a:rPr lang="en-US" sz="1600" dirty="0" err="1">
                <a:solidFill>
                  <a:schemeClr val="bg1"/>
                </a:solidFill>
                <a:highlight>
                  <a:srgbClr val="FFFF00"/>
                </a:highlight>
              </a:rPr>
              <a:t>adalah</a:t>
            </a:r>
            <a:r>
              <a:rPr lang="en-US" sz="1600" dirty="0">
                <a:solidFill>
                  <a:schemeClr val="bg1"/>
                </a:solidFill>
                <a:highlight>
                  <a:srgbClr val="FFFF00"/>
                </a:highlight>
              </a:rPr>
              <a:t> </a:t>
            </a:r>
            <a:r>
              <a:rPr lang="en-US" sz="1600" dirty="0" err="1">
                <a:solidFill>
                  <a:schemeClr val="bg1"/>
                </a:solidFill>
                <a:highlight>
                  <a:srgbClr val="FFFF00"/>
                </a:highlight>
              </a:rPr>
              <a:t>beberapa</a:t>
            </a:r>
            <a:r>
              <a:rPr lang="en-US" sz="1600" dirty="0">
                <a:solidFill>
                  <a:schemeClr val="bg1"/>
                </a:solidFill>
                <a:highlight>
                  <a:srgbClr val="FFFF00"/>
                </a:highlight>
              </a:rPr>
              <a:t> </a:t>
            </a:r>
            <a:r>
              <a:rPr lang="en-US" sz="1600" dirty="0" err="1">
                <a:solidFill>
                  <a:schemeClr val="bg1"/>
                </a:solidFill>
                <a:highlight>
                  <a:srgbClr val="FFFF00"/>
                </a:highlight>
              </a:rPr>
              <a:t>jenis</a:t>
            </a:r>
            <a:r>
              <a:rPr lang="en-US" sz="1600" dirty="0">
                <a:solidFill>
                  <a:schemeClr val="bg1"/>
                </a:solidFill>
                <a:highlight>
                  <a:srgbClr val="FFFF00"/>
                </a:highlight>
              </a:rPr>
              <a:t> </a:t>
            </a:r>
            <a:r>
              <a:rPr lang="en-US" sz="1600" dirty="0" err="1">
                <a:solidFill>
                  <a:schemeClr val="bg1"/>
                </a:solidFill>
                <a:highlight>
                  <a:srgbClr val="FFFF00"/>
                </a:highlight>
              </a:rPr>
              <a:t>klasifikasi</a:t>
            </a:r>
            <a:r>
              <a:rPr lang="en-US" sz="1600" dirty="0">
                <a:solidFill>
                  <a:schemeClr val="bg1"/>
                </a:solidFill>
                <a:highlight>
                  <a:srgbClr val="FFFF00"/>
                </a:highlight>
              </a:rPr>
              <a:t> </a:t>
            </a:r>
            <a:r>
              <a:rPr lang="en-US" sz="1600" dirty="0" err="1">
                <a:solidFill>
                  <a:schemeClr val="bg1"/>
                </a:solidFill>
                <a:highlight>
                  <a:srgbClr val="FFFF00"/>
                </a:highlight>
              </a:rPr>
              <a:t>reservasi</a:t>
            </a:r>
            <a:r>
              <a:rPr lang="en-US" sz="1600" dirty="0">
                <a:solidFill>
                  <a:schemeClr val="bg1"/>
                </a:solidFill>
                <a:highlight>
                  <a:srgbClr val="FFFF00"/>
                </a:highlight>
              </a:rPr>
              <a:t> yang </a:t>
            </a:r>
            <a:r>
              <a:rPr lang="en-US" sz="1600" dirty="0" err="1">
                <a:solidFill>
                  <a:schemeClr val="bg1"/>
                </a:solidFill>
                <a:highlight>
                  <a:srgbClr val="FFFF00"/>
                </a:highlight>
              </a:rPr>
              <a:t>umum</a:t>
            </a:r>
            <a:r>
              <a:rPr lang="en-US" sz="1600" dirty="0">
                <a:solidFill>
                  <a:schemeClr val="bg1"/>
                </a:solidFill>
                <a:highlight>
                  <a:srgbClr val="FFFF00"/>
                </a:highlight>
              </a:rPr>
              <a:t>:</a:t>
            </a:r>
          </a:p>
          <a:p>
            <a:pPr>
              <a:lnSpc>
                <a:spcPct val="90000"/>
              </a:lnSpc>
              <a:buFont typeface="Wingdings 3" charset="2"/>
              <a:buChar char=""/>
            </a:pPr>
            <a:endParaRPr lang="en-US" sz="1400" dirty="0">
              <a:solidFill>
                <a:srgbClr val="FFFFFF"/>
              </a:solidFill>
            </a:endParaRPr>
          </a:p>
          <a:p>
            <a:pPr>
              <a:lnSpc>
                <a:spcPct val="90000"/>
              </a:lnSpc>
              <a:buFont typeface="Wingdings 3" charset="2"/>
              <a:buChar char=""/>
            </a:pPr>
            <a:r>
              <a:rPr lang="en-US" sz="1400" dirty="0">
                <a:solidFill>
                  <a:schemeClr val="bg1"/>
                </a:solidFill>
                <a:highlight>
                  <a:srgbClr val="00FF00"/>
                </a:highlight>
              </a:rPr>
              <a:t>1. </a:t>
            </a:r>
            <a:r>
              <a:rPr lang="en-US" sz="1400" dirty="0" err="1">
                <a:solidFill>
                  <a:schemeClr val="bg1"/>
                </a:solidFill>
                <a:highlight>
                  <a:srgbClr val="00FF00"/>
                </a:highlight>
              </a:rPr>
              <a:t>Reservasi</a:t>
            </a:r>
            <a:r>
              <a:rPr lang="en-US" sz="1400" dirty="0">
                <a:solidFill>
                  <a:schemeClr val="bg1"/>
                </a:solidFill>
                <a:highlight>
                  <a:srgbClr val="00FF00"/>
                </a:highlight>
              </a:rPr>
              <a:t> Hotel:</a:t>
            </a:r>
          </a:p>
          <a:p>
            <a:pPr>
              <a:lnSpc>
                <a:spcPct val="90000"/>
              </a:lnSpc>
              <a:buFont typeface="Wingdings 3" charset="2"/>
              <a:buChar char=""/>
            </a:pPr>
            <a:r>
              <a:rPr lang="en-US" sz="1400" dirty="0" err="1">
                <a:solidFill>
                  <a:srgbClr val="FFFFFF"/>
                </a:solidFill>
                <a:highlight>
                  <a:srgbClr val="00FF00"/>
                </a:highlight>
              </a:rPr>
              <a:t>Tipe</a:t>
            </a:r>
            <a:r>
              <a:rPr lang="en-US" sz="1400" dirty="0">
                <a:solidFill>
                  <a:srgbClr val="FFFFFF"/>
                </a:solidFill>
                <a:highlight>
                  <a:srgbClr val="00FF00"/>
                </a:highlight>
              </a:rPr>
              <a:t> Kamar</a:t>
            </a:r>
            <a:r>
              <a:rPr lang="en-US" sz="1400" dirty="0">
                <a:solidFill>
                  <a:srgbClr val="FFFFFF"/>
                </a:solidFill>
              </a:rPr>
              <a:t>: </a:t>
            </a:r>
            <a:r>
              <a:rPr lang="en-US" sz="1400" dirty="0" err="1">
                <a:solidFill>
                  <a:srgbClr val="FFFFFF"/>
                </a:solidFill>
              </a:rPr>
              <a:t>Klasifikasi</a:t>
            </a:r>
            <a:r>
              <a:rPr lang="en-US" sz="1400" dirty="0">
                <a:solidFill>
                  <a:srgbClr val="FFFFFF"/>
                </a:solidFill>
              </a:rPr>
              <a:t> </a:t>
            </a:r>
            <a:r>
              <a:rPr lang="en-US" sz="1400" dirty="0" err="1">
                <a:solidFill>
                  <a:srgbClr val="FFFFFF"/>
                </a:solidFill>
              </a:rPr>
              <a:t>berdasarkan</a:t>
            </a:r>
            <a:r>
              <a:rPr lang="en-US" sz="1400" dirty="0">
                <a:solidFill>
                  <a:srgbClr val="FFFFFF"/>
                </a:solidFill>
              </a:rPr>
              <a:t> </a:t>
            </a:r>
            <a:r>
              <a:rPr lang="en-US" sz="1400" dirty="0" err="1">
                <a:solidFill>
                  <a:srgbClr val="FFFFFF"/>
                </a:solidFill>
              </a:rPr>
              <a:t>jenis</a:t>
            </a:r>
            <a:r>
              <a:rPr lang="en-US" sz="1400" dirty="0">
                <a:solidFill>
                  <a:srgbClr val="FFFFFF"/>
                </a:solidFill>
              </a:rPr>
              <a:t> </a:t>
            </a:r>
            <a:r>
              <a:rPr lang="en-US" sz="1400" dirty="0" err="1">
                <a:solidFill>
                  <a:srgbClr val="FFFFFF"/>
                </a:solidFill>
              </a:rPr>
              <a:t>kamar</a:t>
            </a:r>
            <a:r>
              <a:rPr lang="en-US" sz="1400" dirty="0">
                <a:solidFill>
                  <a:srgbClr val="FFFFFF"/>
                </a:solidFill>
              </a:rPr>
              <a:t>, </a:t>
            </a:r>
            <a:r>
              <a:rPr lang="en-US" sz="1400" dirty="0" err="1">
                <a:solidFill>
                  <a:srgbClr val="FFFFFF"/>
                </a:solidFill>
              </a:rPr>
              <a:t>seperti</a:t>
            </a:r>
            <a:r>
              <a:rPr lang="en-US" sz="1400" dirty="0">
                <a:solidFill>
                  <a:srgbClr val="FFFFFF"/>
                </a:solidFill>
              </a:rPr>
              <a:t> suite, deluxe, standard, </a:t>
            </a:r>
            <a:r>
              <a:rPr lang="en-US" sz="1400" dirty="0" err="1">
                <a:solidFill>
                  <a:srgbClr val="FFFFFF"/>
                </a:solidFill>
              </a:rPr>
              <a:t>atau</a:t>
            </a:r>
            <a:r>
              <a:rPr lang="en-US" sz="1400" dirty="0">
                <a:solidFill>
                  <a:srgbClr val="FFFFFF"/>
                </a:solidFill>
              </a:rPr>
              <a:t> superior.</a:t>
            </a:r>
          </a:p>
          <a:p>
            <a:pPr>
              <a:lnSpc>
                <a:spcPct val="90000"/>
              </a:lnSpc>
              <a:buFont typeface="Wingdings 3" charset="2"/>
              <a:buChar char=""/>
            </a:pPr>
            <a:r>
              <a:rPr lang="en-US" sz="1400" dirty="0" err="1">
                <a:solidFill>
                  <a:srgbClr val="FFFFFF"/>
                </a:solidFill>
                <a:highlight>
                  <a:srgbClr val="00FF00"/>
                </a:highlight>
              </a:rPr>
              <a:t>Durasi</a:t>
            </a:r>
            <a:r>
              <a:rPr lang="en-US" sz="1400" dirty="0">
                <a:solidFill>
                  <a:srgbClr val="FFFFFF"/>
                </a:solidFill>
                <a:highlight>
                  <a:srgbClr val="00FF00"/>
                </a:highlight>
              </a:rPr>
              <a:t> </a:t>
            </a:r>
            <a:r>
              <a:rPr lang="en-US" sz="1400" dirty="0" err="1">
                <a:solidFill>
                  <a:srgbClr val="FFFFFF"/>
                </a:solidFill>
                <a:highlight>
                  <a:srgbClr val="00FF00"/>
                </a:highlight>
              </a:rPr>
              <a:t>Menginap</a:t>
            </a:r>
            <a:r>
              <a:rPr lang="en-US" sz="1400" dirty="0">
                <a:solidFill>
                  <a:srgbClr val="FFFFFF"/>
                </a:solidFill>
              </a:rPr>
              <a:t>: </a:t>
            </a:r>
            <a:r>
              <a:rPr lang="en-US" sz="1400" dirty="0" err="1">
                <a:solidFill>
                  <a:srgbClr val="FFFFFF"/>
                </a:solidFill>
              </a:rPr>
              <a:t>Klasifikasi</a:t>
            </a:r>
            <a:r>
              <a:rPr lang="en-US" sz="1400" dirty="0">
                <a:solidFill>
                  <a:srgbClr val="FFFFFF"/>
                </a:solidFill>
              </a:rPr>
              <a:t> </a:t>
            </a:r>
            <a:r>
              <a:rPr lang="en-US" sz="1400" dirty="0" err="1">
                <a:solidFill>
                  <a:srgbClr val="FFFFFF"/>
                </a:solidFill>
              </a:rPr>
              <a:t>berdasarkan</a:t>
            </a:r>
            <a:r>
              <a:rPr lang="en-US" sz="1400" dirty="0">
                <a:solidFill>
                  <a:srgbClr val="FFFFFF"/>
                </a:solidFill>
              </a:rPr>
              <a:t> lama </a:t>
            </a:r>
            <a:r>
              <a:rPr lang="en-US" sz="1400" dirty="0" err="1">
                <a:solidFill>
                  <a:srgbClr val="FFFFFF"/>
                </a:solidFill>
              </a:rPr>
              <a:t>tinggal</a:t>
            </a:r>
            <a:r>
              <a:rPr lang="en-US" sz="1400" dirty="0">
                <a:solidFill>
                  <a:srgbClr val="FFFFFF"/>
                </a:solidFill>
              </a:rPr>
              <a:t>, </a:t>
            </a:r>
            <a:r>
              <a:rPr lang="en-US" sz="1400" dirty="0" err="1">
                <a:solidFill>
                  <a:srgbClr val="FFFFFF"/>
                </a:solidFill>
              </a:rPr>
              <a:t>seperti</a:t>
            </a:r>
            <a:r>
              <a:rPr lang="en-US" sz="1400" dirty="0">
                <a:solidFill>
                  <a:srgbClr val="FFFFFF"/>
                </a:solidFill>
              </a:rPr>
              <a:t> </a:t>
            </a:r>
            <a:r>
              <a:rPr lang="en-US" sz="1400" dirty="0" err="1">
                <a:solidFill>
                  <a:srgbClr val="FFFFFF"/>
                </a:solidFill>
              </a:rPr>
              <a:t>satu</a:t>
            </a:r>
            <a:r>
              <a:rPr lang="en-US" sz="1400" dirty="0">
                <a:solidFill>
                  <a:srgbClr val="FFFFFF"/>
                </a:solidFill>
              </a:rPr>
              <a:t> </a:t>
            </a:r>
            <a:r>
              <a:rPr lang="en-US" sz="1400" dirty="0" err="1">
                <a:solidFill>
                  <a:srgbClr val="FFFFFF"/>
                </a:solidFill>
              </a:rPr>
              <a:t>malam</a:t>
            </a:r>
            <a:r>
              <a:rPr lang="en-US" sz="1400" dirty="0">
                <a:solidFill>
                  <a:srgbClr val="FFFFFF"/>
                </a:solidFill>
              </a:rPr>
              <a:t>, </a:t>
            </a:r>
            <a:r>
              <a:rPr lang="en-US" sz="1400" dirty="0" err="1">
                <a:solidFill>
                  <a:srgbClr val="FFFFFF"/>
                </a:solidFill>
              </a:rPr>
              <a:t>beberapa</a:t>
            </a:r>
            <a:r>
              <a:rPr lang="en-US" sz="1400" dirty="0">
                <a:solidFill>
                  <a:srgbClr val="FFFFFF"/>
                </a:solidFill>
              </a:rPr>
              <a:t> </a:t>
            </a:r>
            <a:r>
              <a:rPr lang="en-US" sz="1400" dirty="0" err="1">
                <a:solidFill>
                  <a:srgbClr val="FFFFFF"/>
                </a:solidFill>
              </a:rPr>
              <a:t>malam</a:t>
            </a:r>
            <a:r>
              <a:rPr lang="en-US" sz="1400" dirty="0">
                <a:solidFill>
                  <a:srgbClr val="FFFFFF"/>
                </a:solidFill>
              </a:rPr>
              <a:t>, </a:t>
            </a:r>
            <a:r>
              <a:rPr lang="en-US" sz="1400" dirty="0" err="1">
                <a:solidFill>
                  <a:srgbClr val="FFFFFF"/>
                </a:solidFill>
              </a:rPr>
              <a:t>atau</a:t>
            </a:r>
            <a:r>
              <a:rPr lang="en-US" sz="1400" dirty="0">
                <a:solidFill>
                  <a:srgbClr val="FFFFFF"/>
                </a:solidFill>
              </a:rPr>
              <a:t> </a:t>
            </a:r>
            <a:r>
              <a:rPr lang="en-US" sz="1400" dirty="0" err="1">
                <a:solidFill>
                  <a:srgbClr val="FFFFFF"/>
                </a:solidFill>
              </a:rPr>
              <a:t>jangka</a:t>
            </a:r>
            <a:r>
              <a:rPr lang="en-US" sz="1400" dirty="0">
                <a:solidFill>
                  <a:srgbClr val="FFFFFF"/>
                </a:solidFill>
              </a:rPr>
              <a:t> </a:t>
            </a:r>
            <a:r>
              <a:rPr lang="en-US" sz="1400" dirty="0" err="1">
                <a:solidFill>
                  <a:srgbClr val="FFFFFF"/>
                </a:solidFill>
              </a:rPr>
              <a:t>panjang</a:t>
            </a:r>
            <a:r>
              <a:rPr lang="en-US" sz="1400" dirty="0">
                <a:solidFill>
                  <a:srgbClr val="FFFFFF"/>
                </a:solidFill>
              </a:rPr>
              <a:t>.</a:t>
            </a:r>
          </a:p>
          <a:p>
            <a:pPr>
              <a:lnSpc>
                <a:spcPct val="90000"/>
              </a:lnSpc>
              <a:buFont typeface="Wingdings 3" charset="2"/>
              <a:buChar char=""/>
            </a:pPr>
            <a:r>
              <a:rPr lang="en-US" sz="1400" dirty="0" err="1">
                <a:solidFill>
                  <a:srgbClr val="FFFFFF"/>
                </a:solidFill>
                <a:highlight>
                  <a:srgbClr val="00FF00"/>
                </a:highlight>
              </a:rPr>
              <a:t>Kategori</a:t>
            </a:r>
            <a:r>
              <a:rPr lang="en-US" sz="1400" dirty="0">
                <a:solidFill>
                  <a:srgbClr val="FFFFFF"/>
                </a:solidFill>
                <a:highlight>
                  <a:srgbClr val="00FF00"/>
                </a:highlight>
              </a:rPr>
              <a:t> </a:t>
            </a:r>
            <a:r>
              <a:rPr lang="en-US" sz="1400" dirty="0" err="1">
                <a:solidFill>
                  <a:srgbClr val="FFFFFF"/>
                </a:solidFill>
                <a:highlight>
                  <a:srgbClr val="00FF00"/>
                </a:highlight>
              </a:rPr>
              <a:t>Pelanggan</a:t>
            </a:r>
            <a:r>
              <a:rPr lang="en-US" sz="1400" dirty="0">
                <a:solidFill>
                  <a:srgbClr val="FFFFFF"/>
                </a:solidFill>
              </a:rPr>
              <a:t>: </a:t>
            </a:r>
            <a:r>
              <a:rPr lang="en-US" sz="1400" dirty="0" err="1">
                <a:solidFill>
                  <a:srgbClr val="FFFFFF"/>
                </a:solidFill>
              </a:rPr>
              <a:t>Klasifikasi</a:t>
            </a:r>
            <a:r>
              <a:rPr lang="en-US" sz="1400" dirty="0">
                <a:solidFill>
                  <a:srgbClr val="FFFFFF"/>
                </a:solidFill>
              </a:rPr>
              <a:t> </a:t>
            </a:r>
            <a:r>
              <a:rPr lang="en-US" sz="1400" dirty="0" err="1">
                <a:solidFill>
                  <a:srgbClr val="FFFFFF"/>
                </a:solidFill>
              </a:rPr>
              <a:t>berdasarkan</a:t>
            </a:r>
            <a:r>
              <a:rPr lang="en-US" sz="1400" dirty="0">
                <a:solidFill>
                  <a:srgbClr val="FFFFFF"/>
                </a:solidFill>
              </a:rPr>
              <a:t> </a:t>
            </a:r>
            <a:r>
              <a:rPr lang="en-US" sz="1400" dirty="0" err="1">
                <a:solidFill>
                  <a:srgbClr val="FFFFFF"/>
                </a:solidFill>
              </a:rPr>
              <a:t>jenis</a:t>
            </a:r>
            <a:r>
              <a:rPr lang="en-US" sz="1400" dirty="0">
                <a:solidFill>
                  <a:srgbClr val="FFFFFF"/>
                </a:solidFill>
              </a:rPr>
              <a:t> </a:t>
            </a:r>
            <a:r>
              <a:rPr lang="en-US" sz="1400" dirty="0" err="1">
                <a:solidFill>
                  <a:srgbClr val="FFFFFF"/>
                </a:solidFill>
              </a:rPr>
              <a:t>pelanggan</a:t>
            </a:r>
            <a:r>
              <a:rPr lang="en-US" sz="1400" dirty="0">
                <a:solidFill>
                  <a:srgbClr val="FFFFFF"/>
                </a:solidFill>
              </a:rPr>
              <a:t>, </a:t>
            </a:r>
            <a:r>
              <a:rPr lang="en-US" sz="1400" dirty="0" err="1">
                <a:solidFill>
                  <a:srgbClr val="FFFFFF"/>
                </a:solidFill>
              </a:rPr>
              <a:t>seperti</a:t>
            </a:r>
            <a:r>
              <a:rPr lang="en-US" sz="1400" dirty="0">
                <a:solidFill>
                  <a:srgbClr val="FFFFFF"/>
                </a:solidFill>
              </a:rPr>
              <a:t> </a:t>
            </a:r>
            <a:r>
              <a:rPr lang="en-US" sz="1400" dirty="0" err="1">
                <a:solidFill>
                  <a:srgbClr val="FFFFFF"/>
                </a:solidFill>
              </a:rPr>
              <a:t>individu</a:t>
            </a:r>
            <a:r>
              <a:rPr lang="en-US" sz="1400" dirty="0">
                <a:solidFill>
                  <a:srgbClr val="FFFFFF"/>
                </a:solidFill>
              </a:rPr>
              <a:t>, </a:t>
            </a:r>
            <a:r>
              <a:rPr lang="en-US" sz="1400" dirty="0" err="1">
                <a:solidFill>
                  <a:srgbClr val="FFFFFF"/>
                </a:solidFill>
              </a:rPr>
              <a:t>keluarga</a:t>
            </a:r>
            <a:r>
              <a:rPr lang="en-US" sz="1400" dirty="0">
                <a:solidFill>
                  <a:srgbClr val="FFFFFF"/>
                </a:solidFill>
              </a:rPr>
              <a:t>, </a:t>
            </a:r>
            <a:r>
              <a:rPr lang="en-US" sz="1400" dirty="0" err="1">
                <a:solidFill>
                  <a:srgbClr val="FFFFFF"/>
                </a:solidFill>
              </a:rPr>
              <a:t>atau</a:t>
            </a:r>
            <a:r>
              <a:rPr lang="en-US" sz="1400" dirty="0">
                <a:solidFill>
                  <a:srgbClr val="FFFFFF"/>
                </a:solidFill>
              </a:rPr>
              <a:t> </a:t>
            </a:r>
            <a:r>
              <a:rPr lang="en-US" sz="1400" dirty="0" err="1">
                <a:solidFill>
                  <a:srgbClr val="FFFFFF"/>
                </a:solidFill>
              </a:rPr>
              <a:t>kelompok</a:t>
            </a:r>
            <a:r>
              <a:rPr lang="en-US" sz="1400" dirty="0">
                <a:solidFill>
                  <a:srgbClr val="FFFFFF"/>
                </a:solidFill>
              </a:rPr>
              <a:t> </a:t>
            </a:r>
            <a:r>
              <a:rPr lang="en-US" sz="1400" dirty="0" err="1">
                <a:solidFill>
                  <a:srgbClr val="FFFFFF"/>
                </a:solidFill>
              </a:rPr>
              <a:t>bisnis</a:t>
            </a:r>
            <a:r>
              <a:rPr lang="en-US" sz="1400" dirty="0">
                <a:solidFill>
                  <a:srgbClr val="FFFFFF"/>
                </a:solidFill>
              </a:rPr>
              <a:t>.</a:t>
            </a:r>
          </a:p>
          <a:p>
            <a:pPr>
              <a:lnSpc>
                <a:spcPct val="90000"/>
              </a:lnSpc>
              <a:buFont typeface="Wingdings 3" charset="2"/>
              <a:buChar char=""/>
            </a:pPr>
            <a:endParaRPr lang="en-US" sz="1400" dirty="0">
              <a:solidFill>
                <a:srgbClr val="FFFFFF"/>
              </a:solidFill>
              <a:highlight>
                <a:srgbClr val="FFFF00"/>
              </a:highlight>
            </a:endParaRPr>
          </a:p>
        </p:txBody>
      </p:sp>
    </p:spTree>
    <p:extLst>
      <p:ext uri="{BB962C8B-B14F-4D97-AF65-F5344CB8AC3E}">
        <p14:creationId xmlns:p14="http://schemas.microsoft.com/office/powerpoint/2010/main" val="220663501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89EEFF5-C6A5-FEB1-9A8C-FFA49F5FC0D8}"/>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ECCB4A55-B710-2313-2159-F9575525436A}"/>
              </a:ext>
            </a:extLst>
          </p:cNvPr>
          <p:cNvSpPr>
            <a:spLocks noGrp="1"/>
          </p:cNvSpPr>
          <p:nvPr>
            <p:ph idx="1"/>
          </p:nvPr>
        </p:nvSpPr>
        <p:spPr>
          <a:xfrm>
            <a:off x="1154954" y="973668"/>
            <a:ext cx="8825659" cy="5046132"/>
          </a:xfrm>
        </p:spPr>
        <p:txBody>
          <a:bodyPr/>
          <a:lstStyle/>
          <a:p>
            <a:r>
              <a:rPr lang="id-ID" b="1" dirty="0">
                <a:highlight>
                  <a:srgbClr val="FF0000"/>
                </a:highlight>
              </a:rPr>
              <a:t>3. Proses Kerja Sistem Penanganan Reservasi</a:t>
            </a:r>
          </a:p>
          <a:p>
            <a:pPr>
              <a:buFont typeface="+mj-lt"/>
              <a:buAutoNum type="arabicPeriod"/>
            </a:pPr>
            <a:r>
              <a:rPr lang="id-ID" b="1" dirty="0">
                <a:highlight>
                  <a:srgbClr val="FF0000"/>
                </a:highlight>
              </a:rPr>
              <a:t>Pencarian dan Pemilihan:</a:t>
            </a:r>
            <a:r>
              <a:rPr lang="id-ID" dirty="0">
                <a:highlight>
                  <a:srgbClr val="FF0000"/>
                </a:highlight>
              </a:rPr>
              <a:t> Pelanggan mencari ketersediaan untuk tanggal dan waktu yang diinginkan, memilih opsi yang sesuai.</a:t>
            </a:r>
          </a:p>
          <a:p>
            <a:pPr>
              <a:buFont typeface="+mj-lt"/>
              <a:buAutoNum type="arabicPeriod"/>
            </a:pPr>
            <a:r>
              <a:rPr lang="id-ID" b="1" dirty="0"/>
              <a:t>Pemasukan Informasi</a:t>
            </a:r>
            <a:r>
              <a:rPr lang="id-ID" b="1" dirty="0">
                <a:highlight>
                  <a:srgbClr val="FF0000"/>
                </a:highlight>
              </a:rPr>
              <a:t>:</a:t>
            </a:r>
            <a:r>
              <a:rPr lang="id-ID" dirty="0">
                <a:highlight>
                  <a:srgbClr val="FF0000"/>
                </a:highlight>
              </a:rPr>
              <a:t> Pelanggan memasukkan informasi pribadi dan </a:t>
            </a:r>
            <a:r>
              <a:rPr lang="id-ID" dirty="0"/>
              <a:t>detail reservasi, termasuk permintaan khusus jika ada.</a:t>
            </a:r>
          </a:p>
          <a:p>
            <a:pPr>
              <a:buFont typeface="+mj-lt"/>
              <a:buAutoNum type="arabicPeriod"/>
            </a:pPr>
            <a:r>
              <a:rPr lang="id-ID" b="1" dirty="0"/>
              <a:t>Pembayaran:</a:t>
            </a:r>
            <a:r>
              <a:rPr lang="id-ID" dirty="0"/>
              <a:t> Sistem memproses pembayaran melalui metode yang tersedia (kartu kredit, transfer bank, dll.).</a:t>
            </a:r>
          </a:p>
          <a:p>
            <a:pPr>
              <a:buFont typeface="+mj-lt"/>
              <a:buAutoNum type="arabicPeriod"/>
            </a:pPr>
            <a:r>
              <a:rPr lang="id-ID" b="1" dirty="0"/>
              <a:t>Konfirmasi:</a:t>
            </a:r>
            <a:r>
              <a:rPr lang="id-ID" dirty="0"/>
              <a:t> Sistem mengirimkan konfirmasi reservasi kepada pelanggan dengan detail pemesanan.</a:t>
            </a:r>
          </a:p>
          <a:p>
            <a:pPr>
              <a:buFont typeface="+mj-lt"/>
              <a:buAutoNum type="arabicPeriod"/>
            </a:pPr>
            <a:r>
              <a:rPr lang="id-ID" b="1" dirty="0"/>
              <a:t>Pengelolaan:</a:t>
            </a:r>
            <a:r>
              <a:rPr lang="id-ID" dirty="0"/>
              <a:t> Pengguna (misalnya staf hotel, restoran, atau maskapai) mengelola dan memperbarui status reservasi jika diperlukan.</a:t>
            </a:r>
          </a:p>
          <a:p>
            <a:pPr>
              <a:buFont typeface="+mj-lt"/>
              <a:buAutoNum type="arabicPeriod"/>
            </a:pPr>
            <a:r>
              <a:rPr lang="id-ID" b="1" dirty="0"/>
              <a:t>Laporan:</a:t>
            </a:r>
            <a:r>
              <a:rPr lang="id-ID" dirty="0"/>
              <a:t> Sistem menyediakan laporan untuk analisis performa dan pemantauan tren</a:t>
            </a:r>
          </a:p>
          <a:p>
            <a:endParaRPr lang="id-ID" dirty="0"/>
          </a:p>
        </p:txBody>
      </p:sp>
    </p:spTree>
    <p:extLst>
      <p:ext uri="{BB962C8B-B14F-4D97-AF65-F5344CB8AC3E}">
        <p14:creationId xmlns:p14="http://schemas.microsoft.com/office/powerpoint/2010/main" val="79822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220DC7E-27DD-E708-EA0D-9013FCF0E084}"/>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sp>
        <p:nvSpPr>
          <p:cNvPr id="3" name="Tampungan Konten 2">
            <a:extLst>
              <a:ext uri="{FF2B5EF4-FFF2-40B4-BE49-F238E27FC236}">
                <a16:creationId xmlns:a16="http://schemas.microsoft.com/office/drawing/2014/main" id="{5CEF68AC-9E44-9292-288B-CED6A206CB53}"/>
              </a:ext>
            </a:extLst>
          </p:cNvPr>
          <p:cNvSpPr>
            <a:spLocks noGrp="1"/>
          </p:cNvSpPr>
          <p:nvPr>
            <p:ph idx="1"/>
          </p:nvPr>
        </p:nvSpPr>
        <p:spPr>
          <a:xfrm>
            <a:off x="1154954" y="2603500"/>
            <a:ext cx="6397313" cy="3416300"/>
          </a:xfrm>
        </p:spPr>
        <p:txBody>
          <a:bodyPr anchor="ctr">
            <a:normAutofit/>
          </a:bodyPr>
          <a:lstStyle/>
          <a:p>
            <a:r>
              <a:rPr lang="id-ID" sz="1700" b="1">
                <a:highlight>
                  <a:srgbClr val="FF0000"/>
                </a:highlight>
              </a:rPr>
              <a:t>4. Teknologi </a:t>
            </a:r>
            <a:r>
              <a:rPr lang="id-ID" sz="1700" b="1"/>
              <a:t>dan Platform</a:t>
            </a:r>
          </a:p>
          <a:p>
            <a:pPr>
              <a:buFont typeface="Arial" panose="020B0604020202020204" pitchFamily="34" charset="0"/>
              <a:buChar char="•"/>
            </a:pPr>
            <a:r>
              <a:rPr lang="id-ID" sz="1700" b="1" err="1"/>
              <a:t>Cloud-Based</a:t>
            </a:r>
            <a:r>
              <a:rPr lang="id-ID" sz="1700" b="1"/>
              <a:t> Systems:</a:t>
            </a:r>
            <a:r>
              <a:rPr lang="id-ID" sz="1700"/>
              <a:t> Banyak sistem penanganan reservasi modern berbasis </a:t>
            </a:r>
            <a:r>
              <a:rPr lang="id-ID" sz="1700" err="1"/>
              <a:t>cloud</a:t>
            </a:r>
            <a:r>
              <a:rPr lang="id-ID" sz="1700"/>
              <a:t>, yang memungkinkan akses dari berbagai perangkat dan lokasi.</a:t>
            </a:r>
          </a:p>
          <a:p>
            <a:pPr>
              <a:buFont typeface="Arial" panose="020B0604020202020204" pitchFamily="34" charset="0"/>
              <a:buChar char="•"/>
            </a:pPr>
            <a:r>
              <a:rPr lang="id-ID" sz="1700" b="1" err="1"/>
              <a:t>Integrated</a:t>
            </a:r>
            <a:r>
              <a:rPr lang="id-ID" sz="1700" b="1"/>
              <a:t> Systems:</a:t>
            </a:r>
            <a:r>
              <a:rPr lang="id-ID" sz="1700"/>
              <a:t> Integrasi dengan sistem lain seperti sistem manajemen hotel, platform OTA, dan alat CRM (</a:t>
            </a:r>
            <a:r>
              <a:rPr lang="id-ID" sz="1700" err="1"/>
              <a:t>Customer</a:t>
            </a:r>
            <a:r>
              <a:rPr lang="id-ID" sz="1700"/>
              <a:t> </a:t>
            </a:r>
            <a:r>
              <a:rPr lang="id-ID" sz="1700" err="1"/>
              <a:t>Relationship</a:t>
            </a:r>
            <a:r>
              <a:rPr lang="id-ID" sz="1700"/>
              <a:t> </a:t>
            </a:r>
            <a:r>
              <a:rPr lang="id-ID" sz="1700" err="1"/>
              <a:t>Management</a:t>
            </a:r>
            <a:r>
              <a:rPr lang="id-ID" sz="1700"/>
              <a:t>) untuk efisiensi yang lebih besar.</a:t>
            </a:r>
          </a:p>
          <a:p>
            <a:pPr>
              <a:buFont typeface="Arial" panose="020B0604020202020204" pitchFamily="34" charset="0"/>
              <a:buChar char="•"/>
            </a:pPr>
            <a:r>
              <a:rPr lang="id-ID" sz="1700" b="1"/>
              <a:t>Mobile </a:t>
            </a:r>
            <a:r>
              <a:rPr lang="id-ID" sz="1700" b="1" err="1"/>
              <a:t>Compatibility</a:t>
            </a:r>
            <a:r>
              <a:rPr lang="id-ID" sz="1700" b="1"/>
              <a:t>:</a:t>
            </a:r>
            <a:r>
              <a:rPr lang="id-ID" sz="1700"/>
              <a:t> Aplikasi dan platform yang kompatibel dengan perangkat seluler untuk memudahkan akses dan manajemen reservasi.</a:t>
            </a:r>
          </a:p>
          <a:p>
            <a:endParaRPr lang="id-ID" sz="1700"/>
          </a:p>
        </p:txBody>
      </p:sp>
      <p:pic>
        <p:nvPicPr>
          <p:cNvPr id="8194" name="Picture 2" descr="Sistem Reservasi Bantu Tingkatkan Pelayanan Hotel">
            <a:extLst>
              <a:ext uri="{FF2B5EF4-FFF2-40B4-BE49-F238E27FC236}">
                <a16:creationId xmlns:a16="http://schemas.microsoft.com/office/drawing/2014/main" id="{7D258DF6-4172-CB9D-8C04-12576B4C846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20571" y="3517380"/>
            <a:ext cx="3080048" cy="1584305"/>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713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6EE2FA9-3F41-AF73-E02D-31593F517277}"/>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7A3F935-255F-92AB-0B15-761F4C3CB2D2}"/>
              </a:ext>
            </a:extLst>
          </p:cNvPr>
          <p:cNvSpPr>
            <a:spLocks noGrp="1"/>
          </p:cNvSpPr>
          <p:nvPr>
            <p:ph idx="1"/>
          </p:nvPr>
        </p:nvSpPr>
        <p:spPr>
          <a:xfrm>
            <a:off x="1154954" y="973668"/>
            <a:ext cx="8825659" cy="5046132"/>
          </a:xfrm>
        </p:spPr>
        <p:txBody>
          <a:bodyPr/>
          <a:lstStyle/>
          <a:p>
            <a:r>
              <a:rPr lang="id-ID" b="1" dirty="0">
                <a:highlight>
                  <a:srgbClr val="FF0000"/>
                </a:highlight>
              </a:rPr>
              <a:t>5. Manfaat Sistem Penanganan Reservasi</a:t>
            </a:r>
          </a:p>
          <a:p>
            <a:pPr>
              <a:buFont typeface="Arial" panose="020B0604020202020204" pitchFamily="34" charset="0"/>
              <a:buChar char="•"/>
            </a:pPr>
            <a:r>
              <a:rPr lang="id-ID" b="1" dirty="0">
                <a:highlight>
                  <a:srgbClr val="FF0000"/>
                </a:highlight>
              </a:rPr>
              <a:t>Efisiensi Operasional:</a:t>
            </a:r>
            <a:r>
              <a:rPr lang="id-ID" dirty="0">
                <a:highlight>
                  <a:srgbClr val="FF0000"/>
                </a:highlight>
              </a:rPr>
              <a:t> Mengurangi waktu yang diperlukan untuk memproses reservasi dan mengelola ketersediaan.</a:t>
            </a:r>
          </a:p>
          <a:p>
            <a:pPr>
              <a:buFont typeface="Arial" panose="020B0604020202020204" pitchFamily="34" charset="0"/>
              <a:buChar char="•"/>
            </a:pPr>
            <a:r>
              <a:rPr lang="id-ID" b="1" dirty="0">
                <a:highlight>
                  <a:srgbClr val="FF0000"/>
                </a:highlight>
              </a:rPr>
              <a:t>Pengalaman Pelanggan:</a:t>
            </a:r>
            <a:r>
              <a:rPr lang="id-ID" dirty="0">
                <a:highlight>
                  <a:srgbClr val="FF0000"/>
                </a:highlight>
              </a:rPr>
              <a:t> Memudahkan pelanggan dalam membuat da</a:t>
            </a:r>
            <a:r>
              <a:rPr lang="id-ID" dirty="0"/>
              <a:t>n mengelola reservasi, serta meningkatkan kepuasan pelanggan.</a:t>
            </a:r>
          </a:p>
          <a:p>
            <a:pPr>
              <a:buFont typeface="Arial" panose="020B0604020202020204" pitchFamily="34" charset="0"/>
              <a:buChar char="•"/>
            </a:pPr>
            <a:r>
              <a:rPr lang="id-ID" b="1" dirty="0"/>
              <a:t>Pengelolaan Data:</a:t>
            </a:r>
            <a:r>
              <a:rPr lang="id-ID" dirty="0"/>
              <a:t> Mengumpulkan dan menyimpan data pelanggan yang dapat digunakan untuk analisis dan strategi pemasaran.</a:t>
            </a:r>
          </a:p>
          <a:p>
            <a:pPr>
              <a:buFont typeface="Arial" panose="020B0604020202020204" pitchFamily="34" charset="0"/>
              <a:buChar char="•"/>
            </a:pPr>
            <a:r>
              <a:rPr lang="id-ID" b="1" dirty="0"/>
              <a:t>Peningkatan Pendapatan:</a:t>
            </a:r>
            <a:r>
              <a:rPr lang="id-ID" dirty="0"/>
              <a:t> Meminimalkan </a:t>
            </a:r>
            <a:r>
              <a:rPr lang="id-ID" dirty="0" err="1"/>
              <a:t>overbooking</a:t>
            </a:r>
            <a:r>
              <a:rPr lang="id-ID" dirty="0"/>
              <a:t> dan meningkatkan tingkat hunian atau pemanfaatan fasilitas.</a:t>
            </a:r>
          </a:p>
          <a:p>
            <a:r>
              <a:rPr lang="id-ID" dirty="0">
                <a:highlight>
                  <a:srgbClr val="FFFF00"/>
                </a:highlight>
              </a:rPr>
              <a:t>Sistem penanganan reservasi yang efektif membantu memastikan bahwa semua aspek pemesanan dikelola dengan baik, dari awal hingga akhir, dengan tujuan meningkatkan pengalaman pelanggan dan efisiensi operasional</a:t>
            </a:r>
          </a:p>
        </p:txBody>
      </p:sp>
    </p:spTree>
    <p:extLst>
      <p:ext uri="{BB962C8B-B14F-4D97-AF65-F5344CB8AC3E}">
        <p14:creationId xmlns:p14="http://schemas.microsoft.com/office/powerpoint/2010/main" val="2556631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F70DA9A-2A9E-6CBA-3D3A-F0D4EE7D111B}"/>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50720E66-8E57-F2CE-0808-7498D0050516}"/>
              </a:ext>
            </a:extLst>
          </p:cNvPr>
          <p:cNvSpPr>
            <a:spLocks noGrp="1"/>
          </p:cNvSpPr>
          <p:nvPr>
            <p:ph idx="1"/>
          </p:nvPr>
        </p:nvSpPr>
        <p:spPr>
          <a:xfrm>
            <a:off x="1023258" y="1415143"/>
            <a:ext cx="8761413" cy="5290457"/>
          </a:xfrm>
        </p:spPr>
        <p:txBody>
          <a:bodyPr>
            <a:normAutofit/>
          </a:bodyPr>
          <a:lstStyle/>
          <a:p>
            <a:r>
              <a:rPr lang="en-US" b="1" dirty="0">
                <a:highlight>
                  <a:srgbClr val="00FF00"/>
                </a:highlight>
              </a:rPr>
              <a:t>2. </a:t>
            </a:r>
            <a:r>
              <a:rPr lang="id-ID" b="1" dirty="0">
                <a:highlight>
                  <a:srgbClr val="00FF00"/>
                </a:highlight>
              </a:rPr>
              <a:t>Reservasi Penerbangan:</a:t>
            </a:r>
            <a:endParaRPr lang="id-ID" dirty="0">
              <a:highlight>
                <a:srgbClr val="00FF00"/>
              </a:highlight>
            </a:endParaRPr>
          </a:p>
          <a:p>
            <a:pPr>
              <a:buFont typeface="Arial" panose="020B0604020202020204" pitchFamily="34" charset="0"/>
              <a:buChar char="•"/>
            </a:pPr>
            <a:r>
              <a:rPr lang="id-ID" b="1" dirty="0">
                <a:highlight>
                  <a:srgbClr val="00FF00"/>
                </a:highlight>
              </a:rPr>
              <a:t>Kelas Penerbangan</a:t>
            </a:r>
            <a:r>
              <a:rPr lang="id-ID" b="1" dirty="0"/>
              <a:t>:</a:t>
            </a:r>
            <a:r>
              <a:rPr lang="id-ID" dirty="0"/>
              <a:t> Klasifikasi berdasarkan kelas layanan, seperti ekonomi, bisnis, atau </a:t>
            </a:r>
            <a:r>
              <a:rPr lang="id-ID" dirty="0" err="1"/>
              <a:t>first</a:t>
            </a:r>
            <a:r>
              <a:rPr lang="id-ID" dirty="0"/>
              <a:t> </a:t>
            </a:r>
            <a:r>
              <a:rPr lang="id-ID" dirty="0" err="1"/>
              <a:t>class</a:t>
            </a:r>
            <a:r>
              <a:rPr lang="id-ID" dirty="0"/>
              <a:t>.</a:t>
            </a:r>
          </a:p>
          <a:p>
            <a:pPr>
              <a:buFont typeface="Arial" panose="020B0604020202020204" pitchFamily="34" charset="0"/>
              <a:buChar char="•"/>
            </a:pPr>
            <a:r>
              <a:rPr lang="id-ID" b="1" dirty="0">
                <a:highlight>
                  <a:srgbClr val="00FF00"/>
                </a:highlight>
              </a:rPr>
              <a:t>Jenis Tiket</a:t>
            </a:r>
            <a:r>
              <a:rPr lang="id-ID" b="1" dirty="0"/>
              <a:t>:</a:t>
            </a:r>
            <a:r>
              <a:rPr lang="id-ID" dirty="0"/>
              <a:t> Klasifikasi berdasarkan fleksibilitas tiket, seperti tiket non-</a:t>
            </a:r>
            <a:r>
              <a:rPr lang="id-ID" dirty="0" err="1"/>
              <a:t>refundable</a:t>
            </a:r>
            <a:r>
              <a:rPr lang="id-ID" dirty="0"/>
              <a:t> atau </a:t>
            </a:r>
            <a:r>
              <a:rPr lang="id-ID" dirty="0" err="1"/>
              <a:t>refundable</a:t>
            </a:r>
            <a:r>
              <a:rPr lang="id-ID" dirty="0"/>
              <a:t>.</a:t>
            </a:r>
          </a:p>
          <a:p>
            <a:pPr>
              <a:buFont typeface="Arial" panose="020B0604020202020204" pitchFamily="34" charset="0"/>
              <a:buChar char="•"/>
            </a:pPr>
            <a:r>
              <a:rPr lang="id-ID" b="1" dirty="0">
                <a:highlight>
                  <a:srgbClr val="00FF00"/>
                </a:highlight>
              </a:rPr>
              <a:t>Durasi dan Frekuensi</a:t>
            </a:r>
            <a:r>
              <a:rPr lang="id-ID" b="1" dirty="0"/>
              <a:t>:</a:t>
            </a:r>
            <a:r>
              <a:rPr lang="id-ID" dirty="0"/>
              <a:t> Klasifikasi berdasarkan durasi perjalanan dan frekuensi penerbangan.</a:t>
            </a:r>
            <a:endParaRPr lang="en-US" dirty="0"/>
          </a:p>
          <a:p>
            <a:r>
              <a:rPr lang="en-US" b="1" dirty="0">
                <a:highlight>
                  <a:srgbClr val="00FF00"/>
                </a:highlight>
              </a:rPr>
              <a:t>3. </a:t>
            </a:r>
            <a:r>
              <a:rPr lang="id-ID" b="1" dirty="0">
                <a:highlight>
                  <a:srgbClr val="00FF00"/>
                </a:highlight>
              </a:rPr>
              <a:t>Reservasi Restoran:</a:t>
            </a:r>
            <a:endParaRPr lang="id-ID" dirty="0">
              <a:highlight>
                <a:srgbClr val="00FF00"/>
              </a:highlight>
            </a:endParaRPr>
          </a:p>
          <a:p>
            <a:pPr>
              <a:buFont typeface="Arial" panose="020B0604020202020204" pitchFamily="34" charset="0"/>
              <a:buChar char="•"/>
            </a:pPr>
            <a:r>
              <a:rPr lang="id-ID" b="1" dirty="0">
                <a:highlight>
                  <a:srgbClr val="00FF00"/>
                </a:highlight>
              </a:rPr>
              <a:t>Tipe Tempat Duduk</a:t>
            </a:r>
            <a:r>
              <a:rPr lang="id-ID" b="1" dirty="0"/>
              <a:t>:</a:t>
            </a:r>
            <a:r>
              <a:rPr lang="id-ID" dirty="0"/>
              <a:t> Klasifikasi berdasarkan area duduk, seperti dalam ruangan, luar ruangan, atau ruang pribadi.</a:t>
            </a:r>
          </a:p>
          <a:p>
            <a:pPr>
              <a:buFont typeface="Arial" panose="020B0604020202020204" pitchFamily="34" charset="0"/>
              <a:buChar char="•"/>
            </a:pPr>
            <a:r>
              <a:rPr lang="id-ID" b="1" dirty="0">
                <a:highlight>
                  <a:srgbClr val="00FF00"/>
                </a:highlight>
              </a:rPr>
              <a:t>Jumlah Tamu</a:t>
            </a:r>
            <a:r>
              <a:rPr lang="id-ID" b="1" dirty="0"/>
              <a:t>:</a:t>
            </a:r>
            <a:r>
              <a:rPr lang="id-ID" dirty="0"/>
              <a:t> Klasifikasi berdasarkan ukuran kelompok, seperti pasangan, keluarga kecil, atau acara besar.</a:t>
            </a:r>
          </a:p>
          <a:p>
            <a:pPr>
              <a:buFont typeface="Arial" panose="020B0604020202020204" pitchFamily="34" charset="0"/>
              <a:buChar char="•"/>
            </a:pPr>
            <a:r>
              <a:rPr lang="id-ID" b="1" dirty="0">
                <a:highlight>
                  <a:srgbClr val="00FF00"/>
                </a:highlight>
              </a:rPr>
              <a:t>Tipe Makanan</a:t>
            </a:r>
            <a:r>
              <a:rPr lang="id-ID" b="1" dirty="0"/>
              <a:t>:</a:t>
            </a:r>
            <a:r>
              <a:rPr lang="id-ID" dirty="0"/>
              <a:t> Klasifikasi berdasarkan jenis makanan yang diinginkan, seperti menu reguler, menu khusus, atau acara khusus.</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212961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4B82E4A-8BA8-A84A-28DD-590C371B85F4}"/>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sp>
        <p:nvSpPr>
          <p:cNvPr id="3" name="Tampungan Konten 2">
            <a:extLst>
              <a:ext uri="{FF2B5EF4-FFF2-40B4-BE49-F238E27FC236}">
                <a16:creationId xmlns:a16="http://schemas.microsoft.com/office/drawing/2014/main" id="{69638F64-9C5F-AD6E-D0FB-AF6739EDC22D}"/>
              </a:ext>
            </a:extLst>
          </p:cNvPr>
          <p:cNvSpPr>
            <a:spLocks noGrp="1"/>
          </p:cNvSpPr>
          <p:nvPr>
            <p:ph idx="1"/>
          </p:nvPr>
        </p:nvSpPr>
        <p:spPr>
          <a:xfrm>
            <a:off x="1154954" y="2603500"/>
            <a:ext cx="6397313" cy="3416300"/>
          </a:xfrm>
        </p:spPr>
        <p:txBody>
          <a:bodyPr anchor="ctr">
            <a:normAutofit/>
          </a:bodyPr>
          <a:lstStyle/>
          <a:p>
            <a:pPr>
              <a:lnSpc>
                <a:spcPct val="90000"/>
              </a:lnSpc>
            </a:pPr>
            <a:r>
              <a:rPr lang="en-US" sz="1400" b="1">
                <a:highlight>
                  <a:srgbClr val="00FF00"/>
                </a:highlight>
              </a:rPr>
              <a:t>4. </a:t>
            </a:r>
            <a:r>
              <a:rPr lang="id-ID" sz="1400" b="1">
                <a:highlight>
                  <a:srgbClr val="00FF00"/>
                </a:highlight>
              </a:rPr>
              <a:t>Reservasi Acara:</a:t>
            </a:r>
            <a:endParaRPr lang="id-ID" sz="1400">
              <a:highlight>
                <a:srgbClr val="00FF00"/>
              </a:highlight>
            </a:endParaRPr>
          </a:p>
          <a:p>
            <a:pPr>
              <a:lnSpc>
                <a:spcPct val="90000"/>
              </a:lnSpc>
              <a:buFont typeface="Arial" panose="020B0604020202020204" pitchFamily="34" charset="0"/>
              <a:buChar char="•"/>
            </a:pPr>
            <a:r>
              <a:rPr lang="id-ID" sz="1400" b="1">
                <a:highlight>
                  <a:srgbClr val="00FF00"/>
                </a:highlight>
              </a:rPr>
              <a:t>Jenis Acara</a:t>
            </a:r>
            <a:r>
              <a:rPr lang="id-ID" sz="1400" b="1"/>
              <a:t>:</a:t>
            </a:r>
            <a:r>
              <a:rPr lang="id-ID" sz="1400"/>
              <a:t> Klasifikasi berdasarkan jenis acara, seperti pernikahan, konferensi, atau pesta ulang tahun.</a:t>
            </a:r>
          </a:p>
          <a:p>
            <a:pPr>
              <a:lnSpc>
                <a:spcPct val="90000"/>
              </a:lnSpc>
              <a:buFont typeface="Arial" panose="020B0604020202020204" pitchFamily="34" charset="0"/>
              <a:buChar char="•"/>
            </a:pPr>
            <a:r>
              <a:rPr lang="id-ID" sz="1400" b="1">
                <a:highlight>
                  <a:srgbClr val="00FF00"/>
                </a:highlight>
              </a:rPr>
              <a:t>Lokasi:</a:t>
            </a:r>
            <a:r>
              <a:rPr lang="id-ID" sz="1400"/>
              <a:t> Klasifikasi berdasarkan lokasi acara, seperti di dalam ruangan, luar ruangan, atau lokasi tertentu seperti gedung acara atau taman.</a:t>
            </a:r>
          </a:p>
          <a:p>
            <a:pPr>
              <a:lnSpc>
                <a:spcPct val="90000"/>
              </a:lnSpc>
            </a:pPr>
            <a:endParaRPr lang="en-US" sz="1400"/>
          </a:p>
          <a:p>
            <a:pPr>
              <a:lnSpc>
                <a:spcPct val="90000"/>
              </a:lnSpc>
            </a:pPr>
            <a:r>
              <a:rPr lang="en-US" sz="1400" b="1">
                <a:highlight>
                  <a:srgbClr val="00FF00"/>
                </a:highlight>
              </a:rPr>
              <a:t>5. </a:t>
            </a:r>
            <a:r>
              <a:rPr lang="id-ID" sz="1400" b="1">
                <a:highlight>
                  <a:srgbClr val="00FF00"/>
                </a:highlight>
              </a:rPr>
              <a:t>Reservasi Transportasi</a:t>
            </a:r>
            <a:r>
              <a:rPr lang="id-ID" sz="1400" b="1"/>
              <a:t>:</a:t>
            </a:r>
            <a:endParaRPr lang="id-ID" sz="1400"/>
          </a:p>
          <a:p>
            <a:pPr>
              <a:lnSpc>
                <a:spcPct val="90000"/>
              </a:lnSpc>
              <a:buFont typeface="Arial" panose="020B0604020202020204" pitchFamily="34" charset="0"/>
              <a:buChar char="•"/>
            </a:pPr>
            <a:r>
              <a:rPr lang="id-ID" sz="1400" b="1">
                <a:highlight>
                  <a:srgbClr val="00FF00"/>
                </a:highlight>
              </a:rPr>
              <a:t>Jenis Kendaraan</a:t>
            </a:r>
            <a:r>
              <a:rPr lang="id-ID" sz="1400" b="1"/>
              <a:t>:</a:t>
            </a:r>
            <a:r>
              <a:rPr lang="id-ID" sz="1400"/>
              <a:t> Klasifikasi berdasarkan jenis kendaraan, seperti mobil sewaan, taksi, atau layanan transportasi umum.</a:t>
            </a:r>
          </a:p>
          <a:p>
            <a:pPr>
              <a:lnSpc>
                <a:spcPct val="90000"/>
              </a:lnSpc>
              <a:buFont typeface="Arial" panose="020B0604020202020204" pitchFamily="34" charset="0"/>
              <a:buChar char="•"/>
            </a:pPr>
            <a:r>
              <a:rPr lang="id-ID" sz="1400" b="1">
                <a:highlight>
                  <a:srgbClr val="00FF00"/>
                </a:highlight>
              </a:rPr>
              <a:t>Tipe Layanan</a:t>
            </a:r>
            <a:r>
              <a:rPr lang="id-ID" sz="1400" b="1"/>
              <a:t>:</a:t>
            </a:r>
            <a:r>
              <a:rPr lang="id-ID" sz="1400"/>
              <a:t> Klasifikasi berdasarkan jenis layanan, seperti layanan berbasis waktu, layanan berbasis jarak, atau layanan dengan pengemudi.</a:t>
            </a:r>
          </a:p>
          <a:p>
            <a:pPr>
              <a:lnSpc>
                <a:spcPct val="90000"/>
              </a:lnSpc>
            </a:pPr>
            <a:endParaRPr lang="id-ID" sz="1400"/>
          </a:p>
        </p:txBody>
      </p:sp>
      <p:pic>
        <p:nvPicPr>
          <p:cNvPr id="5122" name="Picture 2" descr="Reservasi: Pengertian dan Klasifikasi">
            <a:extLst>
              <a:ext uri="{FF2B5EF4-FFF2-40B4-BE49-F238E27FC236}">
                <a16:creationId xmlns:a16="http://schemas.microsoft.com/office/drawing/2014/main" id="{2FBAD9FA-427D-42E7-8CEC-664CEF121CC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20571" y="3539520"/>
            <a:ext cx="3080048" cy="1540024"/>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73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E726BD9-8106-3082-1D82-1D3BC60979C8}"/>
              </a:ext>
            </a:extLst>
          </p:cNvPr>
          <p:cNvSpPr>
            <a:spLocks noGrp="1"/>
          </p:cNvSpPr>
          <p:nvPr>
            <p:ph type="title"/>
          </p:nvPr>
        </p:nvSpPr>
        <p:spPr>
          <a:xfrm>
            <a:off x="1154954" y="609600"/>
            <a:ext cx="8761413" cy="870857"/>
          </a:xfrm>
        </p:spPr>
        <p:txBody>
          <a:bodyPr/>
          <a:lstStyle/>
          <a:p>
            <a:pPr algn="ctr"/>
            <a:r>
              <a:rPr lang="en-US" dirty="0">
                <a:solidFill>
                  <a:schemeClr val="tx1"/>
                </a:solidFill>
                <a:highlight>
                  <a:srgbClr val="FFFF00"/>
                </a:highlight>
              </a:rPr>
              <a:t>MEDIA DAN SUMBER RESERVASI</a:t>
            </a:r>
            <a:endParaRPr lang="id-ID" dirty="0">
              <a:solidFill>
                <a:schemeClr val="tx1"/>
              </a:solidFill>
              <a:highlight>
                <a:srgbClr val="FFFF00"/>
              </a:highlight>
            </a:endParaRPr>
          </a:p>
        </p:txBody>
      </p:sp>
      <p:sp>
        <p:nvSpPr>
          <p:cNvPr id="3" name="Tampungan Konten 2">
            <a:extLst>
              <a:ext uri="{FF2B5EF4-FFF2-40B4-BE49-F238E27FC236}">
                <a16:creationId xmlns:a16="http://schemas.microsoft.com/office/drawing/2014/main" id="{BDAD5A5A-0806-4055-35C0-EBAB42BD431B}"/>
              </a:ext>
            </a:extLst>
          </p:cNvPr>
          <p:cNvSpPr>
            <a:spLocks noGrp="1"/>
          </p:cNvSpPr>
          <p:nvPr>
            <p:ph idx="1"/>
          </p:nvPr>
        </p:nvSpPr>
        <p:spPr>
          <a:xfrm>
            <a:off x="1219200" y="1480457"/>
            <a:ext cx="8761413" cy="4539343"/>
          </a:xfrm>
        </p:spPr>
        <p:txBody>
          <a:bodyPr>
            <a:normAutofit lnSpcReduction="10000"/>
          </a:bodyPr>
          <a:lstStyle/>
          <a:p>
            <a:r>
              <a:rPr lang="id-ID" dirty="0">
                <a:highlight>
                  <a:srgbClr val="FFFF00"/>
                </a:highlight>
              </a:rPr>
              <a:t>Dalam konteks reservasi, media dan sumber merujuk pada berbagai cara dan saluran yang digunakan untuk melakukan pemesanan atau reservasi. Berikut adalah beberapa media dan sumber yang umum digunakan dalam berbagai industri:</a:t>
            </a:r>
            <a:endParaRPr lang="en-US" dirty="0">
              <a:highlight>
                <a:srgbClr val="FFFF00"/>
              </a:highlight>
            </a:endParaRPr>
          </a:p>
          <a:p>
            <a:endParaRPr lang="en-US" dirty="0">
              <a:highlight>
                <a:srgbClr val="FFFF00"/>
              </a:highlight>
            </a:endParaRPr>
          </a:p>
          <a:p>
            <a:r>
              <a:rPr lang="en-US" b="1" dirty="0">
                <a:highlight>
                  <a:srgbClr val="FF0000"/>
                </a:highlight>
              </a:rPr>
              <a:t>1. </a:t>
            </a:r>
            <a:r>
              <a:rPr lang="id-ID" b="1" dirty="0">
                <a:highlight>
                  <a:srgbClr val="FF0000"/>
                </a:highlight>
              </a:rPr>
              <a:t>Media Tradisional</a:t>
            </a:r>
          </a:p>
          <a:p>
            <a:pPr>
              <a:buFont typeface="Arial" panose="020B0604020202020204" pitchFamily="34" charset="0"/>
              <a:buChar char="•"/>
            </a:pPr>
            <a:r>
              <a:rPr lang="id-ID" b="1" dirty="0"/>
              <a:t>Telepon:</a:t>
            </a:r>
            <a:r>
              <a:rPr lang="id-ID" dirty="0"/>
              <a:t> Banyak bisnis, terutama restoran dan hotel, masih menerima reservasi melalui telepon.</a:t>
            </a:r>
          </a:p>
          <a:p>
            <a:pPr>
              <a:buFont typeface="Arial" panose="020B0604020202020204" pitchFamily="34" charset="0"/>
              <a:buChar char="•"/>
            </a:pPr>
            <a:r>
              <a:rPr lang="id-ID" b="1" dirty="0"/>
              <a:t>Email:</a:t>
            </a:r>
            <a:r>
              <a:rPr lang="id-ID" dirty="0"/>
              <a:t> Beberapa perusahaan menawarkan opsi untuk melakukan reservasi melalui email, terutama untuk permintaan khusus atau grup besar.</a:t>
            </a:r>
          </a:p>
          <a:p>
            <a:pPr>
              <a:buFont typeface="Arial" panose="020B0604020202020204" pitchFamily="34" charset="0"/>
              <a:buChar char="•"/>
            </a:pPr>
            <a:r>
              <a:rPr lang="id-ID" b="1" dirty="0"/>
              <a:t>Faks:</a:t>
            </a:r>
            <a:r>
              <a:rPr lang="id-ID" dirty="0"/>
              <a:t> Meskipun kurang umum saat ini, faks masih digunakan oleh beberapa bisnis untuk menerima reservasi, terutama dalam industri korporat atau bisnis besar.</a:t>
            </a:r>
          </a:p>
          <a:p>
            <a:endParaRPr lang="id-ID" dirty="0">
              <a:highlight>
                <a:srgbClr val="FFFF00"/>
              </a:highlight>
            </a:endParaRPr>
          </a:p>
        </p:txBody>
      </p:sp>
    </p:spTree>
    <p:extLst>
      <p:ext uri="{BB962C8B-B14F-4D97-AF65-F5344CB8AC3E}">
        <p14:creationId xmlns:p14="http://schemas.microsoft.com/office/powerpoint/2010/main" val="2902634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C25A400-DDD5-00FB-F45C-D99D500B8FBC}"/>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7DFCCA73-1C94-11FF-13D6-6A57A9560474}"/>
              </a:ext>
            </a:extLst>
          </p:cNvPr>
          <p:cNvSpPr>
            <a:spLocks noGrp="1"/>
          </p:cNvSpPr>
          <p:nvPr>
            <p:ph idx="1"/>
          </p:nvPr>
        </p:nvSpPr>
        <p:spPr>
          <a:xfrm>
            <a:off x="1154954" y="2046513"/>
            <a:ext cx="8825659" cy="4528457"/>
          </a:xfrm>
        </p:spPr>
        <p:txBody>
          <a:bodyPr/>
          <a:lstStyle/>
          <a:p>
            <a:r>
              <a:rPr lang="en-US" b="1" dirty="0">
                <a:highlight>
                  <a:srgbClr val="FF0000"/>
                </a:highlight>
              </a:rPr>
              <a:t>2. </a:t>
            </a:r>
            <a:r>
              <a:rPr lang="id-ID" b="1" dirty="0">
                <a:highlight>
                  <a:srgbClr val="FF0000"/>
                </a:highlight>
              </a:rPr>
              <a:t>Media Digital</a:t>
            </a:r>
          </a:p>
          <a:p>
            <a:pPr>
              <a:buFont typeface="Arial" panose="020B0604020202020204" pitchFamily="34" charset="0"/>
              <a:buChar char="•"/>
            </a:pPr>
            <a:r>
              <a:rPr lang="id-ID" b="1" dirty="0" err="1"/>
              <a:t>Website</a:t>
            </a:r>
            <a:r>
              <a:rPr lang="id-ID" b="1" dirty="0"/>
              <a:t> Resmi:</a:t>
            </a:r>
            <a:r>
              <a:rPr lang="id-ID" dirty="0"/>
              <a:t> Banyak perusahaan, termasuk hotel, maskapai penerbangan, dan restoran, menyediakan fitur reservasi langsung di situs web mereka.</a:t>
            </a:r>
          </a:p>
          <a:p>
            <a:pPr>
              <a:buFont typeface="Arial" panose="020B0604020202020204" pitchFamily="34" charset="0"/>
              <a:buChar char="•"/>
            </a:pPr>
            <a:r>
              <a:rPr lang="id-ID" b="1" dirty="0"/>
              <a:t>Aplikasi Mobile:</a:t>
            </a:r>
            <a:r>
              <a:rPr lang="id-ID" dirty="0"/>
              <a:t> Aplikasi </a:t>
            </a:r>
            <a:r>
              <a:rPr lang="id-ID" dirty="0" err="1"/>
              <a:t>mobile</a:t>
            </a:r>
            <a:r>
              <a:rPr lang="id-ID" dirty="0"/>
              <a:t> dari penyedia layanan atau platform pihak ketiga memungkinkan pengguna untuk membuat dan mengelola reservasi dari perangkat seluler.</a:t>
            </a:r>
          </a:p>
          <a:p>
            <a:pPr>
              <a:buFont typeface="Arial" panose="020B0604020202020204" pitchFamily="34" charset="0"/>
              <a:buChar char="•"/>
            </a:pPr>
            <a:r>
              <a:rPr lang="id-ID" b="1" dirty="0"/>
              <a:t>Platform Online Travel </a:t>
            </a:r>
            <a:r>
              <a:rPr lang="id-ID" b="1" dirty="0" err="1"/>
              <a:t>Agency</a:t>
            </a:r>
            <a:r>
              <a:rPr lang="id-ID" b="1" dirty="0"/>
              <a:t> (OTA):</a:t>
            </a:r>
            <a:r>
              <a:rPr lang="id-ID" dirty="0"/>
              <a:t> Situs seperti Expedia, Booking.com, dan </a:t>
            </a:r>
            <a:r>
              <a:rPr lang="id-ID" dirty="0" err="1"/>
              <a:t>Airbnb</a:t>
            </a:r>
            <a:r>
              <a:rPr lang="id-ID" dirty="0"/>
              <a:t> memungkinkan pengguna untuk mencari, membandingkan, dan memesan berbagai layanan perjalanan dan akomodasi.</a:t>
            </a:r>
          </a:p>
          <a:p>
            <a:pPr>
              <a:buFont typeface="Arial" panose="020B0604020202020204" pitchFamily="34" charset="0"/>
              <a:buChar char="•"/>
            </a:pPr>
            <a:r>
              <a:rPr lang="id-ID" b="1" dirty="0"/>
              <a:t>Media Sosial:</a:t>
            </a:r>
            <a:r>
              <a:rPr lang="id-ID" dirty="0"/>
              <a:t> Beberapa perusahaan memanfaatkan platform media sosial seperti Facebook, Instagram, dan Twitter untuk menerima reservasi atau pertanyaan terkait reservasi.</a:t>
            </a:r>
          </a:p>
          <a:p>
            <a:endParaRPr lang="id-ID" dirty="0"/>
          </a:p>
        </p:txBody>
      </p:sp>
    </p:spTree>
    <p:extLst>
      <p:ext uri="{BB962C8B-B14F-4D97-AF65-F5344CB8AC3E}">
        <p14:creationId xmlns:p14="http://schemas.microsoft.com/office/powerpoint/2010/main" val="452931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89EA2611-DCBA-4E97-A2B2-9A466E76B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4105" name="Freeform: Shape 4104">
            <a:extLst>
              <a:ext uri="{FF2B5EF4-FFF2-40B4-BE49-F238E27FC236}">
                <a16:creationId xmlns:a16="http://schemas.microsoft.com/office/drawing/2014/main" id="{FD2669AB-35DB-41EC-BE9C-DA80B60A3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6290102" y="977273"/>
            <a:ext cx="6053670" cy="4903455"/>
          </a:xfrm>
          <a:custGeom>
            <a:avLst/>
            <a:gdLst>
              <a:gd name="connsiteX0" fmla="*/ 6053670 w 6053670"/>
              <a:gd name="connsiteY0" fmla="*/ 1098 h 4903455"/>
              <a:gd name="connsiteX1" fmla="*/ 6053670 w 6053670"/>
              <a:gd name="connsiteY1" fmla="*/ 424590 h 4903455"/>
              <a:gd name="connsiteX2" fmla="*/ 6053670 w 6053670"/>
              <a:gd name="connsiteY2" fmla="*/ 1254558 h 4903455"/>
              <a:gd name="connsiteX3" fmla="*/ 6053670 w 6053670"/>
              <a:gd name="connsiteY3" fmla="*/ 4903455 h 4903455"/>
              <a:gd name="connsiteX4" fmla="*/ 0 w 6053670"/>
              <a:gd name="connsiteY4" fmla="*/ 4903455 h 4903455"/>
              <a:gd name="connsiteX5" fmla="*/ 0 w 6053670"/>
              <a:gd name="connsiteY5" fmla="*/ 1249853 h 4903455"/>
              <a:gd name="connsiteX6" fmla="*/ 0 w 6053670"/>
              <a:gd name="connsiteY6" fmla="*/ 424590 h 4903455"/>
              <a:gd name="connsiteX7" fmla="*/ 0 w 6053670"/>
              <a:gd name="connsiteY7" fmla="*/ 0 h 4903455"/>
              <a:gd name="connsiteX8" fmla="*/ 35717 w 6053670"/>
              <a:gd name="connsiteY8" fmla="*/ 5488 h 4903455"/>
              <a:gd name="connsiteX9" fmla="*/ 140445 w 6053670"/>
              <a:gd name="connsiteY9" fmla="*/ 21641 h 4903455"/>
              <a:gd name="connsiteX10" fmla="*/ 216722 w 6053670"/>
              <a:gd name="connsiteY10" fmla="*/ 32932 h 4903455"/>
              <a:gd name="connsiteX11" fmla="*/ 307527 w 6053670"/>
              <a:gd name="connsiteY11" fmla="*/ 44850 h 4903455"/>
              <a:gd name="connsiteX12" fmla="*/ 415282 w 6053670"/>
              <a:gd name="connsiteY12" fmla="*/ 59121 h 4903455"/>
              <a:gd name="connsiteX13" fmla="*/ 534539 w 6053670"/>
              <a:gd name="connsiteY13" fmla="*/ 74175 h 4903455"/>
              <a:gd name="connsiteX14" fmla="*/ 668931 w 6053670"/>
              <a:gd name="connsiteY14" fmla="*/ 90014 h 4903455"/>
              <a:gd name="connsiteX15" fmla="*/ 815430 w 6053670"/>
              <a:gd name="connsiteY15" fmla="*/ 106794 h 4903455"/>
              <a:gd name="connsiteX16" fmla="*/ 974641 w 6053670"/>
              <a:gd name="connsiteY16" fmla="*/ 123574 h 4903455"/>
              <a:gd name="connsiteX17" fmla="*/ 1144144 w 6053670"/>
              <a:gd name="connsiteY17" fmla="*/ 140667 h 4903455"/>
              <a:gd name="connsiteX18" fmla="*/ 1326965 w 6053670"/>
              <a:gd name="connsiteY18" fmla="*/ 156506 h 4903455"/>
              <a:gd name="connsiteX19" fmla="*/ 1518261 w 6053670"/>
              <a:gd name="connsiteY19" fmla="*/ 171717 h 4903455"/>
              <a:gd name="connsiteX20" fmla="*/ 1720453 w 6053670"/>
              <a:gd name="connsiteY20" fmla="*/ 185518 h 4903455"/>
              <a:gd name="connsiteX21" fmla="*/ 1931121 w 6053670"/>
              <a:gd name="connsiteY21" fmla="*/ 198690 h 4903455"/>
              <a:gd name="connsiteX22" fmla="*/ 2150869 w 6053670"/>
              <a:gd name="connsiteY22" fmla="*/ 211079 h 4903455"/>
              <a:gd name="connsiteX23" fmla="*/ 2263467 w 6053670"/>
              <a:gd name="connsiteY23" fmla="*/ 215470 h 4903455"/>
              <a:gd name="connsiteX24" fmla="*/ 2378487 w 6053670"/>
              <a:gd name="connsiteY24" fmla="*/ 220332 h 4903455"/>
              <a:gd name="connsiteX25" fmla="*/ 2495323 w 6053670"/>
              <a:gd name="connsiteY25" fmla="*/ 224879 h 4903455"/>
              <a:gd name="connsiteX26" fmla="*/ 2612764 w 6053670"/>
              <a:gd name="connsiteY26" fmla="*/ 227859 h 4903455"/>
              <a:gd name="connsiteX27" fmla="*/ 2732627 w 6053670"/>
              <a:gd name="connsiteY27" fmla="*/ 230525 h 4903455"/>
              <a:gd name="connsiteX28" fmla="*/ 2853700 w 6053670"/>
              <a:gd name="connsiteY28" fmla="*/ 233348 h 4903455"/>
              <a:gd name="connsiteX29" fmla="*/ 2977195 w 6053670"/>
              <a:gd name="connsiteY29" fmla="*/ 235229 h 4903455"/>
              <a:gd name="connsiteX30" fmla="*/ 3101900 w 6053670"/>
              <a:gd name="connsiteY30" fmla="*/ 235229 h 4903455"/>
              <a:gd name="connsiteX31" fmla="*/ 3227817 w 6053670"/>
              <a:gd name="connsiteY31" fmla="*/ 236170 h 4903455"/>
              <a:gd name="connsiteX32" fmla="*/ 3354944 w 6053670"/>
              <a:gd name="connsiteY32" fmla="*/ 235229 h 4903455"/>
              <a:gd name="connsiteX33" fmla="*/ 3483887 w 6053670"/>
              <a:gd name="connsiteY33" fmla="*/ 233348 h 4903455"/>
              <a:gd name="connsiteX34" fmla="*/ 3612830 w 6053670"/>
              <a:gd name="connsiteY34" fmla="*/ 231623 h 4903455"/>
              <a:gd name="connsiteX35" fmla="*/ 3743589 w 6053670"/>
              <a:gd name="connsiteY35" fmla="*/ 227859 h 4903455"/>
              <a:gd name="connsiteX36" fmla="*/ 3875559 w 6053670"/>
              <a:gd name="connsiteY36" fmla="*/ 223938 h 4903455"/>
              <a:gd name="connsiteX37" fmla="*/ 4007529 w 6053670"/>
              <a:gd name="connsiteY37" fmla="*/ 219391 h 4903455"/>
              <a:gd name="connsiteX38" fmla="*/ 4140710 w 6053670"/>
              <a:gd name="connsiteY38" fmla="*/ 212961 h 4903455"/>
              <a:gd name="connsiteX39" fmla="*/ 4275102 w 6053670"/>
              <a:gd name="connsiteY39" fmla="*/ 205277 h 4903455"/>
              <a:gd name="connsiteX40" fmla="*/ 4410098 w 6053670"/>
              <a:gd name="connsiteY40" fmla="*/ 197907 h 4903455"/>
              <a:gd name="connsiteX41" fmla="*/ 4545096 w 6053670"/>
              <a:gd name="connsiteY41" fmla="*/ 188498 h 4903455"/>
              <a:gd name="connsiteX42" fmla="*/ 4681909 w 6053670"/>
              <a:gd name="connsiteY42" fmla="*/ 177207 h 4903455"/>
              <a:gd name="connsiteX43" fmla="*/ 4816905 w 6053670"/>
              <a:gd name="connsiteY43" fmla="*/ 165916 h 4903455"/>
              <a:gd name="connsiteX44" fmla="*/ 4954323 w 6053670"/>
              <a:gd name="connsiteY44" fmla="*/ 152899 h 4903455"/>
              <a:gd name="connsiteX45" fmla="*/ 5092347 w 6053670"/>
              <a:gd name="connsiteY45" fmla="*/ 138629 h 4903455"/>
              <a:gd name="connsiteX46" fmla="*/ 5228555 w 6053670"/>
              <a:gd name="connsiteY46" fmla="*/ 123574 h 4903455"/>
              <a:gd name="connsiteX47" fmla="*/ 5366578 w 6053670"/>
              <a:gd name="connsiteY47" fmla="*/ 106010 h 4903455"/>
              <a:gd name="connsiteX48" fmla="*/ 5503997 w 6053670"/>
              <a:gd name="connsiteY48" fmla="*/ 87192 h 4903455"/>
              <a:gd name="connsiteX49" fmla="*/ 5642020 w 6053670"/>
              <a:gd name="connsiteY49" fmla="*/ 68530 h 4903455"/>
              <a:gd name="connsiteX50" fmla="*/ 5779438 w 6053670"/>
              <a:gd name="connsiteY50" fmla="*/ 46733 h 4903455"/>
              <a:gd name="connsiteX51" fmla="*/ 5916251 w 6053670"/>
              <a:gd name="connsiteY51" fmla="*/ 24464 h 4903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4903455">
                <a:moveTo>
                  <a:pt x="6053670" y="1098"/>
                </a:moveTo>
                <a:lnTo>
                  <a:pt x="6053670" y="424590"/>
                </a:lnTo>
                <a:lnTo>
                  <a:pt x="6053670" y="1254558"/>
                </a:lnTo>
                <a:lnTo>
                  <a:pt x="6053670" y="4903455"/>
                </a:lnTo>
                <a:lnTo>
                  <a:pt x="0" y="4903455"/>
                </a:lnTo>
                <a:lnTo>
                  <a:pt x="0" y="1249853"/>
                </a:lnTo>
                <a:lnTo>
                  <a:pt x="0" y="424590"/>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0" y="235229"/>
                </a:lnTo>
                <a:lnTo>
                  <a:pt x="3227817" y="236170"/>
                </a:lnTo>
                <a:lnTo>
                  <a:pt x="3354944" y="235229"/>
                </a:lnTo>
                <a:lnTo>
                  <a:pt x="3483887" y="233348"/>
                </a:lnTo>
                <a:lnTo>
                  <a:pt x="3612830" y="231623"/>
                </a:lnTo>
                <a:lnTo>
                  <a:pt x="3743589" y="227859"/>
                </a:lnTo>
                <a:lnTo>
                  <a:pt x="3875559" y="223938"/>
                </a:lnTo>
                <a:lnTo>
                  <a:pt x="4007529"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txBody>
          <a:bodyPr/>
          <a:lstStyle/>
          <a:p>
            <a:endParaRPr lang="id-ID"/>
          </a:p>
        </p:txBody>
      </p:sp>
      <p:sp>
        <p:nvSpPr>
          <p:cNvPr id="4107" name="Freeform 5">
            <a:extLst>
              <a:ext uri="{FF2B5EF4-FFF2-40B4-BE49-F238E27FC236}">
                <a16:creationId xmlns:a16="http://schemas.microsoft.com/office/drawing/2014/main" id="{BBC615D1-6E12-40EF-915B-316CFDB55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1069"/>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4109" name="Freeform 5">
            <a:extLst>
              <a:ext uri="{FF2B5EF4-FFF2-40B4-BE49-F238E27FC236}">
                <a16:creationId xmlns:a16="http://schemas.microsoft.com/office/drawing/2014/main" id="{B9797D36-DE1E-47CD-881A-6C1F5828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49246"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en-US" dirty="0"/>
          </a:p>
        </p:txBody>
      </p:sp>
      <p:sp>
        <p:nvSpPr>
          <p:cNvPr id="2" name="Judul 1">
            <a:extLst>
              <a:ext uri="{FF2B5EF4-FFF2-40B4-BE49-F238E27FC236}">
                <a16:creationId xmlns:a16="http://schemas.microsoft.com/office/drawing/2014/main" id="{49C241D9-673B-E2B6-0EB4-578E4B68264B}"/>
              </a:ext>
            </a:extLst>
          </p:cNvPr>
          <p:cNvSpPr>
            <a:spLocks noGrp="1"/>
          </p:cNvSpPr>
          <p:nvPr>
            <p:ph type="title"/>
          </p:nvPr>
        </p:nvSpPr>
        <p:spPr>
          <a:xfrm>
            <a:off x="639098" y="629265"/>
            <a:ext cx="6072776" cy="1622322"/>
          </a:xfrm>
        </p:spPr>
        <p:txBody>
          <a:bodyPr>
            <a:normAutofit/>
          </a:bodyPr>
          <a:lstStyle/>
          <a:p>
            <a:endParaRPr lang="id-ID">
              <a:solidFill>
                <a:schemeClr val="tx1"/>
              </a:solidFill>
            </a:endParaRPr>
          </a:p>
        </p:txBody>
      </p:sp>
      <p:pic>
        <p:nvPicPr>
          <p:cNvPr id="4098" name="Picture 2" descr="Arti Reservasi dan Jenis-jenisnya | kumparan.com">
            <a:extLst>
              <a:ext uri="{FF2B5EF4-FFF2-40B4-BE49-F238E27FC236}">
                <a16:creationId xmlns:a16="http://schemas.microsoft.com/office/drawing/2014/main" id="{B66D4B3D-88AD-58A3-5EE3-206D7E4E73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2730" r="28120"/>
          <a:stretch/>
        </p:blipFill>
        <p:spPr bwMode="auto">
          <a:xfrm>
            <a:off x="7418226" y="645106"/>
            <a:ext cx="4125317" cy="5585369"/>
          </a:xfrm>
          <a:prstGeom prst="rect">
            <a:avLst/>
          </a:prstGeom>
          <a:noFill/>
          <a:extLst>
            <a:ext uri="{909E8E84-426E-40DD-AFC4-6F175D3DCCD1}">
              <a14:hiddenFill xmlns:a14="http://schemas.microsoft.com/office/drawing/2010/main">
                <a:solidFill>
                  <a:srgbClr val="FFFFFF"/>
                </a:solidFill>
              </a14:hiddenFill>
            </a:ext>
          </a:extLst>
        </p:spPr>
      </p:pic>
      <p:sp>
        <p:nvSpPr>
          <p:cNvPr id="4111" name="Rectangle 4110">
            <a:extLst>
              <a:ext uri="{FF2B5EF4-FFF2-40B4-BE49-F238E27FC236}">
                <a16:creationId xmlns:a16="http://schemas.microsoft.com/office/drawing/2014/main" id="{4A2FAF1F-F462-46AF-A9E6-CC93C4E2C3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4113" name="Oval 4112">
            <a:extLst>
              <a:ext uri="{FF2B5EF4-FFF2-40B4-BE49-F238E27FC236}">
                <a16:creationId xmlns:a16="http://schemas.microsoft.com/office/drawing/2014/main" id="{7146BED8-BAE9-42C5-A3DD-7B946445D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4115" name="Oval 4114">
            <a:extLst>
              <a:ext uri="{FF2B5EF4-FFF2-40B4-BE49-F238E27FC236}">
                <a16:creationId xmlns:a16="http://schemas.microsoft.com/office/drawing/2014/main" id="{15765FE8-B62F-41E4-A73C-74C91A8FD9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Tampungan Konten 2">
            <a:extLst>
              <a:ext uri="{FF2B5EF4-FFF2-40B4-BE49-F238E27FC236}">
                <a16:creationId xmlns:a16="http://schemas.microsoft.com/office/drawing/2014/main" id="{8D4B1683-2631-0DFC-2C54-6982B8C1D097}"/>
              </a:ext>
            </a:extLst>
          </p:cNvPr>
          <p:cNvSpPr>
            <a:spLocks noGrp="1"/>
          </p:cNvSpPr>
          <p:nvPr>
            <p:ph idx="1"/>
          </p:nvPr>
        </p:nvSpPr>
        <p:spPr>
          <a:xfrm>
            <a:off x="639098" y="2418735"/>
            <a:ext cx="6072776" cy="3811740"/>
          </a:xfrm>
        </p:spPr>
        <p:txBody>
          <a:bodyPr anchor="ctr">
            <a:normAutofit/>
          </a:bodyPr>
          <a:lstStyle/>
          <a:p>
            <a:pPr>
              <a:lnSpc>
                <a:spcPct val="90000"/>
              </a:lnSpc>
            </a:pPr>
            <a:r>
              <a:rPr lang="en-US" sz="1100" b="1">
                <a:solidFill>
                  <a:schemeClr val="tx1"/>
                </a:solidFill>
                <a:highlight>
                  <a:srgbClr val="FF0000"/>
                </a:highlight>
              </a:rPr>
              <a:t>3. </a:t>
            </a:r>
            <a:r>
              <a:rPr lang="id-ID" sz="1100" b="1">
                <a:solidFill>
                  <a:schemeClr val="tx1"/>
                </a:solidFill>
                <a:highlight>
                  <a:srgbClr val="FF0000"/>
                </a:highlight>
              </a:rPr>
              <a:t>Sumber Pihak Ketiga</a:t>
            </a:r>
          </a:p>
          <a:p>
            <a:pPr>
              <a:lnSpc>
                <a:spcPct val="90000"/>
              </a:lnSpc>
              <a:buFont typeface="Arial" panose="020B0604020202020204" pitchFamily="34" charset="0"/>
              <a:buChar char="•"/>
            </a:pPr>
            <a:r>
              <a:rPr lang="id-ID" sz="1100" b="1">
                <a:solidFill>
                  <a:schemeClr val="tx1"/>
                </a:solidFill>
                <a:highlight>
                  <a:srgbClr val="FF0000"/>
                </a:highlight>
              </a:rPr>
              <a:t>Agen Perjalanan:</a:t>
            </a:r>
            <a:r>
              <a:rPr lang="id-ID" sz="1100">
                <a:solidFill>
                  <a:schemeClr val="tx1"/>
                </a:solidFill>
                <a:highlight>
                  <a:srgbClr val="FF0000"/>
                </a:highlight>
              </a:rPr>
              <a:t> Agen </a:t>
            </a:r>
            <a:r>
              <a:rPr lang="id-ID" sz="1100">
                <a:solidFill>
                  <a:schemeClr val="tx1"/>
                </a:solidFill>
              </a:rPr>
              <a:t>perjalanan tradisional dan online dapat membantu pelanggan melakukan reservasi untuk berbagai layanan seperti tiket penerbangan, hotel, dan tur.</a:t>
            </a:r>
          </a:p>
          <a:p>
            <a:pPr>
              <a:lnSpc>
                <a:spcPct val="90000"/>
              </a:lnSpc>
              <a:buFont typeface="Arial" panose="020B0604020202020204" pitchFamily="34" charset="0"/>
              <a:buChar char="•"/>
            </a:pPr>
            <a:r>
              <a:rPr lang="id-ID" sz="1100" b="1">
                <a:solidFill>
                  <a:schemeClr val="tx1"/>
                </a:solidFill>
              </a:rPr>
              <a:t>Tour Operator:</a:t>
            </a:r>
            <a:r>
              <a:rPr lang="id-ID" sz="1100">
                <a:solidFill>
                  <a:schemeClr val="tx1"/>
                </a:solidFill>
              </a:rPr>
              <a:t> Operator tur yang mengatur perjalanan dan paket liburan sering kali menangani reservasi sebagai bagian dari layanan mereka.</a:t>
            </a:r>
          </a:p>
          <a:p>
            <a:pPr>
              <a:lnSpc>
                <a:spcPct val="90000"/>
              </a:lnSpc>
              <a:buFont typeface="Arial" panose="020B0604020202020204" pitchFamily="34" charset="0"/>
              <a:buChar char="•"/>
            </a:pPr>
            <a:r>
              <a:rPr lang="id-ID" sz="1100" b="1">
                <a:solidFill>
                  <a:schemeClr val="tx1"/>
                </a:solidFill>
              </a:rPr>
              <a:t>Kantor Penjualan:</a:t>
            </a:r>
            <a:r>
              <a:rPr lang="id-ID" sz="1100">
                <a:solidFill>
                  <a:schemeClr val="tx1"/>
                </a:solidFill>
              </a:rPr>
              <a:t> Beberapa penyedia layanan, seperti maskapai penerbangan atau hotel, memiliki kantor penjualan atau cabang fisik di mana pelanggan dapat melakukan reservasi secara langsung.</a:t>
            </a:r>
            <a:endParaRPr lang="en-US" sz="1100">
              <a:solidFill>
                <a:schemeClr val="tx1"/>
              </a:solidFill>
            </a:endParaRPr>
          </a:p>
          <a:p>
            <a:pPr>
              <a:lnSpc>
                <a:spcPct val="90000"/>
              </a:lnSpc>
            </a:pPr>
            <a:r>
              <a:rPr lang="en-US" sz="1100" b="1">
                <a:solidFill>
                  <a:schemeClr val="tx1"/>
                </a:solidFill>
                <a:highlight>
                  <a:srgbClr val="FF0000"/>
                </a:highlight>
              </a:rPr>
              <a:t>4. </a:t>
            </a:r>
            <a:r>
              <a:rPr lang="id-ID" sz="1100" b="1">
                <a:solidFill>
                  <a:schemeClr val="tx1"/>
                </a:solidFill>
                <a:highlight>
                  <a:srgbClr val="FF0000"/>
                </a:highlight>
              </a:rPr>
              <a:t>Media Sosial dan Ulasan</a:t>
            </a:r>
          </a:p>
          <a:p>
            <a:pPr>
              <a:lnSpc>
                <a:spcPct val="90000"/>
              </a:lnSpc>
              <a:buFont typeface="Arial" panose="020B0604020202020204" pitchFamily="34" charset="0"/>
              <a:buChar char="•"/>
            </a:pPr>
            <a:r>
              <a:rPr lang="id-ID" sz="1100" b="1">
                <a:solidFill>
                  <a:schemeClr val="tx1"/>
                </a:solidFill>
              </a:rPr>
              <a:t>Forum dan Blog:</a:t>
            </a:r>
            <a:r>
              <a:rPr lang="id-ID" sz="1100">
                <a:solidFill>
                  <a:schemeClr val="tx1"/>
                </a:solidFill>
              </a:rPr>
              <a:t> Situs web yang menyediakan ulasan dan rekomendasi perjalanan seringkali juga menyediakan link atau informasi untuk melakukan reservasi.</a:t>
            </a:r>
          </a:p>
          <a:p>
            <a:pPr>
              <a:lnSpc>
                <a:spcPct val="90000"/>
              </a:lnSpc>
              <a:buFont typeface="Arial" panose="020B0604020202020204" pitchFamily="34" charset="0"/>
              <a:buChar char="•"/>
            </a:pPr>
            <a:r>
              <a:rPr lang="id-ID" sz="1100" b="1">
                <a:solidFill>
                  <a:schemeClr val="tx1"/>
                </a:solidFill>
              </a:rPr>
              <a:t>Platform Ulasan:</a:t>
            </a:r>
            <a:r>
              <a:rPr lang="id-ID" sz="1100">
                <a:solidFill>
                  <a:schemeClr val="tx1"/>
                </a:solidFill>
              </a:rPr>
              <a:t> Situs seperti TripAdvisor atau Yelp tidak hanya memberikan ulasan tetapi juga sering menyediakan opsi untuk memesan layanan langsung dari platform.</a:t>
            </a:r>
          </a:p>
          <a:p>
            <a:pPr>
              <a:lnSpc>
                <a:spcPct val="90000"/>
              </a:lnSpc>
              <a:buFont typeface="Arial" panose="020B0604020202020204" pitchFamily="34" charset="0"/>
              <a:buChar char="•"/>
            </a:pPr>
            <a:endParaRPr lang="id-ID" sz="1100">
              <a:solidFill>
                <a:schemeClr val="tx1"/>
              </a:solidFill>
            </a:endParaRPr>
          </a:p>
          <a:p>
            <a:pPr>
              <a:lnSpc>
                <a:spcPct val="90000"/>
              </a:lnSpc>
            </a:pPr>
            <a:endParaRPr lang="id-ID" sz="1100">
              <a:solidFill>
                <a:schemeClr val="tx1"/>
              </a:solidFill>
            </a:endParaRPr>
          </a:p>
        </p:txBody>
      </p:sp>
    </p:spTree>
    <p:extLst>
      <p:ext uri="{BB962C8B-B14F-4D97-AF65-F5344CB8AC3E}">
        <p14:creationId xmlns:p14="http://schemas.microsoft.com/office/powerpoint/2010/main" val="142751966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0742B89-7CA8-F24F-90D3-6B80FE3128D4}"/>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pic>
        <p:nvPicPr>
          <p:cNvPr id="2050" name="Picture 2" descr="Jenis Reservasi atau Booking di Hotel Anda">
            <a:extLst>
              <a:ext uri="{FF2B5EF4-FFF2-40B4-BE49-F238E27FC236}">
                <a16:creationId xmlns:a16="http://schemas.microsoft.com/office/drawing/2014/main" id="{AB9BA480-6CAA-0229-A451-7D2433E7A92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51467" y="3092926"/>
            <a:ext cx="4345024" cy="243321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B702BD32-746A-34BD-6C86-E50CE2EE1A18}"/>
              </a:ext>
            </a:extLst>
          </p:cNvPr>
          <p:cNvSpPr>
            <a:spLocks noGrp="1"/>
          </p:cNvSpPr>
          <p:nvPr>
            <p:ph idx="1"/>
          </p:nvPr>
        </p:nvSpPr>
        <p:spPr>
          <a:xfrm>
            <a:off x="5980954" y="2603500"/>
            <a:ext cx="5211979" cy="3416300"/>
          </a:xfrm>
        </p:spPr>
        <p:txBody>
          <a:bodyPr anchor="ctr">
            <a:normAutofit/>
          </a:bodyPr>
          <a:lstStyle/>
          <a:p>
            <a:pPr>
              <a:lnSpc>
                <a:spcPct val="90000"/>
              </a:lnSpc>
            </a:pPr>
            <a:r>
              <a:rPr lang="en-US" sz="1400" b="1">
                <a:highlight>
                  <a:srgbClr val="FF0000"/>
                </a:highlight>
              </a:rPr>
              <a:t>5. </a:t>
            </a:r>
            <a:r>
              <a:rPr lang="id-ID" sz="1400" b="1">
                <a:highlight>
                  <a:srgbClr val="FF0000"/>
                </a:highlight>
              </a:rPr>
              <a:t>Metode Khusus</a:t>
            </a:r>
          </a:p>
          <a:p>
            <a:pPr>
              <a:lnSpc>
                <a:spcPct val="90000"/>
              </a:lnSpc>
              <a:buFont typeface="Arial" panose="020B0604020202020204" pitchFamily="34" charset="0"/>
              <a:buChar char="•"/>
            </a:pPr>
            <a:r>
              <a:rPr lang="id-ID" sz="1400" b="1"/>
              <a:t>Reservasi Langsung di Tempat:</a:t>
            </a:r>
            <a:r>
              <a:rPr lang="id-ID" sz="1400"/>
              <a:t> Beberapa tempat, terutama restoran dan hotel yang sangat populer, mungkin memungkinkan pelanggan untuk membuat reservasi secara langsung di lokasi mereka.</a:t>
            </a:r>
          </a:p>
          <a:p>
            <a:pPr>
              <a:lnSpc>
                <a:spcPct val="90000"/>
              </a:lnSpc>
              <a:buFont typeface="Arial" panose="020B0604020202020204" pitchFamily="34" charset="0"/>
              <a:buChar char="•"/>
            </a:pPr>
            <a:r>
              <a:rPr lang="id-ID" sz="1400" b="1"/>
              <a:t>Jaringan Mitra:</a:t>
            </a:r>
            <a:r>
              <a:rPr lang="id-ID" sz="1400"/>
              <a:t> Beberapa penyedia layanan bekerja sama dengan mitra atau afiliasi untuk memfasilitasi reservasi. Misalnya, hotel bisa bekerja dengan agen perjalanan atau platform OTA.</a:t>
            </a:r>
          </a:p>
          <a:p>
            <a:pPr>
              <a:lnSpc>
                <a:spcPct val="90000"/>
              </a:lnSpc>
            </a:pPr>
            <a:endParaRPr lang="en-US" sz="1400"/>
          </a:p>
          <a:p>
            <a:pPr>
              <a:lnSpc>
                <a:spcPct val="90000"/>
              </a:lnSpc>
            </a:pPr>
            <a:r>
              <a:rPr lang="id-ID" sz="1400"/>
              <a:t>Penggunaan media dan sumber ini </a:t>
            </a:r>
            <a:r>
              <a:rPr lang="id-ID" sz="1400" err="1"/>
              <a:t>seringkali</a:t>
            </a:r>
            <a:r>
              <a:rPr lang="id-ID" sz="1400"/>
              <a:t> bergantung pada preferensi pelanggan, kebutuhan spesifik, serta ketersediaan dan kemudahan yang ditawarkan oleh setiap saluran.</a:t>
            </a:r>
          </a:p>
        </p:txBody>
      </p:sp>
    </p:spTree>
    <p:extLst>
      <p:ext uri="{BB962C8B-B14F-4D97-AF65-F5344CB8AC3E}">
        <p14:creationId xmlns:p14="http://schemas.microsoft.com/office/powerpoint/2010/main" val="662325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74F6DB9-85C9-1A9D-0803-3E9C70233C4F}"/>
              </a:ext>
            </a:extLst>
          </p:cNvPr>
          <p:cNvSpPr>
            <a:spLocks noGrp="1"/>
          </p:cNvSpPr>
          <p:nvPr>
            <p:ph type="title"/>
          </p:nvPr>
        </p:nvSpPr>
        <p:spPr/>
        <p:txBody>
          <a:bodyPr/>
          <a:lstStyle/>
          <a:p>
            <a:pPr algn="ctr"/>
            <a:r>
              <a:rPr lang="id-ID" sz="3200" dirty="0">
                <a:solidFill>
                  <a:srgbClr val="000000"/>
                </a:solidFill>
                <a:effectLst/>
                <a:highlight>
                  <a:srgbClr val="FFFF00"/>
                </a:highlight>
                <a:latin typeface="Times New Roman" panose="02020603050405020304" pitchFamily="18" charset="0"/>
              </a:rPr>
              <a:t>Sistem penanganan reservasi </a:t>
            </a:r>
            <a:endParaRPr lang="id-ID" sz="3200" dirty="0">
              <a:highlight>
                <a:srgbClr val="FFFF00"/>
              </a:highlight>
            </a:endParaRPr>
          </a:p>
        </p:txBody>
      </p:sp>
      <p:sp>
        <p:nvSpPr>
          <p:cNvPr id="3" name="Tampungan Konten 2">
            <a:extLst>
              <a:ext uri="{FF2B5EF4-FFF2-40B4-BE49-F238E27FC236}">
                <a16:creationId xmlns:a16="http://schemas.microsoft.com/office/drawing/2014/main" id="{B018E8D2-45BA-63C5-A9D0-F0B593FE73FC}"/>
              </a:ext>
            </a:extLst>
          </p:cNvPr>
          <p:cNvSpPr>
            <a:spLocks noGrp="1"/>
          </p:cNvSpPr>
          <p:nvPr>
            <p:ph idx="1"/>
          </p:nvPr>
        </p:nvSpPr>
        <p:spPr>
          <a:xfrm>
            <a:off x="1219200" y="1680632"/>
            <a:ext cx="8761413" cy="4720168"/>
          </a:xfrm>
        </p:spPr>
        <p:txBody>
          <a:bodyPr>
            <a:normAutofit/>
          </a:bodyPr>
          <a:lstStyle/>
          <a:p>
            <a:r>
              <a:rPr lang="id-ID" dirty="0">
                <a:highlight>
                  <a:srgbClr val="FFFF00"/>
                </a:highlight>
              </a:rPr>
              <a:t>Sistem penanganan reservasi adalah perangkat atau platform yang digunakan untuk mengelola dan memproses pemesanan atau reservasi di berbagai industri, seperti perhotelan, penerbangan, restoran, dan acara. Sistem ini dirancang untuk menyederhanakan proses reservasi, meningkatkan efisiensi, dan meningkatkan pengalaman pelanggan</a:t>
            </a:r>
            <a:r>
              <a:rPr lang="id-ID" dirty="0"/>
              <a:t>.</a:t>
            </a:r>
            <a:endParaRPr lang="en-US" dirty="0"/>
          </a:p>
          <a:p>
            <a:r>
              <a:rPr lang="id-ID" b="1" dirty="0"/>
              <a:t>1. Fitur Utama Sistem Penanganan Reservasi</a:t>
            </a:r>
          </a:p>
          <a:p>
            <a:pPr>
              <a:buFont typeface="Arial" panose="020B0604020202020204" pitchFamily="34" charset="0"/>
              <a:buChar char="•"/>
            </a:pPr>
            <a:r>
              <a:rPr lang="id-ID" b="1" dirty="0"/>
              <a:t>Pemesanan Online:</a:t>
            </a:r>
            <a:r>
              <a:rPr lang="id-ID" dirty="0"/>
              <a:t> Memungkinkan pelanggan untuk melakukan reservasi secara langsung melalui situs web atau aplikasi </a:t>
            </a:r>
            <a:r>
              <a:rPr lang="id-ID" dirty="0" err="1"/>
              <a:t>mobile</a:t>
            </a:r>
            <a:r>
              <a:rPr lang="id-ID" dirty="0"/>
              <a:t>.</a:t>
            </a:r>
          </a:p>
          <a:p>
            <a:pPr>
              <a:buFont typeface="Arial" panose="020B0604020202020204" pitchFamily="34" charset="0"/>
              <a:buChar char="•"/>
            </a:pPr>
            <a:r>
              <a:rPr lang="id-ID" b="1" dirty="0"/>
              <a:t>Manajemen Inventaris:</a:t>
            </a:r>
            <a:r>
              <a:rPr lang="id-ID" dirty="0"/>
              <a:t> Mengelola ketersediaan kamar hotel, kursi penerbangan, meja restoran, atau fasilitas acara.</a:t>
            </a:r>
          </a:p>
          <a:p>
            <a:pPr>
              <a:buFont typeface="Arial" panose="020B0604020202020204" pitchFamily="34" charset="0"/>
              <a:buChar char="•"/>
            </a:pPr>
            <a:r>
              <a:rPr lang="id-ID" b="1" dirty="0"/>
              <a:t>Penerimaan Pembayaran:</a:t>
            </a:r>
            <a:r>
              <a:rPr lang="id-ID" dirty="0"/>
              <a:t> Integrasi dengan sistem pembayaran untuk memproses pembayaran </a:t>
            </a:r>
            <a:r>
              <a:rPr lang="id-ID" dirty="0" err="1"/>
              <a:t>online</a:t>
            </a:r>
            <a:r>
              <a:rPr lang="id-ID" dirty="0"/>
              <a:t> atau </a:t>
            </a:r>
            <a:r>
              <a:rPr lang="id-ID" dirty="0" err="1"/>
              <a:t>offline</a:t>
            </a:r>
            <a:r>
              <a:rPr lang="id-ID" dirty="0"/>
              <a:t>.</a:t>
            </a:r>
          </a:p>
          <a:p>
            <a:pPr>
              <a:buFont typeface="Arial" panose="020B0604020202020204" pitchFamily="34" charset="0"/>
              <a:buChar char="•"/>
            </a:pPr>
            <a:r>
              <a:rPr lang="id-ID" b="1" dirty="0"/>
              <a:t>Konfirmasi dan Pengingat:</a:t>
            </a:r>
            <a:r>
              <a:rPr lang="id-ID" dirty="0"/>
              <a:t> Mengirimkan konfirmasi reservasi dan pengingat kepada pelanggan melalui email, SMS, atau notifikasi aplikasi.</a:t>
            </a:r>
          </a:p>
          <a:p>
            <a:endParaRPr lang="id-ID" dirty="0"/>
          </a:p>
        </p:txBody>
      </p:sp>
    </p:spTree>
    <p:extLst>
      <p:ext uri="{BB962C8B-B14F-4D97-AF65-F5344CB8AC3E}">
        <p14:creationId xmlns:p14="http://schemas.microsoft.com/office/powerpoint/2010/main" val="1306134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506A6B-D480-2DB3-7776-DF5C4EA5C880}"/>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CC1AE2E-22F1-68C4-7461-566CCC1AAE80}"/>
              </a:ext>
            </a:extLst>
          </p:cNvPr>
          <p:cNvSpPr>
            <a:spLocks noGrp="1"/>
          </p:cNvSpPr>
          <p:nvPr>
            <p:ph idx="1"/>
          </p:nvPr>
        </p:nvSpPr>
        <p:spPr>
          <a:xfrm>
            <a:off x="1328057" y="973668"/>
            <a:ext cx="8761413" cy="6014961"/>
          </a:xfrm>
        </p:spPr>
        <p:txBody>
          <a:bodyPr>
            <a:normAutofit/>
          </a:bodyPr>
          <a:lstStyle/>
          <a:p>
            <a:r>
              <a:rPr lang="id-ID" b="1" dirty="0">
                <a:highlight>
                  <a:srgbClr val="FF0000"/>
                </a:highlight>
              </a:rPr>
              <a:t>Manajemen Jadwal:</a:t>
            </a:r>
            <a:r>
              <a:rPr lang="id-ID" dirty="0">
                <a:highlight>
                  <a:srgbClr val="FF0000"/>
                </a:highlight>
              </a:rPr>
              <a:t> Mengatur jadwal reservasi, termasuk alokasi waktu dan sumber daya yang tersedia</a:t>
            </a:r>
            <a:r>
              <a:rPr lang="id-ID" dirty="0"/>
              <a:t>.</a:t>
            </a:r>
            <a:endParaRPr lang="en-US" dirty="0"/>
          </a:p>
          <a:p>
            <a:r>
              <a:rPr lang="id-ID" b="1" dirty="0">
                <a:highlight>
                  <a:srgbClr val="FF0000"/>
                </a:highlight>
              </a:rPr>
              <a:t>Laporan dan Analitik:</a:t>
            </a:r>
            <a:r>
              <a:rPr lang="id-ID" dirty="0"/>
              <a:t> </a:t>
            </a:r>
            <a:r>
              <a:rPr lang="id-ID" dirty="0">
                <a:highlight>
                  <a:srgbClr val="FF0000"/>
                </a:highlight>
              </a:rPr>
              <a:t>Menyediakan laporan tentang tren reservasi, tingkat </a:t>
            </a:r>
            <a:r>
              <a:rPr lang="id-ID" dirty="0"/>
              <a:t>hunian, dan performa bisnis untuk analisis lebih lanjut.</a:t>
            </a:r>
            <a:endParaRPr lang="en-US" dirty="0"/>
          </a:p>
          <a:p>
            <a:r>
              <a:rPr lang="id-ID" b="1" dirty="0"/>
              <a:t>Integrasi dengan Sistem Lain:</a:t>
            </a:r>
            <a:r>
              <a:rPr lang="id-ID" dirty="0"/>
              <a:t> Berintegrasi dengan sistem lain seperti sistem manajemen hotel (PMS), sistem distribusi global (GDS), atau sistem manajemen restoran (RMS).</a:t>
            </a:r>
            <a:endParaRPr lang="en-US" dirty="0"/>
          </a:p>
          <a:p>
            <a:r>
              <a:rPr lang="id-ID" b="1" dirty="0"/>
              <a:t>2. Jenis Sistem Penanganan Reservasi</a:t>
            </a:r>
          </a:p>
          <a:p>
            <a:pPr>
              <a:buFont typeface="Arial" panose="020B0604020202020204" pitchFamily="34" charset="0"/>
              <a:buChar char="•"/>
            </a:pPr>
            <a:r>
              <a:rPr lang="id-ID" b="1" dirty="0"/>
              <a:t>Sistem Reservasi Hotel:</a:t>
            </a:r>
            <a:r>
              <a:rPr lang="id-ID" dirty="0"/>
              <a:t> Mengelola pemesanan kamar hotel, termasuk </a:t>
            </a:r>
            <a:r>
              <a:rPr lang="id-ID" dirty="0" err="1"/>
              <a:t>check</a:t>
            </a:r>
            <a:r>
              <a:rPr lang="id-ID" dirty="0"/>
              <a:t>-in dan </a:t>
            </a:r>
            <a:r>
              <a:rPr lang="id-ID" dirty="0" err="1"/>
              <a:t>check-out</a:t>
            </a:r>
            <a:r>
              <a:rPr lang="id-ID" dirty="0"/>
              <a:t>, serta pemrosesan pembayaran.</a:t>
            </a:r>
          </a:p>
          <a:p>
            <a:pPr>
              <a:buFont typeface="Arial" panose="020B0604020202020204" pitchFamily="34" charset="0"/>
              <a:buChar char="•"/>
            </a:pPr>
            <a:r>
              <a:rPr lang="id-ID" b="1" dirty="0"/>
              <a:t>Sistem Reservasi Penerbangan:</a:t>
            </a:r>
            <a:r>
              <a:rPr lang="id-ID" dirty="0"/>
              <a:t> Mengatur pemesanan tiket penerbangan, manajemen jadwal, dan pemrosesan pembayaran untuk maskapai penerbangan.</a:t>
            </a:r>
          </a:p>
          <a:p>
            <a:pPr>
              <a:buFont typeface="Arial" panose="020B0604020202020204" pitchFamily="34" charset="0"/>
              <a:buChar char="•"/>
            </a:pPr>
            <a:r>
              <a:rPr lang="id-ID" b="1" dirty="0"/>
              <a:t>Sistem Reservasi Restoran:</a:t>
            </a:r>
            <a:r>
              <a:rPr lang="id-ID" dirty="0"/>
              <a:t> Mengelola reservasi meja, termasuk waktu makan, jumlah tamu, dan permintaan khusus.</a:t>
            </a:r>
          </a:p>
          <a:p>
            <a:pPr>
              <a:buFont typeface="Arial" panose="020B0604020202020204" pitchFamily="34" charset="0"/>
              <a:buChar char="•"/>
            </a:pPr>
            <a:r>
              <a:rPr lang="id-ID" b="1" dirty="0"/>
              <a:t>Sistem Reservasi Acara:</a:t>
            </a:r>
            <a:r>
              <a:rPr lang="id-ID" dirty="0"/>
              <a:t> Mengatur pemesanan untuk acara seperti pernikahan, konferensi, dan seminar, termasuk pengaturan fasilitas dan layanan tambahan.</a:t>
            </a:r>
          </a:p>
          <a:p>
            <a:endParaRPr lang="en-US" dirty="0"/>
          </a:p>
          <a:p>
            <a:endParaRPr lang="id-ID" dirty="0"/>
          </a:p>
        </p:txBody>
      </p:sp>
    </p:spTree>
    <p:extLst>
      <p:ext uri="{BB962C8B-B14F-4D97-AF65-F5344CB8AC3E}">
        <p14:creationId xmlns:p14="http://schemas.microsoft.com/office/powerpoint/2010/main" val="2928944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88</TotalTime>
  <Words>1281</Words>
  <Application>Microsoft Office PowerPoint</Application>
  <PresentationFormat>Layar Lebar</PresentationFormat>
  <Paragraphs>79</Paragraphs>
  <Slides>12</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12</vt:i4>
      </vt:variant>
    </vt:vector>
  </HeadingPairs>
  <TitlesOfParts>
    <vt:vector size="17" baseType="lpstr">
      <vt:lpstr>Arial</vt:lpstr>
      <vt:lpstr>Century Gothic</vt:lpstr>
      <vt:lpstr>Times New Roman</vt:lpstr>
      <vt:lpstr>Wingdings 3</vt:lpstr>
      <vt:lpstr>Ion Boardroom</vt:lpstr>
      <vt:lpstr>RESERVASI</vt:lpstr>
      <vt:lpstr>Presentasi PowerPoint</vt:lpstr>
      <vt:lpstr>Presentasi PowerPoint</vt:lpstr>
      <vt:lpstr>MEDIA DAN SUMBER RESERVASI</vt:lpstr>
      <vt:lpstr>Presentasi PowerPoint</vt:lpstr>
      <vt:lpstr>Presentasi PowerPoint</vt:lpstr>
      <vt:lpstr>Presentasi PowerPoint</vt:lpstr>
      <vt:lpstr>Sistem penanganan reservasi </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2024-09-15T08:06:16Z</dcterms:created>
  <dcterms:modified xsi:type="dcterms:W3CDTF">2024-09-15T09:34:20Z</dcterms:modified>
</cp:coreProperties>
</file>