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9" r:id="rId2"/>
    <p:sldId id="271" r:id="rId3"/>
    <p:sldId id="260" r:id="rId4"/>
    <p:sldId id="262" r:id="rId5"/>
    <p:sldId id="261" r:id="rId6"/>
    <p:sldId id="263" r:id="rId7"/>
    <p:sldId id="264" r:id="rId8"/>
    <p:sldId id="265" r:id="rId9"/>
    <p:sldId id="266" r:id="rId10"/>
    <p:sldId id="267" r:id="rId11"/>
    <p:sldId id="268" r:id="rId12"/>
    <p:sldId id="269" r:id="rId13"/>
    <p:sldId id="270" r:id="rId14"/>
    <p:sldId id="272" r:id="rId15"/>
    <p:sldId id="273" r:id="rId16"/>
    <p:sldId id="274" r:id="rId17"/>
    <p:sldId id="275" r:id="rId18"/>
    <p:sldId id="276" r:id="rId19"/>
    <p:sldId id="277" r:id="rId20"/>
    <p:sldId id="278" r:id="rId21"/>
    <p:sldId id="279" r:id="rId22"/>
    <p:sldId id="280" r:id="rId23"/>
    <p:sldId id="281" r:id="rId2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CC"/>
    <a:srgbClr val="FF8001"/>
    <a:srgbClr val="5EEC3C"/>
    <a:srgbClr val="FFABC9"/>
    <a:srgbClr val="FF9900"/>
    <a:srgbClr val="FFDC47"/>
    <a:srgbClr val="FFFF21"/>
    <a:srgbClr val="D99B01"/>
    <a:srgbClr val="FF66CC"/>
    <a:srgbClr val="FF67A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5" d="100"/>
          <a:sy n="85" d="100"/>
        </p:scale>
        <p:origin x="882" y="90"/>
      </p:cViewPr>
      <p:guideLst>
        <p:guide orient="horz" pos="1620"/>
        <p:guide pos="2880"/>
      </p:guideLst>
    </p:cSldViewPr>
  </p:slideViewPr>
  <p:notesTextViewPr>
    <p:cViewPr>
      <p:scale>
        <a:sx n="1" d="1"/>
        <a:sy n="1" d="1"/>
      </p:scale>
      <p:origin x="0" y="0"/>
    </p:cViewPr>
  </p:notesTextViewPr>
  <p:gridSpacing cx="152705" cy="1527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D"/>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36B9B2-0D92-461E-AFFF-0A9DE0460FE7}" type="datetimeFigureOut">
              <a:rPr lang="en-ID" smtClean="0"/>
              <a:t>06/01/2021</a:t>
            </a:fld>
            <a:endParaRPr lang="en-ID"/>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D"/>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D"/>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5D9471-F2DD-4DE4-8678-BC0E1104A79A}" type="slidenum">
              <a:rPr lang="en-ID" smtClean="0"/>
              <a:t>‹#›</a:t>
            </a:fld>
            <a:endParaRPr lang="en-ID"/>
          </a:p>
        </p:txBody>
      </p:sp>
    </p:spTree>
    <p:extLst>
      <p:ext uri="{BB962C8B-B14F-4D97-AF65-F5344CB8AC3E}">
        <p14:creationId xmlns:p14="http://schemas.microsoft.com/office/powerpoint/2010/main" val="26468682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dirty="0"/>
          </a:p>
        </p:txBody>
      </p:sp>
      <p:sp>
        <p:nvSpPr>
          <p:cNvPr id="4" name="Slide Number Placeholder 3"/>
          <p:cNvSpPr>
            <a:spLocks noGrp="1"/>
          </p:cNvSpPr>
          <p:nvPr>
            <p:ph type="sldNum" sz="quarter" idx="5"/>
          </p:nvPr>
        </p:nvSpPr>
        <p:spPr/>
        <p:txBody>
          <a:bodyPr/>
          <a:lstStyle/>
          <a:p>
            <a:fld id="{555D9471-F2DD-4DE4-8678-BC0E1104A79A}" type="slidenum">
              <a:rPr lang="en-ID" smtClean="0"/>
              <a:t>10</a:t>
            </a:fld>
            <a:endParaRPr lang="en-ID"/>
          </a:p>
        </p:txBody>
      </p:sp>
    </p:spTree>
    <p:extLst>
      <p:ext uri="{BB962C8B-B14F-4D97-AF65-F5344CB8AC3E}">
        <p14:creationId xmlns:p14="http://schemas.microsoft.com/office/powerpoint/2010/main" val="10076436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8965" y="2571750"/>
            <a:ext cx="8246070" cy="1679754"/>
          </a:xfrm>
          <a:noFill/>
          <a:effectLst>
            <a:outerShdw blurRad="50800" dist="38100" dir="2700000" algn="tl" rotWithShape="0">
              <a:prstClr val="black">
                <a:alpha val="40000"/>
              </a:prstClr>
            </a:outerShdw>
          </a:effectLst>
        </p:spPr>
        <p:txBody>
          <a:bodyPr>
            <a:normAutofit/>
          </a:bodyPr>
          <a:lstStyle>
            <a:lvl1pPr algn="r">
              <a:defRPr sz="3600">
                <a:solidFill>
                  <a:srgbClr val="FF8001"/>
                </a:solidFill>
              </a:defRPr>
            </a:lvl1pPr>
          </a:lstStyle>
          <a:p>
            <a:r>
              <a:rPr lang="en-US" dirty="0"/>
              <a:t>Click to edit </a:t>
            </a:r>
            <a:br>
              <a:rPr lang="en-US" dirty="0"/>
            </a:br>
            <a:r>
              <a:rPr lang="en-US" dirty="0"/>
              <a:t>Master title style</a:t>
            </a:r>
          </a:p>
        </p:txBody>
      </p:sp>
      <p:sp>
        <p:nvSpPr>
          <p:cNvPr id="3" name="Subtitle 2"/>
          <p:cNvSpPr>
            <a:spLocks noGrp="1"/>
          </p:cNvSpPr>
          <p:nvPr>
            <p:ph type="subTitle" idx="1"/>
          </p:nvPr>
        </p:nvSpPr>
        <p:spPr>
          <a:xfrm>
            <a:off x="448965" y="1350110"/>
            <a:ext cx="8246070" cy="1221640"/>
          </a:xfrm>
          <a:noFill/>
        </p:spPr>
        <p:txBody>
          <a:bodyPr>
            <a:normAutofit/>
          </a:bodyPr>
          <a:lstStyle>
            <a:lvl1pPr marL="0" indent="0" algn="r">
              <a:buNone/>
              <a:defRPr sz="2800" b="0" i="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a:t>
            </a:r>
          </a:p>
          <a:p>
            <a:r>
              <a:rPr lang="en-US" dirty="0"/>
              <a:t>Master 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1/6/2021</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pic>
        <p:nvPicPr>
          <p:cNvPr id="7" name="Picture 6" descr="E:\websites\free-power-point-templates\2012\logos.png"/>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655770" y="3946095"/>
            <a:ext cx="1294032" cy="465853"/>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8965" y="433880"/>
            <a:ext cx="8246070" cy="739290"/>
          </a:xfrm>
        </p:spPr>
        <p:txBody>
          <a:bodyPr>
            <a:normAutofit/>
          </a:bodyPr>
          <a:lstStyle>
            <a:lvl1pPr algn="r">
              <a:defRPr sz="3600" baseline="0">
                <a:solidFill>
                  <a:srgbClr val="FF800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448966" y="1350111"/>
            <a:ext cx="8246070" cy="3359506"/>
          </a:xfrm>
        </p:spPr>
        <p:txBody>
          <a:bodyPr/>
          <a:lstStyle>
            <a:lvl1pPr algn="l">
              <a:defRPr sz="2800">
                <a:solidFill>
                  <a:srgbClr val="002060"/>
                </a:solidFill>
              </a:defRPr>
            </a:lvl1pPr>
            <a:lvl2pPr algn="l">
              <a:defRPr>
                <a:solidFill>
                  <a:srgbClr val="002060"/>
                </a:solidFill>
              </a:defRPr>
            </a:lvl2pPr>
            <a:lvl3pPr algn="l">
              <a:defRPr>
                <a:solidFill>
                  <a:srgbClr val="002060"/>
                </a:solidFill>
              </a:defRPr>
            </a:lvl3pPr>
            <a:lvl4pPr algn="l">
              <a:defRPr>
                <a:solidFill>
                  <a:srgbClr val="002060"/>
                </a:solidFill>
              </a:defRPr>
            </a:lvl4pPr>
            <a:lvl5pPr algn="l">
              <a:defRPr>
                <a:solidFill>
                  <a:srgbClr val="00206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434129" y="433880"/>
            <a:ext cx="6260905" cy="572644"/>
          </a:xfrm>
        </p:spPr>
        <p:txBody>
          <a:bodyPr>
            <a:normAutofit/>
          </a:bodyPr>
          <a:lstStyle>
            <a:lvl1pPr algn="l">
              <a:defRPr sz="3600">
                <a:solidFill>
                  <a:srgbClr val="FF800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2434129" y="1198559"/>
            <a:ext cx="6260905" cy="3511061"/>
          </a:xfrm>
        </p:spPr>
        <p:txBody>
          <a:bodyPr/>
          <a:lstStyle>
            <a:lvl1pPr>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1/6/2021</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48964" y="433880"/>
            <a:ext cx="8246071" cy="763525"/>
          </a:xfrm>
        </p:spPr>
        <p:txBody>
          <a:bodyPr>
            <a:normAutofit/>
          </a:bodyPr>
          <a:lstStyle>
            <a:lvl1pPr algn="r">
              <a:defRPr sz="3600" baseline="0">
                <a:solidFill>
                  <a:srgbClr val="FF800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Text Placeholder 2"/>
          <p:cNvSpPr>
            <a:spLocks noGrp="1"/>
          </p:cNvSpPr>
          <p:nvPr>
            <p:ph type="body" idx="1"/>
          </p:nvPr>
        </p:nvSpPr>
        <p:spPr>
          <a:xfrm>
            <a:off x="536879" y="1655520"/>
            <a:ext cx="4040188" cy="479822"/>
          </a:xfrm>
        </p:spPr>
        <p:txBody>
          <a:bodyPr anchor="b"/>
          <a:lstStyle>
            <a:lvl1pPr marL="0" indent="0" algn="ctr">
              <a:buNone/>
              <a:defRPr sz="2400" b="1">
                <a:solidFill>
                  <a:srgbClr val="00206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36879" y="2087040"/>
            <a:ext cx="4040188" cy="2137871"/>
          </a:xfrm>
        </p:spPr>
        <p:txBody>
          <a:bodyPr/>
          <a:lstStyle>
            <a:lvl1pPr algn="ctr">
              <a:defRPr sz="2400">
                <a:solidFill>
                  <a:srgbClr val="002060"/>
                </a:solidFill>
              </a:defRPr>
            </a:lvl1pPr>
            <a:lvl2pPr algn="ctr">
              <a:defRPr sz="2000">
                <a:solidFill>
                  <a:srgbClr val="002060"/>
                </a:solidFill>
              </a:defRPr>
            </a:lvl2pPr>
            <a:lvl3pPr algn="ctr">
              <a:defRPr sz="1800">
                <a:solidFill>
                  <a:srgbClr val="002060"/>
                </a:solidFill>
              </a:defRPr>
            </a:lvl3pPr>
            <a:lvl4pPr algn="ctr">
              <a:defRPr sz="1600">
                <a:solidFill>
                  <a:srgbClr val="002060"/>
                </a:solidFill>
              </a:defRPr>
            </a:lvl4pPr>
            <a:lvl5pPr algn="ctr">
              <a:defRPr sz="1600">
                <a:solidFill>
                  <a:srgbClr val="002060"/>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572000" y="1655520"/>
            <a:ext cx="4041775" cy="479822"/>
          </a:xfrm>
        </p:spPr>
        <p:txBody>
          <a:bodyPr anchor="b"/>
          <a:lstStyle>
            <a:lvl1pPr marL="0" indent="0" algn="ctr">
              <a:buNone/>
              <a:defRPr sz="2400" b="1">
                <a:solidFill>
                  <a:srgbClr val="00206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572000" y="2087040"/>
            <a:ext cx="4041775" cy="2137871"/>
          </a:xfrm>
        </p:spPr>
        <p:txBody>
          <a:bodyPr/>
          <a:lstStyle>
            <a:lvl1pPr algn="ctr">
              <a:defRPr sz="2400">
                <a:solidFill>
                  <a:srgbClr val="002060"/>
                </a:solidFill>
              </a:defRPr>
            </a:lvl1pPr>
            <a:lvl2pPr algn="ctr">
              <a:defRPr sz="2000">
                <a:solidFill>
                  <a:srgbClr val="002060"/>
                </a:solidFill>
              </a:defRPr>
            </a:lvl2pPr>
            <a:lvl3pPr algn="ctr">
              <a:defRPr sz="1800">
                <a:solidFill>
                  <a:srgbClr val="002060"/>
                </a:solidFill>
              </a:defRPr>
            </a:lvl3pPr>
            <a:lvl4pPr algn="ctr">
              <a:defRPr sz="1600">
                <a:solidFill>
                  <a:srgbClr val="002060"/>
                </a:solidFill>
              </a:defRPr>
            </a:lvl4pPr>
            <a:lvl5pPr algn="ctr">
              <a:defRPr sz="1600">
                <a:solidFill>
                  <a:srgbClr val="002060"/>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1/6/2021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1/6/2021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1/6/2021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1/6/2021</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8.xml"/><Relationship Id="rId4" Type="http://schemas.openxmlformats.org/officeDocument/2006/relationships/image" Target="../media/image15.gif"/></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8.xml"/><Relationship Id="rId4" Type="http://schemas.openxmlformats.org/officeDocument/2006/relationships/image" Target="../media/image18.jpeg"/></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8.xml"/><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Image result for logo IIB Darmajaya">
            <a:extLst>
              <a:ext uri="{FF2B5EF4-FFF2-40B4-BE49-F238E27FC236}">
                <a16:creationId xmlns:a16="http://schemas.microsoft.com/office/drawing/2014/main" id="{1E89B0A9-6000-4ECE-BB14-C60D7756567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62575" y="171472"/>
            <a:ext cx="1825444" cy="182544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EC5BDA70-F053-4892-AC15-D498091605DC}"/>
              </a:ext>
            </a:extLst>
          </p:cNvPr>
          <p:cNvSpPr txBox="1"/>
          <p:nvPr/>
        </p:nvSpPr>
        <p:spPr>
          <a:xfrm>
            <a:off x="0" y="739290"/>
            <a:ext cx="7010399" cy="923330"/>
          </a:xfrm>
          <a:prstGeom prst="rect">
            <a:avLst/>
          </a:prstGeom>
          <a:noFill/>
        </p:spPr>
        <p:txBody>
          <a:bodyPr wrap="square" rtlCol="0">
            <a:spAutoFit/>
          </a:bodyPr>
          <a:lstStyle/>
          <a:p>
            <a:pPr algn="ctr"/>
            <a:r>
              <a:rPr lang="en-US" sz="3000" dirty="0">
                <a:solidFill>
                  <a:schemeClr val="bg1"/>
                </a:solidFill>
                <a:latin typeface="Arial Rounded MT Bold" panose="020F0704030504030204" pitchFamily="34" charset="0"/>
              </a:rPr>
              <a:t>MANAGEMENT CONTROL SYSTEM</a:t>
            </a:r>
          </a:p>
          <a:p>
            <a:pPr algn="ctr"/>
            <a:r>
              <a:rPr lang="en-US" sz="2400" dirty="0">
                <a:solidFill>
                  <a:schemeClr val="bg1"/>
                </a:solidFill>
                <a:latin typeface="Arial Rounded MT Bold" panose="020F0704030504030204" pitchFamily="34" charset="0"/>
              </a:rPr>
              <a:t>(SISTEM PENGENDALIAN MANAJEMEN)</a:t>
            </a:r>
          </a:p>
        </p:txBody>
      </p:sp>
      <p:sp>
        <p:nvSpPr>
          <p:cNvPr id="13" name="Rectangle 115">
            <a:extLst>
              <a:ext uri="{FF2B5EF4-FFF2-40B4-BE49-F238E27FC236}">
                <a16:creationId xmlns:a16="http://schemas.microsoft.com/office/drawing/2014/main" id="{2A0C706C-BD35-4FAD-A193-557E38230B20}"/>
              </a:ext>
            </a:extLst>
          </p:cNvPr>
          <p:cNvSpPr txBox="1">
            <a:spLocks noChangeArrowheads="1"/>
          </p:cNvSpPr>
          <p:nvPr/>
        </p:nvSpPr>
        <p:spPr>
          <a:xfrm>
            <a:off x="2586835" y="2151102"/>
            <a:ext cx="5657692" cy="1489583"/>
          </a:xfrm>
          <a:prstGeom prst="rect">
            <a:avLst/>
          </a:prstGeom>
          <a:solidFill>
            <a:srgbClr val="9900CC"/>
          </a:solidFill>
        </p:spPr>
        <p:txBody>
          <a:bodyPr>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n-US" altLang="en-US" sz="2000" kern="0" dirty="0">
                <a:solidFill>
                  <a:schemeClr val="bg1"/>
                </a:solidFill>
                <a:latin typeface="Arial Rounded MT Bold" pitchFamily="34" charset="0"/>
              </a:rPr>
              <a:t>PERTEMUAN </a:t>
            </a:r>
            <a:r>
              <a:rPr lang="id-ID" altLang="en-US" sz="2000" kern="0" dirty="0">
                <a:solidFill>
                  <a:schemeClr val="bg1"/>
                </a:solidFill>
                <a:latin typeface="Arial Rounded MT Bold" pitchFamily="34" charset="0"/>
              </a:rPr>
              <a:t>XI</a:t>
            </a:r>
            <a:endParaRPr lang="en-US" altLang="en-US" sz="2000" kern="0" dirty="0">
              <a:solidFill>
                <a:schemeClr val="bg1"/>
              </a:solidFill>
              <a:latin typeface="Arial Rounded MT Bold" pitchFamily="34" charset="0"/>
            </a:endParaRPr>
          </a:p>
          <a:p>
            <a:pPr algn="ctr"/>
            <a:r>
              <a:rPr lang="id-ID" altLang="en-US" sz="3000" kern="0" dirty="0">
                <a:solidFill>
                  <a:schemeClr val="bg1"/>
                </a:solidFill>
                <a:latin typeface="Arial Rounded MT Bold" pitchFamily="34" charset="0"/>
              </a:rPr>
              <a:t>KOMPENSASI UNTUK MANAJEMEN</a:t>
            </a:r>
          </a:p>
        </p:txBody>
      </p:sp>
      <p:sp>
        <p:nvSpPr>
          <p:cNvPr id="15" name="Rectangle 115">
            <a:extLst>
              <a:ext uri="{FF2B5EF4-FFF2-40B4-BE49-F238E27FC236}">
                <a16:creationId xmlns:a16="http://schemas.microsoft.com/office/drawing/2014/main" id="{10A90D93-357A-4A77-BBD9-295B30BB0C6F}"/>
              </a:ext>
            </a:extLst>
          </p:cNvPr>
          <p:cNvSpPr txBox="1">
            <a:spLocks noChangeArrowheads="1"/>
          </p:cNvSpPr>
          <p:nvPr/>
        </p:nvSpPr>
        <p:spPr>
          <a:xfrm>
            <a:off x="2729790" y="4048126"/>
            <a:ext cx="5371782" cy="479425"/>
          </a:xfrm>
          <a:prstGeom prst="rect">
            <a:avLst/>
          </a:prstGeom>
          <a:solidFill>
            <a:srgbClr val="0070C0"/>
          </a:solidFill>
        </p:spPr>
        <p:txBody>
          <a:bodyPr>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id-ID" altLang="en-US" sz="2000" kern="0" dirty="0">
                <a:latin typeface="Arial Rounded MT Bold" pitchFamily="34" charset="0"/>
              </a:rPr>
              <a:t>Dr. KHAIDARMANSYAH, S.H.,M.Pd</a:t>
            </a:r>
            <a:endParaRPr lang="es-ES" altLang="en-US" sz="2000" kern="0" dirty="0">
              <a:latin typeface="Arial Rounded MT Bold" pitchFamily="34" charset="0"/>
            </a:endParaRPr>
          </a:p>
        </p:txBody>
      </p:sp>
    </p:spTree>
    <p:extLst>
      <p:ext uri="{BB962C8B-B14F-4D97-AF65-F5344CB8AC3E}">
        <p14:creationId xmlns:p14="http://schemas.microsoft.com/office/powerpoint/2010/main" val="11016338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345069D-3C56-4611-8358-3AAAE1CC5C58}"/>
              </a:ext>
            </a:extLst>
          </p:cNvPr>
          <p:cNvSpPr txBox="1"/>
          <p:nvPr/>
        </p:nvSpPr>
        <p:spPr>
          <a:xfrm>
            <a:off x="5182820" y="128470"/>
            <a:ext cx="3512215" cy="923330"/>
          </a:xfrm>
          <a:prstGeom prst="rect">
            <a:avLst/>
          </a:prstGeom>
          <a:noFill/>
          <a:ln w="19050">
            <a:solidFill>
              <a:schemeClr val="bg1"/>
            </a:solidFill>
          </a:ln>
        </p:spPr>
        <p:txBody>
          <a:bodyPr wrap="square" rtlCol="0">
            <a:spAutoFit/>
          </a:bodyPr>
          <a:lstStyle/>
          <a:p>
            <a:pPr algn="ctr"/>
            <a:r>
              <a:rPr lang="id-ID" b="1" i="0" dirty="0">
                <a:solidFill>
                  <a:schemeClr val="bg1"/>
                </a:solidFill>
                <a:effectLst/>
                <a:latin typeface="Arial" panose="020B0604020202020204" pitchFamily="34" charset="0"/>
              </a:rPr>
              <a:t>FAKTOR-FAKTOR YANG MEMPENGARUHI </a:t>
            </a:r>
            <a:r>
              <a:rPr lang="en-ID" b="1" i="0" dirty="0">
                <a:solidFill>
                  <a:schemeClr val="bg1"/>
                </a:solidFill>
                <a:effectLst/>
                <a:latin typeface="Arial" panose="020B0604020202020204" pitchFamily="34" charset="0"/>
              </a:rPr>
              <a:t>KOMPENSASI</a:t>
            </a:r>
            <a:endParaRPr lang="en-ID" dirty="0">
              <a:solidFill>
                <a:schemeClr val="bg1"/>
              </a:solidFill>
            </a:endParaRPr>
          </a:p>
        </p:txBody>
      </p:sp>
      <p:sp>
        <p:nvSpPr>
          <p:cNvPr id="4" name="TextBox 3">
            <a:extLst>
              <a:ext uri="{FF2B5EF4-FFF2-40B4-BE49-F238E27FC236}">
                <a16:creationId xmlns:a16="http://schemas.microsoft.com/office/drawing/2014/main" id="{615E6D30-7CE6-4107-8D44-15E5C9036E23}"/>
              </a:ext>
            </a:extLst>
          </p:cNvPr>
          <p:cNvSpPr txBox="1"/>
          <p:nvPr/>
        </p:nvSpPr>
        <p:spPr>
          <a:xfrm>
            <a:off x="601670" y="1502815"/>
            <a:ext cx="7482545" cy="3123932"/>
          </a:xfrm>
          <a:prstGeom prst="rect">
            <a:avLst/>
          </a:prstGeom>
          <a:noFill/>
        </p:spPr>
        <p:txBody>
          <a:bodyPr wrap="square" rtlCol="0">
            <a:spAutoFit/>
          </a:bodyPr>
          <a:lstStyle/>
          <a:p>
            <a:pPr>
              <a:spcAft>
                <a:spcPts val="600"/>
              </a:spcAft>
            </a:pPr>
            <a:r>
              <a:rPr lang="en-ID" b="1" i="0" dirty="0">
                <a:solidFill>
                  <a:srgbClr val="333333"/>
                </a:solidFill>
                <a:effectLst/>
                <a:latin typeface="Arial" panose="020B0604020202020204" pitchFamily="34" charset="0"/>
              </a:rPr>
              <a:t> </a:t>
            </a:r>
            <a:r>
              <a:rPr lang="id-ID" b="1" i="0" dirty="0">
                <a:solidFill>
                  <a:srgbClr val="333333"/>
                </a:solidFill>
                <a:effectLst/>
                <a:latin typeface="Arial" panose="020B0604020202020204" pitchFamily="34" charset="0"/>
              </a:rPr>
              <a:t>A. </a:t>
            </a:r>
            <a:r>
              <a:rPr lang="en-ID" b="1" i="0" dirty="0" err="1">
                <a:solidFill>
                  <a:srgbClr val="333333"/>
                </a:solidFill>
                <a:effectLst/>
                <a:latin typeface="Arial" panose="020B0604020202020204" pitchFamily="34" charset="0"/>
              </a:rPr>
              <a:t>Faktor</a:t>
            </a:r>
            <a:r>
              <a:rPr lang="en-ID" b="1" i="0" dirty="0">
                <a:solidFill>
                  <a:srgbClr val="333333"/>
                </a:solidFill>
                <a:effectLst/>
                <a:latin typeface="Arial" panose="020B0604020202020204" pitchFamily="34" charset="0"/>
              </a:rPr>
              <a:t> Intern </a:t>
            </a:r>
            <a:r>
              <a:rPr lang="en-ID" b="1" i="0" dirty="0" err="1">
                <a:solidFill>
                  <a:srgbClr val="333333"/>
                </a:solidFill>
                <a:effectLst/>
                <a:latin typeface="Arial" panose="020B0604020202020204" pitchFamily="34" charset="0"/>
              </a:rPr>
              <a:t>Organisasi</a:t>
            </a:r>
            <a:endParaRPr lang="id-ID" b="1" i="0" dirty="0">
              <a:solidFill>
                <a:srgbClr val="333333"/>
              </a:solidFill>
              <a:effectLst/>
              <a:latin typeface="Arial" panose="020B0604020202020204" pitchFamily="34" charset="0"/>
            </a:endParaRPr>
          </a:p>
          <a:p>
            <a:pPr marL="631825" indent="-269875">
              <a:spcAft>
                <a:spcPts val="600"/>
              </a:spcAft>
              <a:buAutoNum type="arabicPeriod"/>
            </a:pPr>
            <a:r>
              <a:rPr lang="en-ID" i="0" dirty="0">
                <a:solidFill>
                  <a:srgbClr val="333333"/>
                </a:solidFill>
                <a:effectLst/>
                <a:latin typeface="Arial" panose="020B0604020202020204" pitchFamily="34" charset="0"/>
              </a:rPr>
              <a:t>Dana </a:t>
            </a:r>
            <a:r>
              <a:rPr lang="en-ID" i="0" dirty="0" err="1">
                <a:solidFill>
                  <a:srgbClr val="333333"/>
                </a:solidFill>
                <a:effectLst/>
                <a:latin typeface="Arial" panose="020B0604020202020204" pitchFamily="34" charset="0"/>
              </a:rPr>
              <a:t>Organisasi</a:t>
            </a:r>
            <a:endParaRPr lang="id-ID" i="0" dirty="0">
              <a:solidFill>
                <a:srgbClr val="333333"/>
              </a:solidFill>
              <a:effectLst/>
              <a:latin typeface="Arial" panose="020B0604020202020204" pitchFamily="34" charset="0"/>
            </a:endParaRPr>
          </a:p>
          <a:p>
            <a:pPr marL="631825" indent="-269875">
              <a:spcAft>
                <a:spcPts val="600"/>
              </a:spcAft>
              <a:buFontTx/>
              <a:buAutoNum type="arabicPeriod"/>
            </a:pPr>
            <a:r>
              <a:rPr lang="en-ID" i="0" dirty="0" err="1">
                <a:solidFill>
                  <a:srgbClr val="333333"/>
                </a:solidFill>
                <a:effectLst/>
                <a:latin typeface="Arial" panose="020B0604020202020204" pitchFamily="34" charset="0"/>
              </a:rPr>
              <a:t>Serikat</a:t>
            </a:r>
            <a:r>
              <a:rPr lang="en-ID" i="0" dirty="0">
                <a:solidFill>
                  <a:srgbClr val="333333"/>
                </a:solidFill>
                <a:effectLst/>
                <a:latin typeface="Arial" panose="020B0604020202020204" pitchFamily="34" charset="0"/>
              </a:rPr>
              <a:t> </a:t>
            </a:r>
            <a:r>
              <a:rPr lang="en-ID" i="0" dirty="0" err="1">
                <a:solidFill>
                  <a:srgbClr val="333333"/>
                </a:solidFill>
                <a:effectLst/>
                <a:latin typeface="Arial" panose="020B0604020202020204" pitchFamily="34" charset="0"/>
              </a:rPr>
              <a:t>pekerja</a:t>
            </a:r>
            <a:endParaRPr lang="en-ID" i="0" dirty="0">
              <a:solidFill>
                <a:srgbClr val="333333"/>
              </a:solidFill>
              <a:effectLst/>
              <a:latin typeface="Arial" panose="020B0604020202020204" pitchFamily="34" charset="0"/>
            </a:endParaRPr>
          </a:p>
          <a:p>
            <a:endParaRPr lang="id-ID" b="1" dirty="0">
              <a:solidFill>
                <a:srgbClr val="333333"/>
              </a:solidFill>
              <a:latin typeface="Arial" panose="020B0604020202020204" pitchFamily="34" charset="0"/>
            </a:endParaRPr>
          </a:p>
          <a:p>
            <a:pPr>
              <a:spcAft>
                <a:spcPts val="600"/>
              </a:spcAft>
            </a:pPr>
            <a:r>
              <a:rPr lang="en-ID" b="1" i="0" dirty="0">
                <a:solidFill>
                  <a:srgbClr val="333333"/>
                </a:solidFill>
                <a:effectLst/>
                <a:latin typeface="Arial" panose="020B0604020202020204" pitchFamily="34" charset="0"/>
              </a:rPr>
              <a:t>B. </a:t>
            </a:r>
            <a:r>
              <a:rPr lang="en-ID" b="1" i="0" dirty="0" err="1">
                <a:solidFill>
                  <a:srgbClr val="333333"/>
                </a:solidFill>
                <a:effectLst/>
                <a:latin typeface="Arial" panose="020B0604020202020204" pitchFamily="34" charset="0"/>
              </a:rPr>
              <a:t>Faktor</a:t>
            </a:r>
            <a:r>
              <a:rPr lang="en-ID" b="1" i="0" dirty="0">
                <a:solidFill>
                  <a:srgbClr val="333333"/>
                </a:solidFill>
                <a:effectLst/>
                <a:latin typeface="Arial" panose="020B0604020202020204" pitchFamily="34" charset="0"/>
              </a:rPr>
              <a:t> </a:t>
            </a:r>
            <a:r>
              <a:rPr lang="en-ID" b="1" i="0" dirty="0" err="1">
                <a:solidFill>
                  <a:srgbClr val="333333"/>
                </a:solidFill>
                <a:effectLst/>
                <a:latin typeface="Arial" panose="020B0604020202020204" pitchFamily="34" charset="0"/>
              </a:rPr>
              <a:t>Pribadi</a:t>
            </a:r>
            <a:r>
              <a:rPr lang="en-ID" b="1" i="0" dirty="0">
                <a:solidFill>
                  <a:srgbClr val="333333"/>
                </a:solidFill>
                <a:effectLst/>
                <a:latin typeface="Arial" panose="020B0604020202020204" pitchFamily="34" charset="0"/>
              </a:rPr>
              <a:t> </a:t>
            </a:r>
            <a:r>
              <a:rPr lang="en-ID" b="1" i="0" dirty="0" err="1">
                <a:solidFill>
                  <a:srgbClr val="333333"/>
                </a:solidFill>
                <a:effectLst/>
                <a:latin typeface="Arial" panose="020B0604020202020204" pitchFamily="34" charset="0"/>
              </a:rPr>
              <a:t>Karyawan</a:t>
            </a:r>
            <a:endParaRPr lang="id-ID" b="1" i="0" dirty="0">
              <a:solidFill>
                <a:srgbClr val="333333"/>
              </a:solidFill>
              <a:effectLst/>
              <a:latin typeface="Arial" panose="020B0604020202020204" pitchFamily="34" charset="0"/>
            </a:endParaRPr>
          </a:p>
          <a:p>
            <a:pPr marL="631825" indent="-269875">
              <a:spcAft>
                <a:spcPts val="600"/>
              </a:spcAft>
              <a:buFont typeface="+mj-lt"/>
              <a:buAutoNum type="arabicPeriod"/>
            </a:pPr>
            <a:r>
              <a:rPr lang="en-ID" i="0" dirty="0" err="1">
                <a:solidFill>
                  <a:srgbClr val="333333"/>
                </a:solidFill>
                <a:effectLst/>
                <a:latin typeface="Arial" panose="020B0604020202020204" pitchFamily="34" charset="0"/>
              </a:rPr>
              <a:t>Produktifitas</a:t>
            </a:r>
            <a:r>
              <a:rPr lang="en-ID" i="0" dirty="0">
                <a:solidFill>
                  <a:srgbClr val="333333"/>
                </a:solidFill>
                <a:effectLst/>
                <a:latin typeface="Arial" panose="020B0604020202020204" pitchFamily="34" charset="0"/>
              </a:rPr>
              <a:t> </a:t>
            </a:r>
            <a:r>
              <a:rPr lang="en-ID" i="0" dirty="0" err="1">
                <a:solidFill>
                  <a:srgbClr val="333333"/>
                </a:solidFill>
                <a:effectLst/>
                <a:latin typeface="Arial" panose="020B0604020202020204" pitchFamily="34" charset="0"/>
              </a:rPr>
              <a:t>kerja</a:t>
            </a:r>
            <a:endParaRPr lang="id-ID" i="0" dirty="0">
              <a:solidFill>
                <a:srgbClr val="333333"/>
              </a:solidFill>
              <a:effectLst/>
              <a:latin typeface="Arial" panose="020B0604020202020204" pitchFamily="34" charset="0"/>
            </a:endParaRPr>
          </a:p>
          <a:p>
            <a:pPr marL="631825" indent="-269875">
              <a:spcAft>
                <a:spcPts val="600"/>
              </a:spcAft>
              <a:buFont typeface="+mj-lt"/>
              <a:buAutoNum type="arabicPeriod"/>
            </a:pPr>
            <a:r>
              <a:rPr lang="en-ID" i="0" dirty="0" err="1">
                <a:solidFill>
                  <a:srgbClr val="333333"/>
                </a:solidFill>
                <a:effectLst/>
                <a:latin typeface="Arial" panose="020B0604020202020204" pitchFamily="34" charset="0"/>
              </a:rPr>
              <a:t>Posisi</a:t>
            </a:r>
            <a:r>
              <a:rPr lang="en-ID" i="0" dirty="0">
                <a:solidFill>
                  <a:srgbClr val="333333"/>
                </a:solidFill>
                <a:effectLst/>
                <a:latin typeface="Arial" panose="020B0604020202020204" pitchFamily="34" charset="0"/>
              </a:rPr>
              <a:t> dan </a:t>
            </a:r>
            <a:r>
              <a:rPr lang="en-ID" i="0" dirty="0" err="1">
                <a:solidFill>
                  <a:srgbClr val="333333"/>
                </a:solidFill>
                <a:effectLst/>
                <a:latin typeface="Arial" panose="020B0604020202020204" pitchFamily="34" charset="0"/>
              </a:rPr>
              <a:t>Jabatan</a:t>
            </a:r>
            <a:endParaRPr lang="en-ID" i="0" dirty="0">
              <a:solidFill>
                <a:srgbClr val="333333"/>
              </a:solidFill>
              <a:effectLst/>
              <a:latin typeface="Arial" panose="020B0604020202020204" pitchFamily="34" charset="0"/>
            </a:endParaRPr>
          </a:p>
          <a:p>
            <a:pPr marL="631825" indent="-269875">
              <a:spcAft>
                <a:spcPts val="600"/>
              </a:spcAft>
              <a:buFont typeface="+mj-lt"/>
              <a:buAutoNum type="arabicPeriod"/>
            </a:pPr>
            <a:r>
              <a:rPr lang="en-ID" i="0" dirty="0">
                <a:solidFill>
                  <a:srgbClr val="333333"/>
                </a:solidFill>
                <a:effectLst/>
                <a:latin typeface="Arial" panose="020B0604020202020204" pitchFamily="34" charset="0"/>
              </a:rPr>
              <a:t>Pendidikan dan </a:t>
            </a:r>
            <a:r>
              <a:rPr lang="en-ID" i="0" dirty="0" err="1">
                <a:solidFill>
                  <a:srgbClr val="333333"/>
                </a:solidFill>
                <a:effectLst/>
                <a:latin typeface="Arial" panose="020B0604020202020204" pitchFamily="34" charset="0"/>
              </a:rPr>
              <a:t>Pengalaman</a:t>
            </a:r>
            <a:endParaRPr lang="en-ID" i="0" dirty="0">
              <a:solidFill>
                <a:srgbClr val="333333"/>
              </a:solidFill>
              <a:effectLst/>
              <a:latin typeface="Arial" panose="020B0604020202020204" pitchFamily="34" charset="0"/>
            </a:endParaRPr>
          </a:p>
          <a:p>
            <a:pPr marL="631825" indent="-269875">
              <a:spcAft>
                <a:spcPts val="600"/>
              </a:spcAft>
              <a:buFont typeface="+mj-lt"/>
              <a:buAutoNum type="arabicPeriod"/>
            </a:pPr>
            <a:r>
              <a:rPr lang="en-ID" i="0" dirty="0" err="1">
                <a:solidFill>
                  <a:srgbClr val="333333"/>
                </a:solidFill>
                <a:effectLst/>
                <a:latin typeface="Arial" panose="020B0604020202020204" pitchFamily="34" charset="0"/>
              </a:rPr>
              <a:t>Jenis</a:t>
            </a:r>
            <a:r>
              <a:rPr lang="en-ID" i="0" dirty="0">
                <a:solidFill>
                  <a:srgbClr val="333333"/>
                </a:solidFill>
                <a:effectLst/>
                <a:latin typeface="Arial" panose="020B0604020202020204" pitchFamily="34" charset="0"/>
              </a:rPr>
              <a:t> dan Sifat </a:t>
            </a:r>
            <a:r>
              <a:rPr lang="en-ID" i="0" dirty="0" err="1">
                <a:solidFill>
                  <a:srgbClr val="333333"/>
                </a:solidFill>
                <a:effectLst/>
                <a:latin typeface="Arial" panose="020B0604020202020204" pitchFamily="34" charset="0"/>
              </a:rPr>
              <a:t>Pekerjaan</a:t>
            </a:r>
            <a:endParaRPr lang="id-ID" b="1" dirty="0">
              <a:solidFill>
                <a:srgbClr val="333333"/>
              </a:solidFill>
              <a:latin typeface="Arial" panose="020B0604020202020204" pitchFamily="34" charset="0"/>
            </a:endParaRPr>
          </a:p>
        </p:txBody>
      </p:sp>
    </p:spTree>
    <p:extLst>
      <p:ext uri="{BB962C8B-B14F-4D97-AF65-F5344CB8AC3E}">
        <p14:creationId xmlns:p14="http://schemas.microsoft.com/office/powerpoint/2010/main" val="6467873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629243F-7F83-4735-8ACB-CC725664950E}"/>
              </a:ext>
            </a:extLst>
          </p:cNvPr>
          <p:cNvSpPr txBox="1"/>
          <p:nvPr/>
        </p:nvSpPr>
        <p:spPr>
          <a:xfrm>
            <a:off x="5182820" y="128470"/>
            <a:ext cx="3512215" cy="923330"/>
          </a:xfrm>
          <a:prstGeom prst="rect">
            <a:avLst/>
          </a:prstGeom>
          <a:noFill/>
          <a:ln w="19050">
            <a:solidFill>
              <a:schemeClr val="bg1"/>
            </a:solidFill>
          </a:ln>
        </p:spPr>
        <p:txBody>
          <a:bodyPr wrap="square" rtlCol="0">
            <a:spAutoFit/>
          </a:bodyPr>
          <a:lstStyle/>
          <a:p>
            <a:pPr algn="ctr"/>
            <a:r>
              <a:rPr lang="id-ID" b="1" i="0" dirty="0">
                <a:solidFill>
                  <a:schemeClr val="bg1"/>
                </a:solidFill>
                <a:effectLst/>
                <a:latin typeface="Arial" panose="020B0604020202020204" pitchFamily="34" charset="0"/>
              </a:rPr>
              <a:t>FAKTOR-FAKTOR YANG MEMPENGARUHI </a:t>
            </a:r>
            <a:r>
              <a:rPr lang="en-ID" b="1" i="0" dirty="0">
                <a:solidFill>
                  <a:schemeClr val="bg1"/>
                </a:solidFill>
                <a:effectLst/>
                <a:latin typeface="Arial" panose="020B0604020202020204" pitchFamily="34" charset="0"/>
              </a:rPr>
              <a:t>KOMPENSASI</a:t>
            </a:r>
            <a:endParaRPr lang="en-ID" dirty="0">
              <a:solidFill>
                <a:schemeClr val="bg1"/>
              </a:solidFill>
            </a:endParaRPr>
          </a:p>
        </p:txBody>
      </p:sp>
      <p:sp>
        <p:nvSpPr>
          <p:cNvPr id="5" name="TextBox 4">
            <a:extLst>
              <a:ext uri="{FF2B5EF4-FFF2-40B4-BE49-F238E27FC236}">
                <a16:creationId xmlns:a16="http://schemas.microsoft.com/office/drawing/2014/main" id="{2C12530C-F568-4628-9C83-10E54A328EF3}"/>
              </a:ext>
            </a:extLst>
          </p:cNvPr>
          <p:cNvSpPr txBox="1"/>
          <p:nvPr/>
        </p:nvSpPr>
        <p:spPr>
          <a:xfrm>
            <a:off x="601670" y="1960930"/>
            <a:ext cx="7482545" cy="1785104"/>
          </a:xfrm>
          <a:prstGeom prst="rect">
            <a:avLst/>
          </a:prstGeom>
          <a:noFill/>
        </p:spPr>
        <p:txBody>
          <a:bodyPr wrap="square" rtlCol="0">
            <a:spAutoFit/>
          </a:bodyPr>
          <a:lstStyle/>
          <a:p>
            <a:pPr>
              <a:spcAft>
                <a:spcPts val="600"/>
              </a:spcAft>
            </a:pPr>
            <a:r>
              <a:rPr lang="en-ID" b="1" i="0" dirty="0">
                <a:solidFill>
                  <a:srgbClr val="333333"/>
                </a:solidFill>
                <a:effectLst/>
                <a:latin typeface="Arial" panose="020B0604020202020204" pitchFamily="34" charset="0"/>
              </a:rPr>
              <a:t> </a:t>
            </a:r>
            <a:r>
              <a:rPr lang="id-ID" b="1" dirty="0">
                <a:solidFill>
                  <a:srgbClr val="333333"/>
                </a:solidFill>
                <a:latin typeface="Arial" panose="020B0604020202020204" pitchFamily="34" charset="0"/>
              </a:rPr>
              <a:t>C</a:t>
            </a:r>
            <a:r>
              <a:rPr lang="id-ID" b="1" i="0" dirty="0">
                <a:solidFill>
                  <a:srgbClr val="333333"/>
                </a:solidFill>
                <a:effectLst/>
                <a:latin typeface="Arial" panose="020B0604020202020204" pitchFamily="34" charset="0"/>
              </a:rPr>
              <a:t>. </a:t>
            </a:r>
            <a:r>
              <a:rPr lang="en-ID" b="1" i="0" dirty="0" err="1">
                <a:solidFill>
                  <a:srgbClr val="333333"/>
                </a:solidFill>
                <a:effectLst/>
                <a:latin typeface="Arial" panose="020B0604020202020204" pitchFamily="34" charset="0"/>
              </a:rPr>
              <a:t>Faktor</a:t>
            </a:r>
            <a:r>
              <a:rPr lang="en-ID" b="1" i="0" dirty="0">
                <a:solidFill>
                  <a:srgbClr val="333333"/>
                </a:solidFill>
                <a:effectLst/>
                <a:latin typeface="Arial" panose="020B0604020202020204" pitchFamily="34" charset="0"/>
              </a:rPr>
              <a:t> </a:t>
            </a:r>
            <a:r>
              <a:rPr lang="id-ID" b="1" dirty="0">
                <a:solidFill>
                  <a:srgbClr val="333333"/>
                </a:solidFill>
                <a:latin typeface="Arial" panose="020B0604020202020204" pitchFamily="34" charset="0"/>
              </a:rPr>
              <a:t>Ekstern</a:t>
            </a:r>
            <a:r>
              <a:rPr lang="en-ID" b="1" i="0" dirty="0">
                <a:solidFill>
                  <a:srgbClr val="333333"/>
                </a:solidFill>
                <a:effectLst/>
                <a:latin typeface="Arial" panose="020B0604020202020204" pitchFamily="34" charset="0"/>
              </a:rPr>
              <a:t> </a:t>
            </a:r>
            <a:r>
              <a:rPr lang="en-ID" b="1" i="0" dirty="0" err="1">
                <a:solidFill>
                  <a:srgbClr val="333333"/>
                </a:solidFill>
                <a:effectLst/>
                <a:latin typeface="Arial" panose="020B0604020202020204" pitchFamily="34" charset="0"/>
              </a:rPr>
              <a:t>Organisasi</a:t>
            </a:r>
            <a:endParaRPr lang="id-ID" b="1" i="0" dirty="0">
              <a:solidFill>
                <a:srgbClr val="333333"/>
              </a:solidFill>
              <a:effectLst/>
              <a:latin typeface="Arial" panose="020B0604020202020204" pitchFamily="34" charset="0"/>
            </a:endParaRPr>
          </a:p>
          <a:p>
            <a:pPr marL="631825" indent="-269875">
              <a:spcAft>
                <a:spcPts val="600"/>
              </a:spcAft>
              <a:buFontTx/>
              <a:buAutoNum type="arabicPeriod"/>
            </a:pPr>
            <a:r>
              <a:rPr lang="en-ID" i="0" dirty="0" err="1">
                <a:solidFill>
                  <a:srgbClr val="333333"/>
                </a:solidFill>
                <a:effectLst/>
                <a:latin typeface="Arial" panose="020B0604020202020204" pitchFamily="34" charset="0"/>
              </a:rPr>
              <a:t>Penawaran</a:t>
            </a:r>
            <a:r>
              <a:rPr lang="en-ID" i="0" dirty="0">
                <a:solidFill>
                  <a:srgbClr val="333333"/>
                </a:solidFill>
                <a:effectLst/>
                <a:latin typeface="Arial" panose="020B0604020202020204" pitchFamily="34" charset="0"/>
              </a:rPr>
              <a:t> dan </a:t>
            </a:r>
            <a:r>
              <a:rPr lang="en-ID" i="0" dirty="0" err="1">
                <a:solidFill>
                  <a:srgbClr val="333333"/>
                </a:solidFill>
                <a:effectLst/>
                <a:latin typeface="Arial" panose="020B0604020202020204" pitchFamily="34" charset="0"/>
              </a:rPr>
              <a:t>Permintaan</a:t>
            </a:r>
            <a:r>
              <a:rPr lang="en-ID" i="0" dirty="0">
                <a:solidFill>
                  <a:srgbClr val="333333"/>
                </a:solidFill>
                <a:effectLst/>
                <a:latin typeface="Arial" panose="020B0604020202020204" pitchFamily="34" charset="0"/>
              </a:rPr>
              <a:t> </a:t>
            </a:r>
            <a:r>
              <a:rPr lang="en-ID" i="0" dirty="0" err="1">
                <a:solidFill>
                  <a:srgbClr val="333333"/>
                </a:solidFill>
                <a:effectLst/>
                <a:latin typeface="Arial" panose="020B0604020202020204" pitchFamily="34" charset="0"/>
              </a:rPr>
              <a:t>kerja</a:t>
            </a:r>
            <a:endParaRPr lang="en-ID" i="0" dirty="0">
              <a:solidFill>
                <a:srgbClr val="333333"/>
              </a:solidFill>
              <a:effectLst/>
              <a:latin typeface="Arial" panose="020B0604020202020204" pitchFamily="34" charset="0"/>
            </a:endParaRPr>
          </a:p>
          <a:p>
            <a:pPr marL="631825" indent="-269875">
              <a:spcAft>
                <a:spcPts val="600"/>
              </a:spcAft>
              <a:buFontTx/>
              <a:buAutoNum type="arabicPeriod"/>
            </a:pPr>
            <a:r>
              <a:rPr lang="en-ID" i="0" dirty="0" err="1">
                <a:solidFill>
                  <a:srgbClr val="333333"/>
                </a:solidFill>
                <a:effectLst/>
                <a:latin typeface="Arial" panose="020B0604020202020204" pitchFamily="34" charset="0"/>
              </a:rPr>
              <a:t>Biaya</a:t>
            </a:r>
            <a:r>
              <a:rPr lang="en-ID" i="0" dirty="0">
                <a:solidFill>
                  <a:srgbClr val="333333"/>
                </a:solidFill>
                <a:effectLst/>
                <a:latin typeface="Arial" panose="020B0604020202020204" pitchFamily="34" charset="0"/>
              </a:rPr>
              <a:t> </a:t>
            </a:r>
            <a:r>
              <a:rPr lang="en-ID" i="0" dirty="0" err="1">
                <a:solidFill>
                  <a:srgbClr val="333333"/>
                </a:solidFill>
                <a:effectLst/>
                <a:latin typeface="Arial" panose="020B0604020202020204" pitchFamily="34" charset="0"/>
              </a:rPr>
              <a:t>hidup</a:t>
            </a:r>
            <a:r>
              <a:rPr lang="en-ID" i="0" dirty="0">
                <a:solidFill>
                  <a:srgbClr val="333333"/>
                </a:solidFill>
                <a:effectLst/>
                <a:latin typeface="Arial" panose="020B0604020202020204" pitchFamily="34" charset="0"/>
              </a:rPr>
              <a:t> </a:t>
            </a:r>
            <a:r>
              <a:rPr lang="en-ID" i="0" dirty="0" err="1">
                <a:solidFill>
                  <a:srgbClr val="333333"/>
                </a:solidFill>
                <a:effectLst/>
                <a:latin typeface="Arial" panose="020B0604020202020204" pitchFamily="34" charset="0"/>
              </a:rPr>
              <a:t>Besarnya</a:t>
            </a:r>
            <a:endParaRPr lang="en-ID" i="0" dirty="0">
              <a:solidFill>
                <a:srgbClr val="333333"/>
              </a:solidFill>
              <a:effectLst/>
              <a:latin typeface="Arial" panose="020B0604020202020204" pitchFamily="34" charset="0"/>
            </a:endParaRPr>
          </a:p>
          <a:p>
            <a:pPr marL="631825" indent="-269875">
              <a:spcAft>
                <a:spcPts val="600"/>
              </a:spcAft>
              <a:buAutoNum type="arabicPeriod"/>
            </a:pPr>
            <a:r>
              <a:rPr lang="en-ID" i="0" dirty="0" err="1">
                <a:solidFill>
                  <a:srgbClr val="333333"/>
                </a:solidFill>
                <a:effectLst/>
                <a:latin typeface="Arial" panose="020B0604020202020204" pitchFamily="34" charset="0"/>
              </a:rPr>
              <a:t>Kebijakan</a:t>
            </a:r>
            <a:r>
              <a:rPr lang="en-ID" i="0" dirty="0">
                <a:solidFill>
                  <a:srgbClr val="333333"/>
                </a:solidFill>
                <a:effectLst/>
                <a:latin typeface="Arial" panose="020B0604020202020204" pitchFamily="34" charset="0"/>
              </a:rPr>
              <a:t> </a:t>
            </a:r>
            <a:r>
              <a:rPr lang="en-ID" i="0" dirty="0" err="1">
                <a:solidFill>
                  <a:srgbClr val="333333"/>
                </a:solidFill>
                <a:effectLst/>
                <a:latin typeface="Arial" panose="020B0604020202020204" pitchFamily="34" charset="0"/>
              </a:rPr>
              <a:t>Pemerintah</a:t>
            </a:r>
            <a:endParaRPr lang="id-ID" i="0" dirty="0">
              <a:solidFill>
                <a:srgbClr val="333333"/>
              </a:solidFill>
              <a:effectLst/>
              <a:latin typeface="Arial" panose="020B0604020202020204" pitchFamily="34" charset="0"/>
            </a:endParaRPr>
          </a:p>
          <a:p>
            <a:pPr marL="631825" indent="-269875">
              <a:spcAft>
                <a:spcPts val="600"/>
              </a:spcAft>
              <a:buAutoNum type="arabicPeriod"/>
            </a:pPr>
            <a:r>
              <a:rPr lang="en-ID" i="0" dirty="0" err="1">
                <a:solidFill>
                  <a:srgbClr val="333333"/>
                </a:solidFill>
                <a:effectLst/>
                <a:latin typeface="Arial" panose="020B0604020202020204" pitchFamily="34" charset="0"/>
              </a:rPr>
              <a:t>Kondisi</a:t>
            </a:r>
            <a:r>
              <a:rPr lang="en-ID" i="0" dirty="0">
                <a:solidFill>
                  <a:srgbClr val="333333"/>
                </a:solidFill>
                <a:effectLst/>
                <a:latin typeface="Arial" panose="020B0604020202020204" pitchFamily="34" charset="0"/>
              </a:rPr>
              <a:t> </a:t>
            </a:r>
            <a:r>
              <a:rPr lang="en-ID" i="0" dirty="0" err="1">
                <a:solidFill>
                  <a:srgbClr val="333333"/>
                </a:solidFill>
                <a:effectLst/>
                <a:latin typeface="Arial" panose="020B0604020202020204" pitchFamily="34" charset="0"/>
              </a:rPr>
              <a:t>Perekonomian</a:t>
            </a:r>
            <a:endParaRPr lang="id-ID" i="0" dirty="0">
              <a:solidFill>
                <a:srgbClr val="333333"/>
              </a:solidFill>
              <a:effectLst/>
              <a:latin typeface="Arial" panose="020B0604020202020204" pitchFamily="34" charset="0"/>
            </a:endParaRPr>
          </a:p>
        </p:txBody>
      </p:sp>
    </p:spTree>
    <p:extLst>
      <p:ext uri="{BB962C8B-B14F-4D97-AF65-F5344CB8AC3E}">
        <p14:creationId xmlns:p14="http://schemas.microsoft.com/office/powerpoint/2010/main" val="3684389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7FE068-8747-4B64-B0D0-78BC6F3420DB}"/>
              </a:ext>
            </a:extLst>
          </p:cNvPr>
          <p:cNvSpPr txBox="1"/>
          <p:nvPr/>
        </p:nvSpPr>
        <p:spPr>
          <a:xfrm>
            <a:off x="5182820" y="128470"/>
            <a:ext cx="3512215" cy="923330"/>
          </a:xfrm>
          <a:prstGeom prst="rect">
            <a:avLst/>
          </a:prstGeom>
          <a:noFill/>
          <a:ln w="19050">
            <a:solidFill>
              <a:schemeClr val="bg1"/>
            </a:solidFill>
          </a:ln>
        </p:spPr>
        <p:txBody>
          <a:bodyPr wrap="square" rtlCol="0">
            <a:spAutoFit/>
          </a:bodyPr>
          <a:lstStyle/>
          <a:p>
            <a:pPr algn="ctr"/>
            <a:r>
              <a:rPr lang="nl-NL" b="1" i="0" dirty="0">
                <a:solidFill>
                  <a:schemeClr val="bg1"/>
                </a:solidFill>
                <a:effectLst/>
                <a:latin typeface="Arial" panose="020B0604020202020204" pitchFamily="34" charset="0"/>
              </a:rPr>
              <a:t>KEADILAN DAN KELAYAKAN DALAM PEMBERIAN KOMPENSASI</a:t>
            </a:r>
            <a:endParaRPr lang="en-ID" dirty="0">
              <a:solidFill>
                <a:schemeClr val="bg1"/>
              </a:solidFill>
            </a:endParaRPr>
          </a:p>
        </p:txBody>
      </p:sp>
      <p:sp>
        <p:nvSpPr>
          <p:cNvPr id="6" name="TextBox 5">
            <a:extLst>
              <a:ext uri="{FF2B5EF4-FFF2-40B4-BE49-F238E27FC236}">
                <a16:creationId xmlns:a16="http://schemas.microsoft.com/office/drawing/2014/main" id="{63B4645E-1E03-43B0-BF80-7DA40B6BB1C8}"/>
              </a:ext>
            </a:extLst>
          </p:cNvPr>
          <p:cNvSpPr txBox="1"/>
          <p:nvPr/>
        </p:nvSpPr>
        <p:spPr>
          <a:xfrm>
            <a:off x="448965" y="1502815"/>
            <a:ext cx="8398775" cy="3524042"/>
          </a:xfrm>
          <a:prstGeom prst="rect">
            <a:avLst/>
          </a:prstGeom>
          <a:noFill/>
        </p:spPr>
        <p:txBody>
          <a:bodyPr wrap="square" rtlCol="0">
            <a:spAutoFit/>
          </a:bodyPr>
          <a:lstStyle/>
          <a:p>
            <a:pPr>
              <a:spcAft>
                <a:spcPts val="600"/>
              </a:spcAft>
            </a:pPr>
            <a:r>
              <a:rPr lang="en-ID" b="1" i="0" dirty="0" err="1">
                <a:solidFill>
                  <a:srgbClr val="333333"/>
                </a:solidFill>
                <a:effectLst/>
                <a:latin typeface="Arial" panose="020B0604020202020204" pitchFamily="34" charset="0"/>
              </a:rPr>
              <a:t>Keadilan</a:t>
            </a:r>
            <a:endParaRPr lang="id-ID" b="1" i="0" dirty="0">
              <a:solidFill>
                <a:srgbClr val="333333"/>
              </a:solidFill>
              <a:effectLst/>
              <a:latin typeface="Arial" panose="020B0604020202020204" pitchFamily="34" charset="0"/>
            </a:endParaRPr>
          </a:p>
          <a:p>
            <a:pPr marL="285750" indent="-285750">
              <a:spcAft>
                <a:spcPts val="600"/>
              </a:spcAft>
              <a:buFont typeface="Wingdings" panose="05000000000000000000" pitchFamily="2" charset="2"/>
              <a:buChar char="Ø"/>
            </a:pPr>
            <a:r>
              <a:rPr lang="en-ID" b="0" i="0" dirty="0" err="1">
                <a:solidFill>
                  <a:srgbClr val="333333"/>
                </a:solidFill>
                <a:effectLst/>
                <a:latin typeface="Arial" panose="020B0604020202020204" pitchFamily="34" charset="0"/>
              </a:rPr>
              <a:t>Dalam</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pemberian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kompensasi</a:t>
            </a:r>
            <a:r>
              <a:rPr lang="en-ID" b="0" i="0" dirty="0">
                <a:solidFill>
                  <a:srgbClr val="333333"/>
                </a:solidFill>
                <a:effectLst/>
                <a:latin typeface="Arial" panose="020B0604020202020204" pitchFamily="34" charset="0"/>
              </a:rPr>
              <a:t> </a:t>
            </a:r>
            <a:r>
              <a:rPr lang="id-ID" b="0" i="0" dirty="0">
                <a:solidFill>
                  <a:srgbClr val="333333"/>
                </a:solidFill>
                <a:effectLst/>
                <a:latin typeface="Arial" panose="020B0604020202020204" pitchFamily="34" charset="0"/>
              </a:rPr>
              <a:t>baik</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berupa</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upah</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gaji</a:t>
            </a:r>
            <a:r>
              <a:rPr lang="en-ID" b="0" i="0" dirty="0">
                <a:solidFill>
                  <a:srgbClr val="333333"/>
                </a:solidFill>
                <a:effectLst/>
                <a:latin typeface="Arial" panose="020B0604020202020204" pitchFamily="34" charset="0"/>
              </a:rPr>
              <a:t>, bonus </a:t>
            </a:r>
            <a:r>
              <a:rPr lang="en-ID" b="0" i="0" dirty="0" err="1">
                <a:solidFill>
                  <a:srgbClr val="333333"/>
                </a:solidFill>
                <a:effectLst/>
                <a:latin typeface="Arial" panose="020B0604020202020204" pitchFamily="34" charset="0"/>
              </a:rPr>
              <a:t>atau</a:t>
            </a:r>
            <a:r>
              <a:rPr lang="id-ID" dirty="0">
                <a:solidFill>
                  <a:srgbClr val="333333"/>
                </a:solidFill>
                <a:latin typeface="Arial" panose="020B0604020202020204" pitchFamily="34" charset="0"/>
              </a:rPr>
              <a:t>pun </a:t>
            </a:r>
            <a:r>
              <a:rPr lang="en-ID" b="0" i="0" dirty="0" err="1">
                <a:solidFill>
                  <a:srgbClr val="333333"/>
                </a:solidFill>
                <a:effectLst/>
                <a:latin typeface="Arial" panose="020B0604020202020204" pitchFamily="34" charset="0"/>
              </a:rPr>
              <a:t>bentuk-bentuk</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lainnya</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penting</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sekali</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diperhatikan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masalah</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keadilan</a:t>
            </a:r>
            <a:r>
              <a:rPr lang="en-ID" b="0" i="0" dirty="0">
                <a:solidFill>
                  <a:srgbClr val="333333"/>
                </a:solidFill>
                <a:effectLst/>
                <a:latin typeface="Arial" panose="020B0604020202020204" pitchFamily="34" charset="0"/>
              </a:rPr>
              <a:t>.</a:t>
            </a:r>
            <a:endParaRPr lang="id-ID" b="0" i="0" dirty="0">
              <a:solidFill>
                <a:srgbClr val="333333"/>
              </a:solidFill>
              <a:effectLst/>
              <a:latin typeface="Arial" panose="020B0604020202020204" pitchFamily="34" charset="0"/>
            </a:endParaRPr>
          </a:p>
          <a:p>
            <a:pPr marL="285750" indent="-285750">
              <a:spcAft>
                <a:spcPts val="600"/>
              </a:spcAft>
              <a:buFont typeface="Wingdings" panose="05000000000000000000" pitchFamily="2" charset="2"/>
              <a:buChar char="Ø"/>
            </a:pPr>
            <a:r>
              <a:rPr lang="en-ID" b="0" i="0" dirty="0" err="1">
                <a:solidFill>
                  <a:srgbClr val="333333"/>
                </a:solidFill>
                <a:effectLst/>
                <a:latin typeface="Arial" panose="020B0604020202020204" pitchFamily="34" charset="0"/>
              </a:rPr>
              <a:t>Keadilan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bukan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berarti</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sama</a:t>
            </a:r>
            <a:r>
              <a:rPr lang="en-ID" b="0" i="0" dirty="0">
                <a:solidFill>
                  <a:srgbClr val="333333"/>
                </a:solidFill>
                <a:effectLst/>
                <a:latin typeface="Arial" panose="020B0604020202020204" pitchFamily="34" charset="0"/>
              </a:rPr>
              <a:t> rasa </a:t>
            </a:r>
            <a:r>
              <a:rPr lang="en-ID" b="0" i="0" dirty="0" err="1">
                <a:solidFill>
                  <a:srgbClr val="333333"/>
                </a:solidFill>
                <a:effectLst/>
                <a:latin typeface="Arial" panose="020B0604020202020204" pitchFamily="34" charset="0"/>
              </a:rPr>
              <a:t>sama</a:t>
            </a:r>
            <a:r>
              <a:rPr lang="en-ID" b="0" i="0" dirty="0">
                <a:solidFill>
                  <a:srgbClr val="333333"/>
                </a:solidFill>
                <a:effectLst/>
                <a:latin typeface="Arial" panose="020B0604020202020204" pitchFamily="34" charset="0"/>
              </a:rPr>
              <a:t> rata</a:t>
            </a:r>
            <a:r>
              <a:rPr lang="id-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tetapi</a:t>
            </a:r>
            <a:r>
              <a:rPr lang="id-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harus</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terkait</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adanya</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hubungan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antara</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pengorbanan</a:t>
            </a:r>
            <a:r>
              <a:rPr lang="en-ID" b="0" i="0" dirty="0">
                <a:solidFill>
                  <a:srgbClr val="333333"/>
                </a:solidFill>
                <a:effectLst/>
                <a:latin typeface="Arial" panose="020B0604020202020204" pitchFamily="34" charset="0"/>
              </a:rPr>
              <a:t> (input) </a:t>
            </a:r>
            <a:r>
              <a:rPr lang="en-ID" b="0" i="0" dirty="0" err="1">
                <a:solidFill>
                  <a:srgbClr val="333333"/>
                </a:solidFill>
                <a:effectLst/>
                <a:latin typeface="Arial" panose="020B0604020202020204" pitchFamily="34" charset="0"/>
              </a:rPr>
              <a:t>dengan</a:t>
            </a:r>
            <a:r>
              <a:rPr lang="en-ID" b="0" i="0" dirty="0">
                <a:solidFill>
                  <a:srgbClr val="333333"/>
                </a:solidFill>
                <a:effectLst/>
                <a:latin typeface="Arial" panose="020B0604020202020204" pitchFamily="34" charset="0"/>
              </a:rPr>
              <a:t> output.</a:t>
            </a:r>
            <a:endParaRPr lang="id-ID" b="0" i="0" dirty="0">
              <a:solidFill>
                <a:srgbClr val="333333"/>
              </a:solidFill>
              <a:effectLst/>
              <a:latin typeface="Arial" panose="020B0604020202020204" pitchFamily="34" charset="0"/>
            </a:endParaRPr>
          </a:p>
          <a:p>
            <a:pPr marL="285750" indent="-285750">
              <a:spcAft>
                <a:spcPts val="600"/>
              </a:spcAft>
              <a:buFont typeface="Wingdings" panose="05000000000000000000" pitchFamily="2" charset="2"/>
              <a:buChar char="Ø"/>
            </a:pPr>
            <a:r>
              <a:rPr lang="en-ID" b="0" i="0" dirty="0" err="1">
                <a:solidFill>
                  <a:srgbClr val="333333"/>
                </a:solidFill>
                <a:effectLst/>
                <a:latin typeface="Arial" panose="020B0604020202020204" pitchFamily="34" charset="0"/>
              </a:rPr>
              <a:t>Semakin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tinggi</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pengorbanan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semakin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tinggi</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penghasilan</a:t>
            </a:r>
            <a:r>
              <a:rPr lang="en-ID" b="0" i="0" dirty="0">
                <a:solidFill>
                  <a:srgbClr val="333333"/>
                </a:solidFill>
                <a:effectLst/>
                <a:latin typeface="Arial" panose="020B0604020202020204" pitchFamily="34" charset="0"/>
              </a:rPr>
              <a:t> yang</a:t>
            </a:r>
            <a:r>
              <a:rPr lang="id-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diharapkan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sehingga</a:t>
            </a:r>
            <a:r>
              <a:rPr lang="en-ID" b="0" i="0" dirty="0">
                <a:solidFill>
                  <a:srgbClr val="333333"/>
                </a:solidFill>
                <a:effectLst/>
                <a:latin typeface="Arial" panose="020B0604020202020204" pitchFamily="34" charset="0"/>
              </a:rPr>
              <a:t> yang </a:t>
            </a:r>
            <a:r>
              <a:rPr lang="en-ID" b="0" i="0" dirty="0" err="1">
                <a:solidFill>
                  <a:srgbClr val="333333"/>
                </a:solidFill>
                <a:effectLst/>
                <a:latin typeface="Arial" panose="020B0604020202020204" pitchFamily="34" charset="0"/>
              </a:rPr>
              <a:t>harus</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dinilai</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adalah</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pengorbanan</a:t>
            </a:r>
            <a:r>
              <a:rPr lang="en-ID" b="0" i="0" dirty="0">
                <a:solidFill>
                  <a:srgbClr val="333333"/>
                </a:solidFill>
                <a:effectLst/>
                <a:latin typeface="Arial" panose="020B0604020202020204" pitchFamily="34" charset="0"/>
              </a:rPr>
              <a:t> (input) yang </a:t>
            </a:r>
            <a:r>
              <a:rPr lang="en-ID" b="0" i="0" dirty="0" err="1">
                <a:solidFill>
                  <a:srgbClr val="333333"/>
                </a:solidFill>
                <a:effectLst/>
                <a:latin typeface="Arial" panose="020B0604020202020204" pitchFamily="34" charset="0"/>
              </a:rPr>
              <a:t>diperlukan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suatu</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jabatan</a:t>
            </a:r>
            <a:r>
              <a:rPr lang="en-ID" b="0" i="0" dirty="0">
                <a:solidFill>
                  <a:srgbClr val="333333"/>
                </a:solidFill>
                <a:effectLst/>
                <a:latin typeface="Arial" panose="020B0604020202020204" pitchFamily="34" charset="0"/>
              </a:rPr>
              <a:t>. </a:t>
            </a:r>
            <a:endParaRPr lang="id-ID" b="0" i="0" dirty="0">
              <a:solidFill>
                <a:srgbClr val="333333"/>
              </a:solidFill>
              <a:effectLst/>
              <a:latin typeface="Arial" panose="020B0604020202020204" pitchFamily="34" charset="0"/>
            </a:endParaRPr>
          </a:p>
          <a:p>
            <a:pPr marL="285750" indent="-285750">
              <a:spcAft>
                <a:spcPts val="600"/>
              </a:spcAft>
              <a:buFont typeface="Wingdings" panose="05000000000000000000" pitchFamily="2" charset="2"/>
              <a:buChar char="Ø"/>
            </a:pPr>
            <a:r>
              <a:rPr lang="en-ID" b="0" i="0" dirty="0">
                <a:solidFill>
                  <a:srgbClr val="333333"/>
                </a:solidFill>
                <a:effectLst/>
                <a:latin typeface="Arial" panose="020B0604020202020204" pitchFamily="34" charset="0"/>
              </a:rPr>
              <a:t>Input </a:t>
            </a:r>
            <a:r>
              <a:rPr lang="en-ID" b="0" i="0" dirty="0" err="1">
                <a:solidFill>
                  <a:srgbClr val="333333"/>
                </a:solidFill>
                <a:effectLst/>
                <a:latin typeface="Arial" panose="020B0604020202020204" pitchFamily="34" charset="0"/>
              </a:rPr>
              <a:t>dalam</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satu</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jabatan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ditu</a:t>
            </a:r>
            <a:r>
              <a:rPr lang="id-ID" b="0" i="0" dirty="0">
                <a:solidFill>
                  <a:srgbClr val="333333"/>
                </a:solidFill>
                <a:effectLst/>
                <a:latin typeface="Arial" panose="020B0604020202020204" pitchFamily="34" charset="0"/>
              </a:rPr>
              <a:t>n</a:t>
            </a:r>
            <a:r>
              <a:rPr lang="en-ID" b="0" i="0" dirty="0" err="1">
                <a:solidFill>
                  <a:srgbClr val="333333"/>
                </a:solidFill>
                <a:effectLst/>
                <a:latin typeface="Arial" panose="020B0604020202020204" pitchFamily="34" charset="0"/>
              </a:rPr>
              <a:t>jukan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dari</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persyaratan-persyaratan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spesifikasi</a:t>
            </a:r>
            <a:r>
              <a:rPr lang="en-ID" b="0" i="0" dirty="0">
                <a:solidFill>
                  <a:srgbClr val="333333"/>
                </a:solidFill>
                <a:effectLst/>
                <a:latin typeface="Arial" panose="020B0604020202020204" pitchFamily="34" charset="0"/>
              </a:rPr>
              <a:t>) yang </a:t>
            </a:r>
            <a:r>
              <a:rPr lang="en-ID" b="0" i="0" dirty="0" err="1">
                <a:solidFill>
                  <a:srgbClr val="333333"/>
                </a:solidFill>
                <a:effectLst/>
                <a:latin typeface="Arial" panose="020B0604020202020204" pitchFamily="34" charset="0"/>
              </a:rPr>
              <a:t>harus</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dipenuhi</a:t>
            </a:r>
            <a:r>
              <a:rPr lang="en-ID" b="0" i="0" dirty="0">
                <a:solidFill>
                  <a:srgbClr val="333333"/>
                </a:solidFill>
                <a:effectLst/>
                <a:latin typeface="Arial" panose="020B0604020202020204" pitchFamily="34" charset="0"/>
              </a:rPr>
              <a:t> oleh orang yang   </a:t>
            </a:r>
            <a:r>
              <a:rPr lang="en-ID" b="0" i="0" dirty="0" err="1">
                <a:solidFill>
                  <a:srgbClr val="333333"/>
                </a:solidFill>
                <a:effectLst/>
                <a:latin typeface="Arial" panose="020B0604020202020204" pitchFamily="34" charset="0"/>
              </a:rPr>
              <a:t>memangku</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jabatan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tersebut</a:t>
            </a:r>
            <a:r>
              <a:rPr lang="en-ID" b="0" i="0" dirty="0">
                <a:solidFill>
                  <a:srgbClr val="333333"/>
                </a:solidFill>
                <a:effectLst/>
                <a:latin typeface="Arial" panose="020B0604020202020204" pitchFamily="34" charset="0"/>
              </a:rPr>
              <a:t>. </a:t>
            </a:r>
            <a:endParaRPr lang="id-ID" b="0" i="0" dirty="0">
              <a:solidFill>
                <a:srgbClr val="333333"/>
              </a:solidFill>
              <a:effectLst/>
              <a:latin typeface="Arial" panose="020B0604020202020204" pitchFamily="34" charset="0"/>
            </a:endParaRPr>
          </a:p>
          <a:p>
            <a:pPr marL="285750" indent="-285750">
              <a:spcAft>
                <a:spcPts val="600"/>
              </a:spcAft>
              <a:buFont typeface="Wingdings" panose="05000000000000000000" pitchFamily="2" charset="2"/>
              <a:buChar char="Ø"/>
            </a:pPr>
            <a:r>
              <a:rPr lang="en-ID" b="0" i="0" dirty="0">
                <a:solidFill>
                  <a:srgbClr val="333333"/>
                </a:solidFill>
                <a:effectLst/>
                <a:latin typeface="Arial" panose="020B0604020202020204" pitchFamily="34" charset="0"/>
              </a:rPr>
              <a:t>Oleh </a:t>
            </a:r>
            <a:r>
              <a:rPr lang="en-ID" b="0" i="0" dirty="0" err="1">
                <a:solidFill>
                  <a:srgbClr val="333333"/>
                </a:solidFill>
                <a:effectLst/>
                <a:latin typeface="Arial" panose="020B0604020202020204" pitchFamily="34" charset="0"/>
              </a:rPr>
              <a:t>karena</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itu</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semakin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tinggi</a:t>
            </a:r>
            <a:r>
              <a:rPr lang="en-ID" b="0" i="0" dirty="0">
                <a:solidFill>
                  <a:srgbClr val="333333"/>
                </a:solidFill>
                <a:effectLst/>
                <a:latin typeface="Arial" panose="020B0604020202020204" pitchFamily="34" charset="0"/>
              </a:rPr>
              <a:t> pula </a:t>
            </a:r>
            <a:r>
              <a:rPr lang="en-ID" b="0" i="0" dirty="0" err="1">
                <a:solidFill>
                  <a:srgbClr val="333333"/>
                </a:solidFill>
                <a:effectLst/>
                <a:latin typeface="Arial" panose="020B0604020202020204" pitchFamily="34" charset="0"/>
              </a:rPr>
              <a:t>penghasilan</a:t>
            </a:r>
            <a:r>
              <a:rPr lang="en-ID" b="0" i="0" dirty="0">
                <a:solidFill>
                  <a:srgbClr val="333333"/>
                </a:solidFill>
                <a:effectLst/>
                <a:latin typeface="Arial" panose="020B0604020202020204" pitchFamily="34" charset="0"/>
              </a:rPr>
              <a:t> (output) yang </a:t>
            </a:r>
            <a:r>
              <a:rPr lang="en-ID" b="0" i="0" dirty="0" err="1">
                <a:solidFill>
                  <a:srgbClr val="333333"/>
                </a:solidFill>
                <a:effectLst/>
                <a:latin typeface="Arial" panose="020B0604020202020204" pitchFamily="34" charset="0"/>
              </a:rPr>
              <a:t>diharapkan</a:t>
            </a:r>
            <a:r>
              <a:rPr lang="en-ID" b="0" i="0" dirty="0">
                <a:solidFill>
                  <a:srgbClr val="333333"/>
                </a:solidFill>
                <a:effectLst/>
                <a:latin typeface="Arial" panose="020B0604020202020204" pitchFamily="34" charset="0"/>
              </a:rPr>
              <a:t>.</a:t>
            </a:r>
            <a:endParaRPr lang="en-ID" dirty="0"/>
          </a:p>
        </p:txBody>
      </p:sp>
    </p:spTree>
    <p:extLst>
      <p:ext uri="{BB962C8B-B14F-4D97-AF65-F5344CB8AC3E}">
        <p14:creationId xmlns:p14="http://schemas.microsoft.com/office/powerpoint/2010/main" val="8084375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37A6BEF-3B04-4719-8B33-CD419C59462D}"/>
              </a:ext>
            </a:extLst>
          </p:cNvPr>
          <p:cNvSpPr txBox="1"/>
          <p:nvPr/>
        </p:nvSpPr>
        <p:spPr>
          <a:xfrm>
            <a:off x="5182820" y="128470"/>
            <a:ext cx="3512215" cy="923330"/>
          </a:xfrm>
          <a:prstGeom prst="rect">
            <a:avLst/>
          </a:prstGeom>
          <a:noFill/>
          <a:ln w="19050">
            <a:solidFill>
              <a:schemeClr val="bg1"/>
            </a:solidFill>
          </a:ln>
        </p:spPr>
        <p:txBody>
          <a:bodyPr wrap="square" rtlCol="0">
            <a:spAutoFit/>
          </a:bodyPr>
          <a:lstStyle/>
          <a:p>
            <a:pPr algn="ctr"/>
            <a:r>
              <a:rPr lang="nl-NL" b="1" i="0" dirty="0">
                <a:solidFill>
                  <a:schemeClr val="bg1"/>
                </a:solidFill>
                <a:effectLst/>
                <a:latin typeface="Arial" panose="020B0604020202020204" pitchFamily="34" charset="0"/>
              </a:rPr>
              <a:t>KEADILAN DAN KELAYAKAN DALAM PEMBERIAN KOMPENSASI</a:t>
            </a:r>
            <a:endParaRPr lang="en-ID" dirty="0">
              <a:solidFill>
                <a:schemeClr val="bg1"/>
              </a:solidFill>
            </a:endParaRPr>
          </a:p>
        </p:txBody>
      </p:sp>
      <p:sp>
        <p:nvSpPr>
          <p:cNvPr id="4" name="TextBox 3">
            <a:extLst>
              <a:ext uri="{FF2B5EF4-FFF2-40B4-BE49-F238E27FC236}">
                <a16:creationId xmlns:a16="http://schemas.microsoft.com/office/drawing/2014/main" id="{924CC6A4-FDC2-461D-89E7-338FB6A87DBF}"/>
              </a:ext>
            </a:extLst>
          </p:cNvPr>
          <p:cNvSpPr txBox="1"/>
          <p:nvPr/>
        </p:nvSpPr>
        <p:spPr>
          <a:xfrm>
            <a:off x="448965" y="1213989"/>
            <a:ext cx="8093365" cy="3801041"/>
          </a:xfrm>
          <a:prstGeom prst="rect">
            <a:avLst/>
          </a:prstGeom>
          <a:noFill/>
        </p:spPr>
        <p:txBody>
          <a:bodyPr wrap="square" rtlCol="0">
            <a:spAutoFit/>
          </a:bodyPr>
          <a:lstStyle/>
          <a:p>
            <a:pPr>
              <a:spcAft>
                <a:spcPts val="600"/>
              </a:spcAft>
            </a:pPr>
            <a:r>
              <a:rPr lang="en-ID" b="1" i="0" dirty="0" err="1">
                <a:solidFill>
                  <a:srgbClr val="333333"/>
                </a:solidFill>
                <a:effectLst/>
                <a:latin typeface="Arial" panose="020B0604020202020204" pitchFamily="34" charset="0"/>
              </a:rPr>
              <a:t>Kelayakan</a:t>
            </a:r>
            <a:endParaRPr lang="id-ID" b="1" i="0" dirty="0">
              <a:solidFill>
                <a:srgbClr val="333333"/>
              </a:solidFill>
              <a:effectLst/>
              <a:latin typeface="Arial" panose="020B0604020202020204" pitchFamily="34" charset="0"/>
            </a:endParaRPr>
          </a:p>
          <a:p>
            <a:pPr marL="285750" indent="-285750">
              <a:spcAft>
                <a:spcPts val="600"/>
              </a:spcAft>
              <a:buFont typeface="Wingdings" panose="05000000000000000000" pitchFamily="2" charset="2"/>
              <a:buChar char="q"/>
            </a:pPr>
            <a:r>
              <a:rPr lang="en-ID" b="0" i="0" dirty="0" err="1">
                <a:solidFill>
                  <a:srgbClr val="333333"/>
                </a:solidFill>
                <a:effectLst/>
                <a:latin typeface="Arial" panose="020B0604020202020204" pitchFamily="34" charset="0"/>
              </a:rPr>
              <a:t>Pengertian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layak</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berkaitan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dengan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standar</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hidup</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seperti</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kebutuhan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pokok</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minuman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atau</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upah</a:t>
            </a:r>
            <a:r>
              <a:rPr lang="en-ID" b="0" i="0" dirty="0">
                <a:solidFill>
                  <a:srgbClr val="333333"/>
                </a:solidFill>
                <a:effectLst/>
                <a:latin typeface="Arial" panose="020B0604020202020204" pitchFamily="34" charset="0"/>
              </a:rPr>
              <a:t> minimum </a:t>
            </a:r>
            <a:r>
              <a:rPr lang="en-ID" b="0" i="0" dirty="0" err="1">
                <a:solidFill>
                  <a:srgbClr val="333333"/>
                </a:solidFill>
                <a:effectLst/>
                <a:latin typeface="Arial" panose="020B0604020202020204" pitchFamily="34" charset="0"/>
              </a:rPr>
              <a:t>sesuai</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dengan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ketentuan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pemerintah</a:t>
            </a:r>
            <a:r>
              <a:rPr lang="en-ID" b="0" i="0" dirty="0">
                <a:solidFill>
                  <a:srgbClr val="333333"/>
                </a:solidFill>
                <a:effectLst/>
                <a:latin typeface="Arial" panose="020B0604020202020204" pitchFamily="34" charset="0"/>
              </a:rPr>
              <a:t>.</a:t>
            </a:r>
            <a:endParaRPr lang="id-ID" b="0" i="0" dirty="0">
              <a:solidFill>
                <a:srgbClr val="333333"/>
              </a:solidFill>
              <a:effectLst/>
              <a:latin typeface="Arial" panose="020B0604020202020204" pitchFamily="34" charset="0"/>
            </a:endParaRPr>
          </a:p>
          <a:p>
            <a:pPr marL="285750" indent="-285750">
              <a:spcAft>
                <a:spcPts val="600"/>
              </a:spcAft>
              <a:buFont typeface="Wingdings" panose="05000000000000000000" pitchFamily="2" charset="2"/>
              <a:buChar char="q"/>
            </a:pPr>
            <a:r>
              <a:rPr lang="en-ID" b="0" i="0" dirty="0" err="1">
                <a:solidFill>
                  <a:srgbClr val="333333"/>
                </a:solidFill>
                <a:effectLst/>
                <a:latin typeface="Arial" panose="020B0604020202020204" pitchFamily="34" charset="0"/>
              </a:rPr>
              <a:t>Kelayakan</a:t>
            </a:r>
            <a:r>
              <a:rPr lang="en-ID" b="0" i="0" dirty="0">
                <a:solidFill>
                  <a:srgbClr val="333333"/>
                </a:solidFill>
                <a:effectLst/>
                <a:latin typeface="Arial" panose="020B0604020202020204" pitchFamily="34" charset="0"/>
              </a:rPr>
              <a:t> juga </a:t>
            </a:r>
            <a:r>
              <a:rPr lang="en-ID" b="0" i="0" dirty="0" err="1">
                <a:solidFill>
                  <a:srgbClr val="333333"/>
                </a:solidFill>
                <a:effectLst/>
                <a:latin typeface="Arial" panose="020B0604020202020204" pitchFamily="34" charset="0"/>
              </a:rPr>
              <a:t>dilihat</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dengan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cara</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membandingkan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pengupahan</a:t>
            </a:r>
            <a:r>
              <a:rPr lang="en-ID" b="0" i="0" dirty="0">
                <a:solidFill>
                  <a:srgbClr val="333333"/>
                </a:solidFill>
                <a:effectLst/>
                <a:latin typeface="Arial" panose="020B0604020202020204" pitchFamily="34" charset="0"/>
              </a:rPr>
              <a:t> di </a:t>
            </a:r>
            <a:r>
              <a:rPr lang="en-ID" b="0" i="0" dirty="0" err="1">
                <a:solidFill>
                  <a:srgbClr val="333333"/>
                </a:solidFill>
                <a:effectLst/>
                <a:latin typeface="Arial" panose="020B0604020202020204" pitchFamily="34" charset="0"/>
              </a:rPr>
              <a:t>perusahaan</a:t>
            </a:r>
            <a:r>
              <a:rPr lang="en-ID" b="0" i="0" dirty="0">
                <a:solidFill>
                  <a:srgbClr val="333333"/>
                </a:solidFill>
                <a:effectLst/>
                <a:latin typeface="Arial" panose="020B0604020202020204" pitchFamily="34" charset="0"/>
              </a:rPr>
              <a:t> lain.</a:t>
            </a:r>
            <a:endParaRPr lang="id-ID" b="0" i="0" dirty="0">
              <a:solidFill>
                <a:srgbClr val="333333"/>
              </a:solidFill>
              <a:effectLst/>
              <a:latin typeface="Arial" panose="020B0604020202020204" pitchFamily="34" charset="0"/>
            </a:endParaRPr>
          </a:p>
          <a:p>
            <a:pPr marL="285750" indent="-285750">
              <a:spcAft>
                <a:spcPts val="600"/>
              </a:spcAft>
              <a:buFont typeface="Wingdings" panose="05000000000000000000" pitchFamily="2" charset="2"/>
              <a:buChar char="q"/>
            </a:pPr>
            <a:r>
              <a:rPr lang="en-ID" b="0" i="0" dirty="0" err="1">
                <a:solidFill>
                  <a:srgbClr val="333333"/>
                </a:solidFill>
                <a:effectLst/>
                <a:latin typeface="Arial" panose="020B0604020202020204" pitchFamily="34" charset="0"/>
              </a:rPr>
              <a:t>Bila</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kelayakan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ini</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sudah</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tercapai</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maka</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perusahaan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sudah</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mencapai</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apa</a:t>
            </a:r>
            <a:r>
              <a:rPr lang="en-ID" b="0" i="0" dirty="0">
                <a:solidFill>
                  <a:srgbClr val="333333"/>
                </a:solidFill>
                <a:effectLst/>
                <a:latin typeface="Arial" panose="020B0604020202020204" pitchFamily="34" charset="0"/>
              </a:rPr>
              <a:t> yang </a:t>
            </a:r>
            <a:r>
              <a:rPr lang="en-ID" b="0" i="0" dirty="0" err="1">
                <a:solidFill>
                  <a:srgbClr val="333333"/>
                </a:solidFill>
                <a:effectLst/>
                <a:latin typeface="Arial" panose="020B0604020202020204" pitchFamily="34" charset="0"/>
              </a:rPr>
              <a:t>disebut</a:t>
            </a:r>
            <a:r>
              <a:rPr lang="en-ID" b="0" i="0" dirty="0">
                <a:solidFill>
                  <a:srgbClr val="333333"/>
                </a:solidFill>
                <a:effectLst/>
                <a:latin typeface="Arial" panose="020B0604020202020204" pitchFamily="34" charset="0"/>
              </a:rPr>
              <a:t> external consistency</a:t>
            </a:r>
            <a:r>
              <a:rPr lang="id-ID" b="0" i="0" dirty="0">
                <a:solidFill>
                  <a:srgbClr val="333333"/>
                </a:solidFill>
                <a:effectLst/>
                <a:latin typeface="Arial" panose="020B0604020202020204" pitchFamily="34" charset="0"/>
              </a:rPr>
              <a:t>.</a:t>
            </a:r>
          </a:p>
          <a:p>
            <a:pPr marL="285750" indent="-285750">
              <a:spcAft>
                <a:spcPts val="600"/>
              </a:spcAft>
              <a:buFont typeface="Wingdings" panose="05000000000000000000" pitchFamily="2" charset="2"/>
              <a:buChar char="q"/>
            </a:pPr>
            <a:r>
              <a:rPr lang="en-ID" b="0" i="0" dirty="0" err="1">
                <a:solidFill>
                  <a:srgbClr val="333333"/>
                </a:solidFill>
                <a:effectLst/>
                <a:latin typeface="Arial" panose="020B0604020202020204" pitchFamily="34" charset="0"/>
              </a:rPr>
              <a:t>Apabila</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upaya</a:t>
            </a:r>
            <a:r>
              <a:rPr lang="en-ID" b="0" i="0" dirty="0">
                <a:solidFill>
                  <a:srgbClr val="333333"/>
                </a:solidFill>
                <a:effectLst/>
                <a:latin typeface="Arial" panose="020B0604020202020204" pitchFamily="34" charset="0"/>
              </a:rPr>
              <a:t> di </a:t>
            </a:r>
            <a:r>
              <a:rPr lang="en-ID" b="0" i="0" dirty="0" err="1">
                <a:solidFill>
                  <a:srgbClr val="333333"/>
                </a:solidFill>
                <a:effectLst/>
                <a:latin typeface="Arial" panose="020B0604020202020204" pitchFamily="34" charset="0"/>
              </a:rPr>
              <a:t>dalam</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perusahaan</a:t>
            </a:r>
            <a:r>
              <a:rPr lang="en-ID" b="0" i="0" dirty="0">
                <a:solidFill>
                  <a:srgbClr val="333333"/>
                </a:solidFill>
                <a:effectLst/>
                <a:latin typeface="Arial" panose="020B0604020202020204" pitchFamily="34" charset="0"/>
              </a:rPr>
              <a:t> yang </a:t>
            </a:r>
            <a:r>
              <a:rPr lang="en-ID" b="0" i="0" dirty="0" err="1">
                <a:solidFill>
                  <a:srgbClr val="333333"/>
                </a:solidFill>
                <a:effectLst/>
                <a:latin typeface="Arial" panose="020B0604020202020204" pitchFamily="34" charset="0"/>
              </a:rPr>
              <a:t>bersangkutan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lebih</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rendah</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dari</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perusahaan-perusahaan</a:t>
            </a:r>
            <a:r>
              <a:rPr lang="en-ID" b="0" i="0" dirty="0">
                <a:solidFill>
                  <a:srgbClr val="333333"/>
                </a:solidFill>
                <a:effectLst/>
                <a:latin typeface="Arial" panose="020B0604020202020204" pitchFamily="34" charset="0"/>
              </a:rPr>
              <a:t> lain, </a:t>
            </a:r>
            <a:r>
              <a:rPr lang="en-ID" b="0" i="0" dirty="0" err="1">
                <a:solidFill>
                  <a:srgbClr val="333333"/>
                </a:solidFill>
                <a:effectLst/>
                <a:latin typeface="Arial" panose="020B0604020202020204" pitchFamily="34" charset="0"/>
              </a:rPr>
              <a:t>maka</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perusahaan</a:t>
            </a:r>
            <a:r>
              <a:rPr lang="id-ID" b="0" i="0" dirty="0">
                <a:solidFill>
                  <a:srgbClr val="333333"/>
                </a:solidFill>
                <a:effectLst/>
                <a:latin typeface="Arial" panose="020B0604020202020204" pitchFamily="34" charset="0"/>
              </a:rPr>
              <a:t> tersebut akan </a:t>
            </a:r>
            <a:r>
              <a:rPr lang="en-ID" b="0" i="0" dirty="0" err="1">
                <a:solidFill>
                  <a:srgbClr val="333333"/>
                </a:solidFill>
                <a:effectLst/>
                <a:latin typeface="Arial" panose="020B0604020202020204" pitchFamily="34" charset="0"/>
              </a:rPr>
              <a:t>kesulitan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untuk</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memperoleh</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tenaga</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kerja</a:t>
            </a:r>
            <a:r>
              <a:rPr lang="en-ID" b="0" i="0" dirty="0">
                <a:solidFill>
                  <a:srgbClr val="333333"/>
                </a:solidFill>
                <a:effectLst/>
                <a:latin typeface="Arial" panose="020B0604020202020204" pitchFamily="34" charset="0"/>
              </a:rPr>
              <a:t>. </a:t>
            </a:r>
            <a:endParaRPr lang="id-ID" b="0" i="0" dirty="0">
              <a:solidFill>
                <a:srgbClr val="333333"/>
              </a:solidFill>
              <a:effectLst/>
              <a:latin typeface="Arial" panose="020B0604020202020204" pitchFamily="34" charset="0"/>
            </a:endParaRPr>
          </a:p>
          <a:p>
            <a:pPr marL="285750" indent="-285750">
              <a:spcAft>
                <a:spcPts val="600"/>
              </a:spcAft>
              <a:buFont typeface="Wingdings" panose="05000000000000000000" pitchFamily="2" charset="2"/>
              <a:buChar char="q"/>
            </a:pPr>
            <a:r>
              <a:rPr lang="en-ID" b="0" i="0" dirty="0">
                <a:solidFill>
                  <a:srgbClr val="333333"/>
                </a:solidFill>
                <a:effectLst/>
                <a:latin typeface="Arial" panose="020B0604020202020204" pitchFamily="34" charset="0"/>
              </a:rPr>
              <a:t>Oleh </a:t>
            </a:r>
            <a:r>
              <a:rPr lang="en-ID" b="0" i="0" dirty="0" err="1">
                <a:solidFill>
                  <a:srgbClr val="333333"/>
                </a:solidFill>
                <a:effectLst/>
                <a:latin typeface="Arial" panose="020B0604020202020204" pitchFamily="34" charset="0"/>
              </a:rPr>
              <a:t>karena</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itu</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untuk</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memenuhi</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kedua</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konsistensi</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tersebut</a:t>
            </a:r>
            <a:r>
              <a:rPr lang="en-ID" b="0" i="0" dirty="0">
                <a:solidFill>
                  <a:srgbClr val="333333"/>
                </a:solidFill>
                <a:effectLst/>
                <a:latin typeface="Arial" panose="020B0604020202020204" pitchFamily="34" charset="0"/>
              </a:rPr>
              <a:t> (internal dan </a:t>
            </a:r>
            <a:r>
              <a:rPr lang="en-ID" b="0" i="0" dirty="0" err="1">
                <a:solidFill>
                  <a:srgbClr val="333333"/>
                </a:solidFill>
                <a:effectLst/>
                <a:latin typeface="Arial" panose="020B0604020202020204" pitchFamily="34" charset="0"/>
              </a:rPr>
              <a:t>eksternal</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perlu</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digunakan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suatu</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evaluasi</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pekerjaan</a:t>
            </a:r>
            <a:endParaRPr lang="en-ID" dirty="0"/>
          </a:p>
        </p:txBody>
      </p:sp>
    </p:spTree>
    <p:extLst>
      <p:ext uri="{BB962C8B-B14F-4D97-AF65-F5344CB8AC3E}">
        <p14:creationId xmlns:p14="http://schemas.microsoft.com/office/powerpoint/2010/main" val="42833485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FD56084-DF47-40B9-9B8C-7C9E722CEC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2703319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8967B16-EFC7-4A08-8B31-4A0503F020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8966887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476FEBF-72B6-40B5-A82E-73C8423798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183687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E55E870-A87F-4188-B75F-047EBF26B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53150" cy="5143500"/>
          </a:xfrm>
          <a:prstGeom prst="rect">
            <a:avLst/>
          </a:prstGeom>
        </p:spPr>
      </p:pic>
    </p:spTree>
    <p:extLst>
      <p:ext uri="{BB962C8B-B14F-4D97-AF65-F5344CB8AC3E}">
        <p14:creationId xmlns:p14="http://schemas.microsoft.com/office/powerpoint/2010/main" val="16479061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4913147-F850-4772-8FE3-AAA09E5B6F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5143500"/>
          </a:xfrm>
          <a:prstGeom prst="rect">
            <a:avLst/>
          </a:prstGeom>
        </p:spPr>
      </p:pic>
    </p:spTree>
    <p:extLst>
      <p:ext uri="{BB962C8B-B14F-4D97-AF65-F5344CB8AC3E}">
        <p14:creationId xmlns:p14="http://schemas.microsoft.com/office/powerpoint/2010/main" val="24583471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3562106-D0AB-4061-A311-98C93B963F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3913395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97A707D-5147-4888-84B8-7695C3A45295}"/>
              </a:ext>
            </a:extLst>
          </p:cNvPr>
          <p:cNvSpPr txBox="1"/>
          <p:nvPr/>
        </p:nvSpPr>
        <p:spPr>
          <a:xfrm>
            <a:off x="2128719" y="1350110"/>
            <a:ext cx="6566315" cy="3170099"/>
          </a:xfrm>
          <a:prstGeom prst="rect">
            <a:avLst/>
          </a:prstGeom>
          <a:noFill/>
        </p:spPr>
        <p:txBody>
          <a:bodyPr wrap="square" rtlCol="0">
            <a:spAutoFit/>
          </a:bodyPr>
          <a:lstStyle/>
          <a:p>
            <a:pPr marL="285750" indent="-285750" algn="l">
              <a:spcAft>
                <a:spcPts val="600"/>
              </a:spcAft>
              <a:buFont typeface="Wingdings" panose="05000000000000000000" pitchFamily="2" charset="2"/>
              <a:buChar char="Ø"/>
            </a:pPr>
            <a:r>
              <a:rPr lang="en-ID" i="0" dirty="0" err="1">
                <a:solidFill>
                  <a:schemeClr val="bg1"/>
                </a:solidFill>
                <a:effectLst/>
                <a:latin typeface="Source Sans Pro" panose="020B0503030403020204" pitchFamily="34" charset="0"/>
                <a:ea typeface="Source Sans Pro" panose="020B0503030403020204" pitchFamily="34" charset="0"/>
              </a:rPr>
              <a:t>Individu-individu</a:t>
            </a:r>
            <a:r>
              <a:rPr lang="en-ID" i="0" dirty="0">
                <a:solidFill>
                  <a:schemeClr val="bg1"/>
                </a:solidFill>
                <a:effectLst/>
                <a:latin typeface="Source Sans Pro" panose="020B0503030403020204" pitchFamily="34" charset="0"/>
                <a:ea typeface="Source Sans Pro" panose="020B0503030403020204" pitchFamily="34" charset="0"/>
              </a:rPr>
              <a:t> </a:t>
            </a:r>
            <a:r>
              <a:rPr lang="en-ID" i="0" dirty="0" err="1">
                <a:solidFill>
                  <a:schemeClr val="bg1"/>
                </a:solidFill>
                <a:effectLst/>
                <a:latin typeface="Source Sans Pro" panose="020B0503030403020204" pitchFamily="34" charset="0"/>
                <a:ea typeface="Source Sans Pro" panose="020B0503030403020204" pitchFamily="34" charset="0"/>
              </a:rPr>
              <a:t>cenderung</a:t>
            </a:r>
            <a:r>
              <a:rPr lang="en-ID" i="0" dirty="0">
                <a:solidFill>
                  <a:schemeClr val="bg1"/>
                </a:solidFill>
                <a:effectLst/>
                <a:latin typeface="Source Sans Pro" panose="020B0503030403020204" pitchFamily="34" charset="0"/>
                <a:ea typeface="Source Sans Pro" panose="020B0503030403020204" pitchFamily="34" charset="0"/>
              </a:rPr>
              <a:t> </a:t>
            </a:r>
            <a:r>
              <a:rPr lang="en-ID" i="0" dirty="0" err="1">
                <a:solidFill>
                  <a:schemeClr val="bg1"/>
                </a:solidFill>
                <a:effectLst/>
                <a:latin typeface="Source Sans Pro" panose="020B0503030403020204" pitchFamily="34" charset="0"/>
                <a:ea typeface="Source Sans Pro" panose="020B0503030403020204" pitchFamily="34" charset="0"/>
              </a:rPr>
              <a:t>untuk</a:t>
            </a:r>
            <a:r>
              <a:rPr lang="en-ID" i="0" dirty="0">
                <a:solidFill>
                  <a:schemeClr val="bg1"/>
                </a:solidFill>
                <a:effectLst/>
                <a:latin typeface="Source Sans Pro" panose="020B0503030403020204" pitchFamily="34" charset="0"/>
                <a:ea typeface="Source Sans Pro" panose="020B0503030403020204" pitchFamily="34" charset="0"/>
              </a:rPr>
              <a:t> </a:t>
            </a:r>
            <a:r>
              <a:rPr lang="en-ID" i="0" dirty="0" err="1">
                <a:solidFill>
                  <a:schemeClr val="bg1"/>
                </a:solidFill>
                <a:effectLst/>
                <a:latin typeface="Source Sans Pro" panose="020B0503030403020204" pitchFamily="34" charset="0"/>
                <a:ea typeface="Source Sans Pro" panose="020B0503030403020204" pitchFamily="34" charset="0"/>
              </a:rPr>
              <a:t>lebih</a:t>
            </a:r>
            <a:r>
              <a:rPr lang="en-ID" i="0" dirty="0">
                <a:solidFill>
                  <a:schemeClr val="bg1"/>
                </a:solidFill>
                <a:effectLst/>
                <a:latin typeface="Source Sans Pro" panose="020B0503030403020204" pitchFamily="34" charset="0"/>
                <a:ea typeface="Source Sans Pro" panose="020B0503030403020204" pitchFamily="34" charset="0"/>
              </a:rPr>
              <a:t> </a:t>
            </a:r>
            <a:r>
              <a:rPr lang="en-ID" i="0" dirty="0" err="1">
                <a:solidFill>
                  <a:schemeClr val="bg1"/>
                </a:solidFill>
                <a:effectLst/>
                <a:latin typeface="Source Sans Pro" panose="020B0503030403020204" pitchFamily="34" charset="0"/>
                <a:ea typeface="Source Sans Pro" panose="020B0503030403020204" pitchFamily="34" charset="0"/>
              </a:rPr>
              <a:t>termotivasi</a:t>
            </a:r>
            <a:r>
              <a:rPr lang="en-ID" i="0" dirty="0">
                <a:solidFill>
                  <a:schemeClr val="bg1"/>
                </a:solidFill>
                <a:effectLst/>
                <a:latin typeface="Source Sans Pro" panose="020B0503030403020204" pitchFamily="34" charset="0"/>
                <a:ea typeface="Source Sans Pro" panose="020B0503030403020204" pitchFamily="34" charset="0"/>
              </a:rPr>
              <a:t> oleh </a:t>
            </a:r>
            <a:r>
              <a:rPr lang="en-ID" i="0" dirty="0" err="1">
                <a:solidFill>
                  <a:schemeClr val="bg1"/>
                </a:solidFill>
                <a:effectLst/>
                <a:latin typeface="Source Sans Pro" panose="020B0503030403020204" pitchFamily="34" charset="0"/>
                <a:ea typeface="Source Sans Pro" panose="020B0503030403020204" pitchFamily="34" charset="0"/>
              </a:rPr>
              <a:t>penghargaan</a:t>
            </a:r>
            <a:r>
              <a:rPr lang="en-ID" i="0" dirty="0">
                <a:solidFill>
                  <a:schemeClr val="bg1"/>
                </a:solidFill>
                <a:effectLst/>
                <a:latin typeface="Source Sans Pro" panose="020B0503030403020204" pitchFamily="34" charset="0"/>
                <a:ea typeface="Source Sans Pro" panose="020B0503030403020204" pitchFamily="34" charset="0"/>
              </a:rPr>
              <a:t> </a:t>
            </a:r>
          </a:p>
          <a:p>
            <a:pPr marL="285750" indent="-285750" algn="l">
              <a:spcAft>
                <a:spcPts val="600"/>
              </a:spcAft>
              <a:buFont typeface="Wingdings" panose="05000000000000000000" pitchFamily="2" charset="2"/>
              <a:buChar char="Ø"/>
            </a:pPr>
            <a:r>
              <a:rPr lang="id-ID" i="0" dirty="0">
                <a:solidFill>
                  <a:schemeClr val="bg1"/>
                </a:solidFill>
                <a:effectLst/>
                <a:latin typeface="Source Sans Pro" panose="020B0503030403020204" pitchFamily="34" charset="0"/>
                <a:ea typeface="Source Sans Pro" panose="020B0503030403020204" pitchFamily="34" charset="0"/>
              </a:rPr>
              <a:t>Pemberian reward lebih disukai </a:t>
            </a:r>
            <a:r>
              <a:rPr lang="en-ID" i="0" dirty="0" err="1">
                <a:solidFill>
                  <a:schemeClr val="bg1"/>
                </a:solidFill>
                <a:effectLst/>
                <a:latin typeface="Source Sans Pro" panose="020B0503030403020204" pitchFamily="34" charset="0"/>
                <a:ea typeface="Source Sans Pro" panose="020B0503030403020204" pitchFamily="34" charset="0"/>
              </a:rPr>
              <a:t>daripada</a:t>
            </a:r>
            <a:r>
              <a:rPr lang="en-ID" i="0" dirty="0">
                <a:solidFill>
                  <a:schemeClr val="bg1"/>
                </a:solidFill>
                <a:effectLst/>
                <a:latin typeface="Source Sans Pro" panose="020B0503030403020204" pitchFamily="34" charset="0"/>
                <a:ea typeface="Source Sans Pro" panose="020B0503030403020204" pitchFamily="34" charset="0"/>
              </a:rPr>
              <a:t> oleh </a:t>
            </a:r>
            <a:r>
              <a:rPr lang="id-ID" i="0" dirty="0">
                <a:solidFill>
                  <a:schemeClr val="bg1"/>
                </a:solidFill>
                <a:effectLst/>
                <a:latin typeface="Source Sans Pro" panose="020B0503030403020204" pitchFamily="34" charset="0"/>
                <a:ea typeface="Source Sans Pro" panose="020B0503030403020204" pitchFamily="34" charset="0"/>
              </a:rPr>
              <a:t>punishment</a:t>
            </a:r>
            <a:r>
              <a:rPr lang="en-ID" i="0" dirty="0">
                <a:solidFill>
                  <a:schemeClr val="bg1"/>
                </a:solidFill>
                <a:effectLst/>
                <a:latin typeface="Source Sans Pro" panose="020B0503030403020204" pitchFamily="34" charset="0"/>
                <a:ea typeface="Source Sans Pro" panose="020B0503030403020204" pitchFamily="34" charset="0"/>
              </a:rPr>
              <a:t> </a:t>
            </a:r>
          </a:p>
          <a:p>
            <a:pPr marL="285750" indent="-285750" algn="l">
              <a:spcAft>
                <a:spcPts val="600"/>
              </a:spcAft>
              <a:buFont typeface="Wingdings" panose="05000000000000000000" pitchFamily="2" charset="2"/>
              <a:buChar char="Ø"/>
            </a:pPr>
            <a:r>
              <a:rPr lang="en-ID" i="0" dirty="0" err="1">
                <a:solidFill>
                  <a:schemeClr val="bg1"/>
                </a:solidFill>
                <a:effectLst/>
                <a:latin typeface="Source Sans Pro" panose="020B0503030403020204" pitchFamily="34" charset="0"/>
                <a:ea typeface="Source Sans Pro" panose="020B0503030403020204" pitchFamily="34" charset="0"/>
              </a:rPr>
              <a:t>Penghargaan</a:t>
            </a:r>
            <a:r>
              <a:rPr lang="en-ID" i="0" dirty="0">
                <a:solidFill>
                  <a:schemeClr val="bg1"/>
                </a:solidFill>
                <a:effectLst/>
                <a:latin typeface="Source Sans Pro" panose="020B0503030403020204" pitchFamily="34" charset="0"/>
                <a:ea typeface="Source Sans Pro" panose="020B0503030403020204" pitchFamily="34" charset="0"/>
              </a:rPr>
              <a:t> </a:t>
            </a:r>
            <a:r>
              <a:rPr lang="en-ID" i="0" dirty="0" err="1">
                <a:solidFill>
                  <a:schemeClr val="bg1"/>
                </a:solidFill>
                <a:effectLst/>
                <a:latin typeface="Source Sans Pro" panose="020B0503030403020204" pitchFamily="34" charset="0"/>
                <a:ea typeface="Source Sans Pro" panose="020B0503030403020204" pitchFamily="34" charset="0"/>
              </a:rPr>
              <a:t>pribadi</a:t>
            </a:r>
            <a:r>
              <a:rPr lang="en-ID" i="0" dirty="0">
                <a:solidFill>
                  <a:schemeClr val="bg1"/>
                </a:solidFill>
                <a:effectLst/>
                <a:latin typeface="Source Sans Pro" panose="020B0503030403020204" pitchFamily="34" charset="0"/>
                <a:ea typeface="Source Sans Pro" panose="020B0503030403020204" pitchFamily="34" charset="0"/>
              </a:rPr>
              <a:t> </a:t>
            </a:r>
            <a:r>
              <a:rPr lang="en-ID" i="0" dirty="0" err="1">
                <a:solidFill>
                  <a:schemeClr val="bg1"/>
                </a:solidFill>
                <a:effectLst/>
                <a:latin typeface="Source Sans Pro" panose="020B0503030403020204" pitchFamily="34" charset="0"/>
                <a:ea typeface="Source Sans Pro" panose="020B0503030403020204" pitchFamily="34" charset="0"/>
              </a:rPr>
              <a:t>bersifat</a:t>
            </a:r>
            <a:r>
              <a:rPr lang="en-ID" i="0" dirty="0">
                <a:solidFill>
                  <a:schemeClr val="bg1"/>
                </a:solidFill>
                <a:effectLst/>
                <a:latin typeface="Source Sans Pro" panose="020B0503030403020204" pitchFamily="34" charset="0"/>
                <a:ea typeface="Source Sans Pro" panose="020B0503030403020204" pitchFamily="34" charset="0"/>
              </a:rPr>
              <a:t> </a:t>
            </a:r>
            <a:r>
              <a:rPr lang="en-ID" i="0" dirty="0" err="1">
                <a:solidFill>
                  <a:schemeClr val="bg1"/>
                </a:solidFill>
                <a:effectLst/>
                <a:latin typeface="Source Sans Pro" panose="020B0503030403020204" pitchFamily="34" charset="0"/>
                <a:ea typeface="Source Sans Pro" panose="020B0503030403020204" pitchFamily="34" charset="0"/>
              </a:rPr>
              <a:t>relati</a:t>
            </a:r>
            <a:r>
              <a:rPr lang="id-ID" i="0" dirty="0">
                <a:solidFill>
                  <a:schemeClr val="bg1"/>
                </a:solidFill>
                <a:effectLst/>
                <a:latin typeface="Source Sans Pro" panose="020B0503030403020204" pitchFamily="34" charset="0"/>
                <a:ea typeface="Source Sans Pro" panose="020B0503030403020204" pitchFamily="34" charset="0"/>
              </a:rPr>
              <a:t>f</a:t>
            </a:r>
            <a:r>
              <a:rPr lang="en-ID" i="0" dirty="0">
                <a:solidFill>
                  <a:schemeClr val="bg1"/>
                </a:solidFill>
                <a:effectLst/>
                <a:latin typeface="Source Sans Pro" panose="020B0503030403020204" pitchFamily="34" charset="0"/>
                <a:ea typeface="Source Sans Pro" panose="020B0503030403020204" pitchFamily="34" charset="0"/>
              </a:rPr>
              <a:t> </a:t>
            </a:r>
            <a:r>
              <a:rPr lang="en-ID" i="0" dirty="0" err="1">
                <a:solidFill>
                  <a:schemeClr val="bg1"/>
                </a:solidFill>
                <a:effectLst/>
                <a:latin typeface="Source Sans Pro" panose="020B0503030403020204" pitchFamily="34" charset="0"/>
                <a:ea typeface="Source Sans Pro" panose="020B0503030403020204" pitchFamily="34" charset="0"/>
              </a:rPr>
              <a:t>atau</a:t>
            </a:r>
            <a:r>
              <a:rPr lang="en-ID" i="0" dirty="0">
                <a:solidFill>
                  <a:schemeClr val="bg1"/>
                </a:solidFill>
                <a:effectLst/>
                <a:latin typeface="Source Sans Pro" panose="020B0503030403020204" pitchFamily="34" charset="0"/>
                <a:ea typeface="Source Sans Pro" panose="020B0503030403020204" pitchFamily="34" charset="0"/>
              </a:rPr>
              <a:t> </a:t>
            </a:r>
            <a:r>
              <a:rPr lang="en-ID" i="0" dirty="0" err="1">
                <a:solidFill>
                  <a:schemeClr val="bg1"/>
                </a:solidFill>
                <a:effectLst/>
                <a:latin typeface="Source Sans Pro" panose="020B0503030403020204" pitchFamily="34" charset="0"/>
                <a:ea typeface="Source Sans Pro" panose="020B0503030403020204" pitchFamily="34" charset="0"/>
              </a:rPr>
              <a:t>situasional</a:t>
            </a:r>
            <a:r>
              <a:rPr lang="en-ID" i="0" dirty="0">
                <a:solidFill>
                  <a:schemeClr val="bg1"/>
                </a:solidFill>
                <a:effectLst/>
                <a:latin typeface="Source Sans Pro" panose="020B0503030403020204" pitchFamily="34" charset="0"/>
                <a:ea typeface="Source Sans Pro" panose="020B0503030403020204" pitchFamily="34" charset="0"/>
              </a:rPr>
              <a:t>. </a:t>
            </a:r>
          </a:p>
          <a:p>
            <a:pPr marL="285750" indent="-285750" algn="l">
              <a:spcAft>
                <a:spcPts val="600"/>
              </a:spcAft>
              <a:buFont typeface="Wingdings" panose="05000000000000000000" pitchFamily="2" charset="2"/>
              <a:buChar char="Ø"/>
            </a:pPr>
            <a:r>
              <a:rPr lang="en-ID" i="0" dirty="0" err="1">
                <a:solidFill>
                  <a:schemeClr val="bg1"/>
                </a:solidFill>
                <a:effectLst/>
                <a:latin typeface="Source Sans Pro" panose="020B0503030403020204" pitchFamily="34" charset="0"/>
                <a:ea typeface="Source Sans Pro" panose="020B0503030403020204" pitchFamily="34" charset="0"/>
              </a:rPr>
              <a:t>Individu-individu</a:t>
            </a:r>
            <a:r>
              <a:rPr lang="en-ID" i="0" dirty="0">
                <a:solidFill>
                  <a:schemeClr val="bg1"/>
                </a:solidFill>
                <a:effectLst/>
                <a:latin typeface="Source Sans Pro" panose="020B0503030403020204" pitchFamily="34" charset="0"/>
                <a:ea typeface="Source Sans Pro" panose="020B0503030403020204" pitchFamily="34" charset="0"/>
              </a:rPr>
              <a:t> </a:t>
            </a:r>
            <a:r>
              <a:rPr lang="en-ID" i="0" dirty="0" err="1">
                <a:solidFill>
                  <a:schemeClr val="bg1"/>
                </a:solidFill>
                <a:effectLst/>
                <a:latin typeface="Source Sans Pro" panose="020B0503030403020204" pitchFamily="34" charset="0"/>
                <a:ea typeface="Source Sans Pro" panose="020B0503030403020204" pitchFamily="34" charset="0"/>
              </a:rPr>
              <a:t>sangat</a:t>
            </a:r>
            <a:r>
              <a:rPr lang="en-ID" i="0" dirty="0">
                <a:solidFill>
                  <a:schemeClr val="bg1"/>
                </a:solidFill>
                <a:effectLst/>
                <a:latin typeface="Source Sans Pro" panose="020B0503030403020204" pitchFamily="34" charset="0"/>
                <a:ea typeface="Source Sans Pro" panose="020B0503030403020204" pitchFamily="34" charset="0"/>
              </a:rPr>
              <a:t> </a:t>
            </a:r>
            <a:r>
              <a:rPr lang="en-ID" i="0" dirty="0" err="1">
                <a:solidFill>
                  <a:schemeClr val="bg1"/>
                </a:solidFill>
                <a:effectLst/>
                <a:latin typeface="Source Sans Pro" panose="020B0503030403020204" pitchFamily="34" charset="0"/>
                <a:ea typeface="Source Sans Pro" panose="020B0503030403020204" pitchFamily="34" charset="0"/>
              </a:rPr>
              <a:t>termotivasi</a:t>
            </a:r>
            <a:r>
              <a:rPr lang="en-ID" i="0" dirty="0">
                <a:solidFill>
                  <a:schemeClr val="bg1"/>
                </a:solidFill>
                <a:effectLst/>
                <a:latin typeface="Source Sans Pro" panose="020B0503030403020204" pitchFamily="34" charset="0"/>
                <a:ea typeface="Source Sans Pro" panose="020B0503030403020204" pitchFamily="34" charset="0"/>
              </a:rPr>
              <a:t> </a:t>
            </a:r>
            <a:r>
              <a:rPr lang="en-ID" i="0" dirty="0" err="1">
                <a:solidFill>
                  <a:schemeClr val="bg1"/>
                </a:solidFill>
                <a:effectLst/>
                <a:latin typeface="Source Sans Pro" panose="020B0503030403020204" pitchFamily="34" charset="0"/>
                <a:ea typeface="Source Sans Pro" panose="020B0503030403020204" pitchFamily="34" charset="0"/>
              </a:rPr>
              <a:t>ketika</a:t>
            </a:r>
            <a:r>
              <a:rPr lang="en-ID" i="0" dirty="0">
                <a:solidFill>
                  <a:schemeClr val="bg1"/>
                </a:solidFill>
                <a:effectLst/>
                <a:latin typeface="Source Sans Pro" panose="020B0503030403020204" pitchFamily="34" charset="0"/>
                <a:ea typeface="Source Sans Pro" panose="020B0503030403020204" pitchFamily="34" charset="0"/>
              </a:rPr>
              <a:t> </a:t>
            </a:r>
            <a:r>
              <a:rPr lang="en-ID" i="0" dirty="0" err="1">
                <a:solidFill>
                  <a:schemeClr val="bg1"/>
                </a:solidFill>
                <a:effectLst/>
                <a:latin typeface="Source Sans Pro" panose="020B0503030403020204" pitchFamily="34" charset="0"/>
                <a:ea typeface="Source Sans Pro" panose="020B0503030403020204" pitchFamily="34" charset="0"/>
              </a:rPr>
              <a:t>mereka</a:t>
            </a:r>
            <a:r>
              <a:rPr lang="en-ID" i="0" dirty="0">
                <a:solidFill>
                  <a:schemeClr val="bg1"/>
                </a:solidFill>
                <a:effectLst/>
                <a:latin typeface="Source Sans Pro" panose="020B0503030403020204" pitchFamily="34" charset="0"/>
                <a:ea typeface="Source Sans Pro" panose="020B0503030403020204" pitchFamily="34" charset="0"/>
              </a:rPr>
              <a:t> </a:t>
            </a:r>
            <a:r>
              <a:rPr lang="en-ID" i="0" dirty="0" err="1">
                <a:solidFill>
                  <a:schemeClr val="bg1"/>
                </a:solidFill>
                <a:effectLst/>
                <a:latin typeface="Source Sans Pro" panose="020B0503030403020204" pitchFamily="34" charset="0"/>
                <a:ea typeface="Source Sans Pro" panose="020B0503030403020204" pitchFamily="34" charset="0"/>
              </a:rPr>
              <a:t>memperoleh</a:t>
            </a:r>
            <a:r>
              <a:rPr lang="en-ID" i="0" dirty="0">
                <a:solidFill>
                  <a:schemeClr val="bg1"/>
                </a:solidFill>
                <a:effectLst/>
                <a:latin typeface="Source Sans Pro" panose="020B0503030403020204" pitchFamily="34" charset="0"/>
                <a:ea typeface="Source Sans Pro" panose="020B0503030403020204" pitchFamily="34" charset="0"/>
              </a:rPr>
              <a:t> </a:t>
            </a:r>
            <a:r>
              <a:rPr lang="en-ID" i="0" dirty="0" err="1">
                <a:solidFill>
                  <a:schemeClr val="bg1"/>
                </a:solidFill>
                <a:effectLst/>
                <a:latin typeface="Source Sans Pro" panose="020B0503030403020204" pitchFamily="34" charset="0"/>
                <a:ea typeface="Source Sans Pro" panose="020B0503030403020204" pitchFamily="34" charset="0"/>
              </a:rPr>
              <a:t>laporan</a:t>
            </a:r>
            <a:r>
              <a:rPr lang="en-ID" i="0" dirty="0">
                <a:solidFill>
                  <a:schemeClr val="bg1"/>
                </a:solidFill>
                <a:effectLst/>
                <a:latin typeface="Source Sans Pro" panose="020B0503030403020204" pitchFamily="34" charset="0"/>
                <a:ea typeface="Source Sans Pro" panose="020B0503030403020204" pitchFamily="34" charset="0"/>
              </a:rPr>
              <a:t>, </a:t>
            </a:r>
            <a:r>
              <a:rPr lang="en-ID" i="0" dirty="0" err="1">
                <a:solidFill>
                  <a:schemeClr val="bg1"/>
                </a:solidFill>
                <a:effectLst/>
                <a:latin typeface="Source Sans Pro" panose="020B0503030403020204" pitchFamily="34" charset="0"/>
                <a:ea typeface="Source Sans Pro" panose="020B0503030403020204" pitchFamily="34" charset="0"/>
              </a:rPr>
              <a:t>atau</a:t>
            </a:r>
            <a:r>
              <a:rPr lang="en-ID" i="0" dirty="0">
                <a:solidFill>
                  <a:schemeClr val="bg1"/>
                </a:solidFill>
                <a:effectLst/>
                <a:latin typeface="Source Sans Pro" panose="020B0503030403020204" pitchFamily="34" charset="0"/>
                <a:ea typeface="Source Sans Pro" panose="020B0503030403020204" pitchFamily="34" charset="0"/>
              </a:rPr>
              <a:t> </a:t>
            </a:r>
            <a:r>
              <a:rPr lang="en-ID" i="0" dirty="0" err="1">
                <a:solidFill>
                  <a:schemeClr val="bg1"/>
                </a:solidFill>
                <a:effectLst/>
                <a:latin typeface="Source Sans Pro" panose="020B0503030403020204" pitchFamily="34" charset="0"/>
                <a:ea typeface="Source Sans Pro" panose="020B0503030403020204" pitchFamily="34" charset="0"/>
              </a:rPr>
              <a:t>umpan</a:t>
            </a:r>
            <a:r>
              <a:rPr lang="en-ID" i="0" dirty="0">
                <a:solidFill>
                  <a:schemeClr val="bg1"/>
                </a:solidFill>
                <a:effectLst/>
                <a:latin typeface="Source Sans Pro" panose="020B0503030403020204" pitchFamily="34" charset="0"/>
                <a:ea typeface="Source Sans Pro" panose="020B0503030403020204" pitchFamily="34" charset="0"/>
              </a:rPr>
              <a:t> </a:t>
            </a:r>
            <a:r>
              <a:rPr lang="en-ID" i="0" dirty="0" err="1">
                <a:solidFill>
                  <a:schemeClr val="bg1"/>
                </a:solidFill>
                <a:effectLst/>
                <a:latin typeface="Source Sans Pro" panose="020B0503030403020204" pitchFamily="34" charset="0"/>
                <a:ea typeface="Source Sans Pro" panose="020B0503030403020204" pitchFamily="34" charset="0"/>
              </a:rPr>
              <a:t>balik</a:t>
            </a:r>
            <a:r>
              <a:rPr lang="en-ID" i="0" dirty="0">
                <a:solidFill>
                  <a:schemeClr val="bg1"/>
                </a:solidFill>
                <a:effectLst/>
                <a:latin typeface="Source Sans Pro" panose="020B0503030403020204" pitchFamily="34" charset="0"/>
                <a:ea typeface="Source Sans Pro" panose="020B0503030403020204" pitchFamily="34" charset="0"/>
              </a:rPr>
              <a:t>, </a:t>
            </a:r>
            <a:r>
              <a:rPr lang="en-ID" i="0" dirty="0" err="1">
                <a:solidFill>
                  <a:schemeClr val="bg1"/>
                </a:solidFill>
                <a:effectLst/>
                <a:latin typeface="Source Sans Pro" panose="020B0503030403020204" pitchFamily="34" charset="0"/>
                <a:ea typeface="Source Sans Pro" panose="020B0503030403020204" pitchFamily="34" charset="0"/>
              </a:rPr>
              <a:t>mengenai</a:t>
            </a:r>
            <a:r>
              <a:rPr lang="en-ID" i="0" dirty="0">
                <a:solidFill>
                  <a:schemeClr val="bg1"/>
                </a:solidFill>
                <a:effectLst/>
                <a:latin typeface="Source Sans Pro" panose="020B0503030403020204" pitchFamily="34" charset="0"/>
                <a:ea typeface="Source Sans Pro" panose="020B0503030403020204" pitchFamily="34" charset="0"/>
              </a:rPr>
              <a:t> </a:t>
            </a:r>
            <a:r>
              <a:rPr lang="en-ID" i="0" dirty="0" err="1">
                <a:solidFill>
                  <a:schemeClr val="bg1"/>
                </a:solidFill>
                <a:effectLst/>
                <a:latin typeface="Source Sans Pro" panose="020B0503030403020204" pitchFamily="34" charset="0"/>
                <a:ea typeface="Source Sans Pro" panose="020B0503030403020204" pitchFamily="34" charset="0"/>
              </a:rPr>
              <a:t>kinerja</a:t>
            </a:r>
            <a:r>
              <a:rPr lang="en-ID" i="0" dirty="0">
                <a:solidFill>
                  <a:schemeClr val="bg1"/>
                </a:solidFill>
                <a:effectLst/>
                <a:latin typeface="Source Sans Pro" panose="020B0503030403020204" pitchFamily="34" charset="0"/>
                <a:ea typeface="Source Sans Pro" panose="020B0503030403020204" pitchFamily="34" charset="0"/>
              </a:rPr>
              <a:t> </a:t>
            </a:r>
            <a:r>
              <a:rPr lang="en-ID" i="0" dirty="0" err="1">
                <a:solidFill>
                  <a:schemeClr val="bg1"/>
                </a:solidFill>
                <a:effectLst/>
                <a:latin typeface="Source Sans Pro" panose="020B0503030403020204" pitchFamily="34" charset="0"/>
                <a:ea typeface="Source Sans Pro" panose="020B0503030403020204" pitchFamily="34" charset="0"/>
              </a:rPr>
              <a:t>mereka</a:t>
            </a:r>
            <a:r>
              <a:rPr lang="en-ID" i="0" dirty="0">
                <a:solidFill>
                  <a:schemeClr val="bg1"/>
                </a:solidFill>
                <a:effectLst/>
                <a:latin typeface="Source Sans Pro" panose="020B0503030403020204" pitchFamily="34" charset="0"/>
                <a:ea typeface="Source Sans Pro" panose="020B0503030403020204" pitchFamily="34" charset="0"/>
              </a:rPr>
              <a:t>. </a:t>
            </a:r>
          </a:p>
          <a:p>
            <a:pPr marL="285750" indent="-285750" algn="l">
              <a:spcAft>
                <a:spcPts val="600"/>
              </a:spcAft>
              <a:buFont typeface="Wingdings" panose="05000000000000000000" pitchFamily="2" charset="2"/>
              <a:buChar char="Ø"/>
            </a:pPr>
            <a:r>
              <a:rPr lang="en-ID" i="0" dirty="0" err="1">
                <a:solidFill>
                  <a:schemeClr val="bg1"/>
                </a:solidFill>
                <a:effectLst/>
                <a:latin typeface="Source Sans Pro" panose="020B0503030403020204" pitchFamily="34" charset="0"/>
                <a:ea typeface="Source Sans Pro" panose="020B0503030403020204" pitchFamily="34" charset="0"/>
              </a:rPr>
              <a:t>Motivasi</a:t>
            </a:r>
            <a:r>
              <a:rPr lang="en-ID" i="0" dirty="0">
                <a:solidFill>
                  <a:schemeClr val="bg1"/>
                </a:solidFill>
                <a:effectLst/>
                <a:latin typeface="Source Sans Pro" panose="020B0503030403020204" pitchFamily="34" charset="0"/>
                <a:ea typeface="Source Sans Pro" panose="020B0503030403020204" pitchFamily="34" charset="0"/>
              </a:rPr>
              <a:t> </a:t>
            </a:r>
            <a:r>
              <a:rPr lang="id-ID" i="0" dirty="0">
                <a:solidFill>
                  <a:schemeClr val="bg1"/>
                </a:solidFill>
                <a:effectLst/>
                <a:latin typeface="Source Sans Pro" panose="020B0503030403020204" pitchFamily="34" charset="0"/>
                <a:ea typeface="Source Sans Pro" panose="020B0503030403020204" pitchFamily="34" charset="0"/>
              </a:rPr>
              <a:t>menjadi </a:t>
            </a:r>
            <a:r>
              <a:rPr lang="en-ID" i="0" dirty="0" err="1">
                <a:solidFill>
                  <a:schemeClr val="bg1"/>
                </a:solidFill>
                <a:effectLst/>
                <a:latin typeface="Source Sans Pro" panose="020B0503030403020204" pitchFamily="34" charset="0"/>
                <a:ea typeface="Source Sans Pro" panose="020B0503030403020204" pitchFamily="34" charset="0"/>
              </a:rPr>
              <a:t>lemah</a:t>
            </a:r>
            <a:r>
              <a:rPr lang="en-ID" i="0" dirty="0">
                <a:solidFill>
                  <a:schemeClr val="bg1"/>
                </a:solidFill>
                <a:effectLst/>
                <a:latin typeface="Source Sans Pro" panose="020B0503030403020204" pitchFamily="34" charset="0"/>
                <a:ea typeface="Source Sans Pro" panose="020B0503030403020204" pitchFamily="34" charset="0"/>
              </a:rPr>
              <a:t> </a:t>
            </a:r>
            <a:r>
              <a:rPr lang="en-ID" i="0" dirty="0" err="1">
                <a:solidFill>
                  <a:schemeClr val="bg1"/>
                </a:solidFill>
                <a:effectLst/>
                <a:latin typeface="Source Sans Pro" panose="020B0503030403020204" pitchFamily="34" charset="0"/>
                <a:ea typeface="Source Sans Pro" panose="020B0503030403020204" pitchFamily="34" charset="0"/>
              </a:rPr>
              <a:t>ketika</a:t>
            </a:r>
            <a:r>
              <a:rPr lang="en-ID" i="0" dirty="0">
                <a:solidFill>
                  <a:schemeClr val="bg1"/>
                </a:solidFill>
                <a:effectLst/>
                <a:latin typeface="Source Sans Pro" panose="020B0503030403020204" pitchFamily="34" charset="0"/>
                <a:ea typeface="Source Sans Pro" panose="020B0503030403020204" pitchFamily="34" charset="0"/>
              </a:rPr>
              <a:t> orang </a:t>
            </a:r>
            <a:r>
              <a:rPr lang="en-ID" i="0" dirty="0" err="1">
                <a:solidFill>
                  <a:schemeClr val="bg1"/>
                </a:solidFill>
                <a:effectLst/>
                <a:latin typeface="Source Sans Pro" panose="020B0503030403020204" pitchFamily="34" charset="0"/>
                <a:ea typeface="Source Sans Pro" panose="020B0503030403020204" pitchFamily="34" charset="0"/>
              </a:rPr>
              <a:t>merasa</a:t>
            </a:r>
            <a:r>
              <a:rPr lang="en-ID" i="0" dirty="0">
                <a:solidFill>
                  <a:schemeClr val="bg1"/>
                </a:solidFill>
                <a:effectLst/>
                <a:latin typeface="Source Sans Pro" panose="020B0503030403020204" pitchFamily="34" charset="0"/>
                <a:ea typeface="Source Sans Pro" panose="020B0503030403020204" pitchFamily="34" charset="0"/>
              </a:rPr>
              <a:t> </a:t>
            </a:r>
            <a:r>
              <a:rPr lang="en-ID" i="0" dirty="0" err="1">
                <a:solidFill>
                  <a:schemeClr val="bg1"/>
                </a:solidFill>
                <a:effectLst/>
                <a:latin typeface="Source Sans Pro" panose="020B0503030403020204" pitchFamily="34" charset="0"/>
                <a:ea typeface="Source Sans Pro" panose="020B0503030403020204" pitchFamily="34" charset="0"/>
              </a:rPr>
              <a:t>yakin</a:t>
            </a:r>
            <a:r>
              <a:rPr lang="en-ID" i="0" dirty="0">
                <a:solidFill>
                  <a:schemeClr val="bg1"/>
                </a:solidFill>
                <a:effectLst/>
                <a:latin typeface="Source Sans Pro" panose="020B0503030403020204" pitchFamily="34" charset="0"/>
                <a:ea typeface="Source Sans Pro" panose="020B0503030403020204" pitchFamily="34" charset="0"/>
              </a:rPr>
              <a:t> </a:t>
            </a:r>
            <a:r>
              <a:rPr lang="en-ID" i="0" dirty="0" err="1">
                <a:solidFill>
                  <a:schemeClr val="bg1"/>
                </a:solidFill>
                <a:effectLst/>
                <a:latin typeface="Source Sans Pro" panose="020B0503030403020204" pitchFamily="34" charset="0"/>
                <a:ea typeface="Source Sans Pro" panose="020B0503030403020204" pitchFamily="34" charset="0"/>
              </a:rPr>
              <a:t>bahwa</a:t>
            </a:r>
            <a:r>
              <a:rPr lang="en-ID" i="0" dirty="0">
                <a:solidFill>
                  <a:schemeClr val="bg1"/>
                </a:solidFill>
                <a:effectLst/>
                <a:latin typeface="Source Sans Pro" panose="020B0503030403020204" pitchFamily="34" charset="0"/>
                <a:ea typeface="Source Sans Pro" panose="020B0503030403020204" pitchFamily="34" charset="0"/>
              </a:rPr>
              <a:t> </a:t>
            </a:r>
            <a:r>
              <a:rPr lang="en-ID" i="0" dirty="0" err="1">
                <a:solidFill>
                  <a:schemeClr val="bg1"/>
                </a:solidFill>
                <a:effectLst/>
                <a:latin typeface="Source Sans Pro" panose="020B0503030403020204" pitchFamily="34" charset="0"/>
                <a:ea typeface="Source Sans Pro" panose="020B0503030403020204" pitchFamily="34" charset="0"/>
              </a:rPr>
              <a:t>suatu</a:t>
            </a:r>
            <a:r>
              <a:rPr lang="en-ID" i="0" dirty="0">
                <a:solidFill>
                  <a:schemeClr val="bg1"/>
                </a:solidFill>
                <a:effectLst/>
                <a:latin typeface="Source Sans Pro" panose="020B0503030403020204" pitchFamily="34" charset="0"/>
                <a:ea typeface="Source Sans Pro" panose="020B0503030403020204" pitchFamily="34" charset="0"/>
              </a:rPr>
              <a:t> </a:t>
            </a:r>
            <a:r>
              <a:rPr lang="en-ID" i="0" dirty="0" err="1">
                <a:solidFill>
                  <a:schemeClr val="bg1"/>
                </a:solidFill>
                <a:effectLst/>
                <a:latin typeface="Source Sans Pro" panose="020B0503030403020204" pitchFamily="34" charset="0"/>
                <a:ea typeface="Source Sans Pro" panose="020B0503030403020204" pitchFamily="34" charset="0"/>
              </a:rPr>
              <a:t>insentif</a:t>
            </a:r>
            <a:r>
              <a:rPr lang="en-ID" i="0" dirty="0">
                <a:solidFill>
                  <a:schemeClr val="bg1"/>
                </a:solidFill>
                <a:effectLst/>
                <a:latin typeface="Source Sans Pro" panose="020B0503030403020204" pitchFamily="34" charset="0"/>
                <a:ea typeface="Source Sans Pro" panose="020B0503030403020204" pitchFamily="34" charset="0"/>
              </a:rPr>
              <a:t> </a:t>
            </a:r>
            <a:r>
              <a:rPr lang="en-ID" i="0" dirty="0" err="1">
                <a:solidFill>
                  <a:schemeClr val="bg1"/>
                </a:solidFill>
                <a:effectLst/>
                <a:latin typeface="Source Sans Pro" panose="020B0503030403020204" pitchFamily="34" charset="0"/>
                <a:ea typeface="Source Sans Pro" panose="020B0503030403020204" pitchFamily="34" charset="0"/>
              </a:rPr>
              <a:t>tidak</a:t>
            </a:r>
            <a:r>
              <a:rPr lang="en-ID" i="0" dirty="0">
                <a:solidFill>
                  <a:schemeClr val="bg1"/>
                </a:solidFill>
                <a:effectLst/>
                <a:latin typeface="Source Sans Pro" panose="020B0503030403020204" pitchFamily="34" charset="0"/>
                <a:ea typeface="Source Sans Pro" panose="020B0503030403020204" pitchFamily="34" charset="0"/>
              </a:rPr>
              <a:t> </a:t>
            </a:r>
            <a:r>
              <a:rPr lang="en-ID" i="0" dirty="0" err="1">
                <a:solidFill>
                  <a:schemeClr val="bg1"/>
                </a:solidFill>
                <a:effectLst/>
                <a:latin typeface="Source Sans Pro" panose="020B0503030403020204" pitchFamily="34" charset="0"/>
                <a:ea typeface="Source Sans Pro" panose="020B0503030403020204" pitchFamily="34" charset="0"/>
              </a:rPr>
              <a:t>dapat</a:t>
            </a:r>
            <a:r>
              <a:rPr lang="en-ID" i="0" dirty="0">
                <a:solidFill>
                  <a:schemeClr val="bg1"/>
                </a:solidFill>
                <a:effectLst/>
                <a:latin typeface="Source Sans Pro" panose="020B0503030403020204" pitchFamily="34" charset="0"/>
                <a:ea typeface="Source Sans Pro" panose="020B0503030403020204" pitchFamily="34" charset="0"/>
              </a:rPr>
              <a:t> </a:t>
            </a:r>
            <a:r>
              <a:rPr lang="en-ID" i="0" dirty="0" err="1">
                <a:solidFill>
                  <a:schemeClr val="bg1"/>
                </a:solidFill>
                <a:effectLst/>
                <a:latin typeface="Source Sans Pro" panose="020B0503030403020204" pitchFamily="34" charset="0"/>
                <a:ea typeface="Source Sans Pro" panose="020B0503030403020204" pitchFamily="34" charset="0"/>
              </a:rPr>
              <a:t>dicapai</a:t>
            </a:r>
            <a:r>
              <a:rPr lang="en-ID" i="0" dirty="0">
                <a:solidFill>
                  <a:schemeClr val="bg1"/>
                </a:solidFill>
                <a:effectLst/>
                <a:latin typeface="Source Sans Pro" panose="020B0503030403020204" pitchFamily="34" charset="0"/>
                <a:ea typeface="Source Sans Pro" panose="020B0503030403020204" pitchFamily="34" charset="0"/>
              </a:rPr>
              <a:t> </a:t>
            </a:r>
            <a:r>
              <a:rPr lang="en-ID" i="0" dirty="0" err="1">
                <a:solidFill>
                  <a:schemeClr val="bg1"/>
                </a:solidFill>
                <a:effectLst/>
                <a:latin typeface="Source Sans Pro" panose="020B0503030403020204" pitchFamily="34" charset="0"/>
                <a:ea typeface="Source Sans Pro" panose="020B0503030403020204" pitchFamily="34" charset="0"/>
              </a:rPr>
              <a:t>atau</a:t>
            </a:r>
            <a:r>
              <a:rPr lang="en-ID" i="0" dirty="0">
                <a:solidFill>
                  <a:schemeClr val="bg1"/>
                </a:solidFill>
                <a:effectLst/>
                <a:latin typeface="Source Sans Pro" panose="020B0503030403020204" pitchFamily="34" charset="0"/>
                <a:ea typeface="Source Sans Pro" panose="020B0503030403020204" pitchFamily="34" charset="0"/>
              </a:rPr>
              <a:t> </a:t>
            </a:r>
            <a:r>
              <a:rPr lang="en-ID" i="0" dirty="0" err="1">
                <a:solidFill>
                  <a:schemeClr val="bg1"/>
                </a:solidFill>
                <a:effectLst/>
                <a:latin typeface="Source Sans Pro" panose="020B0503030403020204" pitchFamily="34" charset="0"/>
                <a:ea typeface="Source Sans Pro" panose="020B0503030403020204" pitchFamily="34" charset="0"/>
              </a:rPr>
              <a:t>terlalu</a:t>
            </a:r>
            <a:r>
              <a:rPr lang="en-ID" i="0" dirty="0">
                <a:solidFill>
                  <a:schemeClr val="bg1"/>
                </a:solidFill>
                <a:effectLst/>
                <a:latin typeface="Source Sans Pro" panose="020B0503030403020204" pitchFamily="34" charset="0"/>
                <a:ea typeface="Source Sans Pro" panose="020B0503030403020204" pitchFamily="34" charset="0"/>
              </a:rPr>
              <a:t> m</a:t>
            </a:r>
            <a:r>
              <a:rPr lang="id-ID" i="0" dirty="0">
                <a:solidFill>
                  <a:schemeClr val="bg1"/>
                </a:solidFill>
                <a:effectLst/>
                <a:latin typeface="Source Sans Pro" panose="020B0503030403020204" pitchFamily="34" charset="0"/>
                <a:ea typeface="Source Sans Pro" panose="020B0503030403020204" pitchFamily="34" charset="0"/>
              </a:rPr>
              <a:t>u</a:t>
            </a:r>
            <a:r>
              <a:rPr lang="en-ID" i="0" dirty="0">
                <a:solidFill>
                  <a:schemeClr val="bg1"/>
                </a:solidFill>
                <a:effectLst/>
                <a:latin typeface="Source Sans Pro" panose="020B0503030403020204" pitchFamily="34" charset="0"/>
                <a:ea typeface="Source Sans Pro" panose="020B0503030403020204" pitchFamily="34" charset="0"/>
              </a:rPr>
              <a:t>dah </a:t>
            </a:r>
            <a:r>
              <a:rPr lang="en-ID" i="0" dirty="0" err="1">
                <a:solidFill>
                  <a:schemeClr val="bg1"/>
                </a:solidFill>
                <a:effectLst/>
                <a:latin typeface="Source Sans Pro" panose="020B0503030403020204" pitchFamily="34" charset="0"/>
                <a:ea typeface="Source Sans Pro" panose="020B0503030403020204" pitchFamily="34" charset="0"/>
              </a:rPr>
              <a:t>untuk</a:t>
            </a:r>
            <a:r>
              <a:rPr lang="en-ID" i="0" dirty="0">
                <a:solidFill>
                  <a:schemeClr val="bg1"/>
                </a:solidFill>
                <a:effectLst/>
                <a:latin typeface="Source Sans Pro" panose="020B0503030403020204" pitchFamily="34" charset="0"/>
                <a:ea typeface="Source Sans Pro" panose="020B0503030403020204" pitchFamily="34" charset="0"/>
              </a:rPr>
              <a:t> </a:t>
            </a:r>
            <a:r>
              <a:rPr lang="en-ID" i="0" dirty="0" err="1">
                <a:solidFill>
                  <a:schemeClr val="bg1"/>
                </a:solidFill>
                <a:effectLst/>
                <a:latin typeface="Source Sans Pro" panose="020B0503030403020204" pitchFamily="34" charset="0"/>
                <a:ea typeface="Source Sans Pro" panose="020B0503030403020204" pitchFamily="34" charset="0"/>
              </a:rPr>
              <a:t>dicapai</a:t>
            </a:r>
            <a:r>
              <a:rPr lang="en-ID" i="0" dirty="0">
                <a:solidFill>
                  <a:schemeClr val="bg1"/>
                </a:solidFill>
                <a:effectLst/>
                <a:latin typeface="Source Sans Pro" panose="020B0503030403020204" pitchFamily="34" charset="0"/>
                <a:ea typeface="Source Sans Pro" panose="020B0503030403020204" pitchFamily="34" charset="0"/>
              </a:rPr>
              <a:t>. </a:t>
            </a:r>
          </a:p>
        </p:txBody>
      </p:sp>
      <p:sp>
        <p:nvSpPr>
          <p:cNvPr id="5" name="TextBox 4">
            <a:extLst>
              <a:ext uri="{FF2B5EF4-FFF2-40B4-BE49-F238E27FC236}">
                <a16:creationId xmlns:a16="http://schemas.microsoft.com/office/drawing/2014/main" id="{C8392CFC-885A-4AE2-BD16-02BE6C7B2182}"/>
              </a:ext>
            </a:extLst>
          </p:cNvPr>
          <p:cNvSpPr txBox="1"/>
          <p:nvPr/>
        </p:nvSpPr>
        <p:spPr>
          <a:xfrm>
            <a:off x="1823309" y="586585"/>
            <a:ext cx="6871725" cy="646331"/>
          </a:xfrm>
          <a:prstGeom prst="rect">
            <a:avLst/>
          </a:prstGeom>
          <a:noFill/>
        </p:spPr>
        <p:txBody>
          <a:bodyPr wrap="square" rtlCol="0">
            <a:spAutoFit/>
          </a:bodyPr>
          <a:lstStyle/>
          <a:p>
            <a:pPr algn="l"/>
            <a:r>
              <a:rPr lang="de-DE" b="0" i="0" dirty="0">
                <a:solidFill>
                  <a:schemeClr val="bg1"/>
                </a:solidFill>
                <a:effectLst/>
                <a:latin typeface="Rockwell Extra Bold" panose="02060903040505020403" pitchFamily="18" charset="0"/>
              </a:rPr>
              <a:t>Penelitian atas </a:t>
            </a:r>
            <a:r>
              <a:rPr lang="id-ID" b="0" i="0" dirty="0">
                <a:solidFill>
                  <a:schemeClr val="bg1"/>
                </a:solidFill>
                <a:effectLst/>
                <a:latin typeface="Rockwell Extra Bold" panose="02060903040505020403" pitchFamily="18" charset="0"/>
              </a:rPr>
              <a:t>kompensasi/ </a:t>
            </a:r>
            <a:r>
              <a:rPr lang="de-DE" b="0" i="0" dirty="0">
                <a:solidFill>
                  <a:schemeClr val="bg1"/>
                </a:solidFill>
                <a:effectLst/>
                <a:latin typeface="Rockwell Extra Bold" panose="02060903040505020403" pitchFamily="18" charset="0"/>
              </a:rPr>
              <a:t>insentif cenderung mendukung hal-hal berikut ini</a:t>
            </a:r>
            <a:r>
              <a:rPr lang="id-ID" b="0" i="0" dirty="0">
                <a:solidFill>
                  <a:schemeClr val="bg1"/>
                </a:solidFill>
                <a:effectLst/>
                <a:latin typeface="Rockwell Extra Bold" panose="02060903040505020403" pitchFamily="18" charset="0"/>
              </a:rPr>
              <a:t> :</a:t>
            </a:r>
            <a:endParaRPr lang="de-DE" b="0" i="0" dirty="0">
              <a:solidFill>
                <a:schemeClr val="bg1"/>
              </a:solidFill>
              <a:effectLst/>
              <a:latin typeface="Rockwell Extra Bold" panose="02060903040505020403" pitchFamily="18" charset="0"/>
            </a:endParaRPr>
          </a:p>
        </p:txBody>
      </p:sp>
    </p:spTree>
    <p:extLst>
      <p:ext uri="{BB962C8B-B14F-4D97-AF65-F5344CB8AC3E}">
        <p14:creationId xmlns:p14="http://schemas.microsoft.com/office/powerpoint/2010/main" val="26987601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0C0AFA8-67A5-408A-996F-F026CD4B79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911299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59ACB8A-FC4D-483B-A3D6-128B8CE16E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4130" y="0"/>
            <a:ext cx="6675854" cy="5143500"/>
          </a:xfrm>
          <a:prstGeom prst="rect">
            <a:avLst/>
          </a:prstGeom>
        </p:spPr>
      </p:pic>
      <p:pic>
        <p:nvPicPr>
          <p:cNvPr id="4" name="Picture 3">
            <a:extLst>
              <a:ext uri="{FF2B5EF4-FFF2-40B4-BE49-F238E27FC236}">
                <a16:creationId xmlns:a16="http://schemas.microsoft.com/office/drawing/2014/main" id="{5210ABD3-22F6-4E69-BDDB-8706CBD021B7}"/>
              </a:ext>
            </a:extLst>
          </p:cNvPr>
          <p:cNvPicPr>
            <a:picLocks noChangeAspect="1"/>
          </p:cNvPicPr>
          <p:nvPr/>
        </p:nvPicPr>
        <p:blipFill>
          <a:blip r:embed="rId3"/>
          <a:stretch>
            <a:fillRect/>
          </a:stretch>
        </p:blipFill>
        <p:spPr>
          <a:xfrm>
            <a:off x="0" y="1197405"/>
            <a:ext cx="3079694" cy="2053129"/>
          </a:xfrm>
          <a:prstGeom prst="rect">
            <a:avLst/>
          </a:prstGeom>
        </p:spPr>
      </p:pic>
      <p:pic>
        <p:nvPicPr>
          <p:cNvPr id="2050" name="Picture 2" descr="Pojok Akuntansi: SISTEM PENGENDALIAN MANAJEMEN SEBAGAI SEBUAH ...">
            <a:extLst>
              <a:ext uri="{FF2B5EF4-FFF2-40B4-BE49-F238E27FC236}">
                <a16:creationId xmlns:a16="http://schemas.microsoft.com/office/drawing/2014/main" id="{0756B174-4CAE-441D-BF4D-A5CAF14B9C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16" y="1997981"/>
            <a:ext cx="3079694" cy="31425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07567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6CB365-2FA3-4D0F-9A13-6D7D5A54F8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1266" y="-3337"/>
            <a:ext cx="6765991" cy="5143500"/>
          </a:xfrm>
          <a:prstGeom prst="rect">
            <a:avLst/>
          </a:prstGeom>
        </p:spPr>
      </p:pic>
      <p:pic>
        <p:nvPicPr>
          <p:cNvPr id="3074" name="Picture 2" descr="Another Corner: Organisasi dan Manajemen :: Pertemuan 1 dan 2">
            <a:extLst>
              <a:ext uri="{FF2B5EF4-FFF2-40B4-BE49-F238E27FC236}">
                <a16:creationId xmlns:a16="http://schemas.microsoft.com/office/drawing/2014/main" id="{F3E96284-03F6-4A62-9261-2B4482A90C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97405"/>
            <a:ext cx="2466975" cy="184785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Jelaskan Hubungan Antara Manajemen dan Tata Kerja">
            <a:extLst>
              <a:ext uri="{FF2B5EF4-FFF2-40B4-BE49-F238E27FC236}">
                <a16:creationId xmlns:a16="http://schemas.microsoft.com/office/drawing/2014/main" id="{4E2CF8C3-AC5C-4FA7-A058-8029D89A05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019" y="3055507"/>
            <a:ext cx="2442956" cy="1781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65131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Bang Toyib, Organisasi dan Partai &quot;Idaman&quot;">
            <a:extLst>
              <a:ext uri="{FF2B5EF4-FFF2-40B4-BE49-F238E27FC236}">
                <a16:creationId xmlns:a16="http://schemas.microsoft.com/office/drawing/2014/main" id="{752A1DAD-5A14-4BE7-995F-4658F0D541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3885" y="0"/>
            <a:ext cx="5030116" cy="503011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7CACF2CA-76A0-494C-8284-740DF5ECC130}"/>
              </a:ext>
            </a:extLst>
          </p:cNvPr>
          <p:cNvPicPr>
            <a:picLocks noChangeAspect="1"/>
          </p:cNvPicPr>
          <p:nvPr/>
        </p:nvPicPr>
        <p:blipFill>
          <a:blip r:embed="rId3"/>
          <a:stretch>
            <a:fillRect/>
          </a:stretch>
        </p:blipFill>
        <p:spPr>
          <a:xfrm>
            <a:off x="0" y="3029866"/>
            <a:ext cx="4113884" cy="2094280"/>
          </a:xfrm>
          <a:prstGeom prst="rect">
            <a:avLst/>
          </a:prstGeom>
        </p:spPr>
      </p:pic>
      <p:pic>
        <p:nvPicPr>
          <p:cNvPr id="3" name="Picture 2">
            <a:extLst>
              <a:ext uri="{FF2B5EF4-FFF2-40B4-BE49-F238E27FC236}">
                <a16:creationId xmlns:a16="http://schemas.microsoft.com/office/drawing/2014/main" id="{1722C0C8-0138-4C11-8000-E127B962F968}"/>
              </a:ext>
            </a:extLst>
          </p:cNvPr>
          <p:cNvPicPr>
            <a:picLocks noChangeAspect="1"/>
          </p:cNvPicPr>
          <p:nvPr/>
        </p:nvPicPr>
        <p:blipFill>
          <a:blip r:embed="rId4"/>
          <a:stretch>
            <a:fillRect/>
          </a:stretch>
        </p:blipFill>
        <p:spPr>
          <a:xfrm>
            <a:off x="-1" y="1242096"/>
            <a:ext cx="4113885" cy="1787770"/>
          </a:xfrm>
          <a:prstGeom prst="rect">
            <a:avLst/>
          </a:prstGeom>
        </p:spPr>
      </p:pic>
    </p:spTree>
    <p:extLst>
      <p:ext uri="{BB962C8B-B14F-4D97-AF65-F5344CB8AC3E}">
        <p14:creationId xmlns:p14="http://schemas.microsoft.com/office/powerpoint/2010/main" val="379826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DC4A994-97C6-48AD-98E9-6D8763A1AC1C}"/>
              </a:ext>
            </a:extLst>
          </p:cNvPr>
          <p:cNvSpPr txBox="1"/>
          <p:nvPr/>
        </p:nvSpPr>
        <p:spPr>
          <a:xfrm>
            <a:off x="5182820" y="433880"/>
            <a:ext cx="3512215" cy="369332"/>
          </a:xfrm>
          <a:prstGeom prst="rect">
            <a:avLst/>
          </a:prstGeom>
          <a:noFill/>
          <a:ln w="19050">
            <a:solidFill>
              <a:schemeClr val="bg1"/>
            </a:solidFill>
          </a:ln>
        </p:spPr>
        <p:txBody>
          <a:bodyPr wrap="square" rtlCol="0">
            <a:spAutoFit/>
          </a:bodyPr>
          <a:lstStyle/>
          <a:p>
            <a:r>
              <a:rPr lang="en-ID" b="1" i="0" dirty="0">
                <a:solidFill>
                  <a:schemeClr val="bg1"/>
                </a:solidFill>
                <a:effectLst/>
                <a:latin typeface="Arial" panose="020B0604020202020204" pitchFamily="34" charset="0"/>
              </a:rPr>
              <a:t> PENGERTIAN KOMPENSASI</a:t>
            </a:r>
            <a:endParaRPr lang="en-ID" dirty="0">
              <a:solidFill>
                <a:schemeClr val="bg1"/>
              </a:solidFill>
            </a:endParaRPr>
          </a:p>
        </p:txBody>
      </p:sp>
      <p:sp>
        <p:nvSpPr>
          <p:cNvPr id="4" name="TextBox 3">
            <a:extLst>
              <a:ext uri="{FF2B5EF4-FFF2-40B4-BE49-F238E27FC236}">
                <a16:creationId xmlns:a16="http://schemas.microsoft.com/office/drawing/2014/main" id="{BBB9ED18-4FF4-40CE-840C-85E4C3BD3CF1}"/>
              </a:ext>
            </a:extLst>
          </p:cNvPr>
          <p:cNvSpPr txBox="1"/>
          <p:nvPr/>
        </p:nvSpPr>
        <p:spPr>
          <a:xfrm>
            <a:off x="678022" y="1421904"/>
            <a:ext cx="7787955" cy="3277820"/>
          </a:xfrm>
          <a:prstGeom prst="rect">
            <a:avLst/>
          </a:prstGeom>
          <a:noFill/>
        </p:spPr>
        <p:txBody>
          <a:bodyPr wrap="square" rtlCol="0">
            <a:spAutoFit/>
          </a:bodyPr>
          <a:lstStyle/>
          <a:p>
            <a:pPr marL="285750" indent="-285750">
              <a:spcAft>
                <a:spcPts val="600"/>
              </a:spcAft>
              <a:buFont typeface="Wingdings" panose="05000000000000000000" pitchFamily="2" charset="2"/>
              <a:buChar char="v"/>
            </a:pPr>
            <a:r>
              <a:rPr lang="en-ID" sz="1600" b="0" i="0" dirty="0" err="1">
                <a:solidFill>
                  <a:srgbClr val="333333"/>
                </a:solidFill>
                <a:effectLst/>
                <a:latin typeface="Arial" panose="020B0604020202020204" pitchFamily="34" charset="0"/>
              </a:rPr>
              <a:t>Kompensasi</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merupakan</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balas</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jasa</a:t>
            </a:r>
            <a:r>
              <a:rPr lang="en-ID" sz="1600" b="0" i="0" dirty="0">
                <a:solidFill>
                  <a:srgbClr val="333333"/>
                </a:solidFill>
                <a:effectLst/>
                <a:latin typeface="Arial" panose="020B0604020202020204" pitchFamily="34" charset="0"/>
              </a:rPr>
              <a:t> yang </a:t>
            </a:r>
            <a:r>
              <a:rPr lang="en-ID" sz="1600" b="0" i="0" dirty="0" err="1">
                <a:solidFill>
                  <a:srgbClr val="333333"/>
                </a:solidFill>
                <a:effectLst/>
                <a:latin typeface="Arial" panose="020B0604020202020204" pitchFamily="34" charset="0"/>
              </a:rPr>
              <a:t>diberikan</a:t>
            </a:r>
            <a:r>
              <a:rPr lang="en-ID" sz="1600" b="0" i="0" dirty="0">
                <a:solidFill>
                  <a:srgbClr val="333333"/>
                </a:solidFill>
                <a:effectLst/>
                <a:latin typeface="Arial" panose="020B0604020202020204" pitchFamily="34" charset="0"/>
              </a:rPr>
              <a:t> oleh </a:t>
            </a:r>
            <a:r>
              <a:rPr lang="en-ID" sz="1600" b="0" i="0" dirty="0" err="1">
                <a:solidFill>
                  <a:srgbClr val="333333"/>
                </a:solidFill>
                <a:effectLst/>
                <a:latin typeface="Arial" panose="020B0604020202020204" pitchFamily="34" charset="0"/>
              </a:rPr>
              <a:t>organisasi</a:t>
            </a:r>
            <a:r>
              <a:rPr lang="en-ID" sz="1600" b="0" i="0" dirty="0">
                <a:solidFill>
                  <a:srgbClr val="333333"/>
                </a:solidFill>
                <a:effectLst/>
                <a:latin typeface="Arial" panose="020B0604020202020204" pitchFamily="34" charset="0"/>
              </a:rPr>
              <a:t>/</a:t>
            </a:r>
            <a:r>
              <a:rPr lang="en-ID" sz="1600" b="0" i="0" dirty="0" err="1">
                <a:solidFill>
                  <a:srgbClr val="333333"/>
                </a:solidFill>
                <a:effectLst/>
                <a:latin typeface="Arial" panose="020B0604020202020204" pitchFamily="34" charset="0"/>
              </a:rPr>
              <a:t>perusahaan</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kepada</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karyawan</a:t>
            </a:r>
            <a:r>
              <a:rPr lang="en-ID" sz="1600" b="0" i="0" dirty="0">
                <a:solidFill>
                  <a:srgbClr val="333333"/>
                </a:solidFill>
                <a:effectLst/>
                <a:latin typeface="Arial" panose="020B0604020202020204" pitchFamily="34" charset="0"/>
              </a:rPr>
              <a:t>, yang </a:t>
            </a:r>
            <a:r>
              <a:rPr lang="en-ID" sz="1600" b="0" i="0" dirty="0" err="1">
                <a:solidFill>
                  <a:srgbClr val="333333"/>
                </a:solidFill>
                <a:effectLst/>
                <a:latin typeface="Arial" panose="020B0604020202020204" pitchFamily="34" charset="0"/>
              </a:rPr>
              <a:t>dapat</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bersifat</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finansial</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maupun</a:t>
            </a:r>
            <a:r>
              <a:rPr lang="en-ID" sz="1600" b="0" i="0" dirty="0">
                <a:solidFill>
                  <a:srgbClr val="333333"/>
                </a:solidFill>
                <a:effectLst/>
                <a:latin typeface="Arial" panose="020B0604020202020204" pitchFamily="34" charset="0"/>
              </a:rPr>
              <a:t> non </a:t>
            </a:r>
            <a:r>
              <a:rPr lang="en-ID" sz="1600" b="0" i="0" dirty="0" err="1">
                <a:solidFill>
                  <a:srgbClr val="333333"/>
                </a:solidFill>
                <a:effectLst/>
                <a:latin typeface="Arial" panose="020B0604020202020204" pitchFamily="34" charset="0"/>
              </a:rPr>
              <a:t>finansial</a:t>
            </a:r>
            <a:r>
              <a:rPr lang="en-ID" sz="1600" b="0" i="0" dirty="0">
                <a:solidFill>
                  <a:srgbClr val="333333"/>
                </a:solidFill>
                <a:effectLst/>
                <a:latin typeface="Arial" panose="020B0604020202020204" pitchFamily="34" charset="0"/>
              </a:rPr>
              <a:t>, pada </a:t>
            </a:r>
            <a:r>
              <a:rPr lang="en-ID" sz="1600" b="0" i="0" dirty="0" err="1">
                <a:solidFill>
                  <a:srgbClr val="333333"/>
                </a:solidFill>
                <a:effectLst/>
                <a:latin typeface="Arial" panose="020B0604020202020204" pitchFamily="34" charset="0"/>
              </a:rPr>
              <a:t>periode</a:t>
            </a:r>
            <a:r>
              <a:rPr lang="en-ID" sz="1600" b="0" i="0" dirty="0">
                <a:solidFill>
                  <a:srgbClr val="333333"/>
                </a:solidFill>
                <a:effectLst/>
                <a:latin typeface="Arial" panose="020B0604020202020204" pitchFamily="34" charset="0"/>
              </a:rPr>
              <a:t> yang </a:t>
            </a:r>
            <a:r>
              <a:rPr lang="en-ID" sz="1600" b="0" i="0" dirty="0" err="1">
                <a:solidFill>
                  <a:srgbClr val="333333"/>
                </a:solidFill>
                <a:effectLst/>
                <a:latin typeface="Arial" panose="020B0604020202020204" pitchFamily="34" charset="0"/>
              </a:rPr>
              <a:t>tetap</a:t>
            </a:r>
            <a:r>
              <a:rPr lang="en-ID" sz="1600" b="0" i="0" dirty="0">
                <a:solidFill>
                  <a:srgbClr val="333333"/>
                </a:solidFill>
                <a:effectLst/>
                <a:latin typeface="Arial" panose="020B0604020202020204" pitchFamily="34" charset="0"/>
              </a:rPr>
              <a:t>. </a:t>
            </a:r>
            <a:endParaRPr lang="id-ID" sz="1600" b="0" i="0" dirty="0">
              <a:solidFill>
                <a:srgbClr val="333333"/>
              </a:solidFill>
              <a:effectLst/>
              <a:latin typeface="Arial" panose="020B0604020202020204" pitchFamily="34" charset="0"/>
            </a:endParaRPr>
          </a:p>
          <a:p>
            <a:pPr marL="285750" indent="-285750">
              <a:spcAft>
                <a:spcPts val="600"/>
              </a:spcAft>
              <a:buFont typeface="Wingdings" panose="05000000000000000000" pitchFamily="2" charset="2"/>
              <a:buChar char="v"/>
            </a:pPr>
            <a:r>
              <a:rPr lang="en-ID" sz="1600" b="0" i="0" dirty="0" err="1">
                <a:solidFill>
                  <a:srgbClr val="333333"/>
                </a:solidFill>
                <a:effectLst/>
                <a:latin typeface="Arial" panose="020B0604020202020204" pitchFamily="34" charset="0"/>
              </a:rPr>
              <a:t>Sistem</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kompensasi</a:t>
            </a:r>
            <a:r>
              <a:rPr lang="en-ID" sz="1600" b="0" i="0" dirty="0">
                <a:solidFill>
                  <a:srgbClr val="333333"/>
                </a:solidFill>
                <a:effectLst/>
                <a:latin typeface="Arial" panose="020B0604020202020204" pitchFamily="34" charset="0"/>
              </a:rPr>
              <a:t> yang </a:t>
            </a:r>
            <a:r>
              <a:rPr lang="en-ID" sz="1600" b="0" i="0" dirty="0" err="1">
                <a:solidFill>
                  <a:srgbClr val="333333"/>
                </a:solidFill>
                <a:effectLst/>
                <a:latin typeface="Arial" panose="020B0604020202020204" pitchFamily="34" charset="0"/>
              </a:rPr>
              <a:t>baik</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akan</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mampu</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memberikan</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kepuasan</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bagi</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karyawan</a:t>
            </a:r>
            <a:r>
              <a:rPr lang="en-ID" sz="1600" b="0" i="0" dirty="0">
                <a:solidFill>
                  <a:srgbClr val="333333"/>
                </a:solidFill>
                <a:effectLst/>
                <a:latin typeface="Arial" panose="020B0604020202020204" pitchFamily="34" charset="0"/>
              </a:rPr>
              <a:t> dan </a:t>
            </a:r>
            <a:r>
              <a:rPr lang="en-ID" sz="1600" b="0" i="0" dirty="0" err="1">
                <a:solidFill>
                  <a:srgbClr val="333333"/>
                </a:solidFill>
                <a:effectLst/>
                <a:latin typeface="Arial" panose="020B0604020202020204" pitchFamily="34" charset="0"/>
              </a:rPr>
              <a:t>memungkinkan</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perusahaan</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memperoleh</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mempekerjakan</a:t>
            </a:r>
            <a:r>
              <a:rPr lang="en-ID" sz="1600" b="0" i="0" dirty="0">
                <a:solidFill>
                  <a:srgbClr val="333333"/>
                </a:solidFill>
                <a:effectLst/>
                <a:latin typeface="Arial" panose="020B0604020202020204" pitchFamily="34" charset="0"/>
              </a:rPr>
              <a:t>, dan </a:t>
            </a:r>
            <a:r>
              <a:rPr lang="en-ID" sz="1600" b="0" i="0" dirty="0" err="1">
                <a:solidFill>
                  <a:srgbClr val="333333"/>
                </a:solidFill>
                <a:effectLst/>
                <a:latin typeface="Arial" panose="020B0604020202020204" pitchFamily="34" charset="0"/>
              </a:rPr>
              <a:t>mempertahankan</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karyawan</a:t>
            </a:r>
            <a:r>
              <a:rPr lang="en-ID" sz="1600" b="0" i="0" dirty="0">
                <a:solidFill>
                  <a:srgbClr val="333333"/>
                </a:solidFill>
                <a:effectLst/>
                <a:latin typeface="Arial" panose="020B0604020202020204" pitchFamily="34" charset="0"/>
              </a:rPr>
              <a:t>. </a:t>
            </a:r>
            <a:endParaRPr lang="id-ID" sz="1600" b="0" i="0" dirty="0">
              <a:solidFill>
                <a:srgbClr val="333333"/>
              </a:solidFill>
              <a:effectLst/>
              <a:latin typeface="Arial" panose="020B0604020202020204" pitchFamily="34" charset="0"/>
            </a:endParaRPr>
          </a:p>
          <a:p>
            <a:pPr marL="285750" indent="-285750">
              <a:spcAft>
                <a:spcPts val="600"/>
              </a:spcAft>
              <a:buFont typeface="Wingdings" panose="05000000000000000000" pitchFamily="2" charset="2"/>
              <a:buChar char="v"/>
            </a:pPr>
            <a:r>
              <a:rPr lang="en-ID" sz="1600" b="0" i="0" dirty="0" err="1">
                <a:solidFill>
                  <a:srgbClr val="333333"/>
                </a:solidFill>
                <a:effectLst/>
                <a:latin typeface="Arial" panose="020B0604020202020204" pitchFamily="34" charset="0"/>
              </a:rPr>
              <a:t>Bagi</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organisasi</a:t>
            </a:r>
            <a:r>
              <a:rPr lang="en-ID" sz="1600" b="0" i="0" dirty="0">
                <a:solidFill>
                  <a:srgbClr val="333333"/>
                </a:solidFill>
                <a:effectLst/>
                <a:latin typeface="Arial" panose="020B0604020202020204" pitchFamily="34" charset="0"/>
              </a:rPr>
              <a:t>/</a:t>
            </a:r>
            <a:r>
              <a:rPr lang="en-ID" sz="1600" b="0" i="0" dirty="0" err="1">
                <a:solidFill>
                  <a:srgbClr val="333333"/>
                </a:solidFill>
                <a:effectLst/>
                <a:latin typeface="Arial" panose="020B0604020202020204" pitchFamily="34" charset="0"/>
              </a:rPr>
              <a:t>perusahaan</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kompensasi</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memiliki</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arti</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penting</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karena</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kompensasi</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mencerminkan</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upaya</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organisasi</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dalam</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mempertahankan</a:t>
            </a:r>
            <a:r>
              <a:rPr lang="en-ID" sz="1600" b="0" i="0" dirty="0">
                <a:solidFill>
                  <a:srgbClr val="333333"/>
                </a:solidFill>
                <a:effectLst/>
                <a:latin typeface="Arial" panose="020B0604020202020204" pitchFamily="34" charset="0"/>
              </a:rPr>
              <a:t> dan </a:t>
            </a:r>
            <a:r>
              <a:rPr lang="en-ID" sz="1600" b="0" i="0" dirty="0" err="1">
                <a:solidFill>
                  <a:srgbClr val="333333"/>
                </a:solidFill>
                <a:effectLst/>
                <a:latin typeface="Arial" panose="020B0604020202020204" pitchFamily="34" charset="0"/>
              </a:rPr>
              <a:t>meningkatkan</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kesejahteraan</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karyawannya</a:t>
            </a:r>
            <a:r>
              <a:rPr lang="en-ID" sz="1600" b="0" i="0" dirty="0">
                <a:solidFill>
                  <a:srgbClr val="333333"/>
                </a:solidFill>
                <a:effectLst/>
                <a:latin typeface="Arial" panose="020B0604020202020204" pitchFamily="34" charset="0"/>
              </a:rPr>
              <a:t>. </a:t>
            </a:r>
            <a:endParaRPr lang="id-ID" sz="1600" b="0" i="0" dirty="0">
              <a:solidFill>
                <a:srgbClr val="333333"/>
              </a:solidFill>
              <a:effectLst/>
              <a:latin typeface="Arial" panose="020B0604020202020204" pitchFamily="34" charset="0"/>
            </a:endParaRPr>
          </a:p>
          <a:p>
            <a:pPr marL="285750" indent="-285750">
              <a:spcAft>
                <a:spcPts val="600"/>
              </a:spcAft>
              <a:buFont typeface="Wingdings" panose="05000000000000000000" pitchFamily="2" charset="2"/>
              <a:buChar char="v"/>
            </a:pPr>
            <a:r>
              <a:rPr lang="en-ID" sz="1600" b="0" i="0" dirty="0" err="1">
                <a:solidFill>
                  <a:srgbClr val="333333"/>
                </a:solidFill>
                <a:effectLst/>
                <a:latin typeface="Arial" panose="020B0604020202020204" pitchFamily="34" charset="0"/>
              </a:rPr>
              <a:t>Pengalaman</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menunjukkan</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bahwa</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kompensasi</a:t>
            </a:r>
            <a:r>
              <a:rPr lang="en-ID" sz="1600" b="0" i="0" dirty="0">
                <a:solidFill>
                  <a:srgbClr val="333333"/>
                </a:solidFill>
                <a:effectLst/>
                <a:latin typeface="Arial" panose="020B0604020202020204" pitchFamily="34" charset="0"/>
              </a:rPr>
              <a:t> yang </a:t>
            </a:r>
            <a:r>
              <a:rPr lang="en-ID" sz="1600" b="0" i="0" dirty="0" err="1">
                <a:solidFill>
                  <a:srgbClr val="333333"/>
                </a:solidFill>
                <a:effectLst/>
                <a:latin typeface="Arial" panose="020B0604020202020204" pitchFamily="34" charset="0"/>
              </a:rPr>
              <a:t>tidak</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memadai</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dapat</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menurunkan</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prestasi</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kerja</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motivasi</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kerja</a:t>
            </a:r>
            <a:r>
              <a:rPr lang="en-ID" sz="1600" b="0" i="0" dirty="0">
                <a:solidFill>
                  <a:srgbClr val="333333"/>
                </a:solidFill>
                <a:effectLst/>
                <a:latin typeface="Arial" panose="020B0604020202020204" pitchFamily="34" charset="0"/>
              </a:rPr>
              <a:t>, dan </a:t>
            </a:r>
            <a:r>
              <a:rPr lang="en-ID" sz="1600" b="0" i="0" dirty="0" err="1">
                <a:solidFill>
                  <a:srgbClr val="333333"/>
                </a:solidFill>
                <a:effectLst/>
                <a:latin typeface="Arial" panose="020B0604020202020204" pitchFamily="34" charset="0"/>
              </a:rPr>
              <a:t>kepuasan</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kerja</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karyawan</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bahkan</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dapat</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menyebabkan</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karyawan</a:t>
            </a:r>
            <a:r>
              <a:rPr lang="en-ID" sz="1600" b="0" i="0" dirty="0">
                <a:solidFill>
                  <a:srgbClr val="333333"/>
                </a:solidFill>
                <a:effectLst/>
                <a:latin typeface="Arial" panose="020B0604020202020204" pitchFamily="34" charset="0"/>
              </a:rPr>
              <a:t> yang </a:t>
            </a:r>
            <a:r>
              <a:rPr lang="en-ID" sz="1600" b="0" i="0" dirty="0" err="1">
                <a:solidFill>
                  <a:srgbClr val="333333"/>
                </a:solidFill>
                <a:effectLst/>
                <a:latin typeface="Arial" panose="020B0604020202020204" pitchFamily="34" charset="0"/>
              </a:rPr>
              <a:t>potensial</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keluar</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dari</a:t>
            </a:r>
            <a:r>
              <a:rPr lang="en-ID" sz="1600" b="0" i="0" dirty="0">
                <a:solidFill>
                  <a:srgbClr val="333333"/>
                </a:solidFill>
                <a:effectLst/>
                <a:latin typeface="Arial" panose="020B0604020202020204" pitchFamily="34" charset="0"/>
              </a:rPr>
              <a:t> </a:t>
            </a:r>
            <a:r>
              <a:rPr lang="en-ID" sz="1600" b="0" i="0" dirty="0" err="1">
                <a:solidFill>
                  <a:srgbClr val="333333"/>
                </a:solidFill>
                <a:effectLst/>
                <a:latin typeface="Arial" panose="020B0604020202020204" pitchFamily="34" charset="0"/>
              </a:rPr>
              <a:t>perusahaan</a:t>
            </a:r>
            <a:r>
              <a:rPr lang="en-ID" sz="1600" b="0" i="0" dirty="0">
                <a:solidFill>
                  <a:srgbClr val="333333"/>
                </a:solidFill>
                <a:effectLst/>
                <a:latin typeface="Arial" panose="020B0604020202020204" pitchFamily="34" charset="0"/>
              </a:rPr>
              <a:t>.</a:t>
            </a:r>
            <a:endParaRPr lang="en-ID" sz="1600" dirty="0"/>
          </a:p>
        </p:txBody>
      </p:sp>
    </p:spTree>
    <p:extLst>
      <p:ext uri="{BB962C8B-B14F-4D97-AF65-F5344CB8AC3E}">
        <p14:creationId xmlns:p14="http://schemas.microsoft.com/office/powerpoint/2010/main" val="34899251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1E8F0A9-6C02-4285-82A5-C46C4306940A}"/>
              </a:ext>
            </a:extLst>
          </p:cNvPr>
          <p:cNvSpPr txBox="1"/>
          <p:nvPr/>
        </p:nvSpPr>
        <p:spPr>
          <a:xfrm>
            <a:off x="1365195" y="1502815"/>
            <a:ext cx="6871725" cy="2677656"/>
          </a:xfrm>
          <a:prstGeom prst="rect">
            <a:avLst/>
          </a:prstGeom>
          <a:noFill/>
        </p:spPr>
        <p:txBody>
          <a:bodyPr wrap="square" rtlCol="0">
            <a:spAutoFit/>
          </a:bodyPr>
          <a:lstStyle/>
          <a:p>
            <a:r>
              <a:rPr lang="id-ID" sz="2400" dirty="0">
                <a:latin typeface="Bahnschrift" panose="020B0502040204020203" pitchFamily="34" charset="0"/>
              </a:rPr>
              <a:t>Kompensasi adalah imbalan jasa yang diberikan perusahaan kepada tenaga kerja karena telah memberikan sumbangan dan pikiran demi kemajuan dan kontinuitas perusahaan, dalam rangka mencapai tujuan yang telah ditetapkan, baik dalam jangka pendek maupun jangka panjang (Bedjo Siswanto, 1989)</a:t>
            </a:r>
            <a:endParaRPr lang="en-ID" sz="2400" dirty="0">
              <a:latin typeface="Bahnschrift" panose="020B0502040204020203" pitchFamily="34" charset="0"/>
            </a:endParaRPr>
          </a:p>
        </p:txBody>
      </p:sp>
    </p:spTree>
    <p:extLst>
      <p:ext uri="{BB962C8B-B14F-4D97-AF65-F5344CB8AC3E}">
        <p14:creationId xmlns:p14="http://schemas.microsoft.com/office/powerpoint/2010/main" val="8143188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31136B0-166E-4C37-ADBE-BAF76CBB3CF4}"/>
              </a:ext>
            </a:extLst>
          </p:cNvPr>
          <p:cNvSpPr txBox="1"/>
          <p:nvPr/>
        </p:nvSpPr>
        <p:spPr>
          <a:xfrm>
            <a:off x="5182820" y="433880"/>
            <a:ext cx="3512215" cy="369332"/>
          </a:xfrm>
          <a:prstGeom prst="rect">
            <a:avLst/>
          </a:prstGeom>
          <a:noFill/>
          <a:ln w="19050">
            <a:solidFill>
              <a:schemeClr val="bg1"/>
            </a:solidFill>
          </a:ln>
        </p:spPr>
        <p:txBody>
          <a:bodyPr wrap="square" rtlCol="0">
            <a:spAutoFit/>
          </a:bodyPr>
          <a:lstStyle/>
          <a:p>
            <a:pPr algn="ctr"/>
            <a:r>
              <a:rPr lang="id-ID" b="1" i="0" dirty="0">
                <a:solidFill>
                  <a:schemeClr val="bg1"/>
                </a:solidFill>
                <a:effectLst/>
                <a:latin typeface="Arial" panose="020B0604020202020204" pitchFamily="34" charset="0"/>
              </a:rPr>
              <a:t>BENTUK </a:t>
            </a:r>
            <a:r>
              <a:rPr lang="en-ID" b="1" i="0" dirty="0">
                <a:solidFill>
                  <a:schemeClr val="bg1"/>
                </a:solidFill>
                <a:effectLst/>
                <a:latin typeface="Arial" panose="020B0604020202020204" pitchFamily="34" charset="0"/>
              </a:rPr>
              <a:t>KOMPENSASI</a:t>
            </a:r>
            <a:endParaRPr lang="en-ID" dirty="0">
              <a:solidFill>
                <a:schemeClr val="bg1"/>
              </a:solidFill>
            </a:endParaRPr>
          </a:p>
        </p:txBody>
      </p:sp>
      <p:sp>
        <p:nvSpPr>
          <p:cNvPr id="6" name="Rectangle 2">
            <a:extLst>
              <a:ext uri="{FF2B5EF4-FFF2-40B4-BE49-F238E27FC236}">
                <a16:creationId xmlns:a16="http://schemas.microsoft.com/office/drawing/2014/main" id="{52F529C7-DDF8-48C0-8301-D3EF49E7D78A}"/>
              </a:ext>
            </a:extLst>
          </p:cNvPr>
          <p:cNvSpPr>
            <a:spLocks noChangeArrowheads="1"/>
          </p:cNvSpPr>
          <p:nvPr/>
        </p:nvSpPr>
        <p:spPr bwMode="auto">
          <a:xfrm>
            <a:off x="448965" y="1808225"/>
            <a:ext cx="8246070" cy="1631216"/>
          </a:xfrm>
          <a:prstGeom prst="rect">
            <a:avLst/>
          </a:prstGeom>
          <a:noFill/>
          <a:ln>
            <a:no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342900" marR="0" lvl="0" indent="-342900" algn="justLow" defTabSz="914400" rtl="0" eaLnBrk="0" fontAlgn="base" latinLnBrk="0" hangingPunct="0">
              <a:lnSpc>
                <a:spcPct val="100000"/>
              </a:lnSpc>
              <a:spcBef>
                <a:spcPts val="600"/>
              </a:spcBef>
              <a:spcAft>
                <a:spcPts val="600"/>
              </a:spcAft>
              <a:buClrTx/>
              <a:buSzTx/>
              <a:buFont typeface="Wingdings" panose="05000000000000000000" pitchFamily="2" charset="2"/>
              <a:buChar char="Ø"/>
              <a:tabLst/>
            </a:pPr>
            <a:r>
              <a:rPr kumimoji="0" lang="en-US" altLang="en-US" sz="2000" b="0" i="1" u="none" strike="noStrike" cap="none" normalizeH="0" baseline="0" dirty="0" err="1">
                <a:ln>
                  <a:noFill/>
                </a:ln>
                <a:solidFill>
                  <a:srgbClr val="333333"/>
                </a:solidFill>
                <a:effectLst/>
                <a:latin typeface="Bahnschrift" panose="020B0502040204020203" pitchFamily="34" charset="0"/>
                <a:cs typeface="Aharoni" panose="02010803020104030203" pitchFamily="2" charset="-79"/>
              </a:rPr>
              <a:t>Gaji</a:t>
            </a:r>
            <a:r>
              <a:rPr kumimoji="0" lang="en-US" altLang="en-US" sz="2000" b="0" i="1" u="none" strike="noStrike" cap="none" normalizeH="0" baseline="0" dirty="0">
                <a:ln>
                  <a:noFill/>
                </a:ln>
                <a:solidFill>
                  <a:srgbClr val="333333"/>
                </a:solidFill>
                <a:effectLst/>
                <a:latin typeface="Bahnschrift" panose="020B0502040204020203" pitchFamily="34" charset="0"/>
                <a:cs typeface="Aharoni" panose="02010803020104030203" pitchFamily="2" charset="-79"/>
              </a:rPr>
              <a:t> </a:t>
            </a:r>
            <a:r>
              <a:rPr kumimoji="0" lang="en-US" altLang="en-US" sz="2000" b="0" i="0" u="none" strike="noStrike" cap="none" normalizeH="0" baseline="0" dirty="0" err="1">
                <a:ln>
                  <a:noFill/>
                </a:ln>
                <a:solidFill>
                  <a:srgbClr val="333333"/>
                </a:solidFill>
                <a:effectLst/>
                <a:latin typeface="Bahnschrift" panose="020B0502040204020203" pitchFamily="34" charset="0"/>
                <a:cs typeface="Aharoni" panose="02010803020104030203" pitchFamily="2" charset="-79"/>
              </a:rPr>
              <a:t>yaitu</a:t>
            </a:r>
            <a:r>
              <a:rPr kumimoji="0" lang="en-US" altLang="en-US" sz="2000" b="0" i="0" u="none" strike="noStrike" cap="none" normalizeH="0" baseline="0" dirty="0">
                <a:ln>
                  <a:noFill/>
                </a:ln>
                <a:solidFill>
                  <a:srgbClr val="333333"/>
                </a:solidFill>
                <a:effectLst/>
                <a:latin typeface="Bahnschrift" panose="020B0502040204020203" pitchFamily="34" charset="0"/>
                <a:cs typeface="Aharoni" panose="02010803020104030203" pitchFamily="2" charset="-79"/>
              </a:rPr>
              <a:t> </a:t>
            </a:r>
            <a:r>
              <a:rPr kumimoji="0" lang="en-US" altLang="en-US" sz="2000" b="0" i="0" u="none" strike="noStrike" cap="none" normalizeH="0" baseline="0" dirty="0" err="1">
                <a:ln>
                  <a:noFill/>
                </a:ln>
                <a:solidFill>
                  <a:srgbClr val="333333"/>
                </a:solidFill>
                <a:effectLst/>
                <a:latin typeface="Bahnschrift" panose="020B0502040204020203" pitchFamily="34" charset="0"/>
                <a:cs typeface="Aharoni" panose="02010803020104030203" pitchFamily="2" charset="-79"/>
              </a:rPr>
              <a:t>imbalan</a:t>
            </a:r>
            <a:r>
              <a:rPr kumimoji="0" lang="en-US" altLang="en-US" sz="2000" b="0" i="0" u="none" strike="noStrike" cap="none" normalizeH="0" baseline="0" dirty="0">
                <a:ln>
                  <a:noFill/>
                </a:ln>
                <a:solidFill>
                  <a:srgbClr val="333333"/>
                </a:solidFill>
                <a:effectLst/>
                <a:latin typeface="Bahnschrift" panose="020B0502040204020203" pitchFamily="34" charset="0"/>
                <a:cs typeface="Aharoni" panose="02010803020104030203" pitchFamily="2" charset="-79"/>
              </a:rPr>
              <a:t> yang </a:t>
            </a:r>
            <a:r>
              <a:rPr kumimoji="0" lang="en-US" altLang="en-US" sz="2000" b="0" i="0" u="none" strike="noStrike" cap="none" normalizeH="0" baseline="0" dirty="0" err="1">
                <a:ln>
                  <a:noFill/>
                </a:ln>
                <a:solidFill>
                  <a:srgbClr val="333333"/>
                </a:solidFill>
                <a:effectLst/>
                <a:latin typeface="Bahnschrift" panose="020B0502040204020203" pitchFamily="34" charset="0"/>
                <a:cs typeface="Aharoni" panose="02010803020104030203" pitchFamily="2" charset="-79"/>
              </a:rPr>
              <a:t>sudah</a:t>
            </a:r>
            <a:r>
              <a:rPr kumimoji="0" lang="en-US" altLang="en-US" sz="2000" b="0" i="0" u="none" strike="noStrike" cap="none" normalizeH="0" baseline="0" dirty="0">
                <a:ln>
                  <a:noFill/>
                </a:ln>
                <a:solidFill>
                  <a:srgbClr val="333333"/>
                </a:solidFill>
                <a:effectLst/>
                <a:latin typeface="Bahnschrift" panose="020B0502040204020203" pitchFamily="34" charset="0"/>
                <a:cs typeface="Aharoni" panose="02010803020104030203" pitchFamily="2" charset="-79"/>
              </a:rPr>
              <a:t> </a:t>
            </a:r>
            <a:r>
              <a:rPr kumimoji="0" lang="en-US" altLang="en-US" sz="2000" b="0" i="0" u="none" strike="noStrike" cap="none" normalizeH="0" baseline="0" dirty="0" err="1">
                <a:ln>
                  <a:noFill/>
                </a:ln>
                <a:solidFill>
                  <a:srgbClr val="333333"/>
                </a:solidFill>
                <a:effectLst/>
                <a:latin typeface="Bahnschrift" panose="020B0502040204020203" pitchFamily="34" charset="0"/>
                <a:cs typeface="Aharoni" panose="02010803020104030203" pitchFamily="2" charset="-79"/>
              </a:rPr>
              <a:t>ditetapkan</a:t>
            </a:r>
            <a:r>
              <a:rPr kumimoji="0" lang="en-US" altLang="en-US" sz="2000" b="0" i="0" u="none" strike="noStrike" cap="none" normalizeH="0" baseline="0" dirty="0">
                <a:ln>
                  <a:noFill/>
                </a:ln>
                <a:solidFill>
                  <a:srgbClr val="333333"/>
                </a:solidFill>
                <a:effectLst/>
                <a:latin typeface="Bahnschrift" panose="020B0502040204020203" pitchFamily="34" charset="0"/>
                <a:cs typeface="Aharoni" panose="02010803020104030203" pitchFamily="2" charset="-79"/>
              </a:rPr>
              <a:t> oleh </a:t>
            </a:r>
            <a:r>
              <a:rPr kumimoji="0" lang="en-US" altLang="en-US" sz="2000" b="0" i="0" u="none" strike="noStrike" cap="none" normalizeH="0" baseline="0" dirty="0" err="1">
                <a:ln>
                  <a:noFill/>
                </a:ln>
                <a:solidFill>
                  <a:srgbClr val="333333"/>
                </a:solidFill>
                <a:effectLst/>
                <a:latin typeface="Bahnschrift" panose="020B0502040204020203" pitchFamily="34" charset="0"/>
                <a:cs typeface="Aharoni" panose="02010803020104030203" pitchFamily="2" charset="-79"/>
              </a:rPr>
              <a:t>perusahaan</a:t>
            </a:r>
            <a:endParaRPr kumimoji="0" lang="en-US" altLang="en-US" sz="2000" b="0" i="0" u="none" strike="noStrike" cap="none" normalizeH="0" baseline="0" dirty="0">
              <a:ln>
                <a:noFill/>
              </a:ln>
              <a:solidFill>
                <a:schemeClr val="tx1"/>
              </a:solidFill>
              <a:effectLst/>
              <a:latin typeface="Bahnschrift" panose="020B0502040204020203" pitchFamily="34" charset="0"/>
              <a:cs typeface="Aharoni" panose="02010803020104030203" pitchFamily="2" charset="-79"/>
            </a:endParaRPr>
          </a:p>
          <a:p>
            <a:pPr marL="342900" marR="0" lvl="0" indent="-342900" algn="justLow" defTabSz="914400" rtl="0" eaLnBrk="0" fontAlgn="base" latinLnBrk="0" hangingPunct="0">
              <a:lnSpc>
                <a:spcPct val="100000"/>
              </a:lnSpc>
              <a:spcBef>
                <a:spcPts val="600"/>
              </a:spcBef>
              <a:spcAft>
                <a:spcPts val="600"/>
              </a:spcAft>
              <a:buClrTx/>
              <a:buSzTx/>
              <a:buFont typeface="Wingdings" panose="05000000000000000000" pitchFamily="2" charset="2"/>
              <a:buChar char="Ø"/>
              <a:tabLst/>
            </a:pPr>
            <a:r>
              <a:rPr kumimoji="0" lang="en-US" altLang="en-US" sz="2000" b="0" i="1" u="none" strike="noStrike" cap="none" normalizeH="0" baseline="0" dirty="0" err="1">
                <a:ln>
                  <a:noFill/>
                </a:ln>
                <a:solidFill>
                  <a:srgbClr val="333333"/>
                </a:solidFill>
                <a:effectLst/>
                <a:latin typeface="Bahnschrift" panose="020B0502040204020203" pitchFamily="34" charset="0"/>
                <a:cs typeface="Aharoni" panose="02010803020104030203" pitchFamily="2" charset="-79"/>
              </a:rPr>
              <a:t>Tunjangan</a:t>
            </a:r>
            <a:r>
              <a:rPr kumimoji="0" lang="en-US" altLang="en-US" sz="2000" b="0" i="1" u="none" strike="noStrike" cap="none" normalizeH="0" baseline="0" dirty="0">
                <a:ln>
                  <a:noFill/>
                </a:ln>
                <a:solidFill>
                  <a:srgbClr val="333333"/>
                </a:solidFill>
                <a:effectLst/>
                <a:latin typeface="Bahnschrift" panose="020B0502040204020203" pitchFamily="34" charset="0"/>
                <a:cs typeface="Aharoni" panose="02010803020104030203" pitchFamily="2" charset="-79"/>
              </a:rPr>
              <a:t> </a:t>
            </a:r>
            <a:r>
              <a:rPr kumimoji="0" lang="id-ID" altLang="en-US" sz="2000" b="0" i="0" u="none" strike="noStrike" cap="none" normalizeH="0" baseline="0" dirty="0">
                <a:ln>
                  <a:noFill/>
                </a:ln>
                <a:solidFill>
                  <a:srgbClr val="333333"/>
                </a:solidFill>
                <a:effectLst/>
                <a:latin typeface="Bahnschrift" panose="020B0502040204020203" pitchFamily="34" charset="0"/>
                <a:cs typeface="Aharoni" panose="02010803020104030203" pitchFamily="2" charset="-79"/>
              </a:rPr>
              <a:t> dalam bentuk natura (kesehatan, beras, dll)</a:t>
            </a:r>
            <a:endParaRPr kumimoji="0" lang="en-US" altLang="en-US" sz="2000" b="0" i="0" u="none" strike="noStrike" cap="none" normalizeH="0" baseline="0" dirty="0">
              <a:ln>
                <a:noFill/>
              </a:ln>
              <a:solidFill>
                <a:schemeClr val="tx1"/>
              </a:solidFill>
              <a:effectLst/>
              <a:latin typeface="Bahnschrift" panose="020B0502040204020203" pitchFamily="34" charset="0"/>
              <a:cs typeface="Aharoni" panose="02010803020104030203" pitchFamily="2" charset="-79"/>
            </a:endParaRPr>
          </a:p>
          <a:p>
            <a:pPr marL="342900" marR="0" lvl="0" indent="-342900" algn="justLow" defTabSz="914400" rtl="0" eaLnBrk="0" fontAlgn="base" latinLnBrk="0" hangingPunct="0">
              <a:lnSpc>
                <a:spcPct val="100000"/>
              </a:lnSpc>
              <a:spcBef>
                <a:spcPts val="600"/>
              </a:spcBef>
              <a:spcAft>
                <a:spcPts val="600"/>
              </a:spcAft>
              <a:buClrTx/>
              <a:buSzTx/>
              <a:buFont typeface="Wingdings" panose="05000000000000000000" pitchFamily="2" charset="2"/>
              <a:buChar char="Ø"/>
              <a:tabLst/>
            </a:pPr>
            <a:r>
              <a:rPr kumimoji="0" lang="en-US" altLang="en-US" sz="2000" b="0" i="1" u="none" strike="noStrike" cap="none" normalizeH="0" baseline="0" dirty="0" err="1">
                <a:ln>
                  <a:noFill/>
                </a:ln>
                <a:solidFill>
                  <a:srgbClr val="333333"/>
                </a:solidFill>
                <a:effectLst/>
                <a:latin typeface="Bahnschrift" panose="020B0502040204020203" pitchFamily="34" charset="0"/>
                <a:cs typeface="Aharoni" panose="02010803020104030203" pitchFamily="2" charset="-79"/>
              </a:rPr>
              <a:t>Kompensasi</a:t>
            </a:r>
            <a:r>
              <a:rPr lang="id-ID" altLang="en-US" sz="2000" i="1" dirty="0">
                <a:solidFill>
                  <a:srgbClr val="333333"/>
                </a:solidFill>
                <a:latin typeface="Bahnschrift" panose="020B0502040204020203" pitchFamily="34" charset="0"/>
                <a:cs typeface="Aharoni" panose="02010803020104030203" pitchFamily="2" charset="-79"/>
              </a:rPr>
              <a:t> insentif </a:t>
            </a:r>
            <a:r>
              <a:rPr kumimoji="0" lang="en-US" altLang="en-US" sz="2000" b="0" i="1" u="none" strike="noStrike" cap="none" normalizeH="0" baseline="0" dirty="0">
                <a:ln>
                  <a:noFill/>
                </a:ln>
                <a:solidFill>
                  <a:srgbClr val="333333"/>
                </a:solidFill>
                <a:effectLst/>
                <a:latin typeface="Bahnschrift" panose="020B0502040204020203" pitchFamily="34" charset="0"/>
                <a:cs typeface="Aharoni" panose="02010803020104030203" pitchFamily="2" charset="-79"/>
              </a:rPr>
              <a:t> </a:t>
            </a:r>
            <a:r>
              <a:rPr kumimoji="0" lang="en-US" altLang="en-US" sz="2000" b="0" i="0" u="none" strike="noStrike" cap="none" normalizeH="0" baseline="0" dirty="0" err="1">
                <a:ln>
                  <a:noFill/>
                </a:ln>
                <a:solidFill>
                  <a:srgbClr val="333333"/>
                </a:solidFill>
                <a:effectLst/>
                <a:latin typeface="Bahnschrift" panose="020B0502040204020203" pitchFamily="34" charset="0"/>
                <a:cs typeface="Aharoni" panose="02010803020104030203" pitchFamily="2" charset="-79"/>
              </a:rPr>
              <a:t>yaitu</a:t>
            </a:r>
            <a:r>
              <a:rPr kumimoji="0" lang="en-US" altLang="en-US" sz="2000" b="0" i="0" u="none" strike="noStrike" cap="none" normalizeH="0" baseline="0" dirty="0">
                <a:ln>
                  <a:noFill/>
                </a:ln>
                <a:solidFill>
                  <a:srgbClr val="333333"/>
                </a:solidFill>
                <a:effectLst/>
                <a:latin typeface="Bahnschrift" panose="020B0502040204020203" pitchFamily="34" charset="0"/>
                <a:cs typeface="Aharoni" panose="02010803020104030203" pitchFamily="2" charset="-79"/>
              </a:rPr>
              <a:t> </a:t>
            </a:r>
            <a:r>
              <a:rPr kumimoji="0" lang="en-US" altLang="en-US" sz="2000" b="0" i="0" u="none" strike="noStrike" cap="none" normalizeH="0" baseline="0" dirty="0" err="1">
                <a:ln>
                  <a:noFill/>
                </a:ln>
                <a:solidFill>
                  <a:srgbClr val="333333"/>
                </a:solidFill>
                <a:effectLst/>
                <a:latin typeface="Bahnschrift" panose="020B0502040204020203" pitchFamily="34" charset="0"/>
                <a:cs typeface="Aharoni" panose="02010803020104030203" pitchFamily="2" charset="-79"/>
              </a:rPr>
              <a:t>imbalan</a:t>
            </a:r>
            <a:r>
              <a:rPr kumimoji="0" lang="en-US" altLang="en-US" sz="2000" b="0" i="0" u="none" strike="noStrike" cap="none" normalizeH="0" baseline="0" dirty="0">
                <a:ln>
                  <a:noFill/>
                </a:ln>
                <a:solidFill>
                  <a:srgbClr val="333333"/>
                </a:solidFill>
                <a:effectLst/>
                <a:latin typeface="Bahnschrift" panose="020B0502040204020203" pitchFamily="34" charset="0"/>
                <a:cs typeface="Aharoni" panose="02010803020104030203" pitchFamily="2" charset="-79"/>
              </a:rPr>
              <a:t> </a:t>
            </a:r>
            <a:r>
              <a:rPr kumimoji="0" lang="en-US" altLang="en-US" sz="2000" b="0" i="0" u="none" strike="noStrike" cap="none" normalizeH="0" baseline="0" dirty="0" err="1">
                <a:ln>
                  <a:noFill/>
                </a:ln>
                <a:solidFill>
                  <a:srgbClr val="333333"/>
                </a:solidFill>
                <a:effectLst/>
                <a:latin typeface="Bahnschrift" panose="020B0502040204020203" pitchFamily="34" charset="0"/>
                <a:cs typeface="Aharoni" panose="02010803020104030203" pitchFamily="2" charset="-79"/>
              </a:rPr>
              <a:t>tambahan</a:t>
            </a:r>
            <a:r>
              <a:rPr kumimoji="0" lang="en-US" altLang="en-US" sz="2000" b="0" i="0" u="none" strike="noStrike" cap="none" normalizeH="0" baseline="0" dirty="0">
                <a:ln>
                  <a:noFill/>
                </a:ln>
                <a:solidFill>
                  <a:srgbClr val="333333"/>
                </a:solidFill>
                <a:effectLst/>
                <a:latin typeface="Bahnschrift" panose="020B0502040204020203" pitchFamily="34" charset="0"/>
                <a:cs typeface="Aharoni" panose="02010803020104030203" pitchFamily="2" charset="-79"/>
              </a:rPr>
              <a:t> yang </a:t>
            </a:r>
            <a:r>
              <a:rPr kumimoji="0" lang="en-US" altLang="en-US" sz="2000" b="0" i="0" u="none" strike="noStrike" cap="none" normalizeH="0" baseline="0" dirty="0" err="1">
                <a:ln>
                  <a:noFill/>
                </a:ln>
                <a:solidFill>
                  <a:srgbClr val="333333"/>
                </a:solidFill>
                <a:effectLst/>
                <a:latin typeface="Bahnschrift" panose="020B0502040204020203" pitchFamily="34" charset="0"/>
                <a:cs typeface="Aharoni" panose="02010803020104030203" pitchFamily="2" charset="-79"/>
              </a:rPr>
              <a:t>diberikan</a:t>
            </a:r>
            <a:r>
              <a:rPr kumimoji="0" lang="en-US" altLang="en-US" sz="2000" b="0" i="0" u="none" strike="noStrike" cap="none" normalizeH="0" baseline="0" dirty="0">
                <a:ln>
                  <a:noFill/>
                </a:ln>
                <a:solidFill>
                  <a:srgbClr val="333333"/>
                </a:solidFill>
                <a:effectLst/>
                <a:latin typeface="Bahnschrift" panose="020B0502040204020203" pitchFamily="34" charset="0"/>
                <a:cs typeface="Aharoni" panose="02010803020104030203" pitchFamily="2" charset="-79"/>
              </a:rPr>
              <a:t> </a:t>
            </a:r>
            <a:r>
              <a:rPr kumimoji="0" lang="en-US" altLang="en-US" sz="2000" b="0" i="0" u="none" strike="noStrike" cap="none" normalizeH="0" baseline="0" dirty="0" err="1">
                <a:ln>
                  <a:noFill/>
                </a:ln>
                <a:solidFill>
                  <a:srgbClr val="333333"/>
                </a:solidFill>
                <a:effectLst/>
                <a:latin typeface="Bahnschrift" panose="020B0502040204020203" pitchFamily="34" charset="0"/>
                <a:cs typeface="Aharoni" panose="02010803020104030203" pitchFamily="2" charset="-79"/>
              </a:rPr>
              <a:t>karena</a:t>
            </a:r>
            <a:r>
              <a:rPr kumimoji="0" lang="en-US" altLang="en-US" sz="2000" b="0" i="0" u="none" strike="noStrike" cap="none" normalizeH="0" baseline="0" dirty="0">
                <a:ln>
                  <a:noFill/>
                </a:ln>
                <a:solidFill>
                  <a:srgbClr val="333333"/>
                </a:solidFill>
                <a:effectLst/>
                <a:latin typeface="Bahnschrift" panose="020B0502040204020203" pitchFamily="34" charset="0"/>
                <a:cs typeface="Aharoni" panose="02010803020104030203" pitchFamily="2" charset="-79"/>
              </a:rPr>
              <a:t> </a:t>
            </a:r>
            <a:r>
              <a:rPr kumimoji="0" lang="en-US" altLang="en-US" sz="2000" b="0" i="0" u="none" strike="noStrike" cap="none" normalizeH="0" baseline="0" dirty="0" err="1">
                <a:ln>
                  <a:noFill/>
                </a:ln>
                <a:solidFill>
                  <a:srgbClr val="333333"/>
                </a:solidFill>
                <a:effectLst/>
                <a:latin typeface="Bahnschrift" panose="020B0502040204020203" pitchFamily="34" charset="0"/>
                <a:cs typeface="Aharoni" panose="02010803020104030203" pitchFamily="2" charset="-79"/>
              </a:rPr>
              <a:t>prestasi</a:t>
            </a:r>
            <a:r>
              <a:rPr kumimoji="0" lang="en-US" altLang="en-US" sz="2000" b="0" i="0" u="none" strike="noStrike" cap="none" normalizeH="0" baseline="0" dirty="0">
                <a:ln>
                  <a:noFill/>
                </a:ln>
                <a:solidFill>
                  <a:srgbClr val="333333"/>
                </a:solidFill>
                <a:effectLst/>
                <a:latin typeface="Bahnschrift" panose="020B0502040204020203" pitchFamily="34" charset="0"/>
                <a:cs typeface="Aharoni" panose="02010803020104030203" pitchFamily="2" charset="-79"/>
              </a:rPr>
              <a:t> </a:t>
            </a:r>
            <a:r>
              <a:rPr kumimoji="0" lang="en-US" altLang="en-US" sz="2000" b="0" i="0" u="none" strike="noStrike" cap="none" normalizeH="0" baseline="0" dirty="0" err="1">
                <a:ln>
                  <a:noFill/>
                </a:ln>
                <a:solidFill>
                  <a:srgbClr val="333333"/>
                </a:solidFill>
                <a:effectLst/>
                <a:latin typeface="Bahnschrift" panose="020B0502040204020203" pitchFamily="34" charset="0"/>
                <a:cs typeface="Aharoni" panose="02010803020104030203" pitchFamily="2" charset="-79"/>
              </a:rPr>
              <a:t>kerja</a:t>
            </a:r>
            <a:r>
              <a:rPr kumimoji="0" lang="en-US" altLang="en-US" sz="2000" b="0" i="0" u="none" strike="noStrike" cap="none" normalizeH="0" baseline="0" dirty="0">
                <a:ln>
                  <a:noFill/>
                </a:ln>
                <a:solidFill>
                  <a:srgbClr val="333333"/>
                </a:solidFill>
                <a:effectLst/>
                <a:latin typeface="Bahnschrift" panose="020B0502040204020203" pitchFamily="34" charset="0"/>
                <a:cs typeface="Aharoni" panose="02010803020104030203" pitchFamily="2" charset="-79"/>
              </a:rPr>
              <a:t>. </a:t>
            </a:r>
            <a:endParaRPr kumimoji="0" lang="en-US" altLang="en-US" sz="2000" b="0" i="0" u="none" strike="noStrike" cap="none" normalizeH="0" baseline="0" dirty="0">
              <a:ln>
                <a:noFill/>
              </a:ln>
              <a:solidFill>
                <a:schemeClr val="tx1"/>
              </a:solidFill>
              <a:effectLst/>
              <a:latin typeface="Bahnschrift" panose="020B0502040204020203" pitchFamily="34" charset="0"/>
              <a:cs typeface="Aharoni" panose="02010803020104030203" pitchFamily="2" charset="-79"/>
            </a:endParaRPr>
          </a:p>
        </p:txBody>
      </p:sp>
    </p:spTree>
    <p:extLst>
      <p:ext uri="{BB962C8B-B14F-4D97-AF65-F5344CB8AC3E}">
        <p14:creationId xmlns:p14="http://schemas.microsoft.com/office/powerpoint/2010/main" val="31321915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4169BF2-146D-4CEB-808D-DDDEF994B87E}"/>
              </a:ext>
            </a:extLst>
          </p:cNvPr>
          <p:cNvSpPr txBox="1"/>
          <p:nvPr/>
        </p:nvSpPr>
        <p:spPr>
          <a:xfrm>
            <a:off x="601670" y="1502815"/>
            <a:ext cx="8093365" cy="3447098"/>
          </a:xfrm>
          <a:prstGeom prst="rect">
            <a:avLst/>
          </a:prstGeom>
          <a:noFill/>
        </p:spPr>
        <p:txBody>
          <a:bodyPr wrap="square" rtlCol="0">
            <a:spAutoFit/>
          </a:bodyPr>
          <a:lstStyle/>
          <a:p>
            <a:pPr>
              <a:spcAft>
                <a:spcPts val="600"/>
              </a:spcAft>
            </a:pPr>
            <a:r>
              <a:rPr lang="es-ES" sz="1800" b="0" i="0" dirty="0">
                <a:solidFill>
                  <a:srgbClr val="333333"/>
                </a:solidFill>
                <a:effectLst/>
                <a:latin typeface="Arial" panose="020B0604020202020204" pitchFamily="34" charset="0"/>
              </a:rPr>
              <a:t> </a:t>
            </a:r>
            <a:r>
              <a:rPr lang="id-ID" sz="1800" b="0" i="0" dirty="0">
                <a:solidFill>
                  <a:srgbClr val="333333"/>
                </a:solidFill>
                <a:effectLst/>
                <a:latin typeface="Arial" panose="020B0604020202020204" pitchFamily="34" charset="0"/>
              </a:rPr>
              <a:t>1.  </a:t>
            </a:r>
            <a:r>
              <a:rPr lang="es-ES" b="1" i="0" dirty="0" err="1">
                <a:solidFill>
                  <a:srgbClr val="333333"/>
                </a:solidFill>
                <a:effectLst/>
                <a:latin typeface="Arial" panose="020B0604020202020204" pitchFamily="34" charset="0"/>
              </a:rPr>
              <a:t>Penggunaan</a:t>
            </a:r>
            <a:r>
              <a:rPr lang="es-ES" b="1" i="0" dirty="0">
                <a:solidFill>
                  <a:srgbClr val="333333"/>
                </a:solidFill>
                <a:effectLst/>
                <a:latin typeface="Arial" panose="020B0604020202020204" pitchFamily="34" charset="0"/>
              </a:rPr>
              <a:t> SDM secara </a:t>
            </a:r>
            <a:r>
              <a:rPr lang="es-ES" b="1" i="0" dirty="0" err="1">
                <a:solidFill>
                  <a:srgbClr val="333333"/>
                </a:solidFill>
                <a:effectLst/>
                <a:latin typeface="Arial" panose="020B0604020202020204" pitchFamily="34" charset="0"/>
              </a:rPr>
              <a:t>lebih</a:t>
            </a:r>
            <a:r>
              <a:rPr lang="es-ES" b="1" i="0" dirty="0">
                <a:solidFill>
                  <a:srgbClr val="333333"/>
                </a:solidFill>
                <a:effectLst/>
                <a:latin typeface="Arial" panose="020B0604020202020204" pitchFamily="34" charset="0"/>
              </a:rPr>
              <a:t> </a:t>
            </a:r>
            <a:r>
              <a:rPr lang="es-ES" b="1" i="0" dirty="0" err="1">
                <a:solidFill>
                  <a:srgbClr val="333333"/>
                </a:solidFill>
                <a:effectLst/>
                <a:latin typeface="Arial" panose="020B0604020202020204" pitchFamily="34" charset="0"/>
              </a:rPr>
              <a:t>efisien</a:t>
            </a:r>
            <a:r>
              <a:rPr lang="es-ES" b="1" i="0" dirty="0">
                <a:solidFill>
                  <a:srgbClr val="333333"/>
                </a:solidFill>
                <a:effectLst/>
                <a:latin typeface="Arial" panose="020B0604020202020204" pitchFamily="34" charset="0"/>
              </a:rPr>
              <a:t> dan </a:t>
            </a:r>
            <a:r>
              <a:rPr lang="es-ES" b="1" i="0" dirty="0" err="1">
                <a:solidFill>
                  <a:srgbClr val="333333"/>
                </a:solidFill>
                <a:effectLst/>
                <a:latin typeface="Arial" panose="020B0604020202020204" pitchFamily="34" charset="0"/>
              </a:rPr>
              <a:t>lebih</a:t>
            </a:r>
            <a:r>
              <a:rPr lang="es-ES" b="1" i="0" dirty="0">
                <a:solidFill>
                  <a:srgbClr val="333333"/>
                </a:solidFill>
                <a:effectLst/>
                <a:latin typeface="Arial" panose="020B0604020202020204" pitchFamily="34" charset="0"/>
              </a:rPr>
              <a:t> </a:t>
            </a:r>
            <a:r>
              <a:rPr lang="es-ES" b="1" i="0" dirty="0" err="1">
                <a:solidFill>
                  <a:srgbClr val="333333"/>
                </a:solidFill>
                <a:effectLst/>
                <a:latin typeface="Arial" panose="020B0604020202020204" pitchFamily="34" charset="0"/>
              </a:rPr>
              <a:t>efektif</a:t>
            </a:r>
            <a:endParaRPr lang="id-ID" b="1" i="0" dirty="0">
              <a:solidFill>
                <a:srgbClr val="333333"/>
              </a:solidFill>
              <a:effectLst/>
              <a:latin typeface="Arial" panose="020B0604020202020204" pitchFamily="34" charset="0"/>
            </a:endParaRPr>
          </a:p>
          <a:p>
            <a:pPr marL="361950">
              <a:spcAft>
                <a:spcPts val="600"/>
              </a:spcAft>
            </a:pPr>
            <a:r>
              <a:rPr lang="en-ID" b="0" i="0" dirty="0" err="1">
                <a:solidFill>
                  <a:srgbClr val="333333"/>
                </a:solidFill>
                <a:effectLst/>
                <a:latin typeface="Arial" panose="020B0604020202020204" pitchFamily="34" charset="0"/>
              </a:rPr>
              <a:t>Kompensasi</a:t>
            </a:r>
            <a:r>
              <a:rPr lang="en-ID" b="0" i="0" dirty="0">
                <a:solidFill>
                  <a:srgbClr val="333333"/>
                </a:solidFill>
                <a:effectLst/>
                <a:latin typeface="Arial" panose="020B0604020202020204" pitchFamily="34" charset="0"/>
              </a:rPr>
              <a:t> yang </a:t>
            </a:r>
            <a:r>
              <a:rPr lang="en-ID" b="0" i="0" dirty="0" err="1">
                <a:solidFill>
                  <a:srgbClr val="333333"/>
                </a:solidFill>
                <a:effectLst/>
                <a:latin typeface="Arial" panose="020B0604020202020204" pitchFamily="34" charset="0"/>
              </a:rPr>
              <a:t>tinggi</a:t>
            </a:r>
            <a:r>
              <a:rPr lang="en-ID" b="0" i="0" dirty="0">
                <a:solidFill>
                  <a:srgbClr val="333333"/>
                </a:solidFill>
                <a:effectLst/>
                <a:latin typeface="Arial" panose="020B0604020202020204" pitchFamily="34" charset="0"/>
              </a:rPr>
              <a:t> pada </a:t>
            </a:r>
            <a:r>
              <a:rPr lang="en-ID" b="0" i="0" dirty="0" err="1">
                <a:solidFill>
                  <a:srgbClr val="333333"/>
                </a:solidFill>
                <a:effectLst/>
                <a:latin typeface="Arial" panose="020B0604020202020204" pitchFamily="34" charset="0"/>
              </a:rPr>
              <a:t>seorang</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karyawan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mempunyai</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implikasi</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bahwa</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organisasi</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memperoleh</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keuntungan</a:t>
            </a:r>
            <a:r>
              <a:rPr lang="en-ID" b="0" i="0" dirty="0">
                <a:solidFill>
                  <a:srgbClr val="333333"/>
                </a:solidFill>
                <a:effectLst/>
                <a:latin typeface="Arial" panose="020B0604020202020204" pitchFamily="34" charset="0"/>
              </a:rPr>
              <a:t> dan </a:t>
            </a:r>
            <a:r>
              <a:rPr lang="en-ID" b="0" i="0" dirty="0" err="1">
                <a:solidFill>
                  <a:srgbClr val="333333"/>
                </a:solidFill>
                <a:effectLst/>
                <a:latin typeface="Arial" panose="020B0604020202020204" pitchFamily="34" charset="0"/>
              </a:rPr>
              <a:t>manfaat</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maksimal</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dari</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karyawan</a:t>
            </a:r>
            <a:r>
              <a:rPr lang="en-ID" b="0" i="0" dirty="0">
                <a:solidFill>
                  <a:srgbClr val="333333"/>
                </a:solidFill>
                <a:effectLst/>
                <a:latin typeface="Arial" panose="020B0604020202020204" pitchFamily="34" charset="0"/>
              </a:rPr>
              <a:t> yang </a:t>
            </a:r>
            <a:r>
              <a:rPr lang="en-ID" b="0" i="0" dirty="0" err="1">
                <a:solidFill>
                  <a:srgbClr val="333333"/>
                </a:solidFill>
                <a:effectLst/>
                <a:latin typeface="Arial" panose="020B0604020202020204" pitchFamily="34" charset="0"/>
              </a:rPr>
              <a:t>bersangkutan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karena</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besarnya</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kompensasi</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sangat</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ditentukan</a:t>
            </a:r>
            <a:r>
              <a:rPr lang="en-ID" b="0" i="0" dirty="0">
                <a:solidFill>
                  <a:srgbClr val="333333"/>
                </a:solidFill>
                <a:effectLst/>
                <a:latin typeface="Arial" panose="020B0604020202020204" pitchFamily="34" charset="0"/>
              </a:rPr>
              <a:t> oleh </a:t>
            </a:r>
            <a:r>
              <a:rPr lang="en-ID" b="0" i="0" dirty="0" err="1">
                <a:solidFill>
                  <a:srgbClr val="333333"/>
                </a:solidFill>
                <a:effectLst/>
                <a:latin typeface="Arial" panose="020B0604020202020204" pitchFamily="34" charset="0"/>
              </a:rPr>
              <a:t>tinggi</a:t>
            </a:r>
            <a:r>
              <a:rPr lang="en-ID" b="0" i="0" dirty="0">
                <a:solidFill>
                  <a:srgbClr val="333333"/>
                </a:solidFill>
                <a:effectLst/>
                <a:latin typeface="Arial" panose="020B0604020202020204" pitchFamily="34" charset="0"/>
              </a:rPr>
              <a:t>/</a:t>
            </a:r>
            <a:r>
              <a:rPr lang="en-ID" b="0" i="0" dirty="0" err="1">
                <a:solidFill>
                  <a:srgbClr val="333333"/>
                </a:solidFill>
                <a:effectLst/>
                <a:latin typeface="Arial" panose="020B0604020202020204" pitchFamily="34" charset="0"/>
              </a:rPr>
              <a:t>rendahnya</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produktivitas</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kerja</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karyawan</a:t>
            </a:r>
            <a:r>
              <a:rPr lang="en-ID" b="0" i="0" dirty="0">
                <a:solidFill>
                  <a:srgbClr val="333333"/>
                </a:solidFill>
                <a:effectLst/>
                <a:latin typeface="Arial" panose="020B0604020202020204" pitchFamily="34" charset="0"/>
              </a:rPr>
              <a:t> yang </a:t>
            </a:r>
            <a:r>
              <a:rPr lang="en-ID" b="0" i="0" dirty="0" err="1">
                <a:solidFill>
                  <a:srgbClr val="333333"/>
                </a:solidFill>
                <a:effectLst/>
                <a:latin typeface="Arial" panose="020B0604020202020204" pitchFamily="34" charset="0"/>
              </a:rPr>
              <a:t>bersangkutan</a:t>
            </a:r>
            <a:endParaRPr lang="id-ID" b="0" i="0" dirty="0">
              <a:solidFill>
                <a:srgbClr val="333333"/>
              </a:solidFill>
              <a:effectLst/>
              <a:latin typeface="Arial" panose="020B0604020202020204" pitchFamily="34" charset="0"/>
            </a:endParaRPr>
          </a:p>
          <a:p>
            <a:pPr marL="361950">
              <a:spcAft>
                <a:spcPts val="600"/>
              </a:spcAft>
            </a:pPr>
            <a:endParaRPr lang="id-ID" dirty="0">
              <a:solidFill>
                <a:srgbClr val="333333"/>
              </a:solidFill>
              <a:latin typeface="Arial" panose="020B0604020202020204" pitchFamily="34" charset="0"/>
            </a:endParaRPr>
          </a:p>
          <a:p>
            <a:pPr marL="90488">
              <a:spcAft>
                <a:spcPts val="600"/>
              </a:spcAft>
            </a:pPr>
            <a:r>
              <a:rPr lang="id-ID" b="0" i="0" dirty="0">
                <a:solidFill>
                  <a:srgbClr val="333333"/>
                </a:solidFill>
                <a:effectLst/>
                <a:latin typeface="Arial" panose="020B0604020202020204" pitchFamily="34" charset="0"/>
              </a:rPr>
              <a:t>2.  </a:t>
            </a:r>
            <a:r>
              <a:rPr lang="sv-SE" b="1" i="0" dirty="0">
                <a:solidFill>
                  <a:srgbClr val="333333"/>
                </a:solidFill>
                <a:effectLst/>
                <a:latin typeface="Arial" panose="020B0604020202020204" pitchFamily="34" charset="0"/>
              </a:rPr>
              <a:t>Mendorong stabilitas dan pertumbuhan ekonomi</a:t>
            </a:r>
            <a:endParaRPr lang="id-ID" b="1" i="0" dirty="0">
              <a:solidFill>
                <a:srgbClr val="333333"/>
              </a:solidFill>
              <a:effectLst/>
              <a:latin typeface="Arial" panose="020B0604020202020204" pitchFamily="34" charset="0"/>
            </a:endParaRPr>
          </a:p>
          <a:p>
            <a:pPr marL="361950">
              <a:spcAft>
                <a:spcPts val="600"/>
              </a:spcAft>
            </a:pPr>
            <a:r>
              <a:rPr lang="en-ID" b="0" i="0" dirty="0" err="1">
                <a:solidFill>
                  <a:srgbClr val="333333"/>
                </a:solidFill>
                <a:effectLst/>
                <a:latin typeface="Arial" panose="020B0604020202020204" pitchFamily="34" charset="0"/>
              </a:rPr>
              <a:t>Sistem</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pemberian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kompensasi</a:t>
            </a:r>
            <a:r>
              <a:rPr lang="en-ID" b="0" i="0" dirty="0">
                <a:solidFill>
                  <a:srgbClr val="333333"/>
                </a:solidFill>
                <a:effectLst/>
                <a:latin typeface="Arial" panose="020B0604020202020204" pitchFamily="34" charset="0"/>
              </a:rPr>
              <a:t> yang </a:t>
            </a:r>
            <a:r>
              <a:rPr lang="en-ID" b="0" i="0" dirty="0" err="1">
                <a:solidFill>
                  <a:srgbClr val="333333"/>
                </a:solidFill>
                <a:effectLst/>
                <a:latin typeface="Arial" panose="020B0604020202020204" pitchFamily="34" charset="0"/>
              </a:rPr>
              <a:t>baik</a:t>
            </a:r>
            <a:r>
              <a:rPr lang="id-ID" b="0" i="0" dirty="0">
                <a:solidFill>
                  <a:srgbClr val="333333"/>
                </a:solidFill>
                <a:effectLst/>
                <a:latin typeface="Arial" panose="020B0604020202020204" pitchFamily="34" charset="0"/>
              </a:rPr>
              <a:t>,</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secara</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langsung</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dapat</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membantu</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stabilitas</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organisasi</a:t>
            </a:r>
            <a:r>
              <a:rPr lang="en-ID" b="0" i="0" dirty="0">
                <a:solidFill>
                  <a:srgbClr val="333333"/>
                </a:solidFill>
                <a:effectLst/>
                <a:latin typeface="Arial" panose="020B0604020202020204" pitchFamily="34" charset="0"/>
              </a:rPr>
              <a:t> dan </a:t>
            </a:r>
            <a:r>
              <a:rPr lang="en-ID" b="0" i="0" dirty="0" err="1">
                <a:solidFill>
                  <a:srgbClr val="333333"/>
                </a:solidFill>
                <a:effectLst/>
                <a:latin typeface="Arial" panose="020B0604020202020204" pitchFamily="34" charset="0"/>
              </a:rPr>
              <a:t>secara</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tidak</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langsung</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ikut</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andil</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dalam</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mendorong</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stabilitas</a:t>
            </a:r>
            <a:r>
              <a:rPr lang="en-ID" b="0" i="0" dirty="0">
                <a:solidFill>
                  <a:srgbClr val="333333"/>
                </a:solidFill>
                <a:effectLst/>
                <a:latin typeface="Arial" panose="020B0604020202020204" pitchFamily="34" charset="0"/>
              </a:rPr>
              <a:t> dan </a:t>
            </a:r>
            <a:r>
              <a:rPr lang="en-ID" b="0" i="0" dirty="0" err="1">
                <a:solidFill>
                  <a:srgbClr val="333333"/>
                </a:solidFill>
                <a:effectLst/>
                <a:latin typeface="Arial" panose="020B0604020202020204" pitchFamily="34" charset="0"/>
              </a:rPr>
              <a:t>pertumbuhan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ekonomi</a:t>
            </a:r>
            <a:r>
              <a:rPr lang="en-ID" b="0" i="0" dirty="0">
                <a:solidFill>
                  <a:srgbClr val="333333"/>
                </a:solidFill>
                <a:effectLst/>
                <a:latin typeface="Arial" panose="020B0604020202020204" pitchFamily="34" charset="0"/>
              </a:rPr>
              <a:t>.</a:t>
            </a:r>
            <a:endParaRPr lang="id-ID" b="0" i="0" dirty="0">
              <a:solidFill>
                <a:srgbClr val="333333"/>
              </a:solidFill>
              <a:effectLst/>
              <a:latin typeface="Arial" panose="020B0604020202020204" pitchFamily="34" charset="0"/>
            </a:endParaRPr>
          </a:p>
        </p:txBody>
      </p:sp>
      <p:sp>
        <p:nvSpPr>
          <p:cNvPr id="4" name="TextBox 3">
            <a:extLst>
              <a:ext uri="{FF2B5EF4-FFF2-40B4-BE49-F238E27FC236}">
                <a16:creationId xmlns:a16="http://schemas.microsoft.com/office/drawing/2014/main" id="{C354FA77-83AE-477F-945A-C1379AD36DAF}"/>
              </a:ext>
            </a:extLst>
          </p:cNvPr>
          <p:cNvSpPr txBox="1"/>
          <p:nvPr/>
        </p:nvSpPr>
        <p:spPr>
          <a:xfrm>
            <a:off x="5182820" y="433880"/>
            <a:ext cx="3512215" cy="369332"/>
          </a:xfrm>
          <a:prstGeom prst="rect">
            <a:avLst/>
          </a:prstGeom>
          <a:noFill/>
          <a:ln w="19050">
            <a:solidFill>
              <a:schemeClr val="bg1"/>
            </a:solidFill>
          </a:ln>
        </p:spPr>
        <p:txBody>
          <a:bodyPr wrap="square" rtlCol="0">
            <a:spAutoFit/>
          </a:bodyPr>
          <a:lstStyle/>
          <a:p>
            <a:pPr algn="ctr"/>
            <a:r>
              <a:rPr lang="id-ID" b="1" dirty="0">
                <a:solidFill>
                  <a:schemeClr val="bg1"/>
                </a:solidFill>
                <a:latin typeface="Arial" panose="020B0604020202020204" pitchFamily="34" charset="0"/>
              </a:rPr>
              <a:t>FUNGSI</a:t>
            </a:r>
            <a:r>
              <a:rPr lang="en-ID" b="1" i="0" dirty="0">
                <a:solidFill>
                  <a:schemeClr val="bg1"/>
                </a:solidFill>
                <a:effectLst/>
                <a:latin typeface="Arial" panose="020B0604020202020204" pitchFamily="34" charset="0"/>
              </a:rPr>
              <a:t> KOMPENSASI</a:t>
            </a:r>
            <a:endParaRPr lang="en-ID" dirty="0">
              <a:solidFill>
                <a:schemeClr val="bg1"/>
              </a:solidFill>
            </a:endParaRPr>
          </a:p>
        </p:txBody>
      </p:sp>
    </p:spTree>
    <p:extLst>
      <p:ext uri="{BB962C8B-B14F-4D97-AF65-F5344CB8AC3E}">
        <p14:creationId xmlns:p14="http://schemas.microsoft.com/office/powerpoint/2010/main" val="25926897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6525BD3-B6CB-4C44-A5AD-FE78CBDA8195}"/>
              </a:ext>
            </a:extLst>
          </p:cNvPr>
          <p:cNvSpPr txBox="1"/>
          <p:nvPr/>
        </p:nvSpPr>
        <p:spPr>
          <a:xfrm>
            <a:off x="5182820" y="433880"/>
            <a:ext cx="3512215" cy="369332"/>
          </a:xfrm>
          <a:prstGeom prst="rect">
            <a:avLst/>
          </a:prstGeom>
          <a:noFill/>
          <a:ln w="19050">
            <a:solidFill>
              <a:schemeClr val="bg1"/>
            </a:solidFill>
          </a:ln>
        </p:spPr>
        <p:txBody>
          <a:bodyPr wrap="square" rtlCol="0">
            <a:spAutoFit/>
          </a:bodyPr>
          <a:lstStyle/>
          <a:p>
            <a:pPr algn="ctr"/>
            <a:r>
              <a:rPr lang="id-ID" b="1" dirty="0">
                <a:solidFill>
                  <a:schemeClr val="bg1"/>
                </a:solidFill>
                <a:latin typeface="Arial" panose="020B0604020202020204" pitchFamily="34" charset="0"/>
              </a:rPr>
              <a:t>TUJUAN</a:t>
            </a:r>
            <a:r>
              <a:rPr lang="en-ID" b="1" i="0" dirty="0">
                <a:solidFill>
                  <a:schemeClr val="bg1"/>
                </a:solidFill>
                <a:effectLst/>
                <a:latin typeface="Arial" panose="020B0604020202020204" pitchFamily="34" charset="0"/>
              </a:rPr>
              <a:t> KOMPENSASI</a:t>
            </a:r>
            <a:endParaRPr lang="en-ID" dirty="0">
              <a:solidFill>
                <a:schemeClr val="bg1"/>
              </a:solidFill>
            </a:endParaRPr>
          </a:p>
        </p:txBody>
      </p:sp>
      <p:sp>
        <p:nvSpPr>
          <p:cNvPr id="4" name="TextBox 3">
            <a:extLst>
              <a:ext uri="{FF2B5EF4-FFF2-40B4-BE49-F238E27FC236}">
                <a16:creationId xmlns:a16="http://schemas.microsoft.com/office/drawing/2014/main" id="{55FDE938-A5C0-4182-BD81-723DD1EE55CE}"/>
              </a:ext>
            </a:extLst>
          </p:cNvPr>
          <p:cNvSpPr txBox="1"/>
          <p:nvPr/>
        </p:nvSpPr>
        <p:spPr>
          <a:xfrm>
            <a:off x="678022" y="1591598"/>
            <a:ext cx="7177135" cy="2954655"/>
          </a:xfrm>
          <a:prstGeom prst="rect">
            <a:avLst/>
          </a:prstGeom>
          <a:noFill/>
        </p:spPr>
        <p:txBody>
          <a:bodyPr wrap="square" rtlCol="0">
            <a:spAutoFit/>
          </a:bodyPr>
          <a:lstStyle/>
          <a:p>
            <a:pPr marL="342900" indent="-342900">
              <a:spcAft>
                <a:spcPts val="1200"/>
              </a:spcAft>
              <a:buFont typeface="+mj-lt"/>
              <a:buAutoNum type="arabicPeriod"/>
            </a:pPr>
            <a:r>
              <a:rPr lang="en-ID" b="1" i="0" dirty="0" err="1">
                <a:solidFill>
                  <a:srgbClr val="333333"/>
                </a:solidFill>
                <a:effectLst/>
                <a:latin typeface="Arial" panose="020B0604020202020204" pitchFamily="34" charset="0"/>
              </a:rPr>
              <a:t>Memperoleh</a:t>
            </a:r>
            <a:r>
              <a:rPr lang="en-ID" b="1" i="0" dirty="0">
                <a:solidFill>
                  <a:srgbClr val="333333"/>
                </a:solidFill>
                <a:effectLst/>
                <a:latin typeface="Arial" panose="020B0604020202020204" pitchFamily="34" charset="0"/>
              </a:rPr>
              <a:t> </a:t>
            </a:r>
            <a:r>
              <a:rPr lang="en-ID" b="1" i="0" dirty="0" err="1">
                <a:solidFill>
                  <a:srgbClr val="333333"/>
                </a:solidFill>
                <a:effectLst/>
                <a:latin typeface="Arial" panose="020B0604020202020204" pitchFamily="34" charset="0"/>
              </a:rPr>
              <a:t>karyawan</a:t>
            </a:r>
            <a:r>
              <a:rPr lang="en-ID" b="1" i="0" dirty="0">
                <a:solidFill>
                  <a:srgbClr val="333333"/>
                </a:solidFill>
                <a:effectLst/>
                <a:latin typeface="Arial" panose="020B0604020202020204" pitchFamily="34" charset="0"/>
              </a:rPr>
              <a:t> yang </a:t>
            </a:r>
            <a:r>
              <a:rPr lang="en-ID" b="1" i="0" dirty="0" err="1">
                <a:solidFill>
                  <a:srgbClr val="333333"/>
                </a:solidFill>
                <a:effectLst/>
                <a:latin typeface="Arial" panose="020B0604020202020204" pitchFamily="34" charset="0"/>
              </a:rPr>
              <a:t>memenuhi</a:t>
            </a:r>
            <a:r>
              <a:rPr lang="en-ID" b="1" i="0" dirty="0">
                <a:solidFill>
                  <a:srgbClr val="333333"/>
                </a:solidFill>
                <a:effectLst/>
                <a:latin typeface="Arial" panose="020B0604020202020204" pitchFamily="34" charset="0"/>
              </a:rPr>
              <a:t> </a:t>
            </a:r>
            <a:r>
              <a:rPr lang="en-ID" b="1" i="0" dirty="0" err="1">
                <a:solidFill>
                  <a:srgbClr val="333333"/>
                </a:solidFill>
                <a:effectLst/>
                <a:latin typeface="Arial" panose="020B0604020202020204" pitchFamily="34" charset="0"/>
              </a:rPr>
              <a:t>persyaratan</a:t>
            </a:r>
            <a:endParaRPr lang="en-ID" b="0" i="0" dirty="0">
              <a:solidFill>
                <a:srgbClr val="333333"/>
              </a:solidFill>
              <a:effectLst/>
              <a:latin typeface="Arial" panose="020B0604020202020204" pitchFamily="34" charset="0"/>
            </a:endParaRPr>
          </a:p>
          <a:p>
            <a:pPr marL="342900" indent="-342900">
              <a:spcAft>
                <a:spcPts val="1200"/>
              </a:spcAft>
              <a:buFont typeface="+mj-lt"/>
              <a:buAutoNum type="arabicPeriod"/>
            </a:pPr>
            <a:r>
              <a:rPr lang="en-ID" b="1" i="0" dirty="0" err="1">
                <a:solidFill>
                  <a:srgbClr val="333333"/>
                </a:solidFill>
                <a:effectLst/>
                <a:latin typeface="Arial" panose="020B0604020202020204" pitchFamily="34" charset="0"/>
              </a:rPr>
              <a:t>Mempertahankan</a:t>
            </a:r>
            <a:r>
              <a:rPr lang="en-ID" b="1" i="0" dirty="0">
                <a:solidFill>
                  <a:srgbClr val="333333"/>
                </a:solidFill>
                <a:effectLst/>
                <a:latin typeface="Arial" panose="020B0604020202020204" pitchFamily="34" charset="0"/>
              </a:rPr>
              <a:t> </a:t>
            </a:r>
            <a:r>
              <a:rPr lang="en-ID" b="1" i="0" dirty="0" err="1">
                <a:solidFill>
                  <a:srgbClr val="333333"/>
                </a:solidFill>
                <a:effectLst/>
                <a:latin typeface="Arial" panose="020B0604020202020204" pitchFamily="34" charset="0"/>
              </a:rPr>
              <a:t>karyawan</a:t>
            </a:r>
            <a:r>
              <a:rPr lang="en-ID" b="1" i="0" dirty="0">
                <a:solidFill>
                  <a:srgbClr val="333333"/>
                </a:solidFill>
                <a:effectLst/>
                <a:latin typeface="Arial" panose="020B0604020202020204" pitchFamily="34" charset="0"/>
              </a:rPr>
              <a:t> yang </a:t>
            </a:r>
            <a:r>
              <a:rPr lang="en-ID" b="1" i="0" dirty="0" err="1">
                <a:solidFill>
                  <a:srgbClr val="333333"/>
                </a:solidFill>
                <a:effectLst/>
                <a:latin typeface="Arial" panose="020B0604020202020204" pitchFamily="34" charset="0"/>
              </a:rPr>
              <a:t>ada</a:t>
            </a:r>
            <a:endParaRPr lang="en-ID" b="0" i="0" dirty="0">
              <a:solidFill>
                <a:srgbClr val="333333"/>
              </a:solidFill>
              <a:effectLst/>
              <a:latin typeface="Arial" panose="020B0604020202020204" pitchFamily="34" charset="0"/>
            </a:endParaRPr>
          </a:p>
          <a:p>
            <a:pPr marL="342900" indent="-342900">
              <a:spcAft>
                <a:spcPts val="1200"/>
              </a:spcAft>
              <a:buFont typeface="+mj-lt"/>
              <a:buAutoNum type="arabicPeriod"/>
            </a:pPr>
            <a:r>
              <a:rPr lang="en-ID" b="1" i="0" dirty="0" err="1">
                <a:solidFill>
                  <a:srgbClr val="333333"/>
                </a:solidFill>
                <a:effectLst/>
                <a:latin typeface="Arial" panose="020B0604020202020204" pitchFamily="34" charset="0"/>
              </a:rPr>
              <a:t>Menjamin</a:t>
            </a:r>
            <a:r>
              <a:rPr lang="en-ID" b="1" i="0" dirty="0">
                <a:solidFill>
                  <a:srgbClr val="333333"/>
                </a:solidFill>
                <a:effectLst/>
                <a:latin typeface="Arial" panose="020B0604020202020204" pitchFamily="34" charset="0"/>
              </a:rPr>
              <a:t> </a:t>
            </a:r>
            <a:r>
              <a:rPr lang="en-ID" b="1" i="0" dirty="0" err="1">
                <a:solidFill>
                  <a:srgbClr val="333333"/>
                </a:solidFill>
                <a:effectLst/>
                <a:latin typeface="Arial" panose="020B0604020202020204" pitchFamily="34" charset="0"/>
              </a:rPr>
              <a:t>keadilan</a:t>
            </a:r>
            <a:endParaRPr lang="en-ID" b="0" i="0" dirty="0">
              <a:solidFill>
                <a:srgbClr val="333333"/>
              </a:solidFill>
              <a:effectLst/>
              <a:latin typeface="Arial" panose="020B0604020202020204" pitchFamily="34" charset="0"/>
            </a:endParaRPr>
          </a:p>
          <a:p>
            <a:pPr marL="342900" indent="-342900">
              <a:spcAft>
                <a:spcPts val="1200"/>
              </a:spcAft>
              <a:buFont typeface="+mj-lt"/>
              <a:buAutoNum type="arabicPeriod"/>
            </a:pPr>
            <a:r>
              <a:rPr lang="en-ID" b="1" i="0" dirty="0" err="1">
                <a:solidFill>
                  <a:srgbClr val="333333"/>
                </a:solidFill>
                <a:effectLst/>
                <a:latin typeface="Arial" panose="020B0604020202020204" pitchFamily="34" charset="0"/>
              </a:rPr>
              <a:t>Menghargai</a:t>
            </a:r>
            <a:r>
              <a:rPr lang="en-ID" b="1" i="0" dirty="0">
                <a:solidFill>
                  <a:srgbClr val="333333"/>
                </a:solidFill>
                <a:effectLst/>
                <a:latin typeface="Arial" panose="020B0604020202020204" pitchFamily="34" charset="0"/>
              </a:rPr>
              <a:t> </a:t>
            </a:r>
            <a:r>
              <a:rPr lang="en-ID" b="1" i="0" dirty="0" err="1">
                <a:solidFill>
                  <a:srgbClr val="333333"/>
                </a:solidFill>
                <a:effectLst/>
                <a:latin typeface="Arial" panose="020B0604020202020204" pitchFamily="34" charset="0"/>
              </a:rPr>
              <a:t>perilaku</a:t>
            </a:r>
            <a:r>
              <a:rPr lang="en-ID" b="1" i="0" dirty="0">
                <a:solidFill>
                  <a:srgbClr val="333333"/>
                </a:solidFill>
                <a:effectLst/>
                <a:latin typeface="Arial" panose="020B0604020202020204" pitchFamily="34" charset="0"/>
              </a:rPr>
              <a:t> yang </a:t>
            </a:r>
            <a:r>
              <a:rPr lang="en-ID" b="1" i="0" dirty="0" err="1">
                <a:solidFill>
                  <a:srgbClr val="333333"/>
                </a:solidFill>
                <a:effectLst/>
                <a:latin typeface="Arial" panose="020B0604020202020204" pitchFamily="34" charset="0"/>
              </a:rPr>
              <a:t>diinginkan</a:t>
            </a:r>
            <a:endParaRPr lang="id-ID" b="1" i="0" dirty="0">
              <a:solidFill>
                <a:srgbClr val="333333"/>
              </a:solidFill>
              <a:effectLst/>
              <a:latin typeface="Arial" panose="020B0604020202020204" pitchFamily="34" charset="0"/>
            </a:endParaRPr>
          </a:p>
          <a:p>
            <a:pPr marL="342900" indent="-342900">
              <a:spcAft>
                <a:spcPts val="1200"/>
              </a:spcAft>
              <a:buFont typeface="+mj-lt"/>
              <a:buAutoNum type="arabicPeriod"/>
            </a:pPr>
            <a:r>
              <a:rPr lang="en-ID" b="1" i="0" dirty="0" err="1">
                <a:solidFill>
                  <a:srgbClr val="333333"/>
                </a:solidFill>
                <a:effectLst/>
                <a:latin typeface="Arial" panose="020B0604020202020204" pitchFamily="34" charset="0"/>
              </a:rPr>
              <a:t>Mengendalikan</a:t>
            </a:r>
            <a:r>
              <a:rPr lang="en-ID" b="1" i="0" dirty="0">
                <a:solidFill>
                  <a:srgbClr val="333333"/>
                </a:solidFill>
                <a:effectLst/>
                <a:latin typeface="Arial" panose="020B0604020202020204" pitchFamily="34" charset="0"/>
              </a:rPr>
              <a:t> </a:t>
            </a:r>
            <a:r>
              <a:rPr lang="en-ID" b="1" i="0" dirty="0" err="1">
                <a:solidFill>
                  <a:srgbClr val="333333"/>
                </a:solidFill>
                <a:effectLst/>
                <a:latin typeface="Arial" panose="020B0604020202020204" pitchFamily="34" charset="0"/>
              </a:rPr>
              <a:t>biaya-biaya</a:t>
            </a:r>
            <a:endParaRPr lang="id-ID" b="1" i="0" dirty="0">
              <a:solidFill>
                <a:srgbClr val="333333"/>
              </a:solidFill>
              <a:effectLst/>
              <a:latin typeface="Arial" panose="020B0604020202020204" pitchFamily="34" charset="0"/>
            </a:endParaRPr>
          </a:p>
          <a:p>
            <a:pPr marL="342900" indent="-342900">
              <a:spcAft>
                <a:spcPts val="1200"/>
              </a:spcAft>
              <a:buFont typeface="+mj-lt"/>
              <a:buAutoNum type="arabicPeriod"/>
            </a:pPr>
            <a:r>
              <a:rPr lang="en-ID" b="1" i="0" dirty="0" err="1">
                <a:solidFill>
                  <a:srgbClr val="333333"/>
                </a:solidFill>
                <a:effectLst/>
                <a:latin typeface="Arial" panose="020B0604020202020204" pitchFamily="34" charset="0"/>
              </a:rPr>
              <a:t>Memenuhi</a:t>
            </a:r>
            <a:r>
              <a:rPr lang="id-ID" b="1" i="0" dirty="0">
                <a:solidFill>
                  <a:srgbClr val="333333"/>
                </a:solidFill>
                <a:effectLst/>
                <a:latin typeface="Arial" panose="020B0604020202020204" pitchFamily="34" charset="0"/>
              </a:rPr>
              <a:t> Ketentuan yang berlaku</a:t>
            </a:r>
            <a:endParaRPr lang="en-ID" b="0" i="0" dirty="0">
              <a:solidFill>
                <a:srgbClr val="333333"/>
              </a:solidFill>
              <a:effectLst/>
              <a:latin typeface="Arial" panose="020B0604020202020204" pitchFamily="34" charset="0"/>
            </a:endParaRPr>
          </a:p>
          <a:p>
            <a:pPr marL="342900" indent="-342900">
              <a:spcAft>
                <a:spcPts val="1200"/>
              </a:spcAft>
              <a:buFont typeface="+mj-lt"/>
              <a:buAutoNum type="arabicPeriod"/>
            </a:pPr>
            <a:endParaRPr lang="en-ID" b="0" i="0" dirty="0">
              <a:solidFill>
                <a:srgbClr val="333333"/>
              </a:solidFill>
              <a:effectLst/>
              <a:latin typeface="Arial" panose="020B0604020202020204" pitchFamily="34" charset="0"/>
            </a:endParaRPr>
          </a:p>
        </p:txBody>
      </p:sp>
    </p:spTree>
    <p:extLst>
      <p:ext uri="{BB962C8B-B14F-4D97-AF65-F5344CB8AC3E}">
        <p14:creationId xmlns:p14="http://schemas.microsoft.com/office/powerpoint/2010/main" val="4594246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0C71521-0428-4F52-A477-F4014C1ABA1C}"/>
              </a:ext>
            </a:extLst>
          </p:cNvPr>
          <p:cNvSpPr txBox="1"/>
          <p:nvPr/>
        </p:nvSpPr>
        <p:spPr>
          <a:xfrm>
            <a:off x="907080" y="1655520"/>
            <a:ext cx="7787955" cy="3093154"/>
          </a:xfrm>
          <a:prstGeom prst="rect">
            <a:avLst/>
          </a:prstGeom>
          <a:noFill/>
        </p:spPr>
        <p:txBody>
          <a:bodyPr wrap="square" rtlCol="0">
            <a:spAutoFit/>
          </a:bodyPr>
          <a:lstStyle/>
          <a:p>
            <a:pPr algn="just"/>
            <a:r>
              <a:rPr lang="id-ID" b="0" i="0" dirty="0">
                <a:solidFill>
                  <a:srgbClr val="333333"/>
                </a:solidFill>
                <a:effectLst/>
                <a:latin typeface="Arial" panose="020B0604020202020204" pitchFamily="34" charset="0"/>
              </a:rPr>
              <a:t>T</a:t>
            </a:r>
            <a:r>
              <a:rPr lang="en-ID" b="0" i="0" dirty="0" err="1">
                <a:solidFill>
                  <a:srgbClr val="333333"/>
                </a:solidFill>
                <a:effectLst/>
                <a:latin typeface="Arial" panose="020B0604020202020204" pitchFamily="34" charset="0"/>
              </a:rPr>
              <a:t>ujuan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kompensasi</a:t>
            </a:r>
            <a:r>
              <a:rPr lang="en-ID" b="0" i="0" dirty="0">
                <a:solidFill>
                  <a:srgbClr val="333333"/>
                </a:solidFill>
                <a:effectLst/>
                <a:latin typeface="Arial" panose="020B0604020202020204" pitchFamily="34" charset="0"/>
              </a:rPr>
              <a:t> </a:t>
            </a:r>
            <a:r>
              <a:rPr lang="id-ID" b="0" i="0" dirty="0">
                <a:solidFill>
                  <a:srgbClr val="333333"/>
                </a:solidFill>
                <a:effectLst/>
                <a:latin typeface="Arial" panose="020B0604020202020204" pitchFamily="34" charset="0"/>
              </a:rPr>
              <a:t>menurut </a:t>
            </a:r>
            <a:r>
              <a:rPr lang="en-ID" b="0" i="0" dirty="0" err="1">
                <a:solidFill>
                  <a:srgbClr val="333333"/>
                </a:solidFill>
                <a:effectLst/>
                <a:latin typeface="Arial" panose="020B0604020202020204" pitchFamily="34" charset="0"/>
              </a:rPr>
              <a:t>Martoyo</a:t>
            </a:r>
            <a:r>
              <a:rPr lang="en-ID" b="0" i="0" dirty="0">
                <a:solidFill>
                  <a:srgbClr val="333333"/>
                </a:solidFill>
                <a:effectLst/>
                <a:latin typeface="Arial" panose="020B0604020202020204" pitchFamily="34" charset="0"/>
              </a:rPr>
              <a:t> (1994) </a:t>
            </a:r>
            <a:r>
              <a:rPr lang="en-ID" b="0" i="0" dirty="0" err="1">
                <a:solidFill>
                  <a:srgbClr val="333333"/>
                </a:solidFill>
                <a:effectLst/>
                <a:latin typeface="Arial" panose="020B0604020202020204" pitchFamily="34" charset="0"/>
              </a:rPr>
              <a:t>adalah</a:t>
            </a:r>
            <a:r>
              <a:rPr lang="en-ID" b="0" i="0" dirty="0">
                <a:solidFill>
                  <a:srgbClr val="333333"/>
                </a:solidFill>
                <a:effectLst/>
                <a:latin typeface="Arial" panose="020B0604020202020204" pitchFamily="34" charset="0"/>
              </a:rPr>
              <a:t> :</a:t>
            </a:r>
            <a:endParaRPr lang="id-ID" b="0" i="0" dirty="0">
              <a:solidFill>
                <a:srgbClr val="333333"/>
              </a:solidFill>
              <a:effectLst/>
              <a:latin typeface="Arial" panose="020B0604020202020204" pitchFamily="34" charset="0"/>
            </a:endParaRPr>
          </a:p>
          <a:p>
            <a:pPr algn="just"/>
            <a:endParaRPr lang="en-ID" b="0" i="0" dirty="0">
              <a:solidFill>
                <a:srgbClr val="333333"/>
              </a:solidFill>
              <a:effectLst/>
              <a:latin typeface="Arial" panose="020B0604020202020204" pitchFamily="34" charset="0"/>
            </a:endParaRPr>
          </a:p>
          <a:p>
            <a:pPr marL="342900" indent="-342900" algn="just">
              <a:spcBef>
                <a:spcPts val="0"/>
              </a:spcBef>
              <a:spcAft>
                <a:spcPts val="600"/>
              </a:spcAft>
              <a:buFont typeface="+mj-lt"/>
              <a:buAutoNum type="arabicPeriod"/>
            </a:pPr>
            <a:r>
              <a:rPr lang="en-ID" b="0" i="0" dirty="0" err="1">
                <a:solidFill>
                  <a:srgbClr val="333333"/>
                </a:solidFill>
                <a:effectLst/>
                <a:latin typeface="Arial" panose="020B0604020202020204" pitchFamily="34" charset="0"/>
              </a:rPr>
              <a:t>Pemenuhan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kebutuhan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ekonomi</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karyawan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atau</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sebagai</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jaminan</a:t>
            </a:r>
            <a:r>
              <a:rPr lang="en-ID" b="0" i="0" dirty="0">
                <a:solidFill>
                  <a:srgbClr val="333333"/>
                </a:solidFill>
                <a:effectLst/>
                <a:latin typeface="Arial" panose="020B0604020202020204" pitchFamily="34" charset="0"/>
              </a:rPr>
              <a:t> economic security </a:t>
            </a:r>
            <a:r>
              <a:rPr lang="en-ID" b="0" i="0" dirty="0" err="1">
                <a:solidFill>
                  <a:srgbClr val="333333"/>
                </a:solidFill>
                <a:effectLst/>
                <a:latin typeface="Arial" panose="020B0604020202020204" pitchFamily="34" charset="0"/>
              </a:rPr>
              <a:t>bagi</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karyawan</a:t>
            </a:r>
            <a:r>
              <a:rPr lang="en-ID" b="0" i="0" dirty="0">
                <a:solidFill>
                  <a:srgbClr val="333333"/>
                </a:solidFill>
                <a:effectLst/>
                <a:latin typeface="Arial" panose="020B0604020202020204" pitchFamily="34" charset="0"/>
              </a:rPr>
              <a:t>.</a:t>
            </a:r>
          </a:p>
          <a:p>
            <a:pPr marL="342900" indent="-342900" algn="just">
              <a:spcBef>
                <a:spcPts val="0"/>
              </a:spcBef>
              <a:spcAft>
                <a:spcPts val="600"/>
              </a:spcAft>
              <a:buFont typeface="+mj-lt"/>
              <a:buAutoNum type="arabicPeriod"/>
            </a:pPr>
            <a:r>
              <a:rPr lang="en-ID" b="0" i="0" dirty="0" err="1">
                <a:solidFill>
                  <a:srgbClr val="333333"/>
                </a:solidFill>
                <a:effectLst/>
                <a:latin typeface="Arial" panose="020B0604020202020204" pitchFamily="34" charset="0"/>
              </a:rPr>
              <a:t>Mendorong</a:t>
            </a:r>
            <a:r>
              <a:rPr lang="en-ID" b="0" i="0" dirty="0">
                <a:solidFill>
                  <a:srgbClr val="333333"/>
                </a:solidFill>
                <a:effectLst/>
                <a:latin typeface="Arial" panose="020B0604020202020204" pitchFamily="34" charset="0"/>
              </a:rPr>
              <a:t> agar </a:t>
            </a:r>
            <a:r>
              <a:rPr lang="en-ID" b="0" i="0" dirty="0" err="1">
                <a:solidFill>
                  <a:srgbClr val="333333"/>
                </a:solidFill>
                <a:effectLst/>
                <a:latin typeface="Arial" panose="020B0604020202020204" pitchFamily="34" charset="0"/>
              </a:rPr>
              <a:t>karyawan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lebih</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baik</a:t>
            </a:r>
            <a:r>
              <a:rPr lang="en-ID" b="0" i="0" dirty="0">
                <a:solidFill>
                  <a:srgbClr val="333333"/>
                </a:solidFill>
                <a:effectLst/>
                <a:latin typeface="Arial" panose="020B0604020202020204" pitchFamily="34" charset="0"/>
              </a:rPr>
              <a:t> dan </a:t>
            </a:r>
            <a:r>
              <a:rPr lang="en-ID" b="0" i="0" dirty="0" err="1">
                <a:solidFill>
                  <a:srgbClr val="333333"/>
                </a:solidFill>
                <a:effectLst/>
                <a:latin typeface="Arial" panose="020B0604020202020204" pitchFamily="34" charset="0"/>
              </a:rPr>
              <a:t>lebih</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giat</a:t>
            </a:r>
            <a:r>
              <a:rPr lang="en-ID" b="0" i="0" dirty="0">
                <a:solidFill>
                  <a:srgbClr val="333333"/>
                </a:solidFill>
                <a:effectLst/>
                <a:latin typeface="Arial" panose="020B0604020202020204" pitchFamily="34" charset="0"/>
              </a:rPr>
              <a:t>.</a:t>
            </a:r>
          </a:p>
          <a:p>
            <a:pPr marL="342900" indent="-342900" algn="just">
              <a:spcBef>
                <a:spcPts val="0"/>
              </a:spcBef>
              <a:spcAft>
                <a:spcPts val="600"/>
              </a:spcAft>
              <a:buFont typeface="+mj-lt"/>
              <a:buAutoNum type="arabicPeriod"/>
            </a:pPr>
            <a:r>
              <a:rPr lang="en-ID" b="0" i="0" dirty="0" err="1">
                <a:solidFill>
                  <a:srgbClr val="333333"/>
                </a:solidFill>
                <a:effectLst/>
                <a:latin typeface="Arial" panose="020B0604020202020204" pitchFamily="34" charset="0"/>
              </a:rPr>
              <a:t>Menunjukkan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bahwa</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perusahaan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mengalami</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kemajuan</a:t>
            </a:r>
            <a:r>
              <a:rPr lang="en-ID" b="0" i="0" dirty="0">
                <a:solidFill>
                  <a:srgbClr val="333333"/>
                </a:solidFill>
                <a:effectLst/>
                <a:latin typeface="Arial" panose="020B0604020202020204" pitchFamily="34" charset="0"/>
              </a:rPr>
              <a:t>.</a:t>
            </a:r>
          </a:p>
          <a:p>
            <a:pPr marL="342900" indent="-342900" algn="just">
              <a:spcBef>
                <a:spcPts val="0"/>
              </a:spcBef>
              <a:spcAft>
                <a:spcPts val="600"/>
              </a:spcAft>
              <a:buFont typeface="+mj-lt"/>
              <a:buAutoNum type="arabicPeriod"/>
            </a:pPr>
            <a:r>
              <a:rPr lang="en-ID" b="0" i="0" dirty="0" err="1">
                <a:solidFill>
                  <a:srgbClr val="333333"/>
                </a:solidFill>
                <a:effectLst/>
                <a:latin typeface="Arial" panose="020B0604020202020204" pitchFamily="34" charset="0"/>
              </a:rPr>
              <a:t>Menunjukkan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penghargaan</a:t>
            </a:r>
            <a:r>
              <a:rPr lang="en-ID" b="0" i="0" dirty="0">
                <a:solidFill>
                  <a:srgbClr val="333333"/>
                </a:solidFill>
                <a:effectLst/>
                <a:latin typeface="Arial" panose="020B0604020202020204" pitchFamily="34" charset="0"/>
              </a:rPr>
              <a:t> dan </a:t>
            </a:r>
            <a:r>
              <a:rPr lang="en-ID" b="0" i="0" dirty="0" err="1">
                <a:solidFill>
                  <a:srgbClr val="333333"/>
                </a:solidFill>
                <a:effectLst/>
                <a:latin typeface="Arial" panose="020B0604020202020204" pitchFamily="34" charset="0"/>
              </a:rPr>
              <a:t>perlakuan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adil</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organisasi</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terhadap</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karyawannya</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adanya</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keseimbangan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antara</a:t>
            </a:r>
            <a:r>
              <a:rPr lang="en-ID" b="0" i="0" dirty="0">
                <a:solidFill>
                  <a:srgbClr val="333333"/>
                </a:solidFill>
                <a:effectLst/>
                <a:latin typeface="Arial" panose="020B0604020202020204" pitchFamily="34" charset="0"/>
              </a:rPr>
              <a:t> input yang </a:t>
            </a:r>
            <a:r>
              <a:rPr lang="en-ID" b="0" i="0" dirty="0" err="1">
                <a:solidFill>
                  <a:srgbClr val="333333"/>
                </a:solidFill>
                <a:effectLst/>
                <a:latin typeface="Arial" panose="020B0604020202020204" pitchFamily="34" charset="0"/>
              </a:rPr>
              <a:t>diberikan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karyawan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terhadap</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perusahaan</a:t>
            </a:r>
            <a:r>
              <a:rPr lang="en-ID" b="0" i="0" dirty="0">
                <a:solidFill>
                  <a:srgbClr val="333333"/>
                </a:solidFill>
                <a:effectLst/>
                <a:latin typeface="Arial" panose="020B0604020202020204" pitchFamily="34" charset="0"/>
              </a:rPr>
              <a:t> dan output </a:t>
            </a:r>
            <a:r>
              <a:rPr lang="en-ID" b="0" i="0" dirty="0" err="1">
                <a:solidFill>
                  <a:srgbClr val="333333"/>
                </a:solidFill>
                <a:effectLst/>
                <a:latin typeface="Arial" panose="020B0604020202020204" pitchFamily="34" charset="0"/>
              </a:rPr>
              <a:t>atau</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besarnya</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imbalan</a:t>
            </a:r>
            <a:r>
              <a:rPr lang="en-ID" b="0" i="0" dirty="0">
                <a:solidFill>
                  <a:srgbClr val="333333"/>
                </a:solidFill>
                <a:effectLst/>
                <a:latin typeface="Arial" panose="020B0604020202020204" pitchFamily="34" charset="0"/>
              </a:rPr>
              <a:t> yang </a:t>
            </a:r>
            <a:r>
              <a:rPr lang="en-ID" b="0" i="0" dirty="0" err="1">
                <a:solidFill>
                  <a:srgbClr val="333333"/>
                </a:solidFill>
                <a:effectLst/>
                <a:latin typeface="Arial" panose="020B0604020202020204" pitchFamily="34" charset="0"/>
              </a:rPr>
              <a:t>diberikan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perusahaan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kepada</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karyawan</a:t>
            </a:r>
            <a:r>
              <a:rPr lang="en-ID" b="0" i="0" dirty="0">
                <a:solidFill>
                  <a:srgbClr val="333333"/>
                </a:solidFill>
                <a:effectLst/>
                <a:latin typeface="Arial" panose="020B0604020202020204" pitchFamily="34" charset="0"/>
              </a:rPr>
              <a:t>).</a:t>
            </a:r>
            <a:endParaRPr lang="id-ID" b="0" i="0" dirty="0">
              <a:solidFill>
                <a:srgbClr val="333333"/>
              </a:solidFill>
              <a:effectLst/>
              <a:latin typeface="Arial" panose="020B0604020202020204" pitchFamily="34" charset="0"/>
            </a:endParaRPr>
          </a:p>
        </p:txBody>
      </p:sp>
    </p:spTree>
    <p:extLst>
      <p:ext uri="{BB962C8B-B14F-4D97-AF65-F5344CB8AC3E}">
        <p14:creationId xmlns:p14="http://schemas.microsoft.com/office/powerpoint/2010/main" val="109794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CA335CC-4240-4832-AB46-C4A181EC817B}"/>
              </a:ext>
            </a:extLst>
          </p:cNvPr>
          <p:cNvSpPr txBox="1"/>
          <p:nvPr/>
        </p:nvSpPr>
        <p:spPr>
          <a:xfrm>
            <a:off x="525317" y="1328559"/>
            <a:ext cx="8093365" cy="3416320"/>
          </a:xfrm>
          <a:prstGeom prst="rect">
            <a:avLst/>
          </a:prstGeom>
          <a:noFill/>
        </p:spPr>
        <p:txBody>
          <a:bodyPr wrap="square" rtlCol="0">
            <a:spAutoFit/>
          </a:bodyPr>
          <a:lstStyle/>
          <a:p>
            <a:pPr marL="342900" indent="-342900">
              <a:buAutoNum type="arabicPeriod"/>
            </a:pPr>
            <a:r>
              <a:rPr lang="en-ID" b="1" i="0" dirty="0">
                <a:solidFill>
                  <a:srgbClr val="333333"/>
                </a:solidFill>
                <a:effectLst/>
                <a:latin typeface="Arial" panose="020B0604020202020204" pitchFamily="34" charset="0"/>
              </a:rPr>
              <a:t>Harga/Nilai </a:t>
            </a:r>
            <a:r>
              <a:rPr lang="en-ID" b="1" i="0" dirty="0" err="1">
                <a:solidFill>
                  <a:srgbClr val="333333"/>
                </a:solidFill>
                <a:effectLst/>
                <a:latin typeface="Arial" panose="020B0604020202020204" pitchFamily="34" charset="0"/>
              </a:rPr>
              <a:t>Pekerjaan</a:t>
            </a:r>
            <a:endParaRPr lang="id-ID" b="1" i="0" dirty="0">
              <a:solidFill>
                <a:srgbClr val="333333"/>
              </a:solidFill>
              <a:effectLst/>
              <a:latin typeface="Arial" panose="020B0604020202020204" pitchFamily="34" charset="0"/>
            </a:endParaRPr>
          </a:p>
          <a:p>
            <a:pPr marL="361950"/>
            <a:r>
              <a:rPr lang="en-ID" b="0" i="0" dirty="0" err="1">
                <a:solidFill>
                  <a:srgbClr val="333333"/>
                </a:solidFill>
                <a:effectLst/>
                <a:latin typeface="Arial" panose="020B0604020202020204" pitchFamily="34" charset="0"/>
              </a:rPr>
              <a:t>Penilaian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harga</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suatu</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jenis</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pekerjaan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merupakan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tindakan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pertama</a:t>
            </a:r>
            <a:r>
              <a:rPr lang="en-ID" b="0" i="0" dirty="0">
                <a:solidFill>
                  <a:srgbClr val="333333"/>
                </a:solidFill>
                <a:effectLst/>
                <a:latin typeface="Arial" panose="020B0604020202020204" pitchFamily="34" charset="0"/>
              </a:rPr>
              <a:t> yang </a:t>
            </a:r>
            <a:r>
              <a:rPr lang="en-ID" b="0" i="0" dirty="0" err="1">
                <a:solidFill>
                  <a:srgbClr val="333333"/>
                </a:solidFill>
                <a:effectLst/>
                <a:latin typeface="Arial" panose="020B0604020202020204" pitchFamily="34" charset="0"/>
              </a:rPr>
              <a:t>dilakukan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dalam</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menentukan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besarnya</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kompensasi</a:t>
            </a:r>
            <a:r>
              <a:rPr lang="en-ID" b="0" i="0" dirty="0">
                <a:solidFill>
                  <a:srgbClr val="333333"/>
                </a:solidFill>
                <a:effectLst/>
                <a:latin typeface="Arial" panose="020B0604020202020204" pitchFamily="34" charset="0"/>
              </a:rPr>
              <a:t> yang </a:t>
            </a:r>
            <a:r>
              <a:rPr lang="en-ID" b="0" i="0" dirty="0" err="1">
                <a:solidFill>
                  <a:srgbClr val="333333"/>
                </a:solidFill>
                <a:effectLst/>
                <a:latin typeface="Arial" panose="020B0604020202020204" pitchFamily="34" charset="0"/>
              </a:rPr>
              <a:t>akan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diberikan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kepada</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karyawan</a:t>
            </a:r>
            <a:r>
              <a:rPr lang="id-ID" b="0" i="0" dirty="0">
                <a:solidFill>
                  <a:srgbClr val="333333"/>
                </a:solidFill>
                <a:effectLst/>
                <a:latin typeface="Arial" panose="020B0604020202020204" pitchFamily="34" charset="0"/>
              </a:rPr>
              <a:t>.</a:t>
            </a:r>
          </a:p>
          <a:p>
            <a:pPr marL="361950"/>
            <a:r>
              <a:rPr lang="en-ID" b="0" i="0" dirty="0" err="1">
                <a:solidFill>
                  <a:srgbClr val="333333"/>
                </a:solidFill>
                <a:effectLst/>
                <a:latin typeface="Arial" panose="020B0604020202020204" pitchFamily="34" charset="0"/>
              </a:rPr>
              <a:t>Penilaain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harga</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pekerja</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dapat</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dilakukan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dengan</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dua</a:t>
            </a:r>
            <a:r>
              <a:rPr lang="en-ID" b="0" i="0" dirty="0">
                <a:solidFill>
                  <a:srgbClr val="333333"/>
                </a:solidFill>
                <a:effectLst/>
                <a:latin typeface="Arial" panose="020B0604020202020204" pitchFamily="34" charset="0"/>
              </a:rPr>
              <a:t> </a:t>
            </a:r>
            <a:r>
              <a:rPr lang="en-ID" b="0" i="0" dirty="0" err="1">
                <a:solidFill>
                  <a:srgbClr val="333333"/>
                </a:solidFill>
                <a:effectLst/>
                <a:latin typeface="Arial" panose="020B0604020202020204" pitchFamily="34" charset="0"/>
              </a:rPr>
              <a:t>cara</a:t>
            </a:r>
            <a:r>
              <a:rPr lang="id-ID" dirty="0">
                <a:solidFill>
                  <a:srgbClr val="333333"/>
                </a:solidFill>
                <a:latin typeface="Arial" panose="020B0604020202020204" pitchFamily="34" charset="0"/>
              </a:rPr>
              <a:t> :</a:t>
            </a:r>
          </a:p>
          <a:p>
            <a:pPr marL="704850" indent="-342900">
              <a:buAutoNum type="alphaLcPeriod"/>
            </a:pPr>
            <a:r>
              <a:rPr lang="en-ID" i="0" dirty="0" err="1">
                <a:solidFill>
                  <a:srgbClr val="333333"/>
                </a:solidFill>
                <a:effectLst/>
                <a:latin typeface="Arial" panose="020B0604020202020204" pitchFamily="34" charset="0"/>
              </a:rPr>
              <a:t>Melakukan</a:t>
            </a:r>
            <a:r>
              <a:rPr lang="en-ID" i="0" dirty="0">
                <a:solidFill>
                  <a:srgbClr val="333333"/>
                </a:solidFill>
                <a:effectLst/>
                <a:latin typeface="Arial" panose="020B0604020202020204" pitchFamily="34" charset="0"/>
              </a:rPr>
              <a:t> </a:t>
            </a:r>
            <a:r>
              <a:rPr lang="en-ID" i="0" dirty="0" err="1">
                <a:solidFill>
                  <a:srgbClr val="333333"/>
                </a:solidFill>
                <a:effectLst/>
                <a:latin typeface="Arial" panose="020B0604020202020204" pitchFamily="34" charset="0"/>
              </a:rPr>
              <a:t>analisis</a:t>
            </a:r>
            <a:r>
              <a:rPr lang="en-ID" i="0" dirty="0">
                <a:solidFill>
                  <a:srgbClr val="333333"/>
                </a:solidFill>
                <a:effectLst/>
                <a:latin typeface="Arial" panose="020B0604020202020204" pitchFamily="34" charset="0"/>
              </a:rPr>
              <a:t> </a:t>
            </a:r>
            <a:r>
              <a:rPr lang="en-ID" i="0" dirty="0" err="1">
                <a:solidFill>
                  <a:srgbClr val="333333"/>
                </a:solidFill>
                <a:effectLst/>
                <a:latin typeface="Arial" panose="020B0604020202020204" pitchFamily="34" charset="0"/>
              </a:rPr>
              <a:t>jabatan</a:t>
            </a:r>
            <a:r>
              <a:rPr lang="en-ID" i="0" dirty="0">
                <a:solidFill>
                  <a:srgbClr val="333333"/>
                </a:solidFill>
                <a:effectLst/>
                <a:latin typeface="Arial" panose="020B0604020202020204" pitchFamily="34" charset="0"/>
              </a:rPr>
              <a:t>/</a:t>
            </a:r>
            <a:r>
              <a:rPr lang="en-ID" i="0" dirty="0" err="1">
                <a:solidFill>
                  <a:srgbClr val="333333"/>
                </a:solidFill>
                <a:effectLst/>
                <a:latin typeface="Arial" panose="020B0604020202020204" pitchFamily="34" charset="0"/>
              </a:rPr>
              <a:t>pekerjaan</a:t>
            </a:r>
            <a:endParaRPr lang="id-ID" i="0" dirty="0">
              <a:solidFill>
                <a:srgbClr val="333333"/>
              </a:solidFill>
              <a:effectLst/>
              <a:latin typeface="Arial" panose="020B0604020202020204" pitchFamily="34" charset="0"/>
            </a:endParaRPr>
          </a:p>
          <a:p>
            <a:pPr marL="704850" indent="-342900">
              <a:buAutoNum type="alphaLcPeriod"/>
            </a:pPr>
            <a:r>
              <a:rPr lang="fi-FI" i="0" dirty="0">
                <a:solidFill>
                  <a:srgbClr val="333333"/>
                </a:solidFill>
                <a:effectLst/>
                <a:latin typeface="Arial" panose="020B0604020202020204" pitchFamily="34" charset="0"/>
              </a:rPr>
              <a:t>Melakukan survei “harga” pekerjaan sejenis pada organisasi lain.</a:t>
            </a:r>
            <a:endParaRPr lang="id-ID" i="0" dirty="0">
              <a:solidFill>
                <a:srgbClr val="333333"/>
              </a:solidFill>
              <a:effectLst/>
              <a:latin typeface="Arial" panose="020B0604020202020204" pitchFamily="34" charset="0"/>
            </a:endParaRPr>
          </a:p>
          <a:p>
            <a:pPr marL="361950"/>
            <a:endParaRPr lang="id-ID" dirty="0">
              <a:solidFill>
                <a:srgbClr val="333333"/>
              </a:solidFill>
              <a:latin typeface="Arial" panose="020B0604020202020204" pitchFamily="34" charset="0"/>
            </a:endParaRPr>
          </a:p>
          <a:p>
            <a:pPr marL="342900" indent="-342900">
              <a:buAutoNum type="arabicPeriod" startAt="2"/>
            </a:pPr>
            <a:r>
              <a:rPr lang="en-ID" b="1" i="0" dirty="0" err="1">
                <a:solidFill>
                  <a:srgbClr val="333333"/>
                </a:solidFill>
                <a:effectLst/>
                <a:latin typeface="Arial" panose="020B0604020202020204" pitchFamily="34" charset="0"/>
              </a:rPr>
              <a:t>Sistem</a:t>
            </a:r>
            <a:r>
              <a:rPr lang="en-ID" b="1" i="0" dirty="0">
                <a:solidFill>
                  <a:srgbClr val="333333"/>
                </a:solidFill>
                <a:effectLst/>
                <a:latin typeface="Arial" panose="020B0604020202020204" pitchFamily="34" charset="0"/>
              </a:rPr>
              <a:t> </a:t>
            </a:r>
            <a:r>
              <a:rPr lang="en-ID" b="1" i="0" dirty="0" err="1">
                <a:solidFill>
                  <a:srgbClr val="333333"/>
                </a:solidFill>
                <a:effectLst/>
                <a:latin typeface="Arial" panose="020B0604020202020204" pitchFamily="34" charset="0"/>
              </a:rPr>
              <a:t>kompensasi</a:t>
            </a:r>
            <a:endParaRPr lang="id-ID" b="1" i="0" dirty="0">
              <a:solidFill>
                <a:srgbClr val="333333"/>
              </a:solidFill>
              <a:effectLst/>
              <a:latin typeface="Arial" panose="020B0604020202020204" pitchFamily="34" charset="0"/>
            </a:endParaRPr>
          </a:p>
          <a:p>
            <a:pPr marL="704850" indent="-342900">
              <a:buAutoNum type="alphaLcPeriod"/>
            </a:pPr>
            <a:r>
              <a:rPr lang="en-ID" i="0" dirty="0" err="1">
                <a:solidFill>
                  <a:srgbClr val="333333"/>
                </a:solidFill>
                <a:effectLst/>
                <a:latin typeface="Arial" panose="020B0604020202020204" pitchFamily="34" charset="0"/>
              </a:rPr>
              <a:t>Sistem</a:t>
            </a:r>
            <a:r>
              <a:rPr lang="en-ID" i="0" dirty="0">
                <a:solidFill>
                  <a:srgbClr val="333333"/>
                </a:solidFill>
                <a:effectLst/>
                <a:latin typeface="Arial" panose="020B0604020202020204" pitchFamily="34" charset="0"/>
              </a:rPr>
              <a:t> </a:t>
            </a:r>
            <a:r>
              <a:rPr lang="en-ID" i="0" dirty="0" err="1">
                <a:solidFill>
                  <a:srgbClr val="333333"/>
                </a:solidFill>
                <a:effectLst/>
                <a:latin typeface="Arial" panose="020B0604020202020204" pitchFamily="34" charset="0"/>
              </a:rPr>
              <a:t>Prestasi</a:t>
            </a:r>
            <a:endParaRPr lang="id-ID" i="0" dirty="0">
              <a:solidFill>
                <a:srgbClr val="333333"/>
              </a:solidFill>
              <a:effectLst/>
              <a:latin typeface="Arial" panose="020B0604020202020204" pitchFamily="34" charset="0"/>
            </a:endParaRPr>
          </a:p>
          <a:p>
            <a:pPr marL="704850" indent="-342900">
              <a:buAutoNum type="alphaLcPeriod"/>
            </a:pPr>
            <a:r>
              <a:rPr lang="en-ID" i="0" dirty="0" err="1">
                <a:solidFill>
                  <a:srgbClr val="333333"/>
                </a:solidFill>
                <a:effectLst/>
                <a:latin typeface="Arial" panose="020B0604020202020204" pitchFamily="34" charset="0"/>
              </a:rPr>
              <a:t>Sistem</a:t>
            </a:r>
            <a:r>
              <a:rPr lang="en-ID" i="0" dirty="0">
                <a:solidFill>
                  <a:srgbClr val="333333"/>
                </a:solidFill>
                <a:effectLst/>
                <a:latin typeface="Arial" panose="020B0604020202020204" pitchFamily="34" charset="0"/>
              </a:rPr>
              <a:t> Waktu</a:t>
            </a:r>
            <a:endParaRPr lang="id-ID" i="0" dirty="0">
              <a:solidFill>
                <a:srgbClr val="333333"/>
              </a:solidFill>
              <a:effectLst/>
              <a:latin typeface="Arial" panose="020B0604020202020204" pitchFamily="34" charset="0"/>
            </a:endParaRPr>
          </a:p>
          <a:p>
            <a:pPr marL="704850" indent="-342900">
              <a:buAutoNum type="alphaLcPeriod"/>
            </a:pPr>
            <a:r>
              <a:rPr lang="en-ID" i="0" dirty="0" err="1">
                <a:solidFill>
                  <a:srgbClr val="333333"/>
                </a:solidFill>
                <a:effectLst/>
                <a:latin typeface="Arial" panose="020B0604020202020204" pitchFamily="34" charset="0"/>
              </a:rPr>
              <a:t>Sistem</a:t>
            </a:r>
            <a:r>
              <a:rPr lang="en-ID" i="0" dirty="0">
                <a:solidFill>
                  <a:srgbClr val="333333"/>
                </a:solidFill>
                <a:effectLst/>
                <a:latin typeface="Arial" panose="020B0604020202020204" pitchFamily="34" charset="0"/>
              </a:rPr>
              <a:t> </a:t>
            </a:r>
            <a:r>
              <a:rPr lang="en-ID" i="0" dirty="0" err="1">
                <a:solidFill>
                  <a:srgbClr val="333333"/>
                </a:solidFill>
                <a:effectLst/>
                <a:latin typeface="Arial" panose="020B0604020202020204" pitchFamily="34" charset="0"/>
              </a:rPr>
              <a:t>kontrak</a:t>
            </a:r>
            <a:r>
              <a:rPr lang="en-ID" i="0" dirty="0">
                <a:solidFill>
                  <a:srgbClr val="333333"/>
                </a:solidFill>
                <a:effectLst/>
                <a:latin typeface="Arial" panose="020B0604020202020204" pitchFamily="34" charset="0"/>
              </a:rPr>
              <a:t>/ </a:t>
            </a:r>
            <a:r>
              <a:rPr lang="en-ID" i="0" dirty="0" err="1">
                <a:solidFill>
                  <a:srgbClr val="333333"/>
                </a:solidFill>
                <a:effectLst/>
                <a:latin typeface="Arial" panose="020B0604020202020204" pitchFamily="34" charset="0"/>
              </a:rPr>
              <a:t>borongan</a:t>
            </a:r>
            <a:endParaRPr lang="en-ID" dirty="0"/>
          </a:p>
        </p:txBody>
      </p:sp>
      <p:sp>
        <p:nvSpPr>
          <p:cNvPr id="4" name="TextBox 3">
            <a:extLst>
              <a:ext uri="{FF2B5EF4-FFF2-40B4-BE49-F238E27FC236}">
                <a16:creationId xmlns:a16="http://schemas.microsoft.com/office/drawing/2014/main" id="{27CEE7F3-282B-4FF1-BA3E-F17C6E3F0970}"/>
              </a:ext>
            </a:extLst>
          </p:cNvPr>
          <p:cNvSpPr txBox="1"/>
          <p:nvPr/>
        </p:nvSpPr>
        <p:spPr>
          <a:xfrm>
            <a:off x="5182820" y="433880"/>
            <a:ext cx="3512215" cy="369332"/>
          </a:xfrm>
          <a:prstGeom prst="rect">
            <a:avLst/>
          </a:prstGeom>
          <a:noFill/>
          <a:ln w="19050">
            <a:solidFill>
              <a:schemeClr val="bg1"/>
            </a:solidFill>
          </a:ln>
        </p:spPr>
        <p:txBody>
          <a:bodyPr wrap="square" rtlCol="0">
            <a:spAutoFit/>
          </a:bodyPr>
          <a:lstStyle/>
          <a:p>
            <a:pPr algn="ctr"/>
            <a:r>
              <a:rPr lang="id-ID" b="1" i="0" dirty="0">
                <a:solidFill>
                  <a:schemeClr val="bg1"/>
                </a:solidFill>
                <a:effectLst/>
                <a:latin typeface="Arial" panose="020B0604020202020204" pitchFamily="34" charset="0"/>
              </a:rPr>
              <a:t>PENENTUAN </a:t>
            </a:r>
            <a:r>
              <a:rPr lang="en-ID" b="1" i="0" dirty="0">
                <a:solidFill>
                  <a:schemeClr val="bg1"/>
                </a:solidFill>
                <a:effectLst/>
                <a:latin typeface="Arial" panose="020B0604020202020204" pitchFamily="34" charset="0"/>
              </a:rPr>
              <a:t>KOMPENSASI</a:t>
            </a:r>
            <a:endParaRPr lang="en-ID" dirty="0">
              <a:solidFill>
                <a:schemeClr val="bg1"/>
              </a:solidFill>
            </a:endParaRPr>
          </a:p>
        </p:txBody>
      </p:sp>
    </p:spTree>
    <p:extLst>
      <p:ext uri="{BB962C8B-B14F-4D97-AF65-F5344CB8AC3E}">
        <p14:creationId xmlns:p14="http://schemas.microsoft.com/office/powerpoint/2010/main" val="39790855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1210</TotalTime>
  <Words>752</Words>
  <Application>Microsoft Office PowerPoint</Application>
  <PresentationFormat>On-screen Show (16:9)</PresentationFormat>
  <Paragraphs>82</Paragraphs>
  <Slides>23</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Arial</vt:lpstr>
      <vt:lpstr>Arial Rounded MT Bold</vt:lpstr>
      <vt:lpstr>Bahnschrift</vt:lpstr>
      <vt:lpstr>Calibri</vt:lpstr>
      <vt:lpstr>Rockwell Extra Bold</vt:lpstr>
      <vt:lpstr>Source Sans Pro</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dc:creator>
  <cp:lastModifiedBy>Dr. Khaidarmansyah</cp:lastModifiedBy>
  <cp:revision>181</cp:revision>
  <dcterms:created xsi:type="dcterms:W3CDTF">2013-08-21T19:17:07Z</dcterms:created>
  <dcterms:modified xsi:type="dcterms:W3CDTF">2021-01-06T11:56:14Z</dcterms:modified>
</cp:coreProperties>
</file>