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32" r:id="rId3"/>
    <p:sldId id="348" r:id="rId4"/>
    <p:sldId id="346" r:id="rId5"/>
    <p:sldId id="347" r:id="rId6"/>
    <p:sldId id="350" r:id="rId7"/>
    <p:sldId id="341" r:id="rId8"/>
    <p:sldId id="349" r:id="rId9"/>
    <p:sldId id="300" r:id="rId10"/>
  </p:sldIdLst>
  <p:sldSz cx="9144000" cy="6858000" type="screen4x3"/>
  <p:notesSz cx="7045325" cy="9345613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0" autoAdjust="0"/>
    <p:restoredTop sz="94580" autoAdjust="0"/>
  </p:normalViewPr>
  <p:slideViewPr>
    <p:cSldViewPr>
      <p:cViewPr>
        <p:scale>
          <a:sx n="75" d="100"/>
          <a:sy n="75" d="100"/>
        </p:scale>
        <p:origin x="105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sz="3600" b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PERLINDUNGAN </a:t>
            </a:r>
            <a:r>
              <a:rPr lang="en-US" sz="3600" b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KONSUMEN</a:t>
            </a:r>
          </a:p>
          <a:p>
            <a:pPr algn="ctr"/>
            <a:r>
              <a:rPr lang="en-US" sz="3600" b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HAK DAN KEWAJIBAN PELAKU USAHA 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3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548680"/>
            <a:ext cx="7488832" cy="5494784"/>
          </a:xfrm>
        </p:spPr>
        <p:txBody>
          <a:bodyPr>
            <a:normAutofit fontScale="25000" lnSpcReduction="20000"/>
          </a:bodyPr>
          <a:lstStyle/>
          <a:p>
            <a:pPr marL="857250" indent="-857250" algn="l">
              <a:buFont typeface="Wingdings" panose="05000000000000000000" pitchFamily="2" charset="2"/>
              <a:buChar char="§"/>
            </a:pPr>
            <a:endParaRPr lang="en-US" sz="11200" dirty="0" smtClean="0">
              <a:solidFill>
                <a:schemeClr val="tx1"/>
              </a:solidFill>
            </a:endParaRPr>
          </a:p>
          <a:p>
            <a:pPr marL="857250" indent="-857250" algn="l">
              <a:buFont typeface="Wingdings" panose="05000000000000000000" pitchFamily="2" charset="2"/>
              <a:buChar char="§"/>
            </a:pPr>
            <a:r>
              <a:rPr lang="en-US" sz="11200" dirty="0" err="1" smtClean="0">
                <a:solidFill>
                  <a:schemeClr val="tx1"/>
                </a:solidFill>
              </a:rPr>
              <a:t>Pelaku</a:t>
            </a:r>
            <a:r>
              <a:rPr lang="en-US" sz="11200" dirty="0" smtClean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usaha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smtClean="0">
                <a:solidFill>
                  <a:schemeClr val="tx1"/>
                </a:solidFill>
              </a:rPr>
              <a:t>: </a:t>
            </a:r>
            <a:r>
              <a:rPr lang="en-US" sz="11200" dirty="0" err="1" smtClean="0">
                <a:solidFill>
                  <a:schemeClr val="tx1"/>
                </a:solidFill>
              </a:rPr>
              <a:t>pihak</a:t>
            </a:r>
            <a:r>
              <a:rPr lang="en-US" sz="11200" dirty="0" smtClean="0">
                <a:solidFill>
                  <a:schemeClr val="tx1"/>
                </a:solidFill>
              </a:rPr>
              <a:t> </a:t>
            </a:r>
            <a:r>
              <a:rPr lang="en-US" sz="11200" dirty="0">
                <a:solidFill>
                  <a:schemeClr val="tx1"/>
                </a:solidFill>
              </a:rPr>
              <a:t>yang </a:t>
            </a:r>
            <a:r>
              <a:rPr lang="en-US" sz="11200" dirty="0" err="1">
                <a:solidFill>
                  <a:schemeClr val="tx1"/>
                </a:solidFill>
              </a:rPr>
              <a:t>memproduksi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atau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memperdagangkan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 smtClean="0">
                <a:solidFill>
                  <a:schemeClr val="tx1"/>
                </a:solidFill>
              </a:rPr>
              <a:t>barang</a:t>
            </a:r>
            <a:r>
              <a:rPr lang="en-US" sz="11200" dirty="0" smtClean="0">
                <a:solidFill>
                  <a:schemeClr val="tx1"/>
                </a:solidFill>
              </a:rPr>
              <a:t>/</a:t>
            </a:r>
            <a:r>
              <a:rPr lang="en-US" sz="11200" dirty="0" err="1" smtClean="0">
                <a:solidFill>
                  <a:schemeClr val="tx1"/>
                </a:solidFill>
              </a:rPr>
              <a:t>jasa</a:t>
            </a:r>
            <a:r>
              <a:rPr lang="en-US" sz="11200" dirty="0" smtClean="0">
                <a:solidFill>
                  <a:schemeClr val="tx1"/>
                </a:solidFill>
              </a:rPr>
              <a:t> yang </a:t>
            </a:r>
            <a:r>
              <a:rPr lang="en-US" sz="11200" dirty="0" err="1" smtClean="0">
                <a:solidFill>
                  <a:schemeClr val="tx1"/>
                </a:solidFill>
              </a:rPr>
              <a:t>Memiliki</a:t>
            </a:r>
            <a:r>
              <a:rPr lang="en-US" sz="11200" dirty="0" smtClean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tanggung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jawab</a:t>
            </a:r>
            <a:r>
              <a:rPr lang="en-US" sz="11200" dirty="0">
                <a:solidFill>
                  <a:schemeClr val="tx1"/>
                </a:solidFill>
              </a:rPr>
              <a:t> moral </a:t>
            </a:r>
            <a:r>
              <a:rPr lang="en-US" sz="11200" dirty="0" err="1">
                <a:solidFill>
                  <a:schemeClr val="tx1"/>
                </a:solidFill>
              </a:rPr>
              <a:t>dan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hukum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terhadap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produk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dan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layanan</a:t>
            </a:r>
            <a:r>
              <a:rPr lang="en-US" sz="11200" dirty="0">
                <a:solidFill>
                  <a:schemeClr val="tx1"/>
                </a:solidFill>
              </a:rPr>
              <a:t> yang </a:t>
            </a:r>
            <a:r>
              <a:rPr lang="en-US" sz="11200" dirty="0" err="1" smtClean="0">
                <a:solidFill>
                  <a:schemeClr val="tx1"/>
                </a:solidFill>
              </a:rPr>
              <a:t>ditawarkan</a:t>
            </a:r>
            <a:endParaRPr lang="en-US" sz="11200" dirty="0" smtClean="0">
              <a:solidFill>
                <a:schemeClr val="tx1"/>
              </a:solidFill>
            </a:endParaRPr>
          </a:p>
          <a:p>
            <a:pPr algn="l"/>
            <a:endParaRPr lang="en-US" sz="11200" dirty="0" smtClean="0">
              <a:solidFill>
                <a:schemeClr val="tx1"/>
              </a:solidFill>
            </a:endParaRPr>
          </a:p>
          <a:p>
            <a:pPr marL="857250" indent="-857250" algn="l">
              <a:buFont typeface="Wingdings" panose="05000000000000000000" pitchFamily="2" charset="2"/>
              <a:buChar char="§"/>
            </a:pPr>
            <a:r>
              <a:rPr lang="en-US" sz="11200" dirty="0" err="1">
                <a:solidFill>
                  <a:schemeClr val="tx1"/>
                </a:solidFill>
              </a:rPr>
              <a:t>Hubungan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antara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pelaku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usaha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dan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konsumen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harus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didasari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prinsip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kejujuran</a:t>
            </a:r>
            <a:r>
              <a:rPr lang="en-US" sz="11200" dirty="0">
                <a:solidFill>
                  <a:schemeClr val="tx1"/>
                </a:solidFill>
              </a:rPr>
              <a:t>, </a:t>
            </a:r>
            <a:r>
              <a:rPr lang="en-US" sz="11200" dirty="0" err="1">
                <a:solidFill>
                  <a:schemeClr val="tx1"/>
                </a:solidFill>
              </a:rPr>
              <a:t>tanggung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jawab</a:t>
            </a:r>
            <a:r>
              <a:rPr lang="en-US" sz="11200" dirty="0">
                <a:solidFill>
                  <a:schemeClr val="tx1"/>
                </a:solidFill>
              </a:rPr>
              <a:t>, </a:t>
            </a:r>
            <a:r>
              <a:rPr lang="en-US" sz="11200" dirty="0" err="1">
                <a:solidFill>
                  <a:schemeClr val="tx1"/>
                </a:solidFill>
              </a:rPr>
              <a:t>dan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keterbukaan</a:t>
            </a:r>
            <a:endParaRPr lang="en-US" sz="11200" dirty="0" smtClean="0">
              <a:solidFill>
                <a:schemeClr val="tx1"/>
              </a:solidFill>
            </a:endParaRPr>
          </a:p>
          <a:p>
            <a:pPr marL="857250" indent="-857250" algn="l">
              <a:buFont typeface="Wingdings" panose="05000000000000000000" pitchFamily="2" charset="2"/>
              <a:buChar char="§"/>
            </a:pPr>
            <a:endParaRPr lang="en-US" sz="11200" dirty="0">
              <a:solidFill>
                <a:schemeClr val="tx1"/>
              </a:solidFill>
            </a:endParaRPr>
          </a:p>
          <a:p>
            <a:pPr algn="l"/>
            <a:endParaRPr lang="en-US" sz="9600" dirty="0"/>
          </a:p>
          <a:p>
            <a:pPr algn="l"/>
            <a:endParaRPr lang="en-US" sz="7400" b="1" dirty="0"/>
          </a:p>
          <a:p>
            <a:pPr algn="just"/>
            <a:endParaRPr lang="en-US" sz="9600" b="1" dirty="0">
              <a:solidFill>
                <a:srgbClr val="2C3249"/>
              </a:solidFill>
              <a:ea typeface="Martel Sans" pitchFamily="34" charset="-122"/>
            </a:endParaRPr>
          </a:p>
          <a:p>
            <a:pPr algn="just"/>
            <a:endParaRPr lang="en-US" sz="8000" dirty="0">
              <a:solidFill>
                <a:srgbClr val="2C3249"/>
              </a:solidFill>
              <a:ea typeface="Martel Sans" pitchFamily="34" charset="-122"/>
            </a:endParaRPr>
          </a:p>
          <a:p>
            <a:pPr algn="just"/>
            <a:endParaRPr lang="en-US" sz="8000" dirty="0">
              <a:solidFill>
                <a:srgbClr val="2C3249"/>
              </a:solidFill>
              <a:ea typeface="Martel Sans" pitchFamily="34" charset="-122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endParaRPr lang="en-US" sz="4200" dirty="0">
              <a:solidFill>
                <a:srgbClr val="2C3249"/>
              </a:solidFill>
              <a:latin typeface="Martel Sans" pitchFamily="34" charset="0"/>
              <a:cs typeface="Martel Sans" pitchFamily="34" charset="-120"/>
            </a:endParaRPr>
          </a:p>
          <a:p>
            <a:pPr algn="just"/>
            <a:endParaRPr lang="en-US" sz="4200" dirty="0"/>
          </a:p>
          <a:p>
            <a:pPr algn="l"/>
            <a:endParaRPr lang="en-US" sz="4200" dirty="0">
              <a:solidFill>
                <a:schemeClr val="tx1"/>
              </a:solidFill>
            </a:endParaRPr>
          </a:p>
          <a:p>
            <a:pPr algn="l"/>
            <a:endParaRPr lang="en-US" sz="5000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  <a:latin typeface="Instrument Sans Medium" pitchFamily="34" charset="0"/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dirty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69244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692696"/>
            <a:ext cx="7160840" cy="4946104"/>
          </a:xfrm>
        </p:spPr>
        <p:txBody>
          <a:bodyPr/>
          <a:lstStyle/>
          <a:p>
            <a:pPr algn="l"/>
            <a:r>
              <a:rPr lang="en-US" b="1" dirty="0" err="1">
                <a:solidFill>
                  <a:schemeClr val="tx1"/>
                </a:solidFill>
              </a:rPr>
              <a:t>Hak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Pelaku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Usaha</a:t>
            </a: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Mendapatkan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dijalankan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pembelaan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layak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penyelesaian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sengketa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konsumen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Mendapatkan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pembayaran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barang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jasa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diberikan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Menentukan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syarat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perdagangan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688536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476672"/>
            <a:ext cx="7272808" cy="5760640"/>
          </a:xfrm>
        </p:spPr>
        <p:txBody>
          <a:bodyPr>
            <a:normAutofit/>
          </a:bodyPr>
          <a:lstStyle/>
          <a:p>
            <a:pPr algn="just"/>
            <a:r>
              <a:rPr lang="en-US" b="1" dirty="0" err="1">
                <a:solidFill>
                  <a:schemeClr val="tx1"/>
                </a:solidFill>
              </a:rPr>
              <a:t>Kewajiban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Pelaku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Usaha</a:t>
            </a:r>
          </a:p>
          <a:p>
            <a:pPr marL="514350" indent="-514350" algn="just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Memberikan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informasi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benar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jelas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jujur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barang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jasa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fi-FI" dirty="0">
                <a:solidFill>
                  <a:schemeClr val="tx1"/>
                </a:solidFill>
              </a:rPr>
              <a:t>Menjamin mutu dan keamanan </a:t>
            </a:r>
            <a:r>
              <a:rPr lang="fi-FI" dirty="0" smtClean="0">
                <a:solidFill>
                  <a:schemeClr val="tx1"/>
                </a:solidFill>
              </a:rPr>
              <a:t>produk</a:t>
            </a:r>
          </a:p>
          <a:p>
            <a:pPr marL="514350" indent="-514350" algn="just">
              <a:buFont typeface="Arial" pitchFamily="34" charset="0"/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Memberikan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layanan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purna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jual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dijanjikan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Font typeface="Arial" pitchFamily="34" charset="0"/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Bertanggung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jawab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kerugian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dialami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akibat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produk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jasa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sv-SE" dirty="0">
                <a:solidFill>
                  <a:schemeClr val="tx1"/>
                </a:solidFill>
              </a:rPr>
              <a:t>Menjaga etika dalam promosi dan iklan</a:t>
            </a:r>
            <a:endParaRPr lang="en-US" dirty="0">
              <a:solidFill>
                <a:schemeClr val="tx1"/>
              </a:solidFill>
            </a:endParaRPr>
          </a:p>
          <a:p>
            <a:pPr algn="just"/>
            <a:endParaRPr lang="sv-SE" dirty="0"/>
          </a:p>
          <a:p>
            <a:pPr algn="just"/>
            <a:endParaRPr lang="nl-NL" dirty="0" smtClean="0"/>
          </a:p>
          <a:p>
            <a:pPr marL="514350" indent="-514350" algn="just">
              <a:buAutoNum type="arabicPeriod"/>
            </a:pPr>
            <a:endParaRPr lang="en-US" dirty="0">
              <a:solidFill>
                <a:schemeClr val="tx1"/>
              </a:solidFill>
            </a:endParaRPr>
          </a:p>
          <a:p>
            <a:pPr algn="just"/>
            <a:endParaRPr lang="en-US" sz="1500" dirty="0" smtClean="0">
              <a:solidFill>
                <a:schemeClr val="tx1"/>
              </a:solidFill>
            </a:endParaRPr>
          </a:p>
          <a:p>
            <a:pPr algn="just"/>
            <a:endParaRPr lang="en-US" sz="1500" dirty="0">
              <a:solidFill>
                <a:schemeClr val="tx1"/>
              </a:solidFill>
            </a:endParaRPr>
          </a:p>
          <a:p>
            <a:pPr algn="just"/>
            <a:endParaRPr lang="en-US" sz="1500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194039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764704"/>
            <a:ext cx="7272808" cy="4874096"/>
          </a:xfrm>
        </p:spPr>
        <p:txBody>
          <a:bodyPr/>
          <a:lstStyle/>
          <a:p>
            <a:pPr algn="l"/>
            <a:r>
              <a:rPr lang="en-US" b="1" dirty="0" err="1">
                <a:solidFill>
                  <a:schemeClr val="tx1"/>
                </a:solidFill>
              </a:rPr>
              <a:t>Tanggung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Jawab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Terhadap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Produk</a:t>
            </a:r>
            <a:r>
              <a:rPr lang="en-US" b="1" dirty="0">
                <a:solidFill>
                  <a:schemeClr val="tx1"/>
                </a:solidFill>
              </a:rPr>
              <a:t> &amp; </a:t>
            </a:r>
            <a:r>
              <a:rPr lang="en-US" b="1" dirty="0" err="1" smtClean="0">
                <a:solidFill>
                  <a:schemeClr val="tx1"/>
                </a:solidFill>
              </a:rPr>
              <a:t>Layanan</a:t>
            </a:r>
            <a:endParaRPr lang="en-US" b="1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sv-SE" dirty="0" smtClean="0">
                <a:solidFill>
                  <a:schemeClr val="tx1"/>
                </a:solidFill>
              </a:rPr>
              <a:t>Produk </a:t>
            </a:r>
            <a:r>
              <a:rPr lang="sv-SE" dirty="0">
                <a:solidFill>
                  <a:schemeClr val="tx1"/>
                </a:solidFill>
              </a:rPr>
              <a:t>harus aman, tidak membahayakan kesehatan/keselamatan </a:t>
            </a:r>
            <a:r>
              <a:rPr lang="sv-SE" dirty="0" smtClean="0">
                <a:solidFill>
                  <a:schemeClr val="tx1"/>
                </a:solidFill>
              </a:rPr>
              <a:t>konsumen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Pelaku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wajib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menarik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produk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cacat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berbahaya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peredaran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Font typeface="Arial" pitchFamily="34" charset="0"/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Layanan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janji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termasuk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jaminan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purna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jual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Bertanggung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jawab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setiap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kerugian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akibat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produk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jasa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0204929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620688"/>
            <a:ext cx="7488832" cy="5018112"/>
          </a:xfrm>
        </p:spPr>
        <p:txBody>
          <a:bodyPr/>
          <a:lstStyle/>
          <a:p>
            <a:r>
              <a:rPr lang="en-US" b="1" dirty="0" err="1">
                <a:solidFill>
                  <a:schemeClr val="tx1"/>
                </a:solidFill>
              </a:rPr>
              <a:t>Kewajiban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Memberikan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Informasi</a:t>
            </a:r>
            <a:r>
              <a:rPr lang="en-US" b="1" dirty="0">
                <a:solidFill>
                  <a:schemeClr val="tx1"/>
                </a:solidFill>
              </a:rPr>
              <a:t> yang </a:t>
            </a:r>
            <a:r>
              <a:rPr lang="en-US" b="1" dirty="0" err="1" smtClean="0">
                <a:solidFill>
                  <a:schemeClr val="tx1"/>
                </a:solidFill>
              </a:rPr>
              <a:t>Jelas</a:t>
            </a:r>
            <a:endParaRPr lang="en-US" b="1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1. </a:t>
            </a:r>
            <a:r>
              <a:rPr lang="en-US" dirty="0" err="1">
                <a:solidFill>
                  <a:schemeClr val="tx1"/>
                </a:solidFill>
              </a:rPr>
              <a:t>Informasi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mencakup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nama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produk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komposisi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pakai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kadaluarsa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dll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2.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menyesatkan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menyembunyikan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fakta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penting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3. </a:t>
            </a:r>
            <a:r>
              <a:rPr lang="en-US" dirty="0">
                <a:solidFill>
                  <a:schemeClr val="tx1"/>
                </a:solidFill>
              </a:rPr>
              <a:t>Label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iklan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mudah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dipahami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4. </a:t>
            </a:r>
            <a:r>
              <a:rPr lang="en-US" dirty="0" err="1">
                <a:solidFill>
                  <a:schemeClr val="tx1"/>
                </a:solidFill>
              </a:rPr>
              <a:t>Transparansi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informasi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penting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328994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39552" y="764704"/>
            <a:ext cx="7848872" cy="5328592"/>
          </a:xfrm>
        </p:spPr>
        <p:txBody>
          <a:bodyPr/>
          <a:lstStyle/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err="1" smtClean="0">
                <a:solidFill>
                  <a:schemeClr val="tx1"/>
                </a:solidFill>
              </a:rPr>
              <a:t>Implementasi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dalam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Praktik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Bisnis</a:t>
            </a:r>
            <a:endParaRPr lang="en-US" b="1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1.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Menyediakan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buku</a:t>
            </a:r>
            <a:r>
              <a:rPr lang="en-US" dirty="0">
                <a:solidFill>
                  <a:schemeClr val="tx1"/>
                </a:solidFill>
              </a:rPr>
              <a:t> manual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layanan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pelanggan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  <a:ea typeface="Instrument Sans Medium" pitchFamily="34" charset="-122"/>
              </a:rPr>
              <a:t>2. </a:t>
            </a:r>
            <a:r>
              <a:rPr lang="en-US" dirty="0" err="1">
                <a:solidFill>
                  <a:schemeClr val="tx1"/>
                </a:solidFill>
              </a:rPr>
              <a:t>Menarik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produk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cacat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pasar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342900" indent="-342900" algn="l"/>
            <a:r>
              <a:rPr lang="sv-SE" dirty="0" smtClean="0">
                <a:solidFill>
                  <a:schemeClr val="tx1"/>
                </a:solidFill>
                <a:ea typeface="Instrument Sans Medium" pitchFamily="34" charset="-122"/>
              </a:rPr>
              <a:t>3. </a:t>
            </a:r>
            <a:r>
              <a:rPr lang="en-US" dirty="0" err="1">
                <a:solidFill>
                  <a:schemeClr val="tx1"/>
                </a:solidFill>
              </a:rPr>
              <a:t>Memberikan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pelatihan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staf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etika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406400" indent="-406400" algn="l"/>
            <a:r>
              <a:rPr lang="en-US" dirty="0" smtClean="0">
                <a:solidFill>
                  <a:schemeClr val="tx1"/>
                </a:solidFill>
                <a:ea typeface="Instrument Sans Medium" pitchFamily="34" charset="-122"/>
              </a:rPr>
              <a:t>4. </a:t>
            </a:r>
            <a:r>
              <a:rPr lang="en-US" dirty="0" err="1">
                <a:solidFill>
                  <a:schemeClr val="tx1"/>
                </a:solidFill>
              </a:rPr>
              <a:t>Menyediakan</a:t>
            </a:r>
            <a:r>
              <a:rPr lang="en-US" dirty="0">
                <a:solidFill>
                  <a:schemeClr val="tx1"/>
                </a:solidFill>
              </a:rPr>
              <a:t> media </a:t>
            </a:r>
            <a:r>
              <a:rPr lang="en-US" dirty="0" err="1">
                <a:solidFill>
                  <a:schemeClr val="tx1"/>
                </a:solidFill>
              </a:rPr>
              <a:t>pengaduan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menindaklanjuti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keluhan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  <a:latin typeface="Instrument Sans Medium" panose="020B0604020202020204" charset="0"/>
              <a:ea typeface="Instrument Sans Medium" pitchFamily="34" charset="-122"/>
              <a:cs typeface="Instrument Sans Medium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6594481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764704"/>
            <a:ext cx="6872808" cy="4874096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KESIMPULAN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Pelaku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wajib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kepercayaan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Informasi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jujur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layanan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berkualitas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kunci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kesuksesan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usaha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Tanggung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jawab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produk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layanan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menciptakan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keadilan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perdagangan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dirty="0" smtClean="0"/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746535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  <a:p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 </a:t>
            </a:r>
            <a:r>
              <a:rPr lang="en-US" sz="4000" b="1" dirty="0">
                <a:solidFill>
                  <a:schemeClr val="tx1"/>
                </a:solidFill>
              </a:rPr>
              <a:t>END</a:t>
            </a:r>
            <a:r>
              <a:rPr lang="id-ID" sz="4000" b="1" dirty="0">
                <a:solidFill>
                  <a:schemeClr val="tx1"/>
                </a:solidFill>
              </a:rPr>
              <a:t> </a:t>
            </a:r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6255</TotalTime>
  <Words>287</Words>
  <Application>Microsoft Office PowerPoint</Application>
  <PresentationFormat>On-screen Show (4:3)</PresentationFormat>
  <Paragraphs>66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Cambria</vt:lpstr>
      <vt:lpstr>Instrument Sans Medium</vt:lpstr>
      <vt:lpstr>Martel Sans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Adminbsm</cp:lastModifiedBy>
  <cp:revision>585</cp:revision>
  <cp:lastPrinted>2017-08-29T02:54:51Z</cp:lastPrinted>
  <dcterms:created xsi:type="dcterms:W3CDTF">2010-04-18T12:06:30Z</dcterms:created>
  <dcterms:modified xsi:type="dcterms:W3CDTF">2025-04-08T20:56:29Z</dcterms:modified>
</cp:coreProperties>
</file>