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6" r:id="rId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000000"/>
    <a:srgbClr val="FF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65" autoAdjust="0"/>
    <p:restoredTop sz="94660"/>
  </p:normalViewPr>
  <p:slideViewPr>
    <p:cSldViewPr>
      <p:cViewPr varScale="1">
        <p:scale>
          <a:sx n="73" d="100"/>
          <a:sy n="73" d="100"/>
        </p:scale>
        <p:origin x="-130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h 1912"/>
              <a:gd name="T1" fmla="*/ 6 h 1912"/>
              <a:gd name="T2" fmla="*/ 6 h 1912"/>
              <a:gd name="T3" fmla="*/ 60 h 1912"/>
              <a:gd name="T4" fmla="*/ 1912 h 1912"/>
              <a:gd name="T5" fmla="*/ 1912 h 1912"/>
              <a:gd name="T6" fmla="*/ 0 h 1912"/>
              <a:gd name="T7" fmla="*/ 0 h 1912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</a:cxnLst>
            <a:rect l="0" t="0" r="r" b="b"/>
            <a:pathLst>
              <a:path h="1912">
                <a:moveTo>
                  <a:pt x="0" y="0"/>
                </a:moveTo>
                <a:lnTo>
                  <a:pt x="0" y="6"/>
                </a:ln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191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SG"/>
          </a:p>
        </p:txBody>
      </p:sp>
      <p:sp>
        <p:nvSpPr>
          <p:cNvPr id="3891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227FC7-8B81-4A6C-B7AB-00AD264404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7DC0F5-6B97-410A-8118-DD48689733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DEB46B-7346-4E1E-AAB2-0B9F776023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322D7-AE6F-41FD-8731-8FE8A8EB9B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0A22BF-381E-41F6-9CFF-696B04C040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FF0C00-3F20-438D-AF39-BF73968EE4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9CC40A-9F5C-489D-A052-C9DFD4F540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6B6AFC-5DD3-41BD-96BB-B5D14E6690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289C38-D447-4DF5-AB7B-6D86FA42DE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924715-8F38-4044-848C-8B42C55CBC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SG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226980-2D73-48E3-9DAB-38F0960DFB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6F020D1B-C0EA-4AE6-95C3-2D74C5BDC4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44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98" decel="100000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98" decel="100000" fill="hold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98" decel="100000" fill="hold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/>
      <p:bldP spid="37891" grpId="0" build="p">
        <p:tmplLst>
          <p:tmpl lvl="1">
            <p:tnLst>
              <p:par>
                <p:cTn presetID="37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89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789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789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3789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3789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89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789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789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3789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3789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89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789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789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3789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3789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89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789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789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3789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3789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89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789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789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3789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3789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ahoma" pitchFamily="34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ahoma" pitchFamily="34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WordArt 4"/>
          <p:cNvSpPr>
            <a:spLocks noChangeArrowheads="1" noChangeShapeType="1" noTextEdit="1"/>
          </p:cNvSpPr>
          <p:nvPr/>
        </p:nvSpPr>
        <p:spPr bwMode="auto">
          <a:xfrm>
            <a:off x="1258888" y="2060575"/>
            <a:ext cx="6842125" cy="16954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7796"/>
              </a:avLst>
            </a:prstTxWarp>
          </a:bodyPr>
          <a:lstStyle/>
          <a:p>
            <a:pPr algn="ctr"/>
            <a:endParaRPr lang="id-ID" sz="3600" kern="10" spc="720" dirty="0">
              <a:ln w="9525">
                <a:noFill/>
                <a:round/>
                <a:headEnd/>
                <a:tailEnd/>
              </a:ln>
              <a:gradFill rotWithShape="1">
                <a:gsLst>
                  <a:gs pos="0">
                    <a:srgbClr val="AAAAAA"/>
                  </a:gs>
                  <a:gs pos="100000">
                    <a:srgbClr val="FFFFFF"/>
                  </a:gs>
                </a:gsLst>
                <a:lin ang="5400000" scaled="1"/>
              </a:gradFill>
              <a:effectLst>
                <a:outerShdw dist="45791" dir="3378596" algn="ctr" rotWithShape="0">
                  <a:srgbClr val="4D4D4D">
                    <a:alpha val="79999"/>
                  </a:srgbClr>
                </a:outerShdw>
              </a:effectLst>
              <a:latin typeface="Arial Black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ctrTitle" sz="quarter"/>
          </p:nvPr>
        </p:nvSpPr>
        <p:spPr>
          <a:xfrm>
            <a:off x="611560" y="476672"/>
            <a:ext cx="7772400" cy="1431925"/>
          </a:xfrm>
        </p:spPr>
        <p:txBody>
          <a:bodyPr/>
          <a:lstStyle/>
          <a:p>
            <a:pPr algn="ctr"/>
            <a:r>
              <a:rPr lang="id-ID" sz="4800" b="1" dirty="0" smtClean="0"/>
              <a:t>KARYA TULIS ILMIAH</a:t>
            </a:r>
            <a:endParaRPr lang="id-ID" sz="4800" b="1" dirty="0"/>
          </a:p>
        </p:txBody>
      </p:sp>
      <p:sp>
        <p:nvSpPr>
          <p:cNvPr id="4" name="Subtitle 3"/>
          <p:cNvSpPr>
            <a:spLocks noGrp="1"/>
          </p:cNvSpPr>
          <p:nvPr>
            <p:ph type="subTitle" sz="quarter" idx="1"/>
          </p:nvPr>
        </p:nvSpPr>
        <p:spPr>
          <a:xfrm>
            <a:off x="1403648" y="3284984"/>
            <a:ext cx="6400800" cy="792088"/>
          </a:xfrm>
        </p:spPr>
        <p:txBody>
          <a:bodyPr/>
          <a:lstStyle/>
          <a:p>
            <a:r>
              <a:rPr lang="id-ID" sz="2400" dirty="0" smtClean="0"/>
              <a:t>KONSEP DAN JENIS KARYA TULIS ILMIAH</a:t>
            </a:r>
            <a:endParaRPr lang="id-ID" sz="24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WordArt 4"/>
          <p:cNvSpPr>
            <a:spLocks noChangeArrowheads="1" noChangeShapeType="1" noTextEdit="1"/>
          </p:cNvSpPr>
          <p:nvPr/>
        </p:nvSpPr>
        <p:spPr bwMode="auto">
          <a:xfrm>
            <a:off x="1692275" y="549275"/>
            <a:ext cx="6335713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d-ID" sz="3600" kern="10" dirty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A.  Pengertian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/>
            </a:r>
            <a:br>
              <a:rPr lang="en-US" sz="4000" dirty="0" smtClean="0"/>
            </a:br>
            <a:endParaRPr lang="en-US" sz="4000" dirty="0" smtClean="0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79512" y="2708920"/>
            <a:ext cx="9144000" cy="2828932"/>
          </a:xfrm>
        </p:spPr>
        <p:txBody>
          <a:bodyPr/>
          <a:lstStyle/>
          <a:p>
            <a:pPr eaLnBrk="1" hangingPunct="1">
              <a:defRPr/>
            </a:pPr>
            <a:r>
              <a:rPr lang="en-US" sz="2600" dirty="0" err="1" smtClean="0"/>
              <a:t>Karya</a:t>
            </a:r>
            <a:r>
              <a:rPr lang="en-US" sz="2600" dirty="0" smtClean="0"/>
              <a:t> </a:t>
            </a:r>
            <a:r>
              <a:rPr lang="en-US" sz="2600" dirty="0" err="1" smtClean="0"/>
              <a:t>ilmiah</a:t>
            </a:r>
            <a:r>
              <a:rPr lang="en-US" sz="2600" dirty="0" smtClean="0"/>
              <a:t> </a:t>
            </a:r>
            <a:r>
              <a:rPr lang="en-US" sz="2600" dirty="0" err="1" smtClean="0"/>
              <a:t>adalah</a:t>
            </a:r>
            <a:r>
              <a:rPr lang="en-US" sz="2600" dirty="0" smtClean="0"/>
              <a:t> </a:t>
            </a:r>
            <a:r>
              <a:rPr lang="en-US" sz="2600" dirty="0" err="1" smtClean="0"/>
              <a:t>tulisan</a:t>
            </a:r>
            <a:r>
              <a:rPr lang="en-US" sz="2600" dirty="0" smtClean="0"/>
              <a:t> yang </a:t>
            </a:r>
            <a:r>
              <a:rPr lang="en-US" sz="2600" dirty="0" err="1" smtClean="0"/>
              <a:t>mengungkapkan</a:t>
            </a:r>
            <a:r>
              <a:rPr lang="en-US" sz="2600" dirty="0" smtClean="0"/>
              <a:t> </a:t>
            </a:r>
            <a:r>
              <a:rPr lang="en-US" sz="2600" dirty="0" err="1" smtClean="0"/>
              <a:t>suatu</a:t>
            </a:r>
            <a:r>
              <a:rPr lang="en-US" sz="2600" dirty="0" smtClean="0"/>
              <a:t> </a:t>
            </a:r>
            <a:r>
              <a:rPr lang="en-US" sz="2600" dirty="0" err="1" smtClean="0"/>
              <a:t>masalah</a:t>
            </a:r>
            <a:r>
              <a:rPr lang="en-US" sz="2600" dirty="0" smtClean="0"/>
              <a:t> </a:t>
            </a:r>
            <a:r>
              <a:rPr lang="en-US" sz="2600" dirty="0" err="1" smtClean="0"/>
              <a:t>melalui</a:t>
            </a:r>
            <a:r>
              <a:rPr lang="en-US" sz="2600" dirty="0" smtClean="0"/>
              <a:t> </a:t>
            </a:r>
            <a:r>
              <a:rPr lang="en-US" sz="2600" dirty="0" err="1" smtClean="0"/>
              <a:t>pengamatan</a:t>
            </a:r>
            <a:r>
              <a:rPr lang="en-US" sz="2600" dirty="0" smtClean="0"/>
              <a:t>, </a:t>
            </a:r>
            <a:r>
              <a:rPr lang="en-US" sz="2600" dirty="0" err="1" smtClean="0"/>
              <a:t>tinjauan</a:t>
            </a:r>
            <a:r>
              <a:rPr lang="en-US" sz="2600" dirty="0" smtClean="0"/>
              <a:t>, </a:t>
            </a:r>
            <a:r>
              <a:rPr lang="en-US" sz="2600" dirty="0" err="1" smtClean="0"/>
              <a:t>dan</a:t>
            </a:r>
            <a:r>
              <a:rPr lang="en-US" sz="2600" dirty="0" smtClean="0"/>
              <a:t> </a:t>
            </a:r>
            <a:r>
              <a:rPr lang="en-US" sz="2600" dirty="0" err="1" smtClean="0"/>
              <a:t>penelitian</a:t>
            </a:r>
            <a:r>
              <a:rPr lang="en-US" sz="2600" dirty="0" smtClean="0"/>
              <a:t> </a:t>
            </a:r>
            <a:r>
              <a:rPr lang="en-US" sz="2600" dirty="0" err="1" smtClean="0"/>
              <a:t>menurut</a:t>
            </a:r>
            <a:r>
              <a:rPr lang="en-US" sz="2600" dirty="0" smtClean="0"/>
              <a:t> </a:t>
            </a:r>
            <a:r>
              <a:rPr lang="en-US" sz="2600" dirty="0" err="1" smtClean="0"/>
              <a:t>metode</a:t>
            </a:r>
            <a:r>
              <a:rPr lang="en-US" sz="2600" dirty="0" smtClean="0"/>
              <a:t> </a:t>
            </a:r>
            <a:r>
              <a:rPr lang="en-US" sz="2600" dirty="0" err="1" smtClean="0"/>
              <a:t>ilmiah</a:t>
            </a:r>
            <a:r>
              <a:rPr lang="en-US" sz="2600" dirty="0" smtClean="0"/>
              <a:t> yang </a:t>
            </a:r>
            <a:r>
              <a:rPr lang="en-US" sz="2600" dirty="0" err="1" smtClean="0"/>
              <a:t>isinya</a:t>
            </a:r>
            <a:r>
              <a:rPr lang="en-US" sz="2600" dirty="0" smtClean="0"/>
              <a:t> </a:t>
            </a:r>
            <a:r>
              <a:rPr lang="en-US" sz="2600" dirty="0" err="1" smtClean="0"/>
              <a:t>dapat</a:t>
            </a:r>
            <a:r>
              <a:rPr lang="en-US" sz="2600" dirty="0" smtClean="0"/>
              <a:t> </a:t>
            </a:r>
            <a:r>
              <a:rPr lang="en-US" sz="2600" dirty="0" err="1" smtClean="0"/>
              <a:t>dipertanggung</a:t>
            </a:r>
            <a:r>
              <a:rPr lang="en-US" sz="2600" dirty="0" smtClean="0"/>
              <a:t> </a:t>
            </a:r>
            <a:r>
              <a:rPr lang="en-US" sz="2600" dirty="0" err="1" smtClean="0"/>
              <a:t>jawabkan</a:t>
            </a:r>
            <a:r>
              <a:rPr lang="en-US" sz="2600" dirty="0" smtClean="0"/>
              <a:t> </a:t>
            </a:r>
            <a:r>
              <a:rPr lang="en-US" sz="2600" dirty="0" err="1" smtClean="0"/>
              <a:t>kebenarannya</a:t>
            </a:r>
            <a:r>
              <a:rPr lang="en-US" sz="2600" dirty="0" smtClean="0"/>
              <a:t>.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/>
            </a:r>
            <a:br>
              <a:rPr lang="en-US" sz="4000" dirty="0" smtClean="0"/>
            </a:br>
            <a:endParaRPr lang="en-US" sz="4000" dirty="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419672"/>
            <a:ext cx="9144000" cy="5257800"/>
          </a:xfrm>
        </p:spPr>
        <p:txBody>
          <a:bodyPr/>
          <a:lstStyle/>
          <a:p>
            <a:pPr marL="609600" indent="-609600" eaLnBrk="1" hangingPunct="1">
              <a:defRPr/>
            </a:pPr>
            <a:r>
              <a:rPr lang="sv-SE" sz="2800" dirty="0" smtClean="0">
                <a:solidFill>
                  <a:srgbClr val="FF0000"/>
                </a:solidFill>
              </a:rPr>
              <a:t>logis</a:t>
            </a:r>
            <a:r>
              <a:rPr lang="sv-SE" sz="2800" dirty="0" smtClean="0"/>
              <a:t>, yaitu segala sesuatu yang disajikan beralasan dan diterima dengan akal sehat.</a:t>
            </a:r>
            <a:endParaRPr lang="id-ID" sz="2800" dirty="0" smtClean="0"/>
          </a:p>
          <a:p>
            <a:pPr marL="609600" indent="-609600" eaLnBrk="1" hangingPunct="1">
              <a:defRPr/>
            </a:pPr>
            <a:r>
              <a:rPr lang="sv-SE" sz="2800" dirty="0" smtClean="0">
                <a:solidFill>
                  <a:srgbClr val="FF0000"/>
                </a:solidFill>
              </a:rPr>
              <a:t>Sistematis</a:t>
            </a:r>
            <a:r>
              <a:rPr lang="sv-SE" sz="2800" dirty="0" smtClean="0"/>
              <a:t>, yaitu disusun menurut aturan tertentu</a:t>
            </a:r>
            <a:endParaRPr lang="id-ID" sz="2800" dirty="0" smtClean="0"/>
          </a:p>
          <a:p>
            <a:pPr marL="609600" indent="-609600" eaLnBrk="1" hangingPunct="1">
              <a:defRPr/>
            </a:pPr>
            <a:r>
              <a:rPr lang="sv-SE" sz="2800" dirty="0" smtClean="0">
                <a:solidFill>
                  <a:srgbClr val="FF0000"/>
                </a:solidFill>
              </a:rPr>
              <a:t>Objektif</a:t>
            </a:r>
            <a:r>
              <a:rPr lang="sv-SE" sz="2800" dirty="0" smtClean="0"/>
              <a:t>, yaitu menyampaikan data dan fakta apa adanya</a:t>
            </a:r>
            <a:endParaRPr lang="id-ID" sz="2800" dirty="0" smtClean="0"/>
          </a:p>
          <a:p>
            <a:pPr marL="609600" indent="-609600" eaLnBrk="1" hangingPunct="1">
              <a:defRPr/>
            </a:pPr>
            <a:r>
              <a:rPr lang="sv-SE" sz="2800" dirty="0" smtClean="0">
                <a:solidFill>
                  <a:srgbClr val="FF0000"/>
                </a:solidFill>
              </a:rPr>
              <a:t>Tuntas</a:t>
            </a:r>
            <a:r>
              <a:rPr lang="sv-SE" sz="2800" dirty="0" smtClean="0"/>
              <a:t>, yaitu pemasalahan yang dikupas secara mendalam dan lengkap</a:t>
            </a:r>
            <a:endParaRPr lang="id-ID" sz="2800" dirty="0" smtClean="0"/>
          </a:p>
        </p:txBody>
      </p:sp>
      <p:sp>
        <p:nvSpPr>
          <p:cNvPr id="5124" name="WordArt 4"/>
          <p:cNvSpPr>
            <a:spLocks noChangeArrowheads="1" noChangeShapeType="1" noTextEdit="1"/>
          </p:cNvSpPr>
          <p:nvPr/>
        </p:nvSpPr>
        <p:spPr bwMode="auto">
          <a:xfrm>
            <a:off x="1547813" y="620713"/>
            <a:ext cx="65532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d-ID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B.  Ciri-ciri Karya Ilmiah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80528" y="1611560"/>
            <a:ext cx="9144000" cy="6858000"/>
          </a:xfrm>
        </p:spPr>
        <p:txBody>
          <a:bodyPr/>
          <a:lstStyle/>
          <a:p>
            <a:pPr eaLnBrk="1" hangingPunct="1">
              <a:defRPr/>
            </a:pPr>
            <a:r>
              <a:rPr lang="sv-SE" sz="2600" dirty="0" smtClean="0">
                <a:solidFill>
                  <a:srgbClr val="FF0000"/>
                </a:solidFill>
              </a:rPr>
              <a:t>Saksama</a:t>
            </a:r>
            <a:r>
              <a:rPr lang="sv-SE" sz="2600" dirty="0" smtClean="0"/>
              <a:t>, yaitu berusaha mengindari dari kesalahan</a:t>
            </a:r>
            <a:endParaRPr lang="id-ID" sz="2600" dirty="0" smtClean="0"/>
          </a:p>
          <a:p>
            <a:pPr eaLnBrk="1" hangingPunct="1">
              <a:defRPr/>
            </a:pPr>
            <a:r>
              <a:rPr lang="sv-SE" sz="2600" dirty="0" smtClean="0">
                <a:solidFill>
                  <a:srgbClr val="FF0000"/>
                </a:solidFill>
              </a:rPr>
              <a:t>Jelas</a:t>
            </a:r>
            <a:r>
              <a:rPr lang="sv-SE" sz="2600" dirty="0" smtClean="0"/>
              <a:t>, yaitu mengungkapkan maksud dan tujuan secara jelas</a:t>
            </a:r>
            <a:endParaRPr lang="id-ID" sz="2600" dirty="0" smtClean="0"/>
          </a:p>
          <a:p>
            <a:pPr eaLnBrk="1" hangingPunct="1">
              <a:defRPr/>
            </a:pPr>
            <a:r>
              <a:rPr lang="sv-SE" sz="2600" dirty="0" smtClean="0">
                <a:solidFill>
                  <a:srgbClr val="FF0000"/>
                </a:solidFill>
              </a:rPr>
              <a:t>Terbuka</a:t>
            </a:r>
            <a:r>
              <a:rPr lang="sv-SE" sz="2600" dirty="0" smtClean="0"/>
              <a:t>, yaitu sewaktu-waktu dapat berubah, jika ada pendapat baru yang lebih benar.</a:t>
            </a:r>
            <a:endParaRPr lang="id-ID" sz="2600" dirty="0" smtClean="0"/>
          </a:p>
          <a:p>
            <a:pPr eaLnBrk="1" hangingPunct="1">
              <a:defRPr/>
            </a:pPr>
            <a:r>
              <a:rPr lang="sv-SE" sz="2600" dirty="0" smtClean="0">
                <a:solidFill>
                  <a:srgbClr val="FF0000"/>
                </a:solidFill>
              </a:rPr>
              <a:t>Berlaku</a:t>
            </a:r>
            <a:r>
              <a:rPr lang="sv-SE" sz="2600" dirty="0" smtClean="0"/>
              <a:t> umum, yaitu kesimpulan-kesimpulan berlaku bagi semua populasinya</a:t>
            </a:r>
          </a:p>
          <a:p>
            <a:pPr eaLnBrk="1" hangingPunct="1">
              <a:defRPr/>
            </a:pPr>
            <a:r>
              <a:rPr lang="sv-SE" sz="2600" dirty="0" smtClean="0"/>
              <a:t>Kebenarannya dapat diuji</a:t>
            </a:r>
          </a:p>
          <a:p>
            <a:pPr eaLnBrk="1" hangingPunct="1">
              <a:defRPr/>
            </a:pPr>
            <a:r>
              <a:rPr lang="sv-SE" sz="2600" dirty="0" smtClean="0"/>
              <a:t>Pengujiannya memperhatikan santunan bahasa dan tata tulis yang umum.</a:t>
            </a:r>
            <a:endParaRPr lang="en-US" sz="2600" dirty="0" smtClean="0"/>
          </a:p>
          <a:p>
            <a:pPr eaLnBrk="1" hangingPunct="1">
              <a:defRPr/>
            </a:pPr>
            <a:endParaRPr lang="en-US" sz="2600" dirty="0" smtClean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98" decel="1000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98" decel="1000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smtClean="0"/>
              <a:t/>
            </a:r>
            <a:br>
              <a:rPr lang="en-US" sz="4000" smtClean="0"/>
            </a:br>
            <a:endParaRPr lang="en-US" sz="400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8520" y="1600200"/>
            <a:ext cx="9035480" cy="525780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sv-SE" sz="2600" dirty="0" smtClean="0">
                <a:solidFill>
                  <a:srgbClr val="FF0000"/>
                </a:solidFill>
              </a:rPr>
              <a:t>Komunikatif</a:t>
            </a:r>
            <a:r>
              <a:rPr lang="sv-SE" sz="2600" dirty="0" smtClean="0"/>
              <a:t>,maksudnya :</a:t>
            </a:r>
          </a:p>
          <a:p>
            <a:pPr eaLnBrk="1" hangingPunct="1">
              <a:defRPr/>
            </a:pPr>
            <a:r>
              <a:rPr lang="sv-SE" sz="2600" dirty="0" smtClean="0"/>
              <a:t> Mengandung suatu masalah beserta pemecahannya. Masalah hendaknya merangsang pembaca untuk mengetahuinya</a:t>
            </a:r>
            <a:endParaRPr lang="id-ID" sz="2600" dirty="0" smtClean="0"/>
          </a:p>
          <a:p>
            <a:pPr eaLnBrk="1" hangingPunct="1">
              <a:buFontTx/>
              <a:buNone/>
              <a:defRPr/>
            </a:pPr>
            <a:r>
              <a:rPr lang="sv-SE" sz="2600" dirty="0" smtClean="0">
                <a:solidFill>
                  <a:srgbClr val="FF0000"/>
                </a:solidFill>
              </a:rPr>
              <a:t>Bernalar</a:t>
            </a:r>
            <a:r>
              <a:rPr lang="sv-SE" sz="2600" dirty="0" smtClean="0"/>
              <a:t>, maksudnya :</a:t>
            </a:r>
          </a:p>
          <a:p>
            <a:pPr eaLnBrk="1" hangingPunct="1">
              <a:defRPr/>
            </a:pPr>
            <a:r>
              <a:rPr lang="sv-SE" sz="2600" dirty="0" smtClean="0"/>
              <a:t>isi tulisan dikemukakan dengan nalar yang sehat sehingga dapat dipercaya.</a:t>
            </a:r>
            <a:endParaRPr lang="id-ID" sz="2600" dirty="0" smtClean="0"/>
          </a:p>
          <a:p>
            <a:pPr eaLnBrk="1" hangingPunct="1">
              <a:buFontTx/>
              <a:buNone/>
              <a:defRPr/>
            </a:pPr>
            <a:r>
              <a:rPr lang="sv-SE" sz="2600" dirty="0" smtClean="0">
                <a:solidFill>
                  <a:srgbClr val="FF0000"/>
                </a:solidFill>
              </a:rPr>
              <a:t>Logis</a:t>
            </a:r>
            <a:r>
              <a:rPr lang="sv-SE" sz="2600" dirty="0" smtClean="0"/>
              <a:t>, maksudnya:</a:t>
            </a:r>
          </a:p>
          <a:p>
            <a:pPr eaLnBrk="1" hangingPunct="1">
              <a:defRPr/>
            </a:pPr>
            <a:r>
              <a:rPr lang="en-US" sz="2600" dirty="0" err="1" smtClean="0"/>
              <a:t>Masalah</a:t>
            </a:r>
            <a:r>
              <a:rPr lang="en-US" sz="2600" dirty="0" smtClean="0"/>
              <a:t> yang </a:t>
            </a:r>
            <a:r>
              <a:rPr lang="en-US" sz="2600" dirty="0" err="1" smtClean="0"/>
              <a:t>dikemukakan</a:t>
            </a:r>
            <a:r>
              <a:rPr lang="en-US" sz="2600" dirty="0" smtClean="0"/>
              <a:t> </a:t>
            </a:r>
            <a:r>
              <a:rPr lang="en-US" sz="2600" dirty="0" err="1" smtClean="0"/>
              <a:t>berdasarkan</a:t>
            </a:r>
            <a:r>
              <a:rPr lang="en-US" sz="2600" dirty="0" smtClean="0"/>
              <a:t> </a:t>
            </a:r>
            <a:r>
              <a:rPr lang="en-US" sz="2600" dirty="0" err="1" smtClean="0"/>
              <a:t>pikiran</a:t>
            </a:r>
            <a:r>
              <a:rPr lang="en-US" sz="2600" dirty="0" smtClean="0"/>
              <a:t> </a:t>
            </a:r>
            <a:r>
              <a:rPr lang="en-US" sz="2600" dirty="0" err="1" smtClean="0"/>
              <a:t>akal</a:t>
            </a:r>
            <a:r>
              <a:rPr lang="en-US" sz="2600" dirty="0" smtClean="0"/>
              <a:t>, </a:t>
            </a:r>
            <a:r>
              <a:rPr lang="en-US" sz="2600" dirty="0" err="1" smtClean="0"/>
              <a:t>bukan</a:t>
            </a:r>
            <a:r>
              <a:rPr lang="en-US" sz="2600" dirty="0" smtClean="0"/>
              <a:t> </a:t>
            </a:r>
            <a:r>
              <a:rPr lang="en-US" sz="2600" dirty="0" err="1" smtClean="0"/>
              <a:t>hasil</a:t>
            </a:r>
            <a:r>
              <a:rPr lang="en-US" sz="2600" dirty="0" smtClean="0"/>
              <a:t> </a:t>
            </a:r>
            <a:r>
              <a:rPr lang="en-US" sz="2600" dirty="0" err="1" smtClean="0"/>
              <a:t>imajinasi</a:t>
            </a:r>
            <a:r>
              <a:rPr lang="en-US" sz="2600" dirty="0" smtClean="0"/>
              <a:t> </a:t>
            </a:r>
            <a:r>
              <a:rPr lang="en-US" sz="2600" dirty="0" err="1" smtClean="0"/>
              <a:t>atau</a:t>
            </a:r>
            <a:r>
              <a:rPr lang="en-US" sz="2600" dirty="0" smtClean="0"/>
              <a:t> </a:t>
            </a:r>
            <a:r>
              <a:rPr lang="en-US" sz="2600" dirty="0" err="1" smtClean="0"/>
              <a:t>angan-angan</a:t>
            </a:r>
            <a:r>
              <a:rPr lang="en-US" sz="2600" dirty="0" smtClean="0"/>
              <a:t> </a:t>
            </a:r>
            <a:r>
              <a:rPr lang="en-US" sz="2600" dirty="0" err="1" smtClean="0"/>
              <a:t>pengarang</a:t>
            </a:r>
            <a:endParaRPr lang="id-ID" sz="2600" dirty="0" smtClean="0"/>
          </a:p>
          <a:p>
            <a:pPr eaLnBrk="1" hangingPunct="1">
              <a:defRPr/>
            </a:pPr>
            <a:endParaRPr lang="en-US" sz="2600" dirty="0" smtClean="0"/>
          </a:p>
        </p:txBody>
      </p:sp>
      <p:sp>
        <p:nvSpPr>
          <p:cNvPr id="7172" name="WordArt 4"/>
          <p:cNvSpPr>
            <a:spLocks noChangeArrowheads="1" noChangeShapeType="1" noTextEdit="1"/>
          </p:cNvSpPr>
          <p:nvPr/>
        </p:nvSpPr>
        <p:spPr bwMode="auto">
          <a:xfrm>
            <a:off x="971550" y="476250"/>
            <a:ext cx="7129463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d-ID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C.  Syarat Karya Ilmiah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1520" y="836712"/>
            <a:ext cx="8784976" cy="6264696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sv-SE" sz="2600" dirty="0" smtClean="0">
                <a:solidFill>
                  <a:srgbClr val="FF0000"/>
                </a:solidFill>
              </a:rPr>
              <a:t>Ekonomis</a:t>
            </a:r>
            <a:r>
              <a:rPr lang="sv-SE" sz="2600" dirty="0" smtClean="0"/>
              <a:t>, maksudnya :</a:t>
            </a:r>
          </a:p>
          <a:p>
            <a:pPr eaLnBrk="1" hangingPunct="1">
              <a:defRPr/>
            </a:pPr>
            <a:r>
              <a:rPr lang="sv-SE" sz="2600" dirty="0" smtClean="0"/>
              <a:t>Penggunaan bahasa yang padat, singkat,  dan jelas, atau lengkap dan tidak bertele-tele.</a:t>
            </a:r>
            <a:endParaRPr lang="id-ID" sz="2600" dirty="0" smtClean="0"/>
          </a:p>
          <a:p>
            <a:pPr eaLnBrk="1" hangingPunct="1">
              <a:buFontTx/>
              <a:buNone/>
              <a:defRPr/>
            </a:pPr>
            <a:r>
              <a:rPr lang="sv-SE" sz="2600" dirty="0" smtClean="0">
                <a:solidFill>
                  <a:srgbClr val="FF0000"/>
                </a:solidFill>
              </a:rPr>
              <a:t>Berdasarkan landasan teori yang kuat</a:t>
            </a:r>
            <a:r>
              <a:rPr lang="sv-SE" sz="2600" dirty="0" smtClean="0"/>
              <a:t>, maksudnya :</a:t>
            </a:r>
          </a:p>
          <a:p>
            <a:pPr eaLnBrk="1" hangingPunct="1">
              <a:defRPr/>
            </a:pPr>
            <a:r>
              <a:rPr lang="sv-SE" sz="2600" dirty="0" smtClean="0"/>
              <a:t>Apa yang dikemukakan harus mempunyai dasar dan dapat dipertanggungjawabkan.</a:t>
            </a:r>
            <a:endParaRPr lang="id-ID" sz="2600" dirty="0" smtClean="0"/>
          </a:p>
          <a:p>
            <a:pPr eaLnBrk="1" hangingPunct="1">
              <a:buFontTx/>
              <a:buNone/>
              <a:defRPr/>
            </a:pPr>
            <a:r>
              <a:rPr lang="sv-SE" sz="2600" dirty="0" smtClean="0">
                <a:solidFill>
                  <a:srgbClr val="FF0000"/>
                </a:solidFill>
              </a:rPr>
              <a:t>Relevan</a:t>
            </a:r>
            <a:r>
              <a:rPr lang="sv-SE" sz="2600" dirty="0" smtClean="0"/>
              <a:t>, maksudnya :</a:t>
            </a:r>
          </a:p>
          <a:p>
            <a:pPr eaLnBrk="1" hangingPunct="1">
              <a:defRPr/>
            </a:pPr>
            <a:r>
              <a:rPr lang="en-US" sz="2600" dirty="0" err="1" smtClean="0"/>
              <a:t>Apa</a:t>
            </a:r>
            <a:r>
              <a:rPr lang="en-US" sz="2600" dirty="0" smtClean="0"/>
              <a:t> yang </a:t>
            </a:r>
            <a:r>
              <a:rPr lang="en-US" sz="2600" dirty="0" err="1" smtClean="0"/>
              <a:t>dikemukakan</a:t>
            </a:r>
            <a:r>
              <a:rPr lang="en-US" sz="2600" dirty="0" smtClean="0"/>
              <a:t> </a:t>
            </a:r>
            <a:r>
              <a:rPr lang="en-US" sz="2600" dirty="0" err="1" smtClean="0"/>
              <a:t>harus</a:t>
            </a:r>
            <a:r>
              <a:rPr lang="en-US" sz="2600" dirty="0" smtClean="0"/>
              <a:t> </a:t>
            </a:r>
            <a:r>
              <a:rPr lang="en-US" sz="2600" dirty="0" err="1" smtClean="0"/>
              <a:t>sesuai</a:t>
            </a:r>
            <a:r>
              <a:rPr lang="en-US" sz="2600" dirty="0" smtClean="0"/>
              <a:t> </a:t>
            </a:r>
            <a:r>
              <a:rPr lang="en-US" sz="2600" dirty="0" err="1" smtClean="0"/>
              <a:t>dengan</a:t>
            </a:r>
            <a:r>
              <a:rPr lang="en-US" sz="2600" dirty="0" smtClean="0"/>
              <a:t> </a:t>
            </a:r>
            <a:r>
              <a:rPr lang="en-US" sz="2600" dirty="0" err="1" smtClean="0"/>
              <a:t>sistem</a:t>
            </a:r>
            <a:r>
              <a:rPr lang="en-US" sz="2600" dirty="0" smtClean="0"/>
              <a:t> </a:t>
            </a:r>
            <a:r>
              <a:rPr lang="en-US" sz="2600" dirty="0" err="1" smtClean="0"/>
              <a:t>tertentu</a:t>
            </a:r>
            <a:r>
              <a:rPr lang="en-US" sz="2600" dirty="0" smtClean="0"/>
              <a:t>, </a:t>
            </a:r>
            <a:r>
              <a:rPr lang="en-US" sz="2600" dirty="0" err="1" smtClean="0"/>
              <a:t>mudah</a:t>
            </a:r>
            <a:r>
              <a:rPr lang="en-US" sz="2600" dirty="0" smtClean="0"/>
              <a:t> </a:t>
            </a:r>
            <a:r>
              <a:rPr lang="en-US" sz="2600" dirty="0" err="1" smtClean="0"/>
              <a:t>dimengerti</a:t>
            </a:r>
            <a:r>
              <a:rPr lang="en-US" sz="2600" dirty="0" smtClean="0"/>
              <a:t> </a:t>
            </a:r>
            <a:r>
              <a:rPr lang="en-US" sz="2600" dirty="0" err="1" smtClean="0"/>
              <a:t>dan</a:t>
            </a:r>
            <a:r>
              <a:rPr lang="en-US" sz="2600" dirty="0" smtClean="0"/>
              <a:t> </a:t>
            </a:r>
            <a:r>
              <a:rPr lang="en-US" sz="2600" dirty="0" err="1" smtClean="0"/>
              <a:t>berkesinambungan</a:t>
            </a:r>
            <a:endParaRPr lang="id-ID" sz="2600" dirty="0" smtClean="0"/>
          </a:p>
          <a:p>
            <a:pPr eaLnBrk="1" hangingPunct="1">
              <a:buFontTx/>
              <a:buNone/>
              <a:defRPr/>
            </a:pPr>
            <a:r>
              <a:rPr lang="sv-SE" sz="2600" dirty="0" smtClean="0">
                <a:solidFill>
                  <a:srgbClr val="FF0000"/>
                </a:solidFill>
              </a:rPr>
              <a:t>Mempunyai sumber</a:t>
            </a:r>
            <a:r>
              <a:rPr lang="sv-SE" sz="2600" dirty="0" smtClean="0"/>
              <a:t>, maksudnya :</a:t>
            </a:r>
          </a:p>
          <a:p>
            <a:pPr eaLnBrk="1" hangingPunct="1">
              <a:defRPr/>
            </a:pPr>
            <a:r>
              <a:rPr lang="en-US" sz="2600" dirty="0" err="1" smtClean="0"/>
              <a:t>Apa</a:t>
            </a:r>
            <a:r>
              <a:rPr lang="en-US" sz="2600" dirty="0" smtClean="0"/>
              <a:t> yang </a:t>
            </a:r>
            <a:r>
              <a:rPr lang="en-US" sz="2600" dirty="0" err="1" smtClean="0"/>
              <a:t>dipaparkan</a:t>
            </a:r>
            <a:r>
              <a:rPr lang="en-US" sz="2600" dirty="0" smtClean="0"/>
              <a:t> </a:t>
            </a:r>
            <a:r>
              <a:rPr lang="en-US" sz="2600" dirty="0" err="1" smtClean="0"/>
              <a:t>harus</a:t>
            </a:r>
            <a:r>
              <a:rPr lang="en-US" sz="2600" dirty="0" smtClean="0"/>
              <a:t> </a:t>
            </a:r>
            <a:r>
              <a:rPr lang="en-US" sz="2600" dirty="0" err="1" smtClean="0"/>
              <a:t>mempunyai</a:t>
            </a:r>
            <a:r>
              <a:rPr lang="en-US" sz="2600" dirty="0" smtClean="0"/>
              <a:t> </a:t>
            </a:r>
            <a:r>
              <a:rPr lang="en-US" sz="2600" dirty="0" err="1" smtClean="0"/>
              <a:t>referensi</a:t>
            </a:r>
            <a:r>
              <a:rPr lang="en-US" sz="2600" dirty="0" smtClean="0"/>
              <a:t> 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98" decel="1000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98" decel="100000" fill="hold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98" decel="100000" fill="hold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98" decel="100000" fill="hold"/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12875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smtClean="0"/>
              <a:t/>
            </a:r>
            <a:br>
              <a:rPr lang="en-US" sz="4000" smtClean="0"/>
            </a:br>
            <a:endParaRPr lang="en-US" sz="4000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12875"/>
            <a:ext cx="9144000" cy="5184477"/>
          </a:xfrm>
        </p:spPr>
        <p:txBody>
          <a:bodyPr/>
          <a:lstStyle/>
          <a:p>
            <a:pPr marL="533400" indent="-533400" eaLnBrk="1" hangingPunct="1">
              <a:defRPr/>
            </a:pPr>
            <a:r>
              <a:rPr lang="sv-SE" sz="2600" b="1" dirty="0" smtClean="0"/>
              <a:t>Penyusunan karya ilmiah yang tepat, seharusnya menggunakan bahasa</a:t>
            </a:r>
            <a:r>
              <a:rPr lang="id-ID" sz="2600" b="1" dirty="0" smtClean="0"/>
              <a:t> sebagai berikut</a:t>
            </a:r>
            <a:r>
              <a:rPr lang="sv-SE" sz="2600" b="1" dirty="0" smtClean="0"/>
              <a:t>:</a:t>
            </a:r>
            <a:endParaRPr lang="en-US" sz="2600" b="1" dirty="0" smtClean="0"/>
          </a:p>
          <a:p>
            <a:pPr marL="914400" lvl="1" indent="-457200" eaLnBrk="1" hangingPunct="1">
              <a:buFont typeface="Tahoma" pitchFamily="34" charset="0"/>
              <a:buAutoNum type="arabicPeriod"/>
              <a:defRPr/>
            </a:pPr>
            <a:r>
              <a:rPr lang="sv-SE" sz="2400" dirty="0" smtClean="0"/>
              <a:t>Kalimat harus jelas, tidak perlu panjang kalau memang ide hanya cukup dengan kalimat pendek.</a:t>
            </a:r>
            <a:endParaRPr lang="id-ID" sz="2400" dirty="0" smtClean="0"/>
          </a:p>
          <a:p>
            <a:pPr marL="914400" lvl="1" indent="-457200" eaLnBrk="1" hangingPunct="1">
              <a:buFont typeface="Tahoma" pitchFamily="34" charset="0"/>
              <a:buAutoNum type="arabicPeriod"/>
              <a:defRPr/>
            </a:pPr>
            <a:r>
              <a:rPr lang="sv-SE" sz="2400" dirty="0" smtClean="0"/>
              <a:t>Usahakan kalimat yang dihasilkan jangan sampai membingungkan pembaca</a:t>
            </a:r>
            <a:endParaRPr lang="id-ID" sz="2400" dirty="0" smtClean="0"/>
          </a:p>
          <a:p>
            <a:pPr marL="914400" lvl="1" indent="-457200" eaLnBrk="1" hangingPunct="1">
              <a:buFont typeface="Tahoma" pitchFamily="34" charset="0"/>
              <a:buAutoNum type="arabicPeriod"/>
              <a:defRPr/>
            </a:pPr>
            <a:r>
              <a:rPr lang="sv-SE" sz="2400" dirty="0" smtClean="0"/>
              <a:t>pilihlah kata yang tepat untuk acuannya.</a:t>
            </a:r>
            <a:endParaRPr lang="id-ID" sz="2400" dirty="0" smtClean="0"/>
          </a:p>
          <a:p>
            <a:pPr marL="914400" lvl="1" indent="-457200" eaLnBrk="1" hangingPunct="1">
              <a:buFont typeface="Tahoma" pitchFamily="34" charset="0"/>
              <a:buAutoNum type="arabicPeriod"/>
              <a:defRPr/>
            </a:pPr>
            <a:r>
              <a:rPr lang="sv-SE" sz="2400" dirty="0" smtClean="0"/>
              <a:t>hindarilah penggunaan kata-kata  yang berlebihan</a:t>
            </a:r>
            <a:endParaRPr lang="id-ID" sz="2400" dirty="0" smtClean="0"/>
          </a:p>
          <a:p>
            <a:pPr marL="914400" lvl="1" indent="-457200" eaLnBrk="1" hangingPunct="1">
              <a:buFont typeface="Tahoma" pitchFamily="34" charset="0"/>
              <a:buAutoNum type="arabicPeriod"/>
              <a:defRPr/>
            </a:pPr>
            <a:r>
              <a:rPr lang="sv-SE" sz="2400" dirty="0" smtClean="0"/>
              <a:t>hindari kalimat yang rancu</a:t>
            </a:r>
            <a:endParaRPr lang="id-ID" sz="2400" dirty="0" smtClean="0"/>
          </a:p>
          <a:p>
            <a:pPr marL="914400" lvl="1" indent="-457200" eaLnBrk="1" hangingPunct="1">
              <a:buFont typeface="Tahoma" pitchFamily="34" charset="0"/>
              <a:buAutoNum type="arabicPeriod"/>
              <a:defRPr/>
            </a:pPr>
            <a:r>
              <a:rPr lang="sv-SE" sz="2400" dirty="0" smtClean="0"/>
              <a:t>Kalimat harus masuk akal</a:t>
            </a:r>
            <a:endParaRPr lang="id-ID" sz="2400" dirty="0" smtClean="0"/>
          </a:p>
          <a:p>
            <a:pPr marL="914400" lvl="1" indent="-457200" eaLnBrk="1" hangingPunct="1">
              <a:buFont typeface="Tahoma" pitchFamily="34" charset="0"/>
              <a:buAutoNum type="arabicPeriod"/>
              <a:defRPr/>
            </a:pPr>
            <a:r>
              <a:rPr lang="sv-SE" sz="2400" dirty="0" smtClean="0"/>
              <a:t>hindari pengaruh bahasa daerah</a:t>
            </a:r>
            <a:endParaRPr lang="id-ID" sz="2400" dirty="0" smtClean="0"/>
          </a:p>
          <a:p>
            <a:pPr marL="914400" lvl="1" indent="-457200" eaLnBrk="1" hangingPunct="1">
              <a:buFont typeface="Tahoma" pitchFamily="34" charset="0"/>
              <a:buAutoNum type="arabicPeriod"/>
              <a:defRPr/>
            </a:pPr>
            <a:r>
              <a:rPr lang="sv-SE" sz="2400" dirty="0" smtClean="0"/>
              <a:t>Perhatikan EYD</a:t>
            </a:r>
            <a:endParaRPr lang="en-US" sz="2400" dirty="0" smtClean="0"/>
          </a:p>
          <a:p>
            <a:pPr marL="533400" indent="-533400" eaLnBrk="1" hangingPunct="1">
              <a:defRPr/>
            </a:pPr>
            <a:endParaRPr lang="en-US" sz="2800" dirty="0" smtClean="0"/>
          </a:p>
        </p:txBody>
      </p:sp>
      <p:sp>
        <p:nvSpPr>
          <p:cNvPr id="10244" name="WordArt 4"/>
          <p:cNvSpPr>
            <a:spLocks noChangeArrowheads="1" noChangeShapeType="1" noTextEdit="1"/>
          </p:cNvSpPr>
          <p:nvPr/>
        </p:nvSpPr>
        <p:spPr bwMode="auto">
          <a:xfrm>
            <a:off x="611188" y="260350"/>
            <a:ext cx="7867650" cy="8604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d-ID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D. Penggunaan bahasa dalam karya ilmiah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smtClean="0"/>
              <a:t/>
            </a:r>
            <a:br>
              <a:rPr lang="en-US" sz="4000" smtClean="0"/>
            </a:br>
            <a:endParaRPr lang="en-US" sz="400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1844824"/>
            <a:ext cx="7560840" cy="5112568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AutoNum type="arabicPeriod"/>
              <a:defRPr/>
            </a:pPr>
            <a:r>
              <a:rPr lang="sv-SE" sz="2600" dirty="0" smtClean="0"/>
              <a:t>Paper</a:t>
            </a:r>
            <a:endParaRPr lang="id-ID" sz="2600" dirty="0" smtClean="0"/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  <a:defRPr/>
            </a:pPr>
            <a:r>
              <a:rPr lang="sv-SE" sz="2600" dirty="0" smtClean="0"/>
              <a:t>Makalah</a:t>
            </a:r>
            <a:endParaRPr lang="id-ID" sz="2600" dirty="0" smtClean="0"/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  <a:defRPr/>
            </a:pPr>
            <a:r>
              <a:rPr lang="sv-SE" sz="2600" dirty="0" smtClean="0"/>
              <a:t>Modul</a:t>
            </a:r>
            <a:endParaRPr lang="id-ID" sz="2600" dirty="0" smtClean="0"/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  <a:defRPr/>
            </a:pPr>
            <a:r>
              <a:rPr lang="sv-SE" sz="2600" dirty="0" smtClean="0"/>
              <a:t>Diktat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  <a:defRPr/>
            </a:pPr>
            <a:r>
              <a:rPr lang="en-US" sz="2600" dirty="0" err="1" smtClean="0"/>
              <a:t>Karya</a:t>
            </a:r>
            <a:r>
              <a:rPr lang="en-US" sz="2600" dirty="0" smtClean="0"/>
              <a:t> </a:t>
            </a:r>
            <a:r>
              <a:rPr lang="en-US" sz="2600" dirty="0" err="1" smtClean="0"/>
              <a:t>tulis</a:t>
            </a:r>
            <a:endParaRPr lang="id-ID" sz="2600" dirty="0" smtClean="0"/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  <a:defRPr/>
            </a:pPr>
            <a:r>
              <a:rPr lang="sv-SE" sz="2600" dirty="0" smtClean="0"/>
              <a:t>Skripsi</a:t>
            </a:r>
            <a:endParaRPr lang="id-ID" sz="2600" dirty="0" smtClean="0"/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  <a:defRPr/>
            </a:pPr>
            <a:r>
              <a:rPr lang="sv-SE" sz="2600" dirty="0" smtClean="0"/>
              <a:t>Tesis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  <a:defRPr/>
            </a:pPr>
            <a:r>
              <a:rPr lang="sv-SE" sz="2600" dirty="0" smtClean="0"/>
              <a:t>Disertasi</a:t>
            </a:r>
            <a:endParaRPr lang="id-ID" sz="2600" dirty="0" smtClean="0"/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  <a:defRPr/>
            </a:pPr>
            <a:r>
              <a:rPr lang="sv-SE" sz="2600" dirty="0" smtClean="0"/>
              <a:t>Buku</a:t>
            </a:r>
            <a:endParaRPr lang="id-ID" sz="2600" dirty="0" smtClean="0"/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  <a:defRPr/>
            </a:pPr>
            <a:r>
              <a:rPr lang="sv-SE" sz="2600" dirty="0" smtClean="0"/>
              <a:t>Laporan penelitian</a:t>
            </a:r>
            <a:endParaRPr lang="en-US" sz="2600" dirty="0" smtClean="0"/>
          </a:p>
          <a:p>
            <a:pPr marL="609600" indent="-609600" eaLnBrk="1" hangingPunct="1">
              <a:lnSpc>
                <a:spcPct val="90000"/>
              </a:lnSpc>
              <a:defRPr/>
            </a:pPr>
            <a:endParaRPr lang="en-US" dirty="0" smtClean="0"/>
          </a:p>
        </p:txBody>
      </p:sp>
      <p:sp>
        <p:nvSpPr>
          <p:cNvPr id="11268" name="WordArt 4"/>
          <p:cNvSpPr>
            <a:spLocks noChangeArrowheads="1" noChangeShapeType="1" noTextEdit="1"/>
          </p:cNvSpPr>
          <p:nvPr/>
        </p:nvSpPr>
        <p:spPr bwMode="auto">
          <a:xfrm>
            <a:off x="539552" y="620688"/>
            <a:ext cx="8135938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d-ID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E.  Jenis-jenis Karya Ilmiah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cean">
  <a:themeElements>
    <a:clrScheme name="Ocean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Ocea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Ocean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Ocean</Template>
  <TotalTime>2235</TotalTime>
  <Words>339</Words>
  <Application>Microsoft Office PowerPoint</Application>
  <PresentationFormat>On-screen Show (4:3)</PresentationFormat>
  <Paragraphs>56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Ocean</vt:lpstr>
      <vt:lpstr>KARYA TULIS ILMIAH</vt:lpstr>
      <vt:lpstr> </vt:lpstr>
      <vt:lpstr> </vt:lpstr>
      <vt:lpstr>Slide 4</vt:lpstr>
      <vt:lpstr> </vt:lpstr>
      <vt:lpstr>Slide 6</vt:lpstr>
      <vt:lpstr> </vt:lpstr>
      <vt:lpstr>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Owner</dc:creator>
  <cp:lastModifiedBy>acer</cp:lastModifiedBy>
  <cp:revision>104</cp:revision>
  <dcterms:created xsi:type="dcterms:W3CDTF">2008-11-23T15:07:42Z</dcterms:created>
  <dcterms:modified xsi:type="dcterms:W3CDTF">2020-06-01T03:13:46Z</dcterms:modified>
</cp:coreProperties>
</file>