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65" autoAdjust="0"/>
    <p:restoredTop sz="94660"/>
  </p:normalViewPr>
  <p:slideViewPr>
    <p:cSldViewPr>
      <p:cViewPr varScale="1">
        <p:scale>
          <a:sx n="73" d="100"/>
          <a:sy n="73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SG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27FC7-8B81-4A6C-B7AB-00AD26440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DC0F5-6B97-410A-8118-DD48689733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EB46B-7346-4E1E-AAB2-0B9F77602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22D7-AE6F-41FD-8731-8FE8A8EB9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A22BF-381E-41F6-9CFF-696B04C04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0C00-3F20-438D-AF39-BF73968EE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CC40A-9F5C-489D-A052-C9DFD4F54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B6AFC-5DD3-41BD-96BB-B5D14E669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89C38-D447-4DF5-AB7B-6D86FA42D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24715-8F38-4044-848C-8B42C55CB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26980-2D73-48E3-9DAB-38F0960DF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F020D1B-C0EA-4AE6-95C3-2D74C5BDC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8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89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89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3789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258888" y="2060575"/>
            <a:ext cx="684212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796"/>
              </a:avLst>
            </a:prstTxWarp>
          </a:bodyPr>
          <a:lstStyle/>
          <a:p>
            <a:pPr algn="ctr"/>
            <a:endParaRPr lang="id-ID" sz="3600" kern="10" spc="72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>
          <a:xfrm>
            <a:off x="611560" y="476672"/>
            <a:ext cx="7772400" cy="1431925"/>
          </a:xfrm>
        </p:spPr>
        <p:txBody>
          <a:bodyPr/>
          <a:lstStyle/>
          <a:p>
            <a:pPr algn="ctr"/>
            <a:r>
              <a:rPr lang="id-ID" sz="4800" b="1" dirty="0" smtClean="0"/>
              <a:t>KARYA TULIS ILMIAH</a:t>
            </a:r>
            <a:endParaRPr lang="id-ID" sz="48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403648" y="3284984"/>
            <a:ext cx="6400800" cy="792088"/>
          </a:xfrm>
        </p:spPr>
        <p:txBody>
          <a:bodyPr/>
          <a:lstStyle/>
          <a:p>
            <a:r>
              <a:rPr lang="id-ID" sz="2400" dirty="0" smtClean="0"/>
              <a:t>KONSEP DAN JENIS KARYA TULIS ILMIAH</a:t>
            </a:r>
            <a:endParaRPr lang="id-ID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692275" y="549275"/>
            <a:ext cx="6335713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A.  Pengertian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9512" y="2708920"/>
            <a:ext cx="9144000" cy="2828932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 err="1" smtClean="0"/>
              <a:t>Karya</a:t>
            </a:r>
            <a:r>
              <a:rPr lang="en-US" sz="2600" dirty="0" smtClean="0"/>
              <a:t> </a:t>
            </a:r>
            <a:r>
              <a:rPr lang="en-US" sz="2600" dirty="0" err="1" smtClean="0"/>
              <a:t>ilmiah</a:t>
            </a:r>
            <a:r>
              <a:rPr lang="en-US" sz="2600" dirty="0" smtClean="0"/>
              <a:t> </a:t>
            </a:r>
            <a:r>
              <a:rPr lang="en-US" sz="2600" dirty="0" err="1" smtClean="0"/>
              <a:t>adalah</a:t>
            </a:r>
            <a:r>
              <a:rPr lang="en-US" sz="2600" dirty="0" smtClean="0"/>
              <a:t> </a:t>
            </a:r>
            <a:r>
              <a:rPr lang="en-US" sz="2600" dirty="0" err="1" smtClean="0"/>
              <a:t>tulisan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mengungkapkan</a:t>
            </a:r>
            <a:r>
              <a:rPr lang="en-US" sz="2600" dirty="0" smtClean="0"/>
              <a:t> </a:t>
            </a:r>
            <a:r>
              <a:rPr lang="en-US" sz="2600" dirty="0" err="1" smtClean="0"/>
              <a:t>suatu</a:t>
            </a:r>
            <a:r>
              <a:rPr lang="en-US" sz="2600" dirty="0" smtClean="0"/>
              <a:t> </a:t>
            </a:r>
            <a:r>
              <a:rPr lang="en-US" sz="2600" dirty="0" err="1" smtClean="0"/>
              <a:t>masalah</a:t>
            </a:r>
            <a:r>
              <a:rPr lang="en-US" sz="2600" dirty="0" smtClean="0"/>
              <a:t> </a:t>
            </a:r>
            <a:r>
              <a:rPr lang="en-US" sz="2600" dirty="0" err="1" smtClean="0"/>
              <a:t>melalui</a:t>
            </a:r>
            <a:r>
              <a:rPr lang="en-US" sz="2600" dirty="0" smtClean="0"/>
              <a:t> </a:t>
            </a:r>
            <a:r>
              <a:rPr lang="en-US" sz="2600" dirty="0" err="1" smtClean="0"/>
              <a:t>pengamatan</a:t>
            </a:r>
            <a:r>
              <a:rPr lang="en-US" sz="2600" dirty="0" smtClean="0"/>
              <a:t>, </a:t>
            </a:r>
            <a:r>
              <a:rPr lang="en-US" sz="2600" dirty="0" err="1" smtClean="0"/>
              <a:t>tinjauan</a:t>
            </a:r>
            <a:r>
              <a:rPr lang="en-US" sz="2600" dirty="0" smtClean="0"/>
              <a:t>,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penelitian</a:t>
            </a:r>
            <a:r>
              <a:rPr lang="en-US" sz="2600" dirty="0" smtClean="0"/>
              <a:t> </a:t>
            </a:r>
            <a:r>
              <a:rPr lang="en-US" sz="2600" dirty="0" err="1" smtClean="0"/>
              <a:t>menurut</a:t>
            </a:r>
            <a:r>
              <a:rPr lang="en-US" sz="2600" dirty="0" smtClean="0"/>
              <a:t> </a:t>
            </a:r>
            <a:r>
              <a:rPr lang="en-US" sz="2600" dirty="0" err="1" smtClean="0"/>
              <a:t>metode</a:t>
            </a:r>
            <a:r>
              <a:rPr lang="en-US" sz="2600" dirty="0" smtClean="0"/>
              <a:t> </a:t>
            </a:r>
            <a:r>
              <a:rPr lang="en-US" sz="2600" dirty="0" err="1" smtClean="0"/>
              <a:t>ilmiah</a:t>
            </a:r>
            <a:r>
              <a:rPr lang="en-US" sz="2600" dirty="0" smtClean="0"/>
              <a:t> yang </a:t>
            </a:r>
            <a:r>
              <a:rPr lang="en-US" sz="2600" dirty="0" err="1" smtClean="0"/>
              <a:t>isinya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dipertanggung</a:t>
            </a:r>
            <a:r>
              <a:rPr lang="en-US" sz="2600" dirty="0" smtClean="0"/>
              <a:t> </a:t>
            </a:r>
            <a:r>
              <a:rPr lang="en-US" sz="2600" dirty="0" err="1" smtClean="0"/>
              <a:t>jawabkan</a:t>
            </a:r>
            <a:r>
              <a:rPr lang="en-US" sz="2600" dirty="0" smtClean="0"/>
              <a:t> </a:t>
            </a:r>
            <a:r>
              <a:rPr lang="en-US" sz="2600" dirty="0" err="1" smtClean="0"/>
              <a:t>kebenarannya</a:t>
            </a:r>
            <a:r>
              <a:rPr lang="en-US" sz="2600" dirty="0" smtClean="0"/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19672"/>
            <a:ext cx="9144000" cy="5257800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sv-SE" sz="2800" dirty="0" smtClean="0">
                <a:solidFill>
                  <a:srgbClr val="FF0000"/>
                </a:solidFill>
              </a:rPr>
              <a:t>logis</a:t>
            </a:r>
            <a:r>
              <a:rPr lang="sv-SE" sz="2800" dirty="0" smtClean="0"/>
              <a:t>, yaitu segala sesuatu yang disajikan beralasan dan diterima dengan akal sehat.</a:t>
            </a:r>
            <a:endParaRPr lang="id-ID" sz="2800" dirty="0" smtClean="0"/>
          </a:p>
          <a:p>
            <a:pPr marL="609600" indent="-609600" eaLnBrk="1" hangingPunct="1">
              <a:defRPr/>
            </a:pPr>
            <a:r>
              <a:rPr lang="sv-SE" sz="2800" dirty="0" smtClean="0">
                <a:solidFill>
                  <a:srgbClr val="FF0000"/>
                </a:solidFill>
              </a:rPr>
              <a:t>Sistematis</a:t>
            </a:r>
            <a:r>
              <a:rPr lang="sv-SE" sz="2800" dirty="0" smtClean="0"/>
              <a:t>, yaitu disusun menurut aturan tertentu</a:t>
            </a:r>
            <a:endParaRPr lang="id-ID" sz="2800" dirty="0" smtClean="0"/>
          </a:p>
          <a:p>
            <a:pPr marL="609600" indent="-609600" eaLnBrk="1" hangingPunct="1">
              <a:defRPr/>
            </a:pPr>
            <a:r>
              <a:rPr lang="sv-SE" sz="2800" dirty="0" smtClean="0">
                <a:solidFill>
                  <a:srgbClr val="FF0000"/>
                </a:solidFill>
              </a:rPr>
              <a:t>Objektif</a:t>
            </a:r>
            <a:r>
              <a:rPr lang="sv-SE" sz="2800" dirty="0" smtClean="0"/>
              <a:t>, yaitu menyampaikan data dan fakta apa adanya</a:t>
            </a:r>
            <a:endParaRPr lang="id-ID" sz="2800" dirty="0" smtClean="0"/>
          </a:p>
          <a:p>
            <a:pPr marL="609600" indent="-609600" eaLnBrk="1" hangingPunct="1">
              <a:defRPr/>
            </a:pPr>
            <a:r>
              <a:rPr lang="sv-SE" sz="2800" dirty="0" smtClean="0">
                <a:solidFill>
                  <a:srgbClr val="FF0000"/>
                </a:solidFill>
              </a:rPr>
              <a:t>Tuntas</a:t>
            </a:r>
            <a:r>
              <a:rPr lang="sv-SE" sz="2800" dirty="0" smtClean="0"/>
              <a:t>, yaitu pemasalahan yang dikupas secara mendalam dan lengkap</a:t>
            </a:r>
            <a:endParaRPr lang="id-ID" sz="2800" dirty="0" smtClean="0"/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547813" y="620713"/>
            <a:ext cx="6553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B.  Ciri-ciri Karya Ilmiah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0528" y="161156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Saksama</a:t>
            </a:r>
            <a:r>
              <a:rPr lang="sv-SE" sz="2600" dirty="0" smtClean="0"/>
              <a:t>, yaitu berusaha mengindari dari kesalahan</a:t>
            </a:r>
            <a:endParaRPr lang="id-ID" sz="2600" dirty="0" smtClean="0"/>
          </a:p>
          <a:p>
            <a:pPr eaLnBrk="1" hangingPunct="1"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Jelas</a:t>
            </a:r>
            <a:r>
              <a:rPr lang="sv-SE" sz="2600" dirty="0" smtClean="0"/>
              <a:t>, yaitu mengungkapkan maksud dan tujuan secara jelas</a:t>
            </a:r>
            <a:endParaRPr lang="id-ID" sz="2600" dirty="0" smtClean="0"/>
          </a:p>
          <a:p>
            <a:pPr eaLnBrk="1" hangingPunct="1"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Terbuka</a:t>
            </a:r>
            <a:r>
              <a:rPr lang="sv-SE" sz="2600" dirty="0" smtClean="0"/>
              <a:t>, yaitu sewaktu-waktu dapat berubah, jika ada pendapat baru yang lebih benar.</a:t>
            </a:r>
            <a:endParaRPr lang="id-ID" sz="2600" dirty="0" smtClean="0"/>
          </a:p>
          <a:p>
            <a:pPr eaLnBrk="1" hangingPunct="1"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Berlaku</a:t>
            </a:r>
            <a:r>
              <a:rPr lang="sv-SE" sz="2600" dirty="0" smtClean="0"/>
              <a:t> umum, yaitu kesimpulan-kesimpulan berlaku bagi semua populasinya</a:t>
            </a:r>
          </a:p>
          <a:p>
            <a:pPr eaLnBrk="1" hangingPunct="1">
              <a:defRPr/>
            </a:pPr>
            <a:r>
              <a:rPr lang="sv-SE" sz="2600" dirty="0" smtClean="0"/>
              <a:t>Kebenarannya dapat diuji</a:t>
            </a:r>
          </a:p>
          <a:p>
            <a:pPr eaLnBrk="1" hangingPunct="1">
              <a:defRPr/>
            </a:pPr>
            <a:r>
              <a:rPr lang="sv-SE" sz="2600" dirty="0" smtClean="0"/>
              <a:t>Pengujiannya memperhatikan santunan bahasa dan tata tulis yang umum.</a:t>
            </a:r>
            <a:endParaRPr lang="en-US" sz="2600" dirty="0" smtClean="0"/>
          </a:p>
          <a:p>
            <a:pPr eaLnBrk="1" hangingPunct="1">
              <a:defRPr/>
            </a:pPr>
            <a:endParaRPr lang="en-US" sz="26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8520" y="1600200"/>
            <a:ext cx="9035480" cy="5257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Komunikatif</a:t>
            </a:r>
            <a:r>
              <a:rPr lang="sv-SE" sz="2600" dirty="0" smtClean="0"/>
              <a:t>,maksudnya :</a:t>
            </a:r>
          </a:p>
          <a:p>
            <a:pPr eaLnBrk="1" hangingPunct="1">
              <a:defRPr/>
            </a:pPr>
            <a:r>
              <a:rPr lang="sv-SE" sz="2600" dirty="0" smtClean="0"/>
              <a:t> Mengandung suatu masalah beserta pemecahannya. Masalah hendaknya merangsang pembaca untuk mengetahuinya</a:t>
            </a:r>
            <a:endParaRPr lang="id-ID" sz="2600" dirty="0" smtClean="0"/>
          </a:p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Bernalar</a:t>
            </a:r>
            <a:r>
              <a:rPr lang="sv-SE" sz="2600" dirty="0" smtClean="0"/>
              <a:t>, maksudnya :</a:t>
            </a:r>
          </a:p>
          <a:p>
            <a:pPr eaLnBrk="1" hangingPunct="1">
              <a:defRPr/>
            </a:pPr>
            <a:r>
              <a:rPr lang="sv-SE" sz="2600" dirty="0" smtClean="0"/>
              <a:t>isi tulisan dikemukakan dengan nalar yang sehat sehingga dapat dipercaya.</a:t>
            </a:r>
            <a:endParaRPr lang="id-ID" sz="2600" dirty="0" smtClean="0"/>
          </a:p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Logis</a:t>
            </a:r>
            <a:r>
              <a:rPr lang="sv-SE" sz="2600" dirty="0" smtClean="0"/>
              <a:t>, maksudnya:</a:t>
            </a:r>
          </a:p>
          <a:p>
            <a:pPr eaLnBrk="1" hangingPunct="1">
              <a:defRPr/>
            </a:pPr>
            <a:r>
              <a:rPr lang="en-US" sz="2600" dirty="0" err="1" smtClean="0"/>
              <a:t>Masalah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dikemukakan</a:t>
            </a:r>
            <a:r>
              <a:rPr lang="en-US" sz="2600" dirty="0" smtClean="0"/>
              <a:t> </a:t>
            </a:r>
            <a:r>
              <a:rPr lang="en-US" sz="2600" dirty="0" err="1" smtClean="0"/>
              <a:t>berdasarkan</a:t>
            </a:r>
            <a:r>
              <a:rPr lang="en-US" sz="2600" dirty="0" smtClean="0"/>
              <a:t> </a:t>
            </a:r>
            <a:r>
              <a:rPr lang="en-US" sz="2600" dirty="0" err="1" smtClean="0"/>
              <a:t>pikiran</a:t>
            </a:r>
            <a:r>
              <a:rPr lang="en-US" sz="2600" dirty="0" smtClean="0"/>
              <a:t> </a:t>
            </a:r>
            <a:r>
              <a:rPr lang="en-US" sz="2600" dirty="0" err="1" smtClean="0"/>
              <a:t>akal</a:t>
            </a:r>
            <a:r>
              <a:rPr lang="en-US" sz="2600" dirty="0" smtClean="0"/>
              <a:t>, </a:t>
            </a:r>
            <a:r>
              <a:rPr lang="en-US" sz="2600" dirty="0" err="1" smtClean="0"/>
              <a:t>bukan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</a:t>
            </a:r>
            <a:r>
              <a:rPr lang="en-US" sz="2600" dirty="0" err="1" smtClean="0"/>
              <a:t>imajinasi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angan-angan</a:t>
            </a:r>
            <a:r>
              <a:rPr lang="en-US" sz="2600" dirty="0" smtClean="0"/>
              <a:t> </a:t>
            </a:r>
            <a:r>
              <a:rPr lang="en-US" sz="2600" dirty="0" err="1" smtClean="0"/>
              <a:t>pengarang</a:t>
            </a:r>
            <a:endParaRPr lang="id-ID" sz="2600" dirty="0" smtClean="0"/>
          </a:p>
          <a:p>
            <a:pPr eaLnBrk="1" hangingPunct="1">
              <a:defRPr/>
            </a:pPr>
            <a:endParaRPr lang="en-US" sz="2600" dirty="0" smtClean="0"/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971550" y="476250"/>
            <a:ext cx="712946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C.  Syarat Karya Ilmiah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836712"/>
            <a:ext cx="8784976" cy="6264696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Ekonomis</a:t>
            </a:r>
            <a:r>
              <a:rPr lang="sv-SE" sz="2600" dirty="0" smtClean="0"/>
              <a:t>, maksudnya :</a:t>
            </a:r>
          </a:p>
          <a:p>
            <a:pPr eaLnBrk="1" hangingPunct="1">
              <a:defRPr/>
            </a:pPr>
            <a:r>
              <a:rPr lang="sv-SE" sz="2600" dirty="0" smtClean="0"/>
              <a:t>Penggunaan bahasa yang padat, singkat,  dan jelas, atau lengkap dan tidak bertele-tele.</a:t>
            </a:r>
            <a:endParaRPr lang="id-ID" sz="2600" dirty="0" smtClean="0"/>
          </a:p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Berdasarkan landasan teori yang kuat</a:t>
            </a:r>
            <a:r>
              <a:rPr lang="sv-SE" sz="2600" dirty="0" smtClean="0"/>
              <a:t>, maksudnya :</a:t>
            </a:r>
          </a:p>
          <a:p>
            <a:pPr eaLnBrk="1" hangingPunct="1">
              <a:defRPr/>
            </a:pPr>
            <a:r>
              <a:rPr lang="sv-SE" sz="2600" dirty="0" smtClean="0"/>
              <a:t>Apa yang dikemukakan harus mempunyai dasar dan dapat dipertanggungjawabkan.</a:t>
            </a:r>
            <a:endParaRPr lang="id-ID" sz="2600" dirty="0" smtClean="0"/>
          </a:p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Relevan</a:t>
            </a:r>
            <a:r>
              <a:rPr lang="sv-SE" sz="2600" dirty="0" smtClean="0"/>
              <a:t>, maksudnya :</a:t>
            </a:r>
          </a:p>
          <a:p>
            <a:pPr eaLnBrk="1" hangingPunct="1">
              <a:defRPr/>
            </a:pPr>
            <a:r>
              <a:rPr lang="en-US" sz="2600" dirty="0" err="1" smtClean="0"/>
              <a:t>Apa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dikemukakan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sesuai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tertentu</a:t>
            </a:r>
            <a:r>
              <a:rPr lang="en-US" sz="2600" dirty="0" smtClean="0"/>
              <a:t>, </a:t>
            </a:r>
            <a:r>
              <a:rPr lang="en-US" sz="2600" dirty="0" err="1" smtClean="0"/>
              <a:t>mudah</a:t>
            </a:r>
            <a:r>
              <a:rPr lang="en-US" sz="2600" dirty="0" smtClean="0"/>
              <a:t> </a:t>
            </a:r>
            <a:r>
              <a:rPr lang="en-US" sz="2600" dirty="0" err="1" smtClean="0"/>
              <a:t>dimengerti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berkesinambungan</a:t>
            </a:r>
            <a:endParaRPr lang="id-ID" sz="2600" dirty="0" smtClean="0"/>
          </a:p>
          <a:p>
            <a:pPr eaLnBrk="1" hangingPunct="1">
              <a:buFontTx/>
              <a:buNone/>
              <a:defRPr/>
            </a:pPr>
            <a:r>
              <a:rPr lang="sv-SE" sz="2600" dirty="0" smtClean="0">
                <a:solidFill>
                  <a:srgbClr val="FF0000"/>
                </a:solidFill>
              </a:rPr>
              <a:t>Mempunyai sumber</a:t>
            </a:r>
            <a:r>
              <a:rPr lang="sv-SE" sz="2600" dirty="0" smtClean="0"/>
              <a:t>, maksudnya :</a:t>
            </a:r>
          </a:p>
          <a:p>
            <a:pPr eaLnBrk="1" hangingPunct="1">
              <a:defRPr/>
            </a:pPr>
            <a:r>
              <a:rPr lang="en-US" sz="2600" dirty="0" err="1" smtClean="0"/>
              <a:t>Apa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dipaparkan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mempunyai</a:t>
            </a:r>
            <a:r>
              <a:rPr lang="en-US" sz="2600" dirty="0" smtClean="0"/>
              <a:t> </a:t>
            </a:r>
            <a:r>
              <a:rPr lang="en-US" sz="2600" dirty="0" err="1" smtClean="0"/>
              <a:t>referensi</a:t>
            </a:r>
            <a:r>
              <a:rPr lang="en-US" sz="2600" dirty="0" smtClean="0"/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1287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518447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sv-SE" sz="2600" b="1" dirty="0" smtClean="0"/>
              <a:t>Penyusunan karya ilmiah yang tepat, seharusnya menggunakan bahasa</a:t>
            </a:r>
            <a:r>
              <a:rPr lang="id-ID" sz="2600" b="1" dirty="0" smtClean="0"/>
              <a:t> sebagai berikut</a:t>
            </a:r>
            <a:r>
              <a:rPr lang="sv-SE" sz="2600" b="1" dirty="0" smtClean="0"/>
              <a:t>:</a:t>
            </a:r>
            <a:endParaRPr lang="en-US" sz="2600" b="1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Kalimat harus jelas, tidak perlu panjang kalau memang ide hanya cukup dengan kalimat pendek.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Usahakan kalimat yang dihasilkan jangan sampai membingungkan pembaca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pilihlah kata yang tepat untuk acuannya.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hindarilah penggunaan kata-kata  yang berlebihan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hindari kalimat yang rancu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Kalimat harus masuk akal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hindari pengaruh bahasa daerah</a:t>
            </a:r>
            <a:endParaRPr lang="id-ID" sz="2400" dirty="0" smtClean="0"/>
          </a:p>
          <a:p>
            <a:pPr marL="914400" lvl="1" indent="-457200" eaLnBrk="1" hangingPunct="1">
              <a:buFont typeface="Tahoma" pitchFamily="34" charset="0"/>
              <a:buAutoNum type="arabicPeriod"/>
              <a:defRPr/>
            </a:pPr>
            <a:r>
              <a:rPr lang="sv-SE" sz="2400" dirty="0" smtClean="0"/>
              <a:t>Perhatikan EYD</a:t>
            </a:r>
            <a:endParaRPr lang="en-US" sz="2400" dirty="0" smtClean="0"/>
          </a:p>
          <a:p>
            <a:pPr marL="533400" indent="-533400" eaLnBrk="1" hangingPunct="1">
              <a:defRPr/>
            </a:pPr>
            <a:endParaRPr lang="en-US" sz="2800" dirty="0" smtClean="0"/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11188" y="260350"/>
            <a:ext cx="7867650" cy="860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D. Penggunaan bahasa dalam karya ilmiah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844824"/>
            <a:ext cx="7560840" cy="511256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Paper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Makalah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Modul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Diktat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sz="2600" dirty="0" err="1" smtClean="0"/>
              <a:t>Karya</a:t>
            </a:r>
            <a:r>
              <a:rPr lang="en-US" sz="2600" dirty="0" smtClean="0"/>
              <a:t> </a:t>
            </a:r>
            <a:r>
              <a:rPr lang="en-US" sz="2600" dirty="0" err="1" smtClean="0"/>
              <a:t>tulis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Skripsi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Tesis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Disertasi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Buku</a:t>
            </a:r>
            <a:endParaRPr lang="id-ID" sz="26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sv-SE" sz="2600" dirty="0" smtClean="0"/>
              <a:t>Laporan penelitian</a:t>
            </a:r>
            <a:endParaRPr lang="en-US" sz="2600" dirty="0" smtClean="0"/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539552" y="620688"/>
            <a:ext cx="813593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E.  Jenis-jenis Karya Ilmiah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2235</TotalTime>
  <Words>339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Ocean</vt:lpstr>
      <vt:lpstr>KARYA TULIS ILMIAH</vt:lpstr>
      <vt:lpstr> </vt:lpstr>
      <vt:lpstr> </vt:lpstr>
      <vt:lpstr>Slide 4</vt:lpstr>
      <vt:lpstr> </vt:lpstr>
      <vt:lpstr>Slide 6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acer</cp:lastModifiedBy>
  <cp:revision>104</cp:revision>
  <dcterms:created xsi:type="dcterms:W3CDTF">2008-11-23T15:07:42Z</dcterms:created>
  <dcterms:modified xsi:type="dcterms:W3CDTF">2020-06-01T03:13:46Z</dcterms:modified>
</cp:coreProperties>
</file>