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7" r:id="rId2"/>
    <p:sldId id="268" r:id="rId3"/>
    <p:sldId id="269" r:id="rId4"/>
    <p:sldId id="270" r:id="rId5"/>
    <p:sldId id="271" r:id="rId6"/>
    <p:sldId id="272" r:id="rId7"/>
    <p:sldId id="273" r:id="rId8"/>
    <p:sldId id="277" r:id="rId9"/>
    <p:sldId id="278" r:id="rId10"/>
    <p:sldId id="279" r:id="rId11"/>
    <p:sldId id="280" r:id="rId12"/>
    <p:sldId id="284" r:id="rId13"/>
    <p:sldId id="285" r:id="rId14"/>
    <p:sldId id="286" r:id="rId15"/>
    <p:sldId id="287" r:id="rId16"/>
    <p:sldId id="288" r:id="rId17"/>
    <p:sldId id="292" r:id="rId18"/>
    <p:sldId id="293" r:id="rId19"/>
    <p:sldId id="294" r:id="rId2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13" autoAdjust="0"/>
    <p:restoredTop sz="94660"/>
  </p:normalViewPr>
  <p:slideViewPr>
    <p:cSldViewPr>
      <p:cViewPr varScale="1">
        <p:scale>
          <a:sx n="77" d="100"/>
          <a:sy n="77" d="100"/>
        </p:scale>
        <p:origin x="114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1337599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66090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76150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08045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820653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845063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78487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76933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37998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67784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98379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88780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946015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1853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02465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11163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03152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8A31A0E-C7C1-48FA-A23F-3BF0058484A8}" type="datetimeFigureOut">
              <a:rPr lang="id-ID" smtClean="0"/>
              <a:t>16/04/2024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CEAB1B-9E20-426D-BEF2-1BE5EED55C0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3479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2313" y="990600"/>
            <a:ext cx="7772400" cy="1066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d-ID" dirty="0" smtClean="0"/>
              <a:t>MENGENAL KEBUDAYAAN ASING</a:t>
            </a:r>
            <a:endParaRPr lang="en-US" dirty="0"/>
          </a:p>
        </p:txBody>
      </p:sp>
      <p:sp>
        <p:nvSpPr>
          <p:cNvPr id="6147" name="Subtitle 2"/>
          <p:cNvSpPr>
            <a:spLocks noGrp="1"/>
          </p:cNvSpPr>
          <p:nvPr>
            <p:ph type="subTitle" idx="1"/>
          </p:nvPr>
        </p:nvSpPr>
        <p:spPr>
          <a:xfrm>
            <a:off x="722313" y="3684588"/>
            <a:ext cx="7772400" cy="1878012"/>
          </a:xfrm>
        </p:spPr>
        <p:txBody>
          <a:bodyPr/>
          <a:lstStyle/>
          <a:p>
            <a:pPr marL="36513">
              <a:spcBef>
                <a:spcPct val="0"/>
              </a:spcBef>
            </a:pPr>
            <a:r>
              <a:rPr lang="en-US" sz="3600" dirty="0" smtClean="0">
                <a:solidFill>
                  <a:srgbClr val="000000"/>
                </a:solidFill>
              </a:rPr>
              <a:t>KEHIDUPAN SOSIAL BUDAYA DAN EKONOMI MASYARAKAT ASIA TENGGARA</a:t>
            </a:r>
          </a:p>
        </p:txBody>
      </p:sp>
    </p:spTree>
  </p:cSld>
  <p:clrMapOvr>
    <a:masterClrMapping/>
  </p:clrMapOvr>
  <p:transition>
    <p:sndAc>
      <p:stSnd>
        <p:snd r:embed="rId2" name="chimes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503238" y="533400"/>
            <a:ext cx="8183562" cy="12192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</a:rPr>
              <a:t>CARA MENANAM PADI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(- ABAD KE-16)</a:t>
            </a:r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503238" y="2286000"/>
            <a:ext cx="8183562" cy="3276600"/>
          </a:xfrm>
        </p:spPr>
        <p:txBody>
          <a:bodyPr/>
          <a:lstStyle/>
          <a:p>
            <a:r>
              <a:rPr lang="en-US" smtClean="0"/>
              <a:t>PERTANIAN BERPINDAH PADA LERENG-LERENG RENDAH.</a:t>
            </a:r>
          </a:p>
          <a:p>
            <a:r>
              <a:rPr lang="en-US" smtClean="0"/>
              <a:t>MENYEBAR BENIH PADA LADANG TERGENANG.</a:t>
            </a:r>
          </a:p>
          <a:p>
            <a:r>
              <a:rPr lang="en-US" smtClean="0"/>
              <a:t>MENANAM BENIH DI SAWAH.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503238" y="685800"/>
            <a:ext cx="8183562" cy="838200"/>
          </a:xfrm>
        </p:spPr>
        <p:txBody>
          <a:bodyPr/>
          <a:lstStyle/>
          <a:p>
            <a:pPr>
              <a:defRPr/>
            </a:pPr>
            <a:r>
              <a:rPr lang="en-US" sz="4000" dirty="0" smtClean="0">
                <a:solidFill>
                  <a:schemeClr val="tx1"/>
                </a:solidFill>
              </a:rPr>
              <a:t>PERALATAN PERTANIAN</a:t>
            </a:r>
          </a:p>
        </p:txBody>
      </p:sp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503238" y="1828800"/>
            <a:ext cx="8183562" cy="3962400"/>
          </a:xfrm>
        </p:spPr>
        <p:txBody>
          <a:bodyPr/>
          <a:lstStyle/>
          <a:p>
            <a:r>
              <a:rPr lang="en-US" sz="2000" smtClean="0"/>
              <a:t>SEDERHANA DAN BERAGAM.</a:t>
            </a:r>
          </a:p>
          <a:p>
            <a:r>
              <a:rPr lang="en-US" sz="2000" smtClean="0"/>
              <a:t>PADA PERTANIAN BERPINDAH PERLU : PARANG UNTUK MERAMBAH HUTAN, PACUL ATAU CANGKUL DAN SEBUAH LINGGIS.</a:t>
            </a:r>
          </a:p>
          <a:p>
            <a:r>
              <a:rPr lang="en-US" sz="2000" smtClean="0"/>
              <a:t>ANI-ANI DIGUNAKAN DI SEBAGIAN BESAR WILAYAH ASIA TENGGARA UNTUK MENUNAI PADI.</a:t>
            </a:r>
          </a:p>
          <a:p>
            <a:r>
              <a:rPr lang="en-US" sz="2000" smtClean="0"/>
              <a:t>PERSAWAHAN : MEMERLUKAN LUKU KAYU YANG UJUNGNYA DIBERI LOGAM DAN GARU DARI KAYU.</a:t>
            </a:r>
          </a:p>
          <a:p>
            <a:r>
              <a:rPr lang="en-US" sz="2000" smtClean="0"/>
              <a:t>HEWAN KERBAU DAN SAPI DIGUNAKAN UNTUK MEMBAJAK DAN MENGANGKUT HASIL BUMI.</a:t>
            </a: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503238" y="609600"/>
            <a:ext cx="8183562" cy="762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</a:rPr>
              <a:t>KEPEMILIKAN LAHAN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685800" y="1828800"/>
            <a:ext cx="7772400" cy="4114800"/>
          </a:xfrm>
        </p:spPr>
        <p:txBody>
          <a:bodyPr/>
          <a:lstStyle/>
          <a:p>
            <a:r>
              <a:rPr lang="en-US" smtClean="0"/>
              <a:t>PALING AWAL, TANAH MERUPAKAN HAK MILIK BERSAMA.</a:t>
            </a:r>
          </a:p>
          <a:p>
            <a:r>
              <a:rPr lang="en-US" smtClean="0"/>
              <a:t>BERUBAH MENJADI PERORANGAN SEHUBUNGAN DENGAN MUNCULNYA KERAJAAN.</a:t>
            </a:r>
          </a:p>
          <a:p>
            <a:r>
              <a:rPr lang="en-US" smtClean="0"/>
              <a:t>RESMINYA  TANAH MILIK RAJA, HAK MILIK DAN HAK PAKAI ADA PADA PETANI.</a:t>
            </a: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503238" y="533400"/>
            <a:ext cx="8183562" cy="9906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</a:rPr>
              <a:t>BIDANG PERDAGANGAN</a:t>
            </a:r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533400" y="1981200"/>
            <a:ext cx="8183563" cy="3886200"/>
          </a:xfrm>
        </p:spPr>
        <p:txBody>
          <a:bodyPr/>
          <a:lstStyle/>
          <a:p>
            <a:r>
              <a:rPr lang="en-US" smtClean="0"/>
              <a:t>ABAD 3 SM : AWAL PERDAGANGAN</a:t>
            </a:r>
          </a:p>
          <a:p>
            <a:r>
              <a:rPr lang="en-US" smtClean="0"/>
              <a:t>BERKEMBANG DI DAERAH PEGU, AYUTHYA  DAN DAERAH LOKAL LAINNYA.</a:t>
            </a:r>
          </a:p>
          <a:p>
            <a:r>
              <a:rPr lang="en-US" smtClean="0"/>
              <a:t>JALAN SUTERA 128 SM : LEWAT BIRMA UTARA.</a:t>
            </a:r>
          </a:p>
          <a:p>
            <a:r>
              <a:rPr lang="en-US" smtClean="0"/>
              <a:t>116 SM CINA MEMPRAKARSAI JALAN LAUT.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03238" y="685800"/>
            <a:ext cx="8183562" cy="1295400"/>
          </a:xfrm>
        </p:spPr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ABAD 14 – ABAD 17 : ABAD PERDAGANGAN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685800" y="2209800"/>
            <a:ext cx="7772400" cy="3581400"/>
          </a:xfrm>
        </p:spPr>
        <p:txBody>
          <a:bodyPr>
            <a:normAutofit/>
          </a:bodyPr>
          <a:lstStyle/>
          <a:p>
            <a:r>
              <a:rPr lang="en-US" smtClean="0"/>
              <a:t>ABAD 14 PERDAGANGAN MULAI MENDOMINASI KEHIDUPAN DI ASIA TENGGARA.</a:t>
            </a:r>
          </a:p>
          <a:p>
            <a:r>
              <a:rPr lang="en-US" smtClean="0"/>
              <a:t>LEDAKAN PASAR PADA ABAD KE 16 MERUPAKAN SAAT ASIA TENGGARA MEMAINKAN PERAN YANG SANGAT PENTING DALAM PERDAGANGAN.</a:t>
            </a:r>
          </a:p>
          <a:p>
            <a:endParaRPr lang="en-US" smtClean="0"/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Content Placeholder 2"/>
          <p:cNvSpPr>
            <a:spLocks noGrp="1"/>
          </p:cNvSpPr>
          <p:nvPr>
            <p:ph idx="1"/>
          </p:nvPr>
        </p:nvSpPr>
        <p:spPr>
          <a:xfrm>
            <a:off x="503238" y="1676400"/>
            <a:ext cx="8183562" cy="4114800"/>
          </a:xfrm>
        </p:spPr>
        <p:txBody>
          <a:bodyPr/>
          <a:lstStyle/>
          <a:p>
            <a:r>
              <a:rPr lang="en-US" smtClean="0"/>
              <a:t>SELAMA PERIODE INI PARA PEDAGANG, PENGUASA KOTA DAN NEGARA MENEMPATI BAGIAN SENTRAL DALAM PERDAGANGAN.</a:t>
            </a:r>
          </a:p>
          <a:p>
            <a:r>
              <a:rPr lang="en-US" smtClean="0"/>
              <a:t>PUSAT DAGANG : PEGU, AYUTHYA, PNOMPENH, MALAKA, PATANI, BRUNAI PASAI ACEH, BANTEN JEPARA, GRESIK JUGA MAKASAR.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503238" y="533400"/>
            <a:ext cx="8183562" cy="1066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</a:rPr>
              <a:t>INTERAKSI INTENSIF DENGAN EKONOMI GLOBAL.</a:t>
            </a:r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>
          <a:xfrm>
            <a:off x="503238" y="1828800"/>
            <a:ext cx="8183562" cy="4038600"/>
          </a:xfrm>
        </p:spPr>
        <p:txBody>
          <a:bodyPr/>
          <a:lstStyle/>
          <a:p>
            <a:pPr marL="514350" indent="-514350">
              <a:buFontTx/>
              <a:buAutoNum type="arabicPeriod"/>
            </a:pPr>
            <a:r>
              <a:rPr lang="en-US" sz="2200" smtClean="0"/>
              <a:t>INTEGRASI DALAM PERDAGANGAN GLOBAL.</a:t>
            </a:r>
          </a:p>
          <a:p>
            <a:pPr marL="514350" indent="-514350">
              <a:buFontTx/>
              <a:buAutoNum type="arabicPeriod"/>
            </a:pPr>
            <a:r>
              <a:rPr lang="en-US" sz="2200" smtClean="0"/>
              <a:t>KOMERSIALISASI PRODUKSI DAN KONSUMSI.</a:t>
            </a:r>
          </a:p>
          <a:p>
            <a:pPr marL="514350" indent="-514350">
              <a:buFontTx/>
              <a:buAutoNum type="arabicPeriod"/>
            </a:pPr>
            <a:r>
              <a:rPr lang="en-US" sz="2200" smtClean="0"/>
              <a:t>PERTUMBUHAN KOTA-KOTA.</a:t>
            </a:r>
          </a:p>
          <a:p>
            <a:pPr marL="514350" indent="-514350">
              <a:buFontTx/>
              <a:buAutoNum type="arabicPeriod"/>
            </a:pPr>
            <a:r>
              <a:rPr lang="en-US" sz="2200" smtClean="0"/>
              <a:t>SPESIALISASI DALAM FUNGSI-FUNGSI EKONOMI.</a:t>
            </a:r>
          </a:p>
          <a:p>
            <a:pPr marL="514350" indent="-514350">
              <a:buFontTx/>
              <a:buAutoNum type="arabicPeriod"/>
            </a:pPr>
            <a:r>
              <a:rPr lang="en-US" sz="2200" smtClean="0"/>
              <a:t>MONETISASI DALAM PERDAGANGAN DAN PERPAJAKAN.</a:t>
            </a:r>
          </a:p>
          <a:p>
            <a:pPr marL="514350" indent="-514350">
              <a:buFontTx/>
              <a:buAutoNum type="arabicPeriod"/>
            </a:pPr>
            <a:r>
              <a:rPr lang="en-US" sz="2200" smtClean="0"/>
              <a:t>PERKEMBANGAN TEKNOLOHI TRANSPORTASI DAN MILITER.</a:t>
            </a:r>
          </a:p>
          <a:p>
            <a:pPr marL="514350" indent="-514350">
              <a:buFontTx/>
              <a:buAutoNum type="arabicPeriod"/>
            </a:pPr>
            <a:r>
              <a:rPr lang="en-US" sz="2200" smtClean="0"/>
              <a:t>PERTUMBUHAN NEGARA ABSOLUT.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503238" y="609600"/>
            <a:ext cx="8183562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</a:rPr>
              <a:t>PERTENGAHAN ABAD KE-17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503238" y="2057400"/>
            <a:ext cx="8183562" cy="3886200"/>
          </a:xfrm>
        </p:spPr>
        <p:txBody>
          <a:bodyPr/>
          <a:lstStyle/>
          <a:p>
            <a:r>
              <a:rPr lang="en-US" sz="2400" smtClean="0"/>
              <a:t>TERJADI PERUBAHAN DI ASIA TENGGARA, DENGAN ADANYA PENGUNDURAN DIRI DARI EKONOMI GLOBAL. </a:t>
            </a:r>
          </a:p>
          <a:p>
            <a:r>
              <a:rPr lang="en-US" sz="2400" smtClean="0"/>
              <a:t>HAL INI DISEBABKAN : TIADANYA PERLINDUNGAN TEGAS TERHADAP MILIK PRIBADI, KETEGANGAN ANTARA PERKEMBANGAN PASAR DAN KEKUASAAN RAJA, PENYELESAIAN JANGKA PENDEK TELAH MENGHAMBAT PERTUMBUHAN EKONOMI.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503238" y="457200"/>
            <a:ext cx="8183562" cy="10668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</a:rPr>
              <a:t>MUNCULNYA KEMISKINAN DI ASIA TENGGARA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503238" y="1905000"/>
            <a:ext cx="8183562" cy="3886200"/>
          </a:xfrm>
        </p:spPr>
        <p:txBody>
          <a:bodyPr/>
          <a:lstStyle/>
          <a:p>
            <a:r>
              <a:rPr lang="en-US" sz="2400" smtClean="0"/>
              <a:t>FAKTOR INTERNAL : TINDAKAN SEWENANG-WENANG PENGUASA, HUBUNGAN YANG ERAT ANTARA KEKUASAAN DAN PERDAGANGAN.</a:t>
            </a:r>
          </a:p>
          <a:p>
            <a:r>
              <a:rPr lang="en-US" sz="2400" smtClean="0"/>
              <a:t>FAKTOR EKSTERNAL : PERJUMPAAN DENGAN BARAT, DPRESI PERDAGANGAN GLOBAL, MUNCULNYA NEGARA AGRARIS, PERUBAHAN IKLIM, MENARIK DIRI DARI EKONOMI DUNIA, CINA MENGAMBIL ALIH PROFESI TUKANG DAN PELAKU PERDAGANGAN LOKAL.</a:t>
            </a:r>
          </a:p>
          <a:p>
            <a:pPr>
              <a:buFontTx/>
              <a:buNone/>
            </a:pPr>
            <a:r>
              <a:rPr lang="en-US" smtClean="0"/>
              <a:t>   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503238" y="609600"/>
            <a:ext cx="8183562" cy="8382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</a:rPr>
              <a:t>BIDANG INDUSTRI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503238" y="2057400"/>
            <a:ext cx="8183562" cy="3810000"/>
          </a:xfrm>
        </p:spPr>
        <p:txBody>
          <a:bodyPr/>
          <a:lstStyle/>
          <a:p>
            <a:r>
              <a:rPr lang="en-US" smtClean="0"/>
              <a:t>AWALNYA INDUSTRI RUMAH TANGGA UNTUK MEMENUHI KEBUTUHAN SENDIRI.</a:t>
            </a:r>
          </a:p>
          <a:p>
            <a:r>
              <a:rPr lang="en-US" smtClean="0"/>
              <a:t>KEAHLIHAN SANGAT DIHARGAI PIHAK KERAJAAN, PEMBUATAN SENJATA, GERABAH DSB.</a:t>
            </a:r>
          </a:p>
          <a:p>
            <a:r>
              <a:rPr lang="en-US" smtClean="0"/>
              <a:t>ADANYA PEMERASAN TENAGA MENJADI SEBAB INDUSTRI TIDAK BERKEMBANG.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8077200" cy="4876800"/>
          </a:xfrm>
          <a:solidFill>
            <a:srgbClr val="FFFF00">
              <a:alpha val="47000"/>
            </a:srgbClr>
          </a:solidFill>
          <a:effectLst>
            <a:softEdge rad="63500"/>
          </a:effectLst>
        </p:spPr>
        <p:txBody>
          <a:bodyPr rtlCol="0">
            <a:norm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en-US" sz="2400" dirty="0" smtClean="0"/>
              <a:t>* KEHIDUPAN SOSIAL BUDAYA MASYARAKAT ASIA TENGGARA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lphaUcPeriod"/>
              <a:defRPr/>
            </a:pPr>
            <a:r>
              <a:rPr lang="en-US" sz="2400" dirty="0" smtClean="0"/>
              <a:t>FAKTOR KESAMAAN SIFAT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AutoNum type="alphaUcPeriod"/>
              <a:defRPr/>
            </a:pPr>
            <a:r>
              <a:rPr lang="en-US" sz="2400" dirty="0" smtClean="0"/>
              <a:t>PERADAPAN ASLI ASIA TENGGARA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400" dirty="0" smtClean="0"/>
              <a:t>     - COEDES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400" dirty="0" smtClean="0"/>
              <a:t>     - KROM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400" dirty="0" smtClean="0"/>
              <a:t>     - ANTHONY REID : KEBUDAYAAN 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400" dirty="0" smtClean="0"/>
              <a:t>       MATERIAL, PENGATURAN MASYARAKAT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400" dirty="0" smtClean="0"/>
              <a:t>       DAN PESTA KERAMAIAN DAN HIBURAN.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2400" dirty="0" smtClean="0"/>
              <a:t> * KEHIDUPAN EKONOMI MASYARAKAT ASIA TENGGARA.</a:t>
            </a:r>
          </a:p>
          <a:p>
            <a:pPr marL="514350" indent="-51435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400" dirty="0" smtClean="0"/>
          </a:p>
          <a:p>
            <a:pPr marL="514350" indent="-514350" eaLnBrk="1" fontAlgn="auto" hangingPunct="1">
              <a:spcAft>
                <a:spcPts val="0"/>
              </a:spcAft>
              <a:buFontTx/>
              <a:buNone/>
              <a:defRPr/>
            </a:pPr>
            <a:endParaRPr lang="en-US" sz="2400" dirty="0" smtClean="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3048000" y="685800"/>
            <a:ext cx="6096000" cy="884238"/>
          </a:xfrm>
          <a:solidFill>
            <a:schemeClr val="bg1">
              <a:alpha val="86000"/>
            </a:schemeClr>
          </a:solidFill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10 Minutes" pitchFamily="2" charset="0"/>
              </a:rPr>
              <a:t>STRUKTUR MASYARAKAT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 rot="380293">
            <a:off x="431070" y="2046078"/>
            <a:ext cx="8229600" cy="2743200"/>
          </a:xfrm>
          <a:solidFill>
            <a:schemeClr val="bg1">
              <a:lumMod val="75000"/>
              <a:alpha val="78000"/>
            </a:schemeClr>
          </a:solidFill>
          <a:ln w="38100">
            <a:solidFill>
              <a:schemeClr val="tx1"/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txBody>
          <a:bodyPr rtlCol="0">
            <a:norm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Cooper Black" pitchFamily="18" charset="0"/>
              </a:rPr>
              <a:t>KARL MARX : STRUKTUR MASYARAKAT KUNO ASIA MASIH STATIS, TIDAK ADA YANG BERUBAH DARI MASYARAKAT ASIATIK.</a:t>
            </a:r>
          </a:p>
          <a:p>
            <a:pPr marL="265176" indent="-26517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Cooper Black" pitchFamily="18" charset="0"/>
              </a:rPr>
              <a:t>VAN LEUR : PERTANIAN DAN INDUSTRI TIDAK DIPENGARUHI BARAT SAMPAI ABAD KE-19.</a:t>
            </a: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 rot="519950">
            <a:off x="4736676" y="797163"/>
            <a:ext cx="4343400" cy="1177612"/>
          </a:xfrm>
        </p:spPr>
        <p:txBody>
          <a:bodyPr rtlCol="0"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effectLst>
                  <a:innerShdw blurRad="63500" dist="50800" dir="189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AnthologY" pitchFamily="2" charset="0"/>
              </a:rPr>
              <a:t>KESAMAAN SIFAT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>
          <a:xfrm>
            <a:off x="1475656" y="2708920"/>
            <a:ext cx="6912768" cy="4149080"/>
          </a:xfrm>
          <a:solidFill>
            <a:schemeClr val="accent1">
              <a:lumMod val="60000"/>
              <a:lumOff val="40000"/>
              <a:alpha val="56000"/>
            </a:schemeClr>
          </a:solidFill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txBody>
          <a:bodyPr rtlCol="0">
            <a:norm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Gill Sans Ultra Bold" pitchFamily="34" charset="0"/>
              </a:rPr>
              <a:t>BAHASA : BAHASA AUSTRONESIA</a:t>
            </a:r>
          </a:p>
          <a:p>
            <a:pPr marL="265176" indent="-26517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Gill Sans Ultra Bold" pitchFamily="34" charset="0"/>
              </a:rPr>
              <a:t>PENYESUAIAN DENGAN LINGKUNGAN FISIK YANG SAMA.</a:t>
            </a:r>
          </a:p>
          <a:p>
            <a:pPr marL="265176" indent="-26517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latin typeface="Gill Sans Ultra Bold" pitchFamily="34" charset="0"/>
              </a:rPr>
              <a:t>TINGKAT JALINAN NIAGA YANG TINGGI DI KAWASAN ASIA TENGGARA.</a:t>
            </a: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838200" y="1066800"/>
            <a:ext cx="4267200" cy="914400"/>
          </a:xfrm>
          <a:solidFill>
            <a:srgbClr val="92D050">
              <a:alpha val="52000"/>
            </a:srgbClr>
          </a:solidFill>
          <a:effectLst>
            <a:softEdge rad="127000"/>
          </a:effectLst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tx1"/>
                </a:solidFill>
                <a:latin typeface="10 Minutes" pitchFamily="2" charset="0"/>
              </a:rPr>
              <a:t>PERADABAN ASLI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 rot="21268239">
            <a:off x="508699" y="2370593"/>
            <a:ext cx="8229600" cy="3048000"/>
          </a:xfrm>
          <a:solidFill>
            <a:srgbClr val="FFFF00">
              <a:alpha val="43000"/>
            </a:srgbClr>
          </a:solidFill>
          <a:effectLst>
            <a:softEdge rad="63500"/>
          </a:effectLst>
        </p:spPr>
        <p:txBody>
          <a:bodyPr rtlCol="0">
            <a:norm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rgbClr val="000000"/>
                </a:solidFill>
                <a:latin typeface="Bauhaus Md BT" pitchFamily="82" charset="0"/>
              </a:rPr>
              <a:t>COEDES : MATERIAL (SAWAH DENGAN IRIGASI, TERNAK SAPI DAN KERBAU, LOGAM, NAVIGASI) SOSIAL (WANITA DAN GARIS IBU, ORGANISASI) AGAMA (ANIMISME, PEMUJAAN NENEK MOYANG, TEMPAT SUCI YANG TINGGI, PENGUBURAN, MYTHOLOGY)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3649216" cy="1219200"/>
          </a:xfrm>
          <a:solidFill>
            <a:schemeClr val="accent1">
              <a:lumMod val="60000"/>
              <a:lumOff val="40000"/>
              <a:alpha val="63000"/>
            </a:schemeClr>
          </a:solidFill>
          <a:effectLst>
            <a:softEdge rad="317500"/>
          </a:effectLst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8000" dirty="0" smtClean="0">
                <a:solidFill>
                  <a:schemeClr val="tx1"/>
                </a:solidFill>
                <a:latin typeface="4YEOstamp" pitchFamily="2" charset="0"/>
              </a:rPr>
              <a:t>Pakaian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676400"/>
            <a:ext cx="7696200" cy="4038600"/>
          </a:xfrm>
          <a:solidFill>
            <a:schemeClr val="accent3">
              <a:lumMod val="40000"/>
              <a:lumOff val="60000"/>
              <a:alpha val="35000"/>
            </a:schemeClr>
          </a:solidFill>
          <a:effectLst>
            <a:softEdge rad="317500"/>
          </a:effectLst>
        </p:spPr>
        <p:txBody>
          <a:bodyPr rtlCol="0">
            <a:no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Acacia 23" pitchFamily="2" charset="0"/>
              </a:rPr>
              <a:t>Orang Asia Tenggara hampir tanpa kecuali bertelanjang kaki, bertelanjang kepala dan seringkali bertelanjang dari pinggang ke atas.</a:t>
            </a:r>
          </a:p>
          <a:p>
            <a:pPr marL="265176" indent="-26517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Acacia 23" pitchFamily="2" charset="0"/>
              </a:rPr>
              <a:t>Orang Asia Tengagra sangat pemalu, yang paling berhati-hati di dunia menyangkut alat kelaminnya.</a:t>
            </a:r>
          </a:p>
          <a:p>
            <a:pPr marL="265176" indent="-26517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3200" dirty="0" smtClean="0"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</a:effectLst>
                <a:latin typeface="Acacia 23" pitchFamily="2" charset="0"/>
              </a:rPr>
              <a:t>Wanita Vietnam sebagai yang paling sopan di Asia Tenggara, senang memakai berlapis-lapis pakaian yang membuat tidak sedikitpun bagian tubuhnya terlihat.</a:t>
            </a: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5105400" cy="762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Rockwell Extra Bold" pitchFamily="18" charset="0"/>
              </a:rPr>
              <a:t>Barang</a:t>
            </a:r>
            <a:r>
              <a:rPr lang="en-US" dirty="0" smtClean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Rockwell Extra Bold" pitchFamily="18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reflection blurRad="6350" stA="50000" endA="300" endPos="50000" dist="29997" dir="5400000" sy="-100000" algn="bl" rotWithShape="0"/>
                </a:effectLst>
                <a:latin typeface="Rockwell Extra Bold" pitchFamily="18" charset="0"/>
              </a:rPr>
              <a:t>Kerajinan</a:t>
            </a:r>
            <a:endParaRPr lang="en-US" dirty="0" smtClean="0">
              <a:solidFill>
                <a:schemeClr val="tx1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reflection blurRad="6350" stA="50000" endA="300" endPos="50000" dist="29997" dir="5400000" sy="-100000" algn="bl" rotWithShape="0"/>
              </a:effectLst>
              <a:latin typeface="Rockwell Extra Bold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048000"/>
          </a:xfrm>
        </p:spPr>
        <p:txBody>
          <a:bodyPr rtlCol="0">
            <a:normAutofit fontScale="92500" lnSpcReduction="20000"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Keahlian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membuat pot dari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tanah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liat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, yang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telah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berlaku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di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sebagian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besar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wilayah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Asia Tenggara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selama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ribuan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tahun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,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telah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berkembang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ke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daerah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yang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palijng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terpencil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dalam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kurun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 </a:t>
            </a:r>
            <a:r>
              <a:rPr lang="en-US" sz="4000" dirty="0" err="1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niaga</a:t>
            </a:r>
            <a:r>
              <a:rPr lang="en-US" sz="4000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reflection blurRad="6350" stA="55000" endA="300" endPos="45500" dir="5400000" sy="-100000" algn="bl" rotWithShape="0"/>
                </a:effectLst>
                <a:latin typeface="A Lolita Scorned" pitchFamily="2" charset="0"/>
              </a:rPr>
              <a:t>.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7772400" cy="1600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KEHIDUPAN EKONOMI MASYARAKAT ASIA TENGGARA</a:t>
            </a:r>
            <a:r>
              <a:rPr lang="en-US" sz="4000" dirty="0" smtClean="0">
                <a:solidFill>
                  <a:schemeClr val="tx1"/>
                </a:solidFill>
              </a:rPr>
              <a:t/>
            </a:r>
            <a:br>
              <a:rPr lang="en-US" sz="4000" dirty="0" smtClean="0">
                <a:solidFill>
                  <a:schemeClr val="tx1"/>
                </a:solidFill>
              </a:rPr>
            </a:br>
            <a:endParaRPr lang="en-US" sz="4000" dirty="0" smtClean="0">
              <a:solidFill>
                <a:schemeClr val="tx1"/>
              </a:solidFill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685800" y="2438400"/>
            <a:ext cx="7772400" cy="2362200"/>
          </a:xfrm>
        </p:spPr>
        <p:txBody>
          <a:bodyPr/>
          <a:lstStyle/>
          <a:p>
            <a:pPr eaLnBrk="1" hangingPunct="1"/>
            <a:r>
              <a:rPr lang="en-US" smtClean="0"/>
              <a:t>BIDANG PERTANIAN</a:t>
            </a:r>
          </a:p>
          <a:p>
            <a:pPr eaLnBrk="1" hangingPunct="1"/>
            <a:r>
              <a:rPr lang="en-US" smtClean="0"/>
              <a:t>BIDANG PERDAGANGAN</a:t>
            </a:r>
          </a:p>
          <a:p>
            <a:pPr eaLnBrk="1" hangingPunct="1"/>
            <a:r>
              <a:rPr lang="en-US" smtClean="0"/>
              <a:t>BIDANG INDUSTRI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503238" y="609600"/>
            <a:ext cx="8183562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tx1"/>
                </a:solidFill>
              </a:rPr>
              <a:t>BIDANG PERTANIAN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503238" y="2057400"/>
            <a:ext cx="8183562" cy="3886200"/>
          </a:xfrm>
        </p:spPr>
        <p:txBody>
          <a:bodyPr>
            <a:normAutofit/>
          </a:bodyPr>
          <a:lstStyle/>
          <a:p>
            <a:r>
              <a:rPr lang="en-US" smtClean="0"/>
              <a:t>BAHAN MAKANAN DAN HASIL BUMI POKOK ADALAH PADI/BERAS.</a:t>
            </a:r>
          </a:p>
          <a:p>
            <a:pPr>
              <a:buFontTx/>
              <a:buChar char="-"/>
            </a:pPr>
            <a:r>
              <a:rPr lang="en-US" smtClean="0"/>
              <a:t>BIRMA DAN SIAM (LUMBUNG PADI ASIA TENGGARA)</a:t>
            </a:r>
          </a:p>
          <a:p>
            <a:pPr>
              <a:buFontTx/>
              <a:buChar char="-"/>
            </a:pPr>
            <a:r>
              <a:rPr lang="en-US" smtClean="0"/>
              <a:t>KAMBOJA (PULAU BASAH)</a:t>
            </a:r>
          </a:p>
          <a:p>
            <a:pPr>
              <a:buFontTx/>
              <a:buChar char="-"/>
            </a:pPr>
            <a:r>
              <a:rPr lang="en-US" smtClean="0"/>
              <a:t>VIETNAM (SEBUAH PIKULAN PADI, ANAM DI TENGAH DENGAN TONGKIN DAN COCHIN CINA DI UJUNGNYA)</a:t>
            </a:r>
          </a:p>
        </p:txBody>
      </p: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71</TotalTime>
  <Words>697</Words>
  <Application>Microsoft Office PowerPoint</Application>
  <PresentationFormat>On-screen Show (4:3)</PresentationFormat>
  <Paragraphs>78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10 Minutes</vt:lpstr>
      <vt:lpstr>4YEOstamp</vt:lpstr>
      <vt:lpstr>A Lolita Scorned</vt:lpstr>
      <vt:lpstr>Acacia 23</vt:lpstr>
      <vt:lpstr>AnthologY</vt:lpstr>
      <vt:lpstr>Arial</vt:lpstr>
      <vt:lpstr>Bauhaus Md BT</vt:lpstr>
      <vt:lpstr>Cooper Black</vt:lpstr>
      <vt:lpstr>Corbel</vt:lpstr>
      <vt:lpstr>Gill Sans Ultra Bold</vt:lpstr>
      <vt:lpstr>Rockwell Extra Bold</vt:lpstr>
      <vt:lpstr>Wingdings 2</vt:lpstr>
      <vt:lpstr>Parallax</vt:lpstr>
      <vt:lpstr>MENGENAL KEBUDAYAAN ASING</vt:lpstr>
      <vt:lpstr>PowerPoint Presentation</vt:lpstr>
      <vt:lpstr>STRUKTUR MASYARAKAT</vt:lpstr>
      <vt:lpstr>KESAMAAN SIFAT</vt:lpstr>
      <vt:lpstr>PERADABAN ASLI</vt:lpstr>
      <vt:lpstr>Pakaian </vt:lpstr>
      <vt:lpstr>Barang Kerajinan</vt:lpstr>
      <vt:lpstr>KEHIDUPAN EKONOMI MASYARAKAT ASIA TENGGARA </vt:lpstr>
      <vt:lpstr>BIDANG PERTANIAN</vt:lpstr>
      <vt:lpstr>CARA MENANAM PADI  (- ABAD KE-16)</vt:lpstr>
      <vt:lpstr>PERALATAN PERTANIAN</vt:lpstr>
      <vt:lpstr>KEPEMILIKAN LAHAN</vt:lpstr>
      <vt:lpstr>BIDANG PERDAGANGAN</vt:lpstr>
      <vt:lpstr>ABAD 14 – ABAD 17 : ABAD PERDAGANGAN</vt:lpstr>
      <vt:lpstr>PowerPoint Presentation</vt:lpstr>
      <vt:lpstr>INTERAKSI INTENSIF DENGAN EKONOMI GLOBAL.</vt:lpstr>
      <vt:lpstr>PERTENGAHAN ABAD KE-17</vt:lpstr>
      <vt:lpstr>MUNCULNYA KEMISKINAN DI ASIA TENGGARA</vt:lpstr>
      <vt:lpstr>BIDANG INDUSTRI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MENGENAL KEBUDAYAAN ASING</dc:title>
  <dc:creator>Aderina</dc:creator>
  <cp:lastModifiedBy>asus</cp:lastModifiedBy>
  <cp:revision>4</cp:revision>
  <dcterms:created xsi:type="dcterms:W3CDTF">2020-11-09T02:47:56Z</dcterms:created>
  <dcterms:modified xsi:type="dcterms:W3CDTF">2024-04-16T16:51:57Z</dcterms:modified>
</cp:coreProperties>
</file>