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9" r:id="rId3"/>
    <p:sldId id="301" r:id="rId4"/>
    <p:sldId id="302" r:id="rId5"/>
    <p:sldId id="303" r:id="rId6"/>
    <p:sldId id="304" r:id="rId7"/>
    <p:sldId id="305" r:id="rId8"/>
    <p:sldId id="306" r:id="rId9"/>
    <p:sldId id="308" r:id="rId10"/>
    <p:sldId id="309" r:id="rId11"/>
    <p:sldId id="310" r:id="rId12"/>
    <p:sldId id="311" r:id="rId13"/>
    <p:sldId id="300" r:id="rId14"/>
  </p:sldIdLst>
  <p:sldSz cx="9144000" cy="6858000" type="screen4x3"/>
  <p:notesSz cx="7045325" cy="93456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43" userDrawn="1">
          <p15:clr>
            <a:srgbClr val="A4A3A4"/>
          </p15:clr>
        </p15:guide>
        <p15:guide id="2" pos="2218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:p15="http://schemas.microsoft.com/office/powerpoint/2012/main" userId="Ray" providerId="None"/>
      </p:ext>
    </p:extLst>
  </p:cmAuthor>
  <p:cmAuthor id="2" name="user" initials="u" lastIdx="1" clrIdx="1">
    <p:extLst>
      <p:ext uri="{19B8F6BF-5375-455C-9EA6-DF929625EA0E}">
        <p15:presenceInfo xmlns:p15="http://schemas.microsoft.com/office/powerpoint/2012/main" userId="us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88485" autoAdjust="0"/>
  </p:normalViewPr>
  <p:slideViewPr>
    <p:cSldViewPr>
      <p:cViewPr varScale="1">
        <p:scale>
          <a:sx n="49" d="100"/>
          <a:sy n="49" d="100"/>
        </p:scale>
        <p:origin x="173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-2946" y="-96"/>
      </p:cViewPr>
      <p:guideLst>
        <p:guide orient="horz" pos="2943"/>
        <p:guide pos="2218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90721" y="0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7450" y="701675"/>
            <a:ext cx="4670425" cy="35036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556" tIns="46278" rIns="92556" bIns="462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4533" y="4439167"/>
            <a:ext cx="5636260" cy="4205526"/>
          </a:xfrm>
          <a:prstGeom prst="rect">
            <a:avLst/>
          </a:prstGeom>
        </p:spPr>
        <p:txBody>
          <a:bodyPr vert="horz" lIns="92556" tIns="46278" rIns="92556" bIns="46278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90721" y="8876711"/>
            <a:ext cx="3052974" cy="467281"/>
          </a:xfrm>
          <a:prstGeom prst="rect">
            <a:avLst/>
          </a:prstGeom>
        </p:spPr>
        <p:txBody>
          <a:bodyPr vert="horz" lIns="92556" tIns="46278" rIns="92556" bIns="46278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7BB7248-660C-9B6F-17B1-18830D45AA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81B0CBF3-8A08-0CA4-CF60-CA9E93EFA7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34BFC3B-6F4E-C8E3-F18C-791B8A5963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ADAD693-74E7-7278-3B68-46CB1596AC7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04685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388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D3426C-E385-E40D-143A-8ACA5855BC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D7CC7D9-5310-18A9-A88B-971C8CEAC30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4441104-9EEF-3F16-DF61-C50C3556E6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A847F4-C8FE-3F44-7957-2E492D7F0797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13874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F9ACD3-D3F8-5C5C-147E-FFAE7AE982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97650E-5CFD-8B53-51C3-05E15DFD391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CD7DD34-73CD-B69D-786B-F9A8210E0FC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9D11C7-5ED8-E98B-0E6B-95F11BA34E15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06899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0B2D5E3-C1B4-FA3F-1AF6-6614542A20B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E59D1F8-562C-D2FB-BCBE-57D16090C6C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EB7F56A-1BE1-7FB9-914A-EE1251652C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A1A724-7AAB-4CCF-8A0D-E7368E3164E2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6303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B80CBED-E780-1F6B-5A31-A5AF4338B8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35D563D-5216-67E4-EF93-BC893AE39F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5C53DC1-1AC2-C73A-DCC0-7AE0D00D8F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90F912-6865-4B1D-9F68-A8EBA2944ABE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70027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2C5D6E8-BA98-17DF-C067-593CC604C7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826D693-BCBA-9A2A-3BB3-BDFEDE62FE9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913835B-CEBC-4443-AF2A-CE5F47DA00D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AC9944F-C55F-78FE-44CB-8AD8518B6306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680392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6C6286-8B35-2678-5B3D-B0CDA3BA10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77EDC92-B830-9AEC-68FF-D1AE168ED96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0D34A2F-FFF1-AE65-9177-9C7C515683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454E49-84ED-55A1-5F10-BFEE585F48E8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88429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C3B01F-734E-F0D5-6EEC-7D7EE8B013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794B67D-6347-9866-681B-2EBC7C178F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9009E68-2DCC-7C55-7C10-27EDF72ECF9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862278-A90F-2198-89C0-156EC6EC302C}"/>
              </a:ext>
            </a:extLst>
          </p:cNvPr>
          <p:cNvSpPr>
            <a:spLocks noGrp="1"/>
          </p:cNvSpPr>
          <p:nvPr>
            <p:ph type="dt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1740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/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632848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1">
            <a:extLst>
              <a:ext uri="{FF2B5EF4-FFF2-40B4-BE49-F238E27FC236}">
                <a16:creationId xmlns:a16="http://schemas.microsoft.com/office/drawing/2014/main" id="{7E5F97AF-CD45-40DE-9BCE-3C60148170F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1">
            <a:extLst>
              <a:ext uri="{FF2B5EF4-FFF2-40B4-BE49-F238E27FC236}">
                <a16:creationId xmlns:a16="http://schemas.microsoft.com/office/drawing/2014/main" id="{4BD782C2-0B6B-41B6-B032-B4AAE7AFA99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6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1"/>
          <p:cNvSpPr>
            <a:spLocks noChangeArrowheads="1"/>
          </p:cNvSpPr>
          <p:nvPr userDrawn="1"/>
        </p:nvSpPr>
        <p:spPr bwMode="auto">
          <a:xfrm>
            <a:off x="899592" y="287070"/>
            <a:ext cx="7704856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KDMK – MK : </a:t>
            </a:r>
            <a:r>
              <a:rPr lang="id-ID" sz="1100" b="0" i="0" dirty="0">
                <a:solidFill>
                  <a:srgbClr val="333333"/>
                </a:solidFill>
                <a:effectLst/>
                <a:latin typeface="poppins" panose="00000500000000000000" pitchFamily="2" charset="0"/>
              </a:rPr>
              <a:t>IBI21205</a:t>
            </a:r>
            <a:r>
              <a:rPr kumimoji="0" lang="id-ID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– </a:t>
            </a:r>
            <a:r>
              <a:rPr kumimoji="0" lang="en-US" sz="11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Pancasila : Nia </a:t>
            </a:r>
            <a:r>
              <a:rPr kumimoji="0" lang="en-US" sz="11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Lefiani</a:t>
            </a:r>
            <a:endParaRPr kumimoji="0" lang="id-ID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1605E9BE-0D9A-4E76-8D6C-56DE4E94803B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79512" y="6327411"/>
            <a:ext cx="864096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865438" algn="ctr"/>
                <a:tab pos="5730875" algn="r"/>
              </a:tabLst>
            </a:pP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     No.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Dokumen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4FM-DP40101                             </a:t>
            </a:r>
            <a:r>
              <a:rPr kumimoji="0" lang="en-US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Rev</a:t>
            </a:r>
            <a:r>
              <a:rPr kumimoji="0" lang="en-US" sz="1200" b="0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isi</a:t>
            </a:r>
            <a:r>
              <a:rPr kumimoji="0" lang="id-ID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: 00                                     Tanggal Berlaku : </a:t>
            </a:r>
            <a:r>
              <a:rPr lang="en-US" sz="1200" dirty="0">
                <a:latin typeface="Arial" pitchFamily="34" charset="0"/>
                <a:ea typeface="Calibri" pitchFamily="34" charset="0"/>
                <a:cs typeface="Times New Roman" pitchFamily="18" charset="0"/>
              </a:rPr>
              <a:t>07 April 2021</a:t>
            </a:r>
            <a:endParaRPr kumimoji="0" lang="id-ID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3" r:id="rId2"/>
    <p:sldLayoutId id="2147483650" r:id="rId3"/>
    <p:sldLayoutId id="2147483652" r:id="rId4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4000" b="1" dirty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PANCASILA</a:t>
            </a:r>
            <a:endParaRPr lang="id-ID" sz="4000" b="1" dirty="0"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ctr"/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en-US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11</a:t>
            </a:r>
            <a:endParaRPr lang="en-US" sz="3600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5" name="Picture 4" descr="D:\!!!DATA RETNO_QAC\ARSIP Internal Memo\LOGO IM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669" t="15303" r="72530" b="16026"/>
          <a:stretch>
            <a:fillRect/>
          </a:stretch>
        </p:blipFill>
        <p:spPr bwMode="auto">
          <a:xfrm>
            <a:off x="7812360" y="60608"/>
            <a:ext cx="1276350" cy="128016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ransition spd="slow">
    <p:fade thruBlk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B984F2-4CCB-5FAC-1D22-A9E0667F8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B491EE-CA43-F2F0-0A37-2153EEEF4E6C}"/>
              </a:ext>
            </a:extLst>
          </p:cNvPr>
          <p:cNvSpPr txBox="1">
            <a:spLocks/>
          </p:cNvSpPr>
          <p:nvPr/>
        </p:nvSpPr>
        <p:spPr>
          <a:xfrm>
            <a:off x="457200" y="548680"/>
            <a:ext cx="8229600" cy="554461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2.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Pendidikan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agama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keyakinan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suasana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toleran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kesulitan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membully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menjunjung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kejujuran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Bekerja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kelompok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menyelesaikan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tugas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sekolah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ikut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serta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kegiatan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ekstrakurikuler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Mengikuti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aturan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sekolah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menyampaikan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memilih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kelas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demokratis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Kelima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Membantu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kurang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mampu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ilmu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lain,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menciptakan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lingkungan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belajar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50977286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332A528-AEC2-8039-C1DB-13F45A82D9B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20466"/>
          <a:stretch/>
        </p:blipFill>
        <p:spPr>
          <a:xfrm>
            <a:off x="2267744" y="209100"/>
            <a:ext cx="6205288" cy="643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6631487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11AE23-2066-2D59-80C6-1E609F0BC79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ADF2966-B7E5-604A-41CF-4C7BE203A5A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0968" y="209100"/>
            <a:ext cx="7802064" cy="64397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0835706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 txBox="1">
            <a:spLocks/>
          </p:cNvSpPr>
          <p:nvPr/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000" b="1" dirty="0"/>
              <a:t>	</a:t>
            </a:r>
            <a:endParaRPr lang="id-ID" sz="2400" b="1" dirty="0">
              <a:sym typeface="Wingdings" panose="05000000000000000000" pitchFamily="2" charset="2"/>
            </a:endParaRPr>
          </a:p>
          <a:p>
            <a:pPr marL="571500" indent="-571500">
              <a:buFont typeface="Wingdings" panose="05000000000000000000" pitchFamily="2" charset="2"/>
              <a:buChar char="J"/>
            </a:pPr>
            <a:r>
              <a:rPr lang="en-US" sz="4000" b="1" dirty="0"/>
              <a:t>END</a:t>
            </a:r>
            <a:r>
              <a:rPr lang="id-ID" sz="4000" b="1" dirty="0"/>
              <a:t> </a:t>
            </a:r>
            <a:r>
              <a:rPr lang="id-ID" sz="4000" b="1" dirty="0">
                <a:sym typeface="Wingdings" panose="05000000000000000000" pitchFamily="2" charset="2"/>
              </a:rPr>
              <a:t></a:t>
            </a:r>
            <a:endParaRPr lang="en-US" sz="4000" b="1" dirty="0">
              <a:sym typeface="Wingdings" panose="05000000000000000000" pitchFamily="2" charset="2"/>
            </a:endParaRPr>
          </a:p>
          <a:p>
            <a:r>
              <a:rPr lang="en-US" sz="4000" b="1" dirty="0">
                <a:sym typeface="Wingdings" panose="05000000000000000000" pitchFamily="2" charset="2"/>
              </a:rPr>
              <a:t>Thanks for attention</a:t>
            </a:r>
          </a:p>
          <a:p>
            <a:r>
              <a:rPr lang="en-US" sz="4000" b="1" dirty="0">
                <a:sym typeface="Wingdings" panose="05000000000000000000" pitchFamily="2" charset="2"/>
              </a:rPr>
              <a:t>See you next week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83296963"/>
      </p:ext>
    </p:extLst>
  </p:cSld>
  <p:clrMapOvr>
    <a:masterClrMapping/>
  </p:clrMapOvr>
  <p:transition spd="slow">
    <p:fade thruBlk="1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sebagai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hanya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negara,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tetapi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juga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sistem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Etika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kerangka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individu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berinteraksi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691362876"/>
      </p:ext>
    </p:extLst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EADB7-45D2-3458-5A00-0B63C91C23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D3C0B368-48FC-8694-0F81-502BFFEF0C61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sebagai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</a:t>
            </a: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Sistem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414DBDC-BEE5-3BB0-E37D-92D340E20767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Pembelajaran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Memahami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konsep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Menjelaskan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antara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Menganalisis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terkandung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Pancasila.</a:t>
            </a:r>
          </a:p>
          <a:p>
            <a:pPr marL="457200" indent="-457200" algn="l">
              <a:buFontTx/>
              <a:buChar char="-"/>
            </a:pP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sehari-hari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037441978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2F5909-B3DF-BB58-14C1-6396AB8187A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C9EEBB4E-1EB9-35D5-F222-88A77D2FC17A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8467964-BEE1-8409-CBA7-0310C6A2F25A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Pengertian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Etika: 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cabang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filsafat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baik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buruk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salah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33541707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3FC0B4-EFDD-0C23-762C-D244FE61B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187ECD98-8D08-9D08-8E7D-2261452E5CB1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0FC8393-5921-EBFE-B277-A2340BAD7524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Fungsi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Etika: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Pedoman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tujuan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hidup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Pengatur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perilaku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salah.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penilaian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dasar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tindakan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manusia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284574686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05320D6-3D5F-1FDE-AAA4-4E3D2CDB1F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78D3A952-BF67-6BA3-679E-4B0B3022BDAE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3600" b="1" dirty="0" err="1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Teori</a:t>
            </a:r>
            <a:r>
              <a:rPr lang="en-US" sz="3600" b="1" dirty="0"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 Etika</a:t>
            </a:r>
            <a:endParaRPr kumimoji="0" lang="id-ID" sz="36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j-ea"/>
              <a:cs typeface="Arial" panose="020B0604020202020204" pitchFamily="34" charset="0"/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79AC92-BE60-1DE4-1D0B-7989084F5836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Jenis-jenis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Etika:</a:t>
            </a:r>
          </a:p>
          <a:p>
            <a:pPr algn="l"/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deskriptif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suatu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masyarakat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normatif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Menentukan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seharusnya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Metaetika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Mempelajari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tentang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asal-usul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moral.</a:t>
            </a:r>
          </a:p>
        </p:txBody>
      </p:sp>
    </p:spTree>
    <p:extLst>
      <p:ext uri="{BB962C8B-B14F-4D97-AF65-F5344CB8AC3E}">
        <p14:creationId xmlns:p14="http://schemas.microsoft.com/office/powerpoint/2010/main" val="1861398315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AF0A84-FCB5-13B4-59CB-B341C21476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59C48BB6-7246-5660-FDB7-25BE23EA4C0B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sebagai Sistem Etika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A26651-C77E-3018-325D-699A24073D8C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sebagai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Norma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Tertinggi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merupakan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norma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tertinggi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mengatur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seluruh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aspek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kehidupan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 Etika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mengandung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saling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berkaitan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melengkapi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75284160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8A36DF-FD51-C753-CD04-BE6699C49D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3F7A2EEE-9767-41CD-E4FF-A8AA1600C363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Pancasila sebagai Sistem Etika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C7E823AC-573F-5D42-D04C-57D68AF9A54E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Hubungan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Pancasila dan Etika: 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menjadi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sumber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nilai-nilai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etika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bagi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Indonesia. Etika Pancasila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bersifat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dinamis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relevan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diterapkan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setiap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zaman.</a:t>
            </a:r>
          </a:p>
        </p:txBody>
      </p:sp>
    </p:spTree>
    <p:extLst>
      <p:ext uri="{BB962C8B-B14F-4D97-AF65-F5344CB8AC3E}">
        <p14:creationId xmlns:p14="http://schemas.microsoft.com/office/powerpoint/2010/main" val="211595756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848B0-94BB-AAA1-DD45-8F2E0AFB0F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>
            <a:extLst>
              <a:ext uri="{FF2B5EF4-FFF2-40B4-BE49-F238E27FC236}">
                <a16:creationId xmlns:a16="http://schemas.microsoft.com/office/drawing/2014/main" id="{A1DE1808-7DB9-6DBE-BAE5-0F4A69AA308A}"/>
              </a:ext>
            </a:extLst>
          </p:cNvPr>
          <p:cNvSpPr txBox="1">
            <a:spLocks/>
          </p:cNvSpPr>
          <p:nvPr/>
        </p:nvSpPr>
        <p:spPr>
          <a:xfrm>
            <a:off x="457200" y="55780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 lnSpcReduction="1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d-ID" sz="36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j-ea"/>
                <a:cs typeface="Arial" panose="020B0604020202020204" pitchFamily="34" charset="0"/>
              </a:rPr>
              <a:t>Contoh Penerapan Etika Pancasila di Berbagai Konteks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161D5B6-8CCB-0BE8-5C52-633D05482CC9}"/>
              </a:ext>
            </a:extLst>
          </p:cNvPr>
          <p:cNvSpPr txBox="1">
            <a:spLocks/>
          </p:cNvSpPr>
          <p:nvPr/>
        </p:nvSpPr>
        <p:spPr>
          <a:xfrm>
            <a:off x="457200" y="1700808"/>
            <a:ext cx="8229600" cy="4392488"/>
          </a:xfrm>
          <a:prstGeom prst="rect">
            <a:avLst/>
          </a:prstGeom>
        </p:spPr>
        <p:txBody>
          <a:bodyPr vert="horz" lIns="91440" tIns="45720" rIns="91440" bIns="45720" rtlCol="0">
            <a:normAutofit fontScale="775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en-US" sz="500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algn="l"/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1.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Konteks</a:t>
            </a: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Digital dan Media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Sosial</a:t>
            </a:r>
            <a:endParaRPr lang="en-US" sz="2600" b="1" dirty="0">
              <a:solidFill>
                <a:schemeClr val="tx1"/>
              </a:solidFill>
              <a:latin typeface="Cambria" panose="02040503050406030204" pitchFamily="18" charset="0"/>
              <a:cs typeface="Arial" panose="020B0604020202020204" pitchFamily="34" charset="0"/>
            </a:endParaRP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Pertama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Menghormati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perbedaan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ujaran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kebencian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hoaks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memecah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belah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Kedua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melakukan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cyberbullying,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privasi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memberikan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kepada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pengguna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internet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membutuhkan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Ketiga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Menjaga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kesatuan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di dunia maya,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menghindari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perpecahan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menyebarkan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berita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bohong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merusak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citra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bangsa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Keempat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Berpartisipasi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diskusi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online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secara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santun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menghargai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pendapat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orang lain, dan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mengambil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keputusan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bersama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melalui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musyawarah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  <a:p>
            <a:pPr marL="457200" indent="-457200" algn="l">
              <a:buFontTx/>
              <a:buChar char="-"/>
            </a:pPr>
            <a:r>
              <a:rPr lang="en-US" sz="2600" b="1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Sila </a:t>
            </a:r>
            <a:r>
              <a:rPr lang="en-US" sz="2600" b="1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Kelima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: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Menolak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segala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bentuk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kecurangan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dalam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dunia digital,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seperti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plagiarisme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atau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penyebaran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konten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yang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tidak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en-US" sz="2600" dirty="0" err="1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bermoral</a:t>
            </a:r>
            <a:r>
              <a:rPr lang="en-US" sz="2600" dirty="0">
                <a:solidFill>
                  <a:schemeClr val="tx1"/>
                </a:solidFill>
                <a:latin typeface="Cambria" panose="02040503050406030204" pitchFamily="18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7530753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7758</TotalTime>
  <Words>481</Words>
  <Application>Microsoft Office PowerPoint</Application>
  <PresentationFormat>On-screen Show (4:3)</PresentationFormat>
  <Paragraphs>58</Paragraphs>
  <Slides>13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0" baseType="lpstr">
      <vt:lpstr>Arial</vt:lpstr>
      <vt:lpstr>Calibri</vt:lpstr>
      <vt:lpstr>Cambria</vt:lpstr>
      <vt:lpstr>poppins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IBI Darmajaya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Rionaldi Ali</cp:lastModifiedBy>
  <cp:revision>546</cp:revision>
  <cp:lastPrinted>2017-08-29T02:54:51Z</cp:lastPrinted>
  <dcterms:created xsi:type="dcterms:W3CDTF">2010-04-18T12:06:30Z</dcterms:created>
  <dcterms:modified xsi:type="dcterms:W3CDTF">2024-12-12T11:59:58Z</dcterms:modified>
</cp:coreProperties>
</file>