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A75ED4-E439-475A-B0C0-5176A1B7E55D}" type="datetimeFigureOut">
              <a:rPr lang="id-ID" smtClean="0"/>
              <a:t>10/12/2020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CE5467-850E-4820-AE56-B1BFA481AC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48493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id-ID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8E9A2-4C63-45C6-8761-1E2EE6A5ABF0}" type="datetimeFigureOut">
              <a:rPr lang="id-ID" smtClean="0"/>
              <a:t>10/12/2020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E857-7B6E-4BAF-B5F8-594EC3F022C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74633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8E9A2-4C63-45C6-8761-1E2EE6A5ABF0}" type="datetimeFigureOut">
              <a:rPr lang="id-ID" smtClean="0"/>
              <a:t>10/12/2020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E857-7B6E-4BAF-B5F8-594EC3F022C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28199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8E9A2-4C63-45C6-8761-1E2EE6A5ABF0}" type="datetimeFigureOut">
              <a:rPr lang="id-ID" smtClean="0"/>
              <a:t>10/12/2020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E857-7B6E-4BAF-B5F8-594EC3F022C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70008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8E9A2-4C63-45C6-8761-1E2EE6A5ABF0}" type="datetimeFigureOut">
              <a:rPr lang="id-ID" smtClean="0"/>
              <a:t>10/12/2020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E857-7B6E-4BAF-B5F8-594EC3F022C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76646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8E9A2-4C63-45C6-8761-1E2EE6A5ABF0}" type="datetimeFigureOut">
              <a:rPr lang="id-ID" smtClean="0"/>
              <a:t>10/12/2020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E857-7B6E-4BAF-B5F8-594EC3F022C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02802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8E9A2-4C63-45C6-8761-1E2EE6A5ABF0}" type="datetimeFigureOut">
              <a:rPr lang="id-ID" smtClean="0"/>
              <a:t>10/12/2020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E857-7B6E-4BAF-B5F8-594EC3F022C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76677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8E9A2-4C63-45C6-8761-1E2EE6A5ABF0}" type="datetimeFigureOut">
              <a:rPr lang="id-ID" smtClean="0"/>
              <a:t>10/12/2020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E857-7B6E-4BAF-B5F8-594EC3F022C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17866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8E9A2-4C63-45C6-8761-1E2EE6A5ABF0}" type="datetimeFigureOut">
              <a:rPr lang="id-ID" smtClean="0"/>
              <a:t>10/12/2020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E857-7B6E-4BAF-B5F8-594EC3F022C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32715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8E9A2-4C63-45C6-8761-1E2EE6A5ABF0}" type="datetimeFigureOut">
              <a:rPr lang="id-ID" smtClean="0"/>
              <a:t>10/12/2020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E857-7B6E-4BAF-B5F8-594EC3F022C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99256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8E9A2-4C63-45C6-8761-1E2EE6A5ABF0}" type="datetimeFigureOut">
              <a:rPr lang="id-ID" smtClean="0"/>
              <a:t>10/12/2020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E857-7B6E-4BAF-B5F8-594EC3F022C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71812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8E9A2-4C63-45C6-8761-1E2EE6A5ABF0}" type="datetimeFigureOut">
              <a:rPr lang="id-ID" smtClean="0"/>
              <a:t>10/12/2020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E857-7B6E-4BAF-B5F8-594EC3F022C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95999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C8E9A2-4C63-45C6-8761-1E2EE6A5ABF0}" type="datetimeFigureOut">
              <a:rPr lang="id-ID" smtClean="0"/>
              <a:t>10/12/2020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0AE857-7B6E-4BAF-B5F8-594EC3F022C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16203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Picture\logo ibi small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itle 1"/>
          <p:cNvSpPr>
            <a:spLocks noGrp="1"/>
          </p:cNvSpPr>
          <p:nvPr>
            <p:ph type="ctrTitle"/>
          </p:nvPr>
        </p:nvSpPr>
        <p:spPr>
          <a:xfrm>
            <a:off x="179388" y="2130425"/>
            <a:ext cx="8785225" cy="1470025"/>
          </a:xfrm>
        </p:spPr>
        <p:txBody>
          <a:bodyPr/>
          <a:lstStyle/>
          <a:p>
            <a:pPr eaLnBrk="1" hangingPunct="1"/>
            <a:r>
              <a:rPr lang="en-US" altLang="id-ID" sz="3600" b="1" dirty="0" smtClean="0">
                <a:latin typeface="Arial" charset="0"/>
                <a:cs typeface="Arial" charset="0"/>
              </a:rPr>
              <a:t>ETIKA DAN HUKUM BISNIS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838200"/>
          </a:xfrm>
        </p:spPr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d-ID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PERTEMUAN KE -9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d-ID" sz="24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ETIKA DALAM KEGIATAN PRODUKSI DAN PEMASARAN</a:t>
            </a: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124200" y="6381750"/>
            <a:ext cx="5835650" cy="384175"/>
          </a:xfrm>
        </p:spPr>
        <p:txBody>
          <a:bodyPr/>
          <a:lstStyle/>
          <a:p>
            <a:pPr>
              <a:defRPr/>
            </a:pPr>
            <a:r>
              <a:rPr lang="sv-SE" dirty="0" smtClean="0"/>
              <a:t>MAN  HUKUM DAN ETIKA </a:t>
            </a:r>
            <a:r>
              <a:rPr lang="sv-SE" dirty="0"/>
              <a:t>BISNIS                                                                     Versi : 01    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175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Arial" charset="0"/>
              <a:buAutoNum type="arabicPeriod"/>
            </a:pPr>
            <a:endParaRPr lang="en-US" altLang="id-ID" sz="2400" dirty="0" smtClean="0">
              <a:latin typeface="Arial" charset="0"/>
              <a:cs typeface="Arial" charset="0"/>
            </a:endParaRPr>
          </a:p>
          <a:p>
            <a:pPr marL="514350" indent="-514350">
              <a:buFont typeface="Arial" charset="0"/>
              <a:buAutoNum type="arabicPeriod"/>
            </a:pPr>
            <a:r>
              <a:rPr lang="en-US" altLang="id-ID" sz="2400" dirty="0" err="1" smtClean="0">
                <a:latin typeface="Arial" charset="0"/>
                <a:cs typeface="Arial" charset="0"/>
              </a:rPr>
              <a:t>Nilai</a:t>
            </a:r>
            <a:r>
              <a:rPr lang="en-US" altLang="id-ID" sz="2400" dirty="0" smtClean="0">
                <a:latin typeface="Arial" charset="0"/>
                <a:cs typeface="Arial" charset="0"/>
              </a:rPr>
              <a:t> </a:t>
            </a:r>
            <a:r>
              <a:rPr lang="en-US" altLang="id-ID" sz="2400" dirty="0" err="1" smtClean="0">
                <a:latin typeface="Arial" charset="0"/>
                <a:cs typeface="Arial" charset="0"/>
              </a:rPr>
              <a:t>manfaat</a:t>
            </a:r>
            <a:r>
              <a:rPr lang="en-US" altLang="id-ID" sz="2400" dirty="0" smtClean="0">
                <a:latin typeface="Arial" charset="0"/>
                <a:cs typeface="Arial" charset="0"/>
              </a:rPr>
              <a:t> </a:t>
            </a:r>
            <a:r>
              <a:rPr lang="en-US" altLang="id-ID" sz="2400" dirty="0" err="1" smtClean="0">
                <a:latin typeface="Arial" charset="0"/>
                <a:cs typeface="Arial" charset="0"/>
              </a:rPr>
              <a:t>atas</a:t>
            </a:r>
            <a:r>
              <a:rPr lang="en-US" altLang="id-ID" sz="2400" dirty="0" smtClean="0">
                <a:latin typeface="Arial" charset="0"/>
                <a:cs typeface="Arial" charset="0"/>
              </a:rPr>
              <a:t> </a:t>
            </a:r>
            <a:r>
              <a:rPr lang="en-US" altLang="id-ID" sz="2400" dirty="0" err="1" smtClean="0">
                <a:latin typeface="Arial" charset="0"/>
                <a:cs typeface="Arial" charset="0"/>
              </a:rPr>
              <a:t>suatu</a:t>
            </a:r>
            <a:r>
              <a:rPr lang="en-US" altLang="id-ID" sz="2400" dirty="0" smtClean="0">
                <a:latin typeface="Arial" charset="0"/>
                <a:cs typeface="Arial" charset="0"/>
              </a:rPr>
              <a:t> </a:t>
            </a:r>
            <a:r>
              <a:rPr lang="en-US" altLang="id-ID" sz="2400" dirty="0" err="1" smtClean="0">
                <a:latin typeface="Arial" charset="0"/>
                <a:cs typeface="Arial" charset="0"/>
              </a:rPr>
              <a:t>barang</a:t>
            </a:r>
            <a:r>
              <a:rPr lang="en-US" altLang="id-ID" sz="2400" dirty="0" smtClean="0">
                <a:latin typeface="Arial" charset="0"/>
                <a:cs typeface="Arial" charset="0"/>
              </a:rPr>
              <a:t> </a:t>
            </a:r>
            <a:r>
              <a:rPr lang="en-US" altLang="id-ID" sz="2400" dirty="0" err="1" smtClean="0">
                <a:latin typeface="Arial" charset="0"/>
                <a:cs typeface="Arial" charset="0"/>
              </a:rPr>
              <a:t>atau</a:t>
            </a:r>
            <a:r>
              <a:rPr lang="en-US" altLang="id-ID" sz="2400" dirty="0" smtClean="0">
                <a:latin typeface="Arial" charset="0"/>
                <a:cs typeface="Arial" charset="0"/>
              </a:rPr>
              <a:t> </a:t>
            </a:r>
            <a:r>
              <a:rPr lang="en-US" altLang="id-ID" sz="2400" dirty="0" err="1" smtClean="0">
                <a:latin typeface="Arial" charset="0"/>
                <a:cs typeface="Arial" charset="0"/>
              </a:rPr>
              <a:t>jasa</a:t>
            </a:r>
            <a:endParaRPr lang="en-US" altLang="id-ID" sz="2400" dirty="0" smtClean="0">
              <a:latin typeface="Arial" charset="0"/>
              <a:cs typeface="Arial" charset="0"/>
            </a:endParaRPr>
          </a:p>
          <a:p>
            <a:pPr marL="514350" indent="-514350">
              <a:buFont typeface="Arial" charset="0"/>
              <a:buAutoNum type="arabicPeriod"/>
            </a:pPr>
            <a:endParaRPr lang="en-US" altLang="id-ID" sz="2400" dirty="0" smtClean="0">
              <a:latin typeface="Arial" charset="0"/>
              <a:cs typeface="Arial" charset="0"/>
            </a:endParaRPr>
          </a:p>
          <a:p>
            <a:pPr marL="514350" indent="-514350">
              <a:buFont typeface="Arial" charset="0"/>
              <a:buAutoNum type="arabicPeriod"/>
            </a:pPr>
            <a:r>
              <a:rPr lang="en-US" altLang="id-ID" sz="2400" dirty="0" err="1" smtClean="0">
                <a:latin typeface="Arial" charset="0"/>
                <a:cs typeface="Arial" charset="0"/>
              </a:rPr>
              <a:t>Menciptakan</a:t>
            </a:r>
            <a:r>
              <a:rPr lang="en-US" altLang="id-ID" sz="2400" dirty="0" smtClean="0">
                <a:latin typeface="Arial" charset="0"/>
                <a:cs typeface="Arial" charset="0"/>
              </a:rPr>
              <a:t> </a:t>
            </a:r>
            <a:r>
              <a:rPr lang="en-US" altLang="id-ID" sz="2400" dirty="0" err="1" smtClean="0">
                <a:latin typeface="Arial" charset="0"/>
                <a:cs typeface="Arial" charset="0"/>
              </a:rPr>
              <a:t>barang</a:t>
            </a:r>
            <a:r>
              <a:rPr lang="en-US" altLang="id-ID" sz="2400" dirty="0" smtClean="0">
                <a:latin typeface="Arial" charset="0"/>
                <a:cs typeface="Arial" charset="0"/>
              </a:rPr>
              <a:t> </a:t>
            </a:r>
            <a:r>
              <a:rPr lang="en-US" altLang="id-ID" sz="2400" dirty="0" err="1" smtClean="0">
                <a:latin typeface="Arial" charset="0"/>
                <a:cs typeface="Arial" charset="0"/>
              </a:rPr>
              <a:t>dan</a:t>
            </a:r>
            <a:r>
              <a:rPr lang="en-US" altLang="id-ID" sz="2400" dirty="0" smtClean="0">
                <a:latin typeface="Arial" charset="0"/>
                <a:cs typeface="Arial" charset="0"/>
              </a:rPr>
              <a:t> </a:t>
            </a:r>
            <a:r>
              <a:rPr lang="en-US" altLang="id-ID" sz="2400" dirty="0" err="1" smtClean="0">
                <a:latin typeface="Arial" charset="0"/>
                <a:cs typeface="Arial" charset="0"/>
              </a:rPr>
              <a:t>jasa</a:t>
            </a:r>
            <a:r>
              <a:rPr lang="en-US" altLang="id-ID" sz="2400" dirty="0" smtClean="0">
                <a:latin typeface="Arial" charset="0"/>
                <a:cs typeface="Arial" charset="0"/>
              </a:rPr>
              <a:t> </a:t>
            </a:r>
            <a:r>
              <a:rPr lang="en-US" altLang="id-ID" sz="2400" dirty="0" err="1" smtClean="0">
                <a:latin typeface="Arial" charset="0"/>
                <a:cs typeface="Arial" charset="0"/>
              </a:rPr>
              <a:t>sesuai</a:t>
            </a:r>
            <a:r>
              <a:rPr lang="en-US" altLang="id-ID" sz="2400" dirty="0" smtClean="0">
                <a:latin typeface="Arial" charset="0"/>
                <a:cs typeface="Arial" charset="0"/>
              </a:rPr>
              <a:t> </a:t>
            </a:r>
            <a:r>
              <a:rPr lang="en-US" altLang="id-ID" sz="2400" dirty="0" err="1" smtClean="0">
                <a:latin typeface="Arial" charset="0"/>
                <a:cs typeface="Arial" charset="0"/>
              </a:rPr>
              <a:t>dengan</a:t>
            </a:r>
            <a:r>
              <a:rPr lang="en-US" altLang="id-ID" sz="2400" dirty="0" smtClean="0">
                <a:latin typeface="Arial" charset="0"/>
                <a:cs typeface="Arial" charset="0"/>
              </a:rPr>
              <a:t> </a:t>
            </a:r>
            <a:r>
              <a:rPr lang="en-US" altLang="id-ID" sz="2400" dirty="0" err="1" smtClean="0">
                <a:latin typeface="Arial" charset="0"/>
                <a:cs typeface="Arial" charset="0"/>
              </a:rPr>
              <a:t>kebutuhan</a:t>
            </a:r>
            <a:r>
              <a:rPr lang="en-US" altLang="id-ID" sz="2400" dirty="0" smtClean="0">
                <a:latin typeface="Arial" charset="0"/>
                <a:cs typeface="Arial" charset="0"/>
              </a:rPr>
              <a:t> </a:t>
            </a:r>
            <a:r>
              <a:rPr lang="en-US" altLang="id-ID" sz="2400" dirty="0" err="1" smtClean="0">
                <a:latin typeface="Arial" charset="0"/>
                <a:cs typeface="Arial" charset="0"/>
              </a:rPr>
              <a:t>masyarakat</a:t>
            </a:r>
            <a:endParaRPr lang="en-US" altLang="id-ID" sz="2400" dirty="0" smtClean="0">
              <a:latin typeface="Arial" charset="0"/>
              <a:cs typeface="Arial" charset="0"/>
            </a:endParaRPr>
          </a:p>
          <a:p>
            <a:pPr marL="514350" indent="-514350">
              <a:buFont typeface="Arial" charset="0"/>
              <a:buAutoNum type="arabicPeriod"/>
            </a:pPr>
            <a:endParaRPr lang="en-US" altLang="id-ID" sz="2400" dirty="0" smtClean="0">
              <a:latin typeface="Arial" charset="0"/>
              <a:cs typeface="Arial" charset="0"/>
            </a:endParaRPr>
          </a:p>
          <a:p>
            <a:pPr marL="514350" indent="-514350">
              <a:buFont typeface="Arial" charset="0"/>
              <a:buAutoNum type="arabicPeriod"/>
            </a:pPr>
            <a:r>
              <a:rPr lang="en-US" altLang="id-ID" sz="2400" dirty="0" err="1" smtClean="0">
                <a:latin typeface="Arial" charset="0"/>
                <a:cs typeface="Arial" charset="0"/>
              </a:rPr>
              <a:t>Produk</a:t>
            </a:r>
            <a:r>
              <a:rPr lang="en-US" altLang="id-ID" sz="2400" dirty="0" smtClean="0">
                <a:latin typeface="Arial" charset="0"/>
                <a:cs typeface="Arial" charset="0"/>
              </a:rPr>
              <a:t> </a:t>
            </a:r>
            <a:r>
              <a:rPr lang="en-US" altLang="id-ID" sz="2400" dirty="0" err="1" smtClean="0">
                <a:latin typeface="Arial" charset="0"/>
                <a:cs typeface="Arial" charset="0"/>
              </a:rPr>
              <a:t>dihasilkan</a:t>
            </a:r>
            <a:r>
              <a:rPr lang="en-US" altLang="id-ID" sz="2400" dirty="0" smtClean="0">
                <a:latin typeface="Arial" charset="0"/>
                <a:cs typeface="Arial" charset="0"/>
              </a:rPr>
              <a:t> </a:t>
            </a:r>
            <a:r>
              <a:rPr lang="en-US" altLang="id-ID" sz="2400" dirty="0" err="1" smtClean="0">
                <a:latin typeface="Arial" charset="0"/>
                <a:cs typeface="Arial" charset="0"/>
              </a:rPr>
              <a:t>dengan</a:t>
            </a:r>
            <a:r>
              <a:rPr lang="en-US" altLang="id-ID" sz="2400" dirty="0" smtClean="0">
                <a:latin typeface="Arial" charset="0"/>
                <a:cs typeface="Arial" charset="0"/>
              </a:rPr>
              <a:t> </a:t>
            </a:r>
            <a:r>
              <a:rPr lang="en-US" altLang="id-ID" sz="2400" dirty="0" err="1" smtClean="0">
                <a:latin typeface="Arial" charset="0"/>
                <a:cs typeface="Arial" charset="0"/>
              </a:rPr>
              <a:t>biaya</a:t>
            </a:r>
            <a:r>
              <a:rPr lang="en-US" altLang="id-ID" sz="2400" dirty="0" smtClean="0">
                <a:latin typeface="Arial" charset="0"/>
                <a:cs typeface="Arial" charset="0"/>
              </a:rPr>
              <a:t> </a:t>
            </a:r>
            <a:r>
              <a:rPr lang="en-US" altLang="id-ID" sz="2400" dirty="0" err="1" smtClean="0">
                <a:latin typeface="Arial" charset="0"/>
                <a:cs typeface="Arial" charset="0"/>
              </a:rPr>
              <a:t>murah</a:t>
            </a:r>
            <a:endParaRPr lang="en-US" altLang="id-ID" sz="2400" dirty="0" smtClean="0">
              <a:latin typeface="Arial" charset="0"/>
              <a:cs typeface="Arial" charset="0"/>
            </a:endParaRPr>
          </a:p>
          <a:p>
            <a:pPr marL="514350" indent="-514350">
              <a:buFont typeface="Arial" charset="0"/>
              <a:buAutoNum type="arabicPeriod"/>
            </a:pPr>
            <a:endParaRPr lang="en-US" altLang="id-ID" sz="2400" dirty="0" smtClean="0">
              <a:latin typeface="Arial" charset="0"/>
              <a:cs typeface="Arial" charset="0"/>
            </a:endParaRPr>
          </a:p>
          <a:p>
            <a:pPr marL="514350" indent="-514350">
              <a:buFont typeface="Arial" charset="0"/>
              <a:buAutoNum type="arabicPeriod"/>
            </a:pPr>
            <a:r>
              <a:rPr lang="en-US" altLang="id-ID" sz="2400" dirty="0" err="1" smtClean="0">
                <a:latin typeface="Arial" charset="0"/>
                <a:cs typeface="Arial" charset="0"/>
              </a:rPr>
              <a:t>Kegiatan</a:t>
            </a:r>
            <a:r>
              <a:rPr lang="en-US" altLang="id-ID" sz="2400" dirty="0" smtClean="0">
                <a:latin typeface="Arial" charset="0"/>
                <a:cs typeface="Arial" charset="0"/>
              </a:rPr>
              <a:t> </a:t>
            </a:r>
            <a:r>
              <a:rPr lang="en-US" altLang="id-ID" sz="2400" dirty="0" err="1" smtClean="0">
                <a:latin typeface="Arial" charset="0"/>
                <a:cs typeface="Arial" charset="0"/>
              </a:rPr>
              <a:t>produksi</a:t>
            </a:r>
            <a:r>
              <a:rPr lang="en-US" altLang="id-ID" sz="2400" dirty="0" smtClean="0">
                <a:latin typeface="Arial" charset="0"/>
                <a:cs typeface="Arial" charset="0"/>
              </a:rPr>
              <a:t> </a:t>
            </a:r>
            <a:r>
              <a:rPr lang="en-US" altLang="id-ID" sz="2400" dirty="0" err="1" smtClean="0">
                <a:latin typeface="Arial" charset="0"/>
                <a:cs typeface="Arial" charset="0"/>
              </a:rPr>
              <a:t>disesuaikan</a:t>
            </a:r>
            <a:r>
              <a:rPr lang="en-US" altLang="id-ID" sz="2400" dirty="0" smtClean="0">
                <a:latin typeface="Arial" charset="0"/>
                <a:cs typeface="Arial" charset="0"/>
              </a:rPr>
              <a:t> </a:t>
            </a:r>
            <a:r>
              <a:rPr lang="en-US" altLang="id-ID" sz="2400" dirty="0" err="1" smtClean="0">
                <a:latin typeface="Arial" charset="0"/>
                <a:cs typeface="Arial" charset="0"/>
              </a:rPr>
              <a:t>dengan</a:t>
            </a:r>
            <a:r>
              <a:rPr lang="en-US" altLang="id-ID" sz="2400" dirty="0" smtClean="0">
                <a:latin typeface="Arial" charset="0"/>
                <a:cs typeface="Arial" charset="0"/>
              </a:rPr>
              <a:t> </a:t>
            </a:r>
            <a:r>
              <a:rPr lang="en-US" altLang="id-ID" sz="2400" dirty="0" err="1" smtClean="0">
                <a:latin typeface="Arial" charset="0"/>
                <a:cs typeface="Arial" charset="0"/>
              </a:rPr>
              <a:t>standar</a:t>
            </a:r>
            <a:r>
              <a:rPr lang="en-US" altLang="id-ID" sz="2400" dirty="0" smtClean="0">
                <a:latin typeface="Arial" charset="0"/>
                <a:cs typeface="Arial" charset="0"/>
              </a:rPr>
              <a:t> yang </a:t>
            </a:r>
            <a:r>
              <a:rPr lang="en-US" altLang="id-ID" sz="2400" dirty="0" err="1" smtClean="0">
                <a:latin typeface="Arial" charset="0"/>
                <a:cs typeface="Arial" charset="0"/>
              </a:rPr>
              <a:t>ada</a:t>
            </a:r>
            <a:r>
              <a:rPr lang="en-US" altLang="id-ID" sz="2400" dirty="0" smtClean="0">
                <a:latin typeface="Arial" charset="0"/>
                <a:cs typeface="Arial" charset="0"/>
              </a:rPr>
              <a:t> </a:t>
            </a:r>
            <a:r>
              <a:rPr lang="en-US" altLang="id-ID" sz="2400" dirty="0" err="1" smtClean="0">
                <a:latin typeface="Arial" charset="0"/>
                <a:cs typeface="Arial" charset="0"/>
              </a:rPr>
              <a:t>dan</a:t>
            </a:r>
            <a:r>
              <a:rPr lang="en-US" altLang="id-ID" sz="2400" dirty="0" smtClean="0">
                <a:latin typeface="Arial" charset="0"/>
                <a:cs typeface="Arial" charset="0"/>
              </a:rPr>
              <a:t> </a:t>
            </a:r>
            <a:r>
              <a:rPr lang="en-US" altLang="id-ID" sz="2400" dirty="0" err="1" smtClean="0">
                <a:latin typeface="Arial" charset="0"/>
                <a:cs typeface="Arial" charset="0"/>
              </a:rPr>
              <a:t>ramah</a:t>
            </a:r>
            <a:r>
              <a:rPr lang="en-US" altLang="id-ID" sz="2400" dirty="0" smtClean="0">
                <a:latin typeface="Arial" charset="0"/>
                <a:cs typeface="Arial" charset="0"/>
              </a:rPr>
              <a:t> </a:t>
            </a:r>
            <a:r>
              <a:rPr lang="en-US" altLang="id-ID" sz="2400" dirty="0" err="1" smtClean="0">
                <a:latin typeface="Arial" charset="0"/>
                <a:cs typeface="Arial" charset="0"/>
              </a:rPr>
              <a:t>lingkungan</a:t>
            </a:r>
            <a:endParaRPr lang="en-US" altLang="id-ID" sz="2400" dirty="0" smtClean="0">
              <a:latin typeface="Arial" charset="0"/>
              <a:cs typeface="Arial" charset="0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id-ID" dirty="0"/>
          </a:p>
          <a:p>
            <a:pPr>
              <a:defRPr/>
            </a:pPr>
            <a:endParaRPr lang="en-US" dirty="0"/>
          </a:p>
        </p:txBody>
      </p:sp>
      <p:sp>
        <p:nvSpPr>
          <p:cNvPr id="6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124200" y="6308725"/>
            <a:ext cx="5835650" cy="384175"/>
          </a:xfrm>
        </p:spPr>
        <p:txBody>
          <a:bodyPr/>
          <a:lstStyle/>
          <a:p>
            <a:pPr>
              <a:defRPr/>
            </a:pPr>
            <a:r>
              <a:rPr lang="sv-SE" dirty="0" smtClean="0"/>
              <a:t>MAN  HUKUM DAN ETIKA </a:t>
            </a:r>
            <a:r>
              <a:rPr lang="sv-SE" dirty="0"/>
              <a:t>BISNIS                                                                     Versi : 01           </a:t>
            </a:r>
            <a:endParaRPr lang="en-US" dirty="0"/>
          </a:p>
        </p:txBody>
      </p:sp>
      <p:sp>
        <p:nvSpPr>
          <p:cNvPr id="3077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id-ID" sz="3600" b="1" smtClean="0">
                <a:latin typeface="Arial" charset="0"/>
                <a:cs typeface="Arial" charset="0"/>
              </a:rPr>
              <a:t>ETIKA DALAM PRODUKSI BARANG DAN JASA</a:t>
            </a:r>
          </a:p>
        </p:txBody>
      </p:sp>
    </p:spTree>
    <p:extLst>
      <p:ext uri="{BB962C8B-B14F-4D97-AF65-F5344CB8AC3E}">
        <p14:creationId xmlns:p14="http://schemas.microsoft.com/office/powerpoint/2010/main" val="3778393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id-ID" sz="3600" b="1" smtClean="0">
                <a:latin typeface="Arial" charset="0"/>
                <a:cs typeface="Arial" charset="0"/>
              </a:rPr>
              <a:t>ETIKA DALAM KEGIATAN PEMASARAN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  <a:defRPr/>
            </a:pPr>
            <a:endParaRPr lang="en-US" sz="2400" dirty="0" smtClean="0">
              <a:latin typeface="Arial" charset="0"/>
              <a:cs typeface="Arial" charset="0"/>
            </a:endParaRP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en-US" sz="2400" dirty="0" err="1" smtClean="0">
                <a:latin typeface="Arial" charset="0"/>
                <a:cs typeface="Arial" charset="0"/>
              </a:rPr>
              <a:t>Menciptakan</a:t>
            </a:r>
            <a:r>
              <a:rPr lang="en-US" sz="2400" dirty="0" smtClean="0">
                <a:latin typeface="Arial" charset="0"/>
                <a:cs typeface="Arial" charset="0"/>
              </a:rPr>
              <a:t> </a:t>
            </a:r>
            <a:r>
              <a:rPr lang="en-US" sz="2400" dirty="0" err="1" smtClean="0">
                <a:latin typeface="Arial" charset="0"/>
                <a:cs typeface="Arial" charset="0"/>
              </a:rPr>
              <a:t>dan</a:t>
            </a:r>
            <a:r>
              <a:rPr lang="en-US" sz="2400" dirty="0" smtClean="0">
                <a:latin typeface="Arial" charset="0"/>
                <a:cs typeface="Arial" charset="0"/>
              </a:rPr>
              <a:t> </a:t>
            </a:r>
            <a:r>
              <a:rPr lang="en-US" sz="2400" dirty="0" err="1" smtClean="0">
                <a:latin typeface="Arial" charset="0"/>
                <a:cs typeface="Arial" charset="0"/>
              </a:rPr>
              <a:t>mempromosikan</a:t>
            </a:r>
            <a:r>
              <a:rPr lang="en-US" sz="2400" dirty="0" smtClean="0">
                <a:latin typeface="Arial" charset="0"/>
                <a:cs typeface="Arial" charset="0"/>
              </a:rPr>
              <a:t> </a:t>
            </a:r>
            <a:r>
              <a:rPr lang="en-US" sz="2400" dirty="0" err="1" smtClean="0">
                <a:latin typeface="Arial" charset="0"/>
                <a:cs typeface="Arial" charset="0"/>
              </a:rPr>
              <a:t>barang</a:t>
            </a:r>
            <a:r>
              <a:rPr lang="en-US" sz="2400" dirty="0" smtClean="0">
                <a:latin typeface="Arial" charset="0"/>
                <a:cs typeface="Arial" charset="0"/>
              </a:rPr>
              <a:t> </a:t>
            </a:r>
            <a:r>
              <a:rPr lang="en-US" sz="2400" dirty="0" err="1" smtClean="0">
                <a:latin typeface="Arial" charset="0"/>
                <a:cs typeface="Arial" charset="0"/>
              </a:rPr>
              <a:t>atau</a:t>
            </a:r>
            <a:r>
              <a:rPr lang="en-US" sz="2400" dirty="0" smtClean="0">
                <a:latin typeface="Arial" charset="0"/>
                <a:cs typeface="Arial" charset="0"/>
              </a:rPr>
              <a:t> </a:t>
            </a:r>
            <a:r>
              <a:rPr lang="en-US" sz="2400" dirty="0" err="1" smtClean="0">
                <a:latin typeface="Arial" charset="0"/>
                <a:cs typeface="Arial" charset="0"/>
              </a:rPr>
              <a:t>jasa</a:t>
            </a:r>
            <a:r>
              <a:rPr lang="en-US" sz="2400" dirty="0" smtClean="0">
                <a:latin typeface="Arial" charset="0"/>
                <a:cs typeface="Arial" charset="0"/>
              </a:rPr>
              <a:t> </a:t>
            </a:r>
            <a:r>
              <a:rPr lang="en-US" sz="2400" dirty="0" err="1" smtClean="0">
                <a:latin typeface="Arial" charset="0"/>
                <a:cs typeface="Arial" charset="0"/>
              </a:rPr>
              <a:t>pada</a:t>
            </a:r>
            <a:r>
              <a:rPr lang="en-US" sz="2400" dirty="0" smtClean="0">
                <a:latin typeface="Arial" charset="0"/>
                <a:cs typeface="Arial" charset="0"/>
              </a:rPr>
              <a:t> </a:t>
            </a:r>
            <a:r>
              <a:rPr lang="en-US" sz="2400" dirty="0" err="1" smtClean="0">
                <a:latin typeface="Arial" charset="0"/>
                <a:cs typeface="Arial" charset="0"/>
              </a:rPr>
              <a:t>konsumen</a:t>
            </a:r>
            <a:endParaRPr lang="en-US" sz="2400" dirty="0" smtClean="0">
              <a:latin typeface="Arial" charset="0"/>
              <a:cs typeface="Arial" charset="0"/>
            </a:endParaRPr>
          </a:p>
          <a:p>
            <a:pPr marL="457200" indent="-457200">
              <a:buFont typeface="Arial" charset="0"/>
              <a:buAutoNum type="arabicPeriod"/>
              <a:defRPr/>
            </a:pPr>
            <a:endParaRPr lang="en-US" sz="2400" dirty="0">
              <a:latin typeface="Arial" charset="0"/>
              <a:cs typeface="Arial" charset="0"/>
            </a:endParaRP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en-US" sz="2400" dirty="0" err="1" smtClean="0">
                <a:latin typeface="Arial" charset="0"/>
                <a:cs typeface="Arial" charset="0"/>
              </a:rPr>
              <a:t>Menciptakan</a:t>
            </a:r>
            <a:r>
              <a:rPr lang="en-US" sz="2400" dirty="0" smtClean="0">
                <a:latin typeface="Arial" charset="0"/>
                <a:cs typeface="Arial" charset="0"/>
              </a:rPr>
              <a:t> </a:t>
            </a:r>
            <a:r>
              <a:rPr lang="en-US" sz="2400" dirty="0" err="1" smtClean="0">
                <a:latin typeface="Arial" charset="0"/>
                <a:cs typeface="Arial" charset="0"/>
              </a:rPr>
              <a:t>nilai</a:t>
            </a:r>
            <a:r>
              <a:rPr lang="en-US" sz="2400" dirty="0" smtClean="0">
                <a:latin typeface="Arial" charset="0"/>
                <a:cs typeface="Arial" charset="0"/>
              </a:rPr>
              <a:t> yang </a:t>
            </a:r>
            <a:r>
              <a:rPr lang="en-US" sz="2400" dirty="0" err="1" smtClean="0">
                <a:latin typeface="Arial" charset="0"/>
                <a:cs typeface="Arial" charset="0"/>
              </a:rPr>
              <a:t>lebih</a:t>
            </a:r>
            <a:r>
              <a:rPr lang="en-US" sz="2400" dirty="0" smtClean="0">
                <a:latin typeface="Arial" charset="0"/>
                <a:cs typeface="Arial" charset="0"/>
              </a:rPr>
              <a:t> </a:t>
            </a:r>
            <a:r>
              <a:rPr lang="en-US" sz="2400" dirty="0" err="1" smtClean="0">
                <a:latin typeface="Arial" charset="0"/>
                <a:cs typeface="Arial" charset="0"/>
              </a:rPr>
              <a:t>atas</a:t>
            </a:r>
            <a:r>
              <a:rPr lang="en-US" sz="2400" dirty="0" smtClean="0">
                <a:latin typeface="Arial" charset="0"/>
                <a:cs typeface="Arial" charset="0"/>
              </a:rPr>
              <a:t> </a:t>
            </a:r>
            <a:r>
              <a:rPr lang="en-US" sz="2400" dirty="0" err="1" smtClean="0">
                <a:latin typeface="Arial" charset="0"/>
                <a:cs typeface="Arial" charset="0"/>
              </a:rPr>
              <a:t>barang</a:t>
            </a:r>
            <a:r>
              <a:rPr lang="en-US" sz="2400" dirty="0" smtClean="0">
                <a:latin typeface="Arial" charset="0"/>
                <a:cs typeface="Arial" charset="0"/>
              </a:rPr>
              <a:t> </a:t>
            </a:r>
            <a:r>
              <a:rPr lang="en-US" sz="2400" dirty="0" err="1" smtClean="0">
                <a:latin typeface="Arial" charset="0"/>
                <a:cs typeface="Arial" charset="0"/>
              </a:rPr>
              <a:t>atau</a:t>
            </a:r>
            <a:r>
              <a:rPr lang="en-US" sz="2400" dirty="0" smtClean="0">
                <a:latin typeface="Arial" charset="0"/>
                <a:cs typeface="Arial" charset="0"/>
              </a:rPr>
              <a:t> </a:t>
            </a:r>
            <a:r>
              <a:rPr lang="en-US" sz="2400" dirty="0" err="1" smtClean="0">
                <a:latin typeface="Arial" charset="0"/>
                <a:cs typeface="Arial" charset="0"/>
              </a:rPr>
              <a:t>jasa</a:t>
            </a:r>
            <a:r>
              <a:rPr lang="en-US" sz="2400" dirty="0" smtClean="0">
                <a:latin typeface="Arial" charset="0"/>
                <a:cs typeface="Arial" charset="0"/>
              </a:rPr>
              <a:t> </a:t>
            </a:r>
            <a:r>
              <a:rPr lang="en-US" sz="2400" dirty="0" err="1" smtClean="0">
                <a:latin typeface="Arial" charset="0"/>
                <a:cs typeface="Arial" charset="0"/>
              </a:rPr>
              <a:t>dibandingkan</a:t>
            </a:r>
            <a:r>
              <a:rPr lang="en-US" sz="2400" dirty="0" smtClean="0">
                <a:latin typeface="Arial" charset="0"/>
                <a:cs typeface="Arial" charset="0"/>
              </a:rPr>
              <a:t> </a:t>
            </a:r>
            <a:r>
              <a:rPr lang="en-US" sz="2400" dirty="0" err="1" smtClean="0">
                <a:latin typeface="Arial" charset="0"/>
                <a:cs typeface="Arial" charset="0"/>
              </a:rPr>
              <a:t>dengan</a:t>
            </a:r>
            <a:r>
              <a:rPr lang="en-US" sz="2400" dirty="0" smtClean="0">
                <a:latin typeface="Arial" charset="0"/>
                <a:cs typeface="Arial" charset="0"/>
              </a:rPr>
              <a:t> </a:t>
            </a:r>
            <a:r>
              <a:rPr lang="en-US" sz="2400" dirty="0" err="1" smtClean="0">
                <a:latin typeface="Arial" charset="0"/>
                <a:cs typeface="Arial" charset="0"/>
              </a:rPr>
              <a:t>harganya</a:t>
            </a:r>
            <a:endParaRPr lang="en-US" sz="2400" dirty="0" smtClean="0">
              <a:latin typeface="Arial" charset="0"/>
              <a:cs typeface="Arial" charset="0"/>
            </a:endParaRPr>
          </a:p>
          <a:p>
            <a:pPr marL="457200" indent="-457200">
              <a:buFont typeface="Arial" charset="0"/>
              <a:buAutoNum type="arabicPeriod"/>
              <a:defRPr/>
            </a:pPr>
            <a:endParaRPr lang="en-US" sz="2400" dirty="0">
              <a:latin typeface="Arial" charset="0"/>
              <a:cs typeface="Arial" charset="0"/>
            </a:endParaRP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en-US" sz="2400" dirty="0" err="1" smtClean="0">
                <a:latin typeface="Arial" charset="0"/>
                <a:cs typeface="Arial" charset="0"/>
              </a:rPr>
              <a:t>Menjalankan</a:t>
            </a:r>
            <a:r>
              <a:rPr lang="en-US" sz="2400" dirty="0" smtClean="0">
                <a:latin typeface="Arial" charset="0"/>
                <a:cs typeface="Arial" charset="0"/>
              </a:rPr>
              <a:t> </a:t>
            </a:r>
            <a:r>
              <a:rPr lang="en-US" sz="2400" dirty="0" err="1" smtClean="0">
                <a:latin typeface="Arial" charset="0"/>
                <a:cs typeface="Arial" charset="0"/>
              </a:rPr>
              <a:t>persaingan</a:t>
            </a:r>
            <a:r>
              <a:rPr lang="en-US" sz="2400" dirty="0" smtClean="0">
                <a:latin typeface="Arial" charset="0"/>
                <a:cs typeface="Arial" charset="0"/>
              </a:rPr>
              <a:t> yang </a:t>
            </a:r>
            <a:r>
              <a:rPr lang="en-US" sz="2400" dirty="0" err="1" smtClean="0">
                <a:latin typeface="Arial" charset="0"/>
                <a:cs typeface="Arial" charset="0"/>
              </a:rPr>
              <a:t>sehat</a:t>
            </a:r>
            <a:r>
              <a:rPr lang="en-US" sz="2400" dirty="0" smtClean="0">
                <a:latin typeface="Arial" charset="0"/>
                <a:cs typeface="Arial" charset="0"/>
              </a:rPr>
              <a:t> </a:t>
            </a:r>
            <a:r>
              <a:rPr lang="en-US" sz="2400" dirty="0" err="1" smtClean="0">
                <a:latin typeface="Arial" charset="0"/>
                <a:cs typeface="Arial" charset="0"/>
              </a:rPr>
              <a:t>antar</a:t>
            </a:r>
            <a:r>
              <a:rPr lang="en-US" sz="2400" dirty="0" smtClean="0">
                <a:latin typeface="Arial" charset="0"/>
                <a:cs typeface="Arial" charset="0"/>
              </a:rPr>
              <a:t> </a:t>
            </a:r>
            <a:r>
              <a:rPr lang="en-US" sz="2400" dirty="0" err="1" smtClean="0">
                <a:latin typeface="Arial" charset="0"/>
                <a:cs typeface="Arial" charset="0"/>
              </a:rPr>
              <a:t>pesaing</a:t>
            </a:r>
            <a:endParaRPr lang="en-US" sz="2400" dirty="0" smtClean="0">
              <a:latin typeface="Arial" charset="0"/>
              <a:cs typeface="Arial" charset="0"/>
            </a:endParaRPr>
          </a:p>
          <a:p>
            <a:pPr marL="0" indent="0">
              <a:buFont typeface="Arial" charset="0"/>
              <a:buNone/>
              <a:defRPr/>
            </a:pPr>
            <a:endParaRPr lang="en-US" sz="2400" dirty="0" smtClean="0">
              <a:latin typeface="Arial" charset="0"/>
              <a:cs typeface="Arial" charset="0"/>
            </a:endParaRPr>
          </a:p>
          <a:p>
            <a:pPr marL="514350" indent="-514350">
              <a:buFont typeface="Arial" charset="0"/>
              <a:buAutoNum type="arabicPeriod"/>
              <a:defRPr/>
            </a:pPr>
            <a:endParaRPr lang="en-US" sz="2400" dirty="0">
              <a:latin typeface="Arial" charset="0"/>
              <a:cs typeface="Arial" charset="0"/>
            </a:endParaRPr>
          </a:p>
          <a:p>
            <a:pPr marL="514350" indent="-514350">
              <a:buFont typeface="Arial" charset="0"/>
              <a:buAutoNum type="arabicPeriod"/>
              <a:defRPr/>
            </a:pPr>
            <a:endParaRPr lang="en-US" sz="2400" dirty="0" smtClean="0">
              <a:latin typeface="Arial" charset="0"/>
              <a:cs typeface="Arial" charset="0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124200" y="6284913"/>
            <a:ext cx="5835650" cy="384175"/>
          </a:xfrm>
        </p:spPr>
        <p:txBody>
          <a:bodyPr/>
          <a:lstStyle/>
          <a:p>
            <a:pPr>
              <a:defRPr/>
            </a:pPr>
            <a:r>
              <a:rPr lang="sv-SE" dirty="0" smtClean="0"/>
              <a:t>MAN  HUKUM DAN ETIKA </a:t>
            </a:r>
            <a:r>
              <a:rPr lang="sv-SE" dirty="0"/>
              <a:t>BISNIS                                                                     Versi : 01    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7132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id-ID" sz="3600" b="1" smtClean="0">
                <a:latin typeface="Arial" charset="0"/>
                <a:cs typeface="Arial" charset="0"/>
              </a:rPr>
              <a:t>PERLINDUNGAN TERHADAP KONSUMEN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900113" y="1916113"/>
            <a:ext cx="7343775" cy="4210050"/>
          </a:xfrm>
        </p:spPr>
        <p:txBody>
          <a:bodyPr/>
          <a:lstStyle/>
          <a:p>
            <a:pPr marL="457200" indent="-457200">
              <a:buFont typeface="Arial" charset="0"/>
              <a:buAutoNum type="arabicPeriod"/>
            </a:pPr>
            <a:endParaRPr lang="en-US" altLang="id-ID" sz="2400" smtClean="0">
              <a:latin typeface="Arial" charset="0"/>
              <a:cs typeface="Arial" charset="0"/>
            </a:endParaRPr>
          </a:p>
          <a:p>
            <a:pPr marL="457200" indent="-457200">
              <a:buFont typeface="Arial" charset="0"/>
              <a:buAutoNum type="arabicPeriod"/>
            </a:pPr>
            <a:r>
              <a:rPr lang="en-US" altLang="id-ID" sz="2400" smtClean="0">
                <a:latin typeface="Arial" charset="0"/>
                <a:cs typeface="Arial" charset="0"/>
              </a:rPr>
              <a:t>Diatur dalam UU No.8 tahun 1999 Pasal 1 butir 1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en-US" altLang="id-ID" sz="2400" smtClean="0">
                <a:latin typeface="Arial" charset="0"/>
                <a:cs typeface="Arial" charset="0"/>
              </a:rPr>
              <a:t>Kepastian hukum untuk memberikan perlindungan kepada konsumen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en-US" altLang="id-ID" sz="2400" smtClean="0">
                <a:latin typeface="Arial" charset="0"/>
                <a:cs typeface="Arial" charset="0"/>
              </a:rPr>
              <a:t>Asas perlindungan konsumen didasari oleh manfaat, keadilan, keseimbangan, keamanan dan keselamatan konsumen serta kepastian hukum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124200" y="6308725"/>
            <a:ext cx="5835650" cy="384175"/>
          </a:xfrm>
        </p:spPr>
        <p:txBody>
          <a:bodyPr/>
          <a:lstStyle/>
          <a:p>
            <a:pPr>
              <a:defRPr/>
            </a:pPr>
            <a:r>
              <a:rPr lang="sv-SE" dirty="0" smtClean="0"/>
              <a:t>MAN  HUKUM DAN ETIKA </a:t>
            </a:r>
            <a:r>
              <a:rPr lang="sv-SE" dirty="0"/>
              <a:t>BISNIS                                                                     Versi : 01    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1250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id-ID" sz="3200" b="1" smtClean="0">
                <a:latin typeface="Arial" charset="0"/>
                <a:cs typeface="Arial" charset="0"/>
              </a:rPr>
              <a:t>TUJUAN PERLINDUNGAN KONSUMEN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MAN11207  ETIKA BISNIS                                             Versi : 01           </a:t>
            </a:r>
            <a:endParaRPr lang="en-US"/>
          </a:p>
        </p:txBody>
      </p:sp>
      <p:sp>
        <p:nvSpPr>
          <p:cNvPr id="6149" name="Content Placeholder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514350" indent="-5143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20000"/>
              </a:spcBef>
              <a:buFont typeface="Arial" charset="0"/>
              <a:buAutoNum type="arabicPeriod"/>
            </a:pPr>
            <a:endParaRPr lang="en-US" altLang="id-ID" sz="2800">
              <a:latin typeface="Calibri" pitchFamily="34" charset="0"/>
            </a:endParaRPr>
          </a:p>
          <a:p>
            <a:pPr>
              <a:spcBef>
                <a:spcPct val="20000"/>
              </a:spcBef>
              <a:buFont typeface="Arial" charset="0"/>
              <a:buAutoNum type="arabicPeriod"/>
            </a:pPr>
            <a:r>
              <a:rPr lang="en-US" altLang="id-ID" sz="2800">
                <a:latin typeface="Calibri" pitchFamily="34" charset="0"/>
              </a:rPr>
              <a:t>Meningkatkan kesadaran, kemampuan dan kemandirian konsumen untuk melindungi diri</a:t>
            </a:r>
          </a:p>
          <a:p>
            <a:pPr>
              <a:spcBef>
                <a:spcPct val="20000"/>
              </a:spcBef>
              <a:buFont typeface="Arial" charset="0"/>
              <a:buAutoNum type="arabicPeriod"/>
            </a:pPr>
            <a:r>
              <a:rPr lang="en-US" altLang="id-ID" sz="2800">
                <a:latin typeface="Calibri" pitchFamily="34" charset="0"/>
              </a:rPr>
              <a:t>Mengangkat harkat dan martabat konsumen</a:t>
            </a:r>
          </a:p>
          <a:p>
            <a:pPr>
              <a:spcBef>
                <a:spcPct val="20000"/>
              </a:spcBef>
              <a:buFont typeface="Arial" charset="0"/>
              <a:buAutoNum type="arabicPeriod"/>
            </a:pPr>
            <a:r>
              <a:rPr lang="en-US" altLang="id-ID" sz="2800">
                <a:latin typeface="Calibri" pitchFamily="34" charset="0"/>
              </a:rPr>
              <a:t>Meningkatkan pemberdayaan konsumen</a:t>
            </a:r>
          </a:p>
          <a:p>
            <a:pPr>
              <a:spcBef>
                <a:spcPct val="20000"/>
              </a:spcBef>
              <a:buFont typeface="Arial" charset="0"/>
              <a:buAutoNum type="arabicPeriod"/>
            </a:pPr>
            <a:r>
              <a:rPr lang="en-US" altLang="id-ID" sz="2800">
                <a:latin typeface="Calibri" pitchFamily="34" charset="0"/>
              </a:rPr>
              <a:t>Menciptakan sistem perlindungan konsumen</a:t>
            </a:r>
          </a:p>
          <a:p>
            <a:pPr>
              <a:spcBef>
                <a:spcPct val="20000"/>
              </a:spcBef>
              <a:buFont typeface="Arial" charset="0"/>
              <a:buAutoNum type="arabicPeriod"/>
            </a:pPr>
            <a:r>
              <a:rPr lang="en-US" altLang="id-ID" sz="2800">
                <a:latin typeface="Calibri" pitchFamily="34" charset="0"/>
              </a:rPr>
              <a:t>Menumbuhkan kesadaran pelaku usaha</a:t>
            </a:r>
          </a:p>
          <a:p>
            <a:pPr>
              <a:spcBef>
                <a:spcPct val="20000"/>
              </a:spcBef>
              <a:buFont typeface="Arial" charset="0"/>
              <a:buAutoNum type="arabicPeriod"/>
            </a:pPr>
            <a:r>
              <a:rPr lang="en-US" altLang="id-ID" sz="2800">
                <a:latin typeface="Calibri" pitchFamily="34" charset="0"/>
              </a:rPr>
              <a:t>Meningkatkan kualitas barang atau jasa</a:t>
            </a:r>
          </a:p>
        </p:txBody>
      </p:sp>
    </p:spTree>
    <p:extLst>
      <p:ext uri="{BB962C8B-B14F-4D97-AF65-F5344CB8AC3E}">
        <p14:creationId xmlns:p14="http://schemas.microsoft.com/office/powerpoint/2010/main" val="2310265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id-ID" sz="3200" b="1" smtClean="0">
                <a:latin typeface="Arial" charset="0"/>
                <a:cs typeface="Arial" charset="0"/>
              </a:rPr>
              <a:t> POSITIF DAN NEGATIF UU ITE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28/08/2015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08725"/>
            <a:ext cx="5551488" cy="412750"/>
          </a:xfrm>
        </p:spPr>
        <p:txBody>
          <a:bodyPr/>
          <a:lstStyle/>
          <a:p>
            <a:pPr>
              <a:defRPr/>
            </a:pPr>
            <a:r>
              <a:rPr lang="sv-SE" dirty="0" smtClean="0"/>
              <a:t>MAN11207  ETIKA BISNIS                                             Versi : 01           </a:t>
            </a:r>
            <a:endParaRPr lang="en-US" dirty="0"/>
          </a:p>
        </p:txBody>
      </p:sp>
      <p:sp>
        <p:nvSpPr>
          <p:cNvPr id="7173" name="Content Placeholder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id-ID" sz="2800">
                <a:latin typeface="Calibri" pitchFamily="34" charset="0"/>
              </a:rPr>
              <a:t>Positif  UU ITE</a:t>
            </a:r>
          </a:p>
          <a:p>
            <a:pPr>
              <a:spcBef>
                <a:spcPct val="20000"/>
              </a:spcBef>
            </a:pPr>
            <a:r>
              <a:rPr lang="en-US" altLang="id-ID" sz="2800" i="1">
                <a:latin typeface="Calibri" pitchFamily="34" charset="0"/>
              </a:rPr>
              <a:t>	- Memberikan peluang bagi bisnis baru yang </a:t>
            </a:r>
          </a:p>
          <a:p>
            <a:pPr>
              <a:spcBef>
                <a:spcPct val="20000"/>
              </a:spcBef>
            </a:pPr>
            <a:r>
              <a:rPr lang="en-US" altLang="id-ID" sz="2800" i="1">
                <a:latin typeface="Calibri" pitchFamily="34" charset="0"/>
              </a:rPr>
              <a:t>	  menggunakan sistem elektronik diwajibkan </a:t>
            </a:r>
          </a:p>
          <a:p>
            <a:pPr>
              <a:spcBef>
                <a:spcPct val="20000"/>
              </a:spcBef>
            </a:pPr>
            <a:r>
              <a:rPr lang="en-US" altLang="id-ID" sz="2800" i="1">
                <a:latin typeface="Calibri" pitchFamily="34" charset="0"/>
              </a:rPr>
              <a:t>	  berbadan hukum</a:t>
            </a:r>
          </a:p>
          <a:p>
            <a:pPr>
              <a:spcBef>
                <a:spcPct val="20000"/>
              </a:spcBef>
            </a:pPr>
            <a:r>
              <a:rPr lang="en-US" altLang="id-ID" sz="2800">
                <a:latin typeface="Calibri" pitchFamily="34" charset="0"/>
              </a:rPr>
              <a:t>Negatif UU ITE</a:t>
            </a:r>
          </a:p>
          <a:p>
            <a:pPr>
              <a:spcBef>
                <a:spcPct val="20000"/>
              </a:spcBef>
            </a:pPr>
            <a:r>
              <a:rPr lang="en-US" altLang="id-ID" sz="2800">
                <a:latin typeface="Calibri" pitchFamily="34" charset="0"/>
              </a:rPr>
              <a:t>	- </a:t>
            </a:r>
            <a:r>
              <a:rPr lang="en-US" altLang="id-ID" sz="2800" i="1">
                <a:latin typeface="Calibri" pitchFamily="34" charset="0"/>
              </a:rPr>
              <a:t>Adanya tumpang tindih antara UU ITE dengan </a:t>
            </a:r>
          </a:p>
          <a:p>
            <a:pPr>
              <a:spcBef>
                <a:spcPct val="20000"/>
              </a:spcBef>
            </a:pPr>
            <a:r>
              <a:rPr lang="en-US" altLang="id-ID" sz="2800" i="1">
                <a:latin typeface="Calibri" pitchFamily="34" charset="0"/>
              </a:rPr>
              <a:t>	  UU Konsumen</a:t>
            </a:r>
            <a:endParaRPr lang="en-US" altLang="id-ID" sz="2800">
              <a:latin typeface="Calibri" pitchFamily="34" charset="0"/>
            </a:endParaRPr>
          </a:p>
          <a:p>
            <a:pPr>
              <a:spcBef>
                <a:spcPct val="20000"/>
              </a:spcBef>
            </a:pPr>
            <a:endParaRPr lang="en-US" altLang="id-ID" sz="28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9039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id-ID" sz="3600" b="1" smtClean="0">
                <a:latin typeface="Arial" charset="0"/>
                <a:cs typeface="Arial" charset="0"/>
              </a:rPr>
              <a:t>PERMASALAHAN </a:t>
            </a:r>
            <a:r>
              <a:rPr lang="en-US" altLang="id-ID" sz="3600" b="1" i="1" smtClean="0">
                <a:latin typeface="Arial" charset="0"/>
                <a:cs typeface="Arial" charset="0"/>
              </a:rPr>
              <a:t>CYBERCRIME</a:t>
            </a:r>
            <a:r>
              <a:rPr lang="en-US" altLang="id-ID" sz="3600" b="1" smtClean="0">
                <a:latin typeface="Arial" charset="0"/>
                <a:cs typeface="Arial" charset="0"/>
              </a:rPr>
              <a:t> </a:t>
            </a:r>
            <a:endParaRPr lang="en-US" altLang="id-ID" sz="3600" smtClean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4713288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Arial" charset="0"/>
              <a:buAutoNum type="arabicPeriod"/>
              <a:defRPr/>
            </a:pPr>
            <a:r>
              <a:rPr lang="en-US" sz="2800" dirty="0" err="1" smtClean="0"/>
              <a:t>Pencurian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penggunaan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account internet </a:t>
            </a:r>
            <a:r>
              <a:rPr lang="en-US" sz="2800" dirty="0" err="1" smtClean="0"/>
              <a:t>milik</a:t>
            </a:r>
            <a:r>
              <a:rPr lang="en-US" sz="2800" dirty="0" smtClean="0"/>
              <a:t> orang lain</a:t>
            </a:r>
          </a:p>
          <a:p>
            <a:pPr marL="514350" indent="-514350">
              <a:buFont typeface="Arial" charset="0"/>
              <a:buAutoNum type="arabicPeriod" startAt="2"/>
              <a:defRPr/>
            </a:pPr>
            <a:r>
              <a:rPr lang="en-US" sz="2800" dirty="0" err="1" smtClean="0"/>
              <a:t>Membajak</a:t>
            </a:r>
            <a:r>
              <a:rPr lang="en-US" sz="2800" dirty="0" smtClean="0"/>
              <a:t> </a:t>
            </a:r>
            <a:r>
              <a:rPr lang="en-US" sz="2800" dirty="0" err="1" smtClean="0"/>
              <a:t>situs</a:t>
            </a:r>
            <a:r>
              <a:rPr lang="en-US" sz="2800" dirty="0" smtClean="0"/>
              <a:t> web</a:t>
            </a:r>
          </a:p>
          <a:p>
            <a:pPr marL="514350" indent="-514350">
              <a:buFont typeface="Arial" charset="0"/>
              <a:buAutoNum type="arabicPeriod" startAt="2"/>
              <a:defRPr/>
            </a:pPr>
            <a:r>
              <a:rPr lang="en-US" sz="2800" dirty="0" smtClean="0"/>
              <a:t>Probing </a:t>
            </a:r>
            <a:r>
              <a:rPr lang="en-US" sz="2800" dirty="0" err="1" smtClean="0"/>
              <a:t>dan</a:t>
            </a:r>
            <a:r>
              <a:rPr lang="en-US" sz="2800" dirty="0" smtClean="0"/>
              <a:t> port scanning</a:t>
            </a:r>
          </a:p>
          <a:p>
            <a:pPr marL="514350" indent="-514350">
              <a:buFont typeface="Arial" charset="0"/>
              <a:buAutoNum type="arabicPeriod" startAt="2"/>
              <a:defRPr/>
            </a:pPr>
            <a:r>
              <a:rPr lang="en-US" sz="2800" dirty="0" smtClean="0"/>
              <a:t>Virus</a:t>
            </a:r>
          </a:p>
          <a:p>
            <a:pPr marL="514350" indent="-514350">
              <a:buFont typeface="Arial" charset="0"/>
              <a:buAutoNum type="arabicPeriod" startAt="2"/>
              <a:defRPr/>
            </a:pPr>
            <a:r>
              <a:rPr lang="en-US" sz="2800" dirty="0" smtClean="0"/>
              <a:t>Denial of Service (</a:t>
            </a:r>
            <a:r>
              <a:rPr lang="en-US" sz="2800" dirty="0" err="1" smtClean="0"/>
              <a:t>DoS</a:t>
            </a:r>
            <a:r>
              <a:rPr lang="en-US" sz="2800" dirty="0" smtClean="0"/>
              <a:t>) </a:t>
            </a:r>
            <a:r>
              <a:rPr lang="en-US" sz="2800" dirty="0" err="1" smtClean="0"/>
              <a:t>dan</a:t>
            </a:r>
            <a:r>
              <a:rPr lang="en-US" sz="2800" dirty="0" smtClean="0"/>
              <a:t> Distributed </a:t>
            </a:r>
            <a:r>
              <a:rPr lang="en-US" sz="2800" dirty="0" err="1" smtClean="0"/>
              <a:t>DoS</a:t>
            </a:r>
            <a:r>
              <a:rPr lang="en-US" sz="2800" dirty="0" smtClean="0"/>
              <a:t> (</a:t>
            </a:r>
            <a:r>
              <a:rPr lang="en-US" sz="2800" dirty="0" err="1" smtClean="0"/>
              <a:t>Ddos</a:t>
            </a:r>
            <a:r>
              <a:rPr lang="en-US" sz="2800" dirty="0" smtClean="0"/>
              <a:t>) attack</a:t>
            </a:r>
          </a:p>
          <a:p>
            <a:pPr marL="514350" indent="-514350">
              <a:buFont typeface="Arial" charset="0"/>
              <a:buAutoNum type="arabicPeriod" startAt="2"/>
              <a:defRPr/>
            </a:pPr>
            <a:r>
              <a:rPr lang="en-US" sz="2800" dirty="0" err="1" smtClean="0"/>
              <a:t>Kejahatan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berhubungan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nama</a:t>
            </a:r>
            <a:r>
              <a:rPr lang="en-US" sz="2800" dirty="0" smtClean="0"/>
              <a:t> domain</a:t>
            </a:r>
          </a:p>
          <a:p>
            <a:pPr marL="514350" indent="-514350">
              <a:buFont typeface="Arial" charset="0"/>
              <a:buAutoNum type="arabicPeriod" startAt="2"/>
              <a:defRPr/>
            </a:pPr>
            <a:r>
              <a:rPr lang="en-US" sz="2800" dirty="0" smtClean="0"/>
              <a:t>IDCERT (Indonesia Computer Emergency Response Team)</a:t>
            </a:r>
          </a:p>
          <a:p>
            <a:pPr marL="0" indent="0">
              <a:buFont typeface="Arial" charset="0"/>
              <a:buNone/>
              <a:defRPr/>
            </a:pPr>
            <a:endParaRPr lang="en-US" sz="28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28/08/2015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MAN11207  ETIKA BISNIS                                             Versi : 01         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006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id-ID" sz="3600" b="1" smtClean="0">
                <a:latin typeface="Arial" charset="0"/>
                <a:cs typeface="Arial" charset="0"/>
              </a:rPr>
              <a:t>ETIKA DALAM PENGGUNAAN MULTIMEDIA </a:t>
            </a:r>
            <a:endParaRPr lang="en-US" altLang="id-ID" sz="3600" smtClean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Arial" charset="0"/>
              <a:buAutoNum type="arabicPeriod"/>
            </a:pPr>
            <a:endParaRPr lang="en-US" altLang="id-ID" sz="2800" smtClean="0"/>
          </a:p>
          <a:p>
            <a:pPr marL="514350" indent="-514350">
              <a:buFont typeface="Arial" charset="0"/>
              <a:buAutoNum type="arabicPeriod"/>
            </a:pPr>
            <a:r>
              <a:rPr lang="en-US" altLang="id-ID" sz="2800" smtClean="0"/>
              <a:t>Akuntabilitas perusahaan </a:t>
            </a:r>
          </a:p>
          <a:p>
            <a:pPr marL="514350" indent="-514350">
              <a:buFont typeface="Arial" charset="0"/>
              <a:buAutoNum type="arabicPeriod"/>
            </a:pPr>
            <a:endParaRPr lang="en-US" altLang="id-ID" sz="2800" smtClean="0"/>
          </a:p>
          <a:p>
            <a:pPr marL="514350" indent="-514350">
              <a:buFont typeface="Arial" charset="0"/>
              <a:buAutoNum type="arabicPeriod"/>
            </a:pPr>
            <a:r>
              <a:rPr lang="en-US" altLang="id-ID" sz="2800" smtClean="0"/>
              <a:t>Tanggung jawab sosial</a:t>
            </a:r>
          </a:p>
          <a:p>
            <a:pPr marL="514350" indent="-514350">
              <a:buFont typeface="Arial" charset="0"/>
              <a:buAutoNum type="arabicPeriod"/>
            </a:pPr>
            <a:endParaRPr lang="en-US" altLang="id-ID" sz="2800" smtClean="0"/>
          </a:p>
          <a:p>
            <a:pPr marL="514350" indent="-514350">
              <a:buFont typeface="Arial" charset="0"/>
              <a:buAutoNum type="arabicPeriod"/>
            </a:pPr>
            <a:r>
              <a:rPr lang="en-US" altLang="id-ID" sz="2800" smtClean="0"/>
              <a:t>Kepentingan stakeholder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MAN11207  ETIKA BISNIS                                             Versi : 01         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070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275</Words>
  <Application>Microsoft Office PowerPoint</Application>
  <PresentationFormat>On-screen Show (4:3)</PresentationFormat>
  <Paragraphs>67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ETIKA DAN HUKUM BISNIS</vt:lpstr>
      <vt:lpstr>ETIKA DALAM PRODUKSI BARANG DAN JASA</vt:lpstr>
      <vt:lpstr>ETIKA DALAM KEGIATAN PEMASARAN</vt:lpstr>
      <vt:lpstr>PERLINDUNGAN TERHADAP KONSUMEN</vt:lpstr>
      <vt:lpstr>TUJUAN PERLINDUNGAN KONSUMEN</vt:lpstr>
      <vt:lpstr> POSITIF DAN NEGATIF UU ITE</vt:lpstr>
      <vt:lpstr>PERMASALAHAN CYBERCRIME </vt:lpstr>
      <vt:lpstr>ETIKA DALAM PENGGUNAAN MULTIMEDIA 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ETIKA DAN HUKUM BISNIS</dc:title>
  <dc:creator>HP</dc:creator>
  <cp:lastModifiedBy>Adminbsm</cp:lastModifiedBy>
  <cp:revision>3</cp:revision>
  <dcterms:created xsi:type="dcterms:W3CDTF">2020-06-01T23:05:10Z</dcterms:created>
  <dcterms:modified xsi:type="dcterms:W3CDTF">2020-12-09T17:52:09Z</dcterms:modified>
</cp:coreProperties>
</file>