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71" r:id="rId8"/>
    <p:sldId id="272" r:id="rId9"/>
    <p:sldId id="259" r:id="rId10"/>
    <p:sldId id="267" r:id="rId11"/>
    <p:sldId id="268" r:id="rId12"/>
    <p:sldId id="269" r:id="rId13"/>
    <p:sldId id="270" r:id="rId14"/>
    <p:sldId id="266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 showGuides="1">
      <p:cViewPr varScale="1">
        <p:scale>
          <a:sx n="70" d="100"/>
          <a:sy n="70" d="100"/>
        </p:scale>
        <p:origin x="66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Building glass walls and sky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MODELLING NOTATION (BPMN)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DESEMBER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697A7-775B-4995-AFA7-E4B1B1C1C8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3" y="516373"/>
            <a:ext cx="5056083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BIZAGI MODELLER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489" y="1377722"/>
            <a:ext cx="7432823" cy="4963905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en-US" sz="1800" dirty="0"/>
              <a:t>Swimlane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mekanisme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mengorganisir</a:t>
            </a:r>
            <a:r>
              <a:rPr lang="en-US" sz="1800" dirty="0"/>
              <a:t> dan </a:t>
            </a:r>
            <a:r>
              <a:rPr lang="en-US" sz="1800" dirty="0" err="1"/>
              <a:t>memisahkan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proses. </a:t>
            </a:r>
            <a:r>
              <a:rPr lang="en-US" sz="1800" dirty="0" err="1"/>
              <a:t>Notasi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pool dan lane. Pool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wadah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proses. </a:t>
            </a:r>
            <a:r>
              <a:rPr lang="en-US" sz="1800" dirty="0" err="1"/>
              <a:t>Sementara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lane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partisi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 yang </a:t>
            </a:r>
            <a:r>
              <a:rPr lang="en-US" sz="1800" dirty="0" err="1"/>
              <a:t>menunjukkan</a:t>
            </a:r>
            <a:r>
              <a:rPr lang="en-US" sz="1800" dirty="0"/>
              <a:t> sub-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posisi</a:t>
            </a:r>
            <a:r>
              <a:rPr lang="en-US" sz="1800" dirty="0"/>
              <a:t>, </a:t>
            </a:r>
            <a:r>
              <a:rPr lang="en-US" sz="1800" dirty="0" err="1"/>
              <a:t>peran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. 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en-US" sz="1800" dirty="0"/>
              <a:t>Connecting Object </a:t>
            </a:r>
            <a:r>
              <a:rPr lang="en-US" sz="1800" dirty="0" err="1"/>
              <a:t>umumnya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panah</a:t>
            </a:r>
            <a:r>
              <a:rPr lang="en-US" sz="1800" dirty="0"/>
              <a:t>. Connecting Object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penghubung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proses. </a:t>
            </a:r>
            <a:r>
              <a:rPr lang="en-US" sz="1800" dirty="0" err="1"/>
              <a:t>Notasi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sequence flow, message flow, dan association. Sequence flow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penghubung</a:t>
            </a:r>
            <a:r>
              <a:rPr lang="en-US" sz="1800" dirty="0"/>
              <a:t> yang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 (pool). Message flow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penghubung</a:t>
            </a:r>
            <a:r>
              <a:rPr lang="en-US" sz="1800" dirty="0"/>
              <a:t> yang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proses (pool yang </a:t>
            </a:r>
            <a:r>
              <a:rPr lang="en-US" sz="1800" dirty="0" err="1"/>
              <a:t>berbeda</a:t>
            </a:r>
            <a:r>
              <a:rPr lang="en-US" sz="1800" dirty="0"/>
              <a:t>). Association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penghubung</a:t>
            </a:r>
            <a:r>
              <a:rPr lang="en-US" sz="1800" dirty="0"/>
              <a:t> yang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artifact.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en-US" sz="1800" dirty="0"/>
              <a:t>Artifact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proses. </a:t>
            </a:r>
            <a:r>
              <a:rPr lang="en-US" sz="1800" dirty="0" err="1"/>
              <a:t>Notasi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annotation, group, data object, dan data store. Annotation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penjelasan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. </a:t>
            </a:r>
            <a:r>
              <a:rPr lang="en-US" sz="1800" dirty="0" err="1"/>
              <a:t>Sementara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group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pengelompokan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. Data object </a:t>
            </a:r>
            <a:r>
              <a:rPr lang="en-US" sz="1800" dirty="0" err="1"/>
              <a:t>adalah</a:t>
            </a:r>
            <a:r>
              <a:rPr lang="en-US" sz="1800" dirty="0"/>
              <a:t> file dan </a:t>
            </a:r>
            <a:r>
              <a:rPr lang="en-US" sz="1800" dirty="0" err="1"/>
              <a:t>dokumen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dan </a:t>
            </a:r>
            <a:r>
              <a:rPr lang="en-US" sz="1800" dirty="0" err="1"/>
              <a:t>dihasilkan</a:t>
            </a:r>
            <a:r>
              <a:rPr lang="en-US" sz="1800" dirty="0"/>
              <a:t> oleh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. Data store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dan </a:t>
            </a:r>
            <a:r>
              <a:rPr lang="en-US" sz="1800" dirty="0" err="1"/>
              <a:t>aplikasi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dan </a:t>
            </a:r>
            <a:r>
              <a:rPr lang="en-US" sz="1800" dirty="0" err="1"/>
              <a:t>dihasilkan</a:t>
            </a:r>
            <a:r>
              <a:rPr lang="en-US" sz="1800" dirty="0"/>
              <a:t> oleh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en-US" sz="1800" dirty="0"/>
              <a:t>Flow Object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proses. </a:t>
            </a:r>
            <a:r>
              <a:rPr lang="en-US" sz="1800" dirty="0" err="1"/>
              <a:t>Notasi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event, activity, dan gateway. Event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pasif</a:t>
            </a:r>
            <a:r>
              <a:rPr lang="en-US" sz="1800" dirty="0"/>
              <a:t>. </a:t>
            </a:r>
            <a:r>
              <a:rPr lang="en-US" sz="1800" dirty="0" err="1"/>
              <a:t>Sementara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yang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B43E0-CFBE-4F2B-AFD7-808C1FAED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9" t="19986" r="40224" b="35117"/>
          <a:stretch/>
        </p:blipFill>
        <p:spPr>
          <a:xfrm>
            <a:off x="7801312" y="351430"/>
            <a:ext cx="3562065" cy="3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774032" y="2145605"/>
            <a:ext cx="90963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</a:rPr>
              <a:t>Mei Monica </a:t>
            </a:r>
            <a:r>
              <a:rPr lang="en-US" sz="2400" dirty="0" err="1">
                <a:solidFill>
                  <a:srgbClr val="0070C0"/>
                </a:solidFill>
              </a:rPr>
              <a:t>Tampubolon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Priskila</a:t>
            </a:r>
            <a:r>
              <a:rPr lang="en-US" sz="2400" dirty="0">
                <a:solidFill>
                  <a:srgbClr val="0070C0"/>
                </a:solidFill>
              </a:rPr>
              <a:t> Natalia C. </a:t>
            </a:r>
            <a:r>
              <a:rPr lang="en-US" sz="2400" dirty="0" err="1">
                <a:solidFill>
                  <a:srgbClr val="0070C0"/>
                </a:solidFill>
              </a:rPr>
              <a:t>Situmorang</a:t>
            </a:r>
            <a:r>
              <a:rPr lang="en-US" sz="2400" dirty="0">
                <a:solidFill>
                  <a:srgbClr val="0070C0"/>
                </a:solidFill>
              </a:rPr>
              <a:t>, 2023, PEMBUATAN MODEL BISNIS PROSES APLIKASI TEBARAN NUSIRA DENGAN PENDEKATAN BPMN, DSI: </a:t>
            </a:r>
            <a:r>
              <a:rPr lang="en-US" sz="2400" dirty="0" err="1">
                <a:solidFill>
                  <a:srgbClr val="0070C0"/>
                </a:solidFill>
              </a:rPr>
              <a:t>Jurnal</a:t>
            </a:r>
            <a:r>
              <a:rPr lang="en-US" sz="2400" dirty="0">
                <a:solidFill>
                  <a:srgbClr val="0070C0"/>
                </a:solidFill>
              </a:rPr>
              <a:t> Data Science Indonesia, </a:t>
            </a:r>
            <a:r>
              <a:rPr lang="en-US" sz="2400" dirty="0" err="1">
                <a:solidFill>
                  <a:srgbClr val="0070C0"/>
                </a:solidFill>
              </a:rPr>
              <a:t>Agustus</a:t>
            </a:r>
            <a:r>
              <a:rPr lang="en-US" sz="2400" dirty="0">
                <a:solidFill>
                  <a:srgbClr val="0070C0"/>
                </a:solidFill>
              </a:rPr>
              <a:t> 2023, volume 3, number 1, pp. 12-22. </a:t>
            </a: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pl-PL" sz="2400" dirty="0">
                <a:solidFill>
                  <a:srgbClr val="0070C0"/>
                </a:solidFill>
              </a:rPr>
              <a:t>Pradana Yoga Pangestu,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pl-PL" sz="2400" dirty="0">
                <a:solidFill>
                  <a:srgbClr val="0070C0"/>
                </a:solidFill>
              </a:rPr>
              <a:t>Tawar</a:t>
            </a:r>
            <a:r>
              <a:rPr lang="en-US" sz="2400" dirty="0">
                <a:solidFill>
                  <a:srgbClr val="0070C0"/>
                </a:solidFill>
              </a:rPr>
              <a:t>, 2023, </a:t>
            </a:r>
            <a:r>
              <a:rPr lang="en-US" sz="2400" dirty="0" err="1">
                <a:solidFill>
                  <a:srgbClr val="0070C0"/>
                </a:solidFill>
              </a:rPr>
              <a:t>Analisis</a:t>
            </a:r>
            <a:r>
              <a:rPr lang="en-US" sz="2400" dirty="0">
                <a:solidFill>
                  <a:srgbClr val="0070C0"/>
                </a:solidFill>
              </a:rPr>
              <a:t> dan </a:t>
            </a:r>
            <a:r>
              <a:rPr lang="en-US" sz="2400" dirty="0" err="1">
                <a:solidFill>
                  <a:srgbClr val="0070C0"/>
                </a:solidFill>
              </a:rPr>
              <a:t>Perbaikan</a:t>
            </a:r>
            <a:r>
              <a:rPr lang="en-US" sz="2400" dirty="0">
                <a:solidFill>
                  <a:srgbClr val="0070C0"/>
                </a:solidFill>
              </a:rPr>
              <a:t> Proses </a:t>
            </a:r>
            <a:r>
              <a:rPr lang="en-US" sz="2400" dirty="0" err="1">
                <a:solidFill>
                  <a:srgbClr val="0070C0"/>
                </a:solidFill>
              </a:rPr>
              <a:t>Bisnis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dalam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Perspektif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Sistem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Informasi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Optimalisasi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Sistem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Pengembangan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Karir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Bincang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Sains</a:t>
            </a:r>
            <a:r>
              <a:rPr lang="en-US" sz="2400" dirty="0">
                <a:solidFill>
                  <a:srgbClr val="0070C0"/>
                </a:solidFill>
              </a:rPr>
              <a:t> dan </a:t>
            </a:r>
            <a:r>
              <a:rPr lang="en-US" sz="2400" dirty="0" err="1">
                <a:solidFill>
                  <a:srgbClr val="0070C0"/>
                </a:solidFill>
              </a:rPr>
              <a:t>Teknologi</a:t>
            </a:r>
            <a:r>
              <a:rPr lang="en-US" sz="2400" dirty="0">
                <a:solidFill>
                  <a:srgbClr val="0070C0"/>
                </a:solidFill>
              </a:rPr>
              <a:t> (BST), Vol. 2, No. 01, April 2023, pp. 30-40.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C0424-40B9-486A-B71B-BA76CD90D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Low Angle View of Office Building Against Blue Sky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/>
          <a:srcRect l="2749" r="2749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Neni</a:t>
            </a:r>
            <a:r>
              <a:rPr lang="en-US" dirty="0"/>
              <a:t> </a:t>
            </a:r>
            <a:r>
              <a:rPr lang="en-US" dirty="0" err="1"/>
              <a:t>Purwati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Low Angle View of Office Building Against Clear Sky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3926" b="139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NOTASI/SIMBOL BPMN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56919DE-0C9B-4B26-AA70-9A48C6BCE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9956130" cy="3776980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3200" dirty="0"/>
              <a:t>Flow Object </a:t>
            </a:r>
          </a:p>
          <a:p>
            <a:pPr marL="457200" indent="-457200">
              <a:buAutoNum type="alphaLcPeriod"/>
            </a:pPr>
            <a:r>
              <a:rPr lang="en-US" sz="3200" dirty="0"/>
              <a:t>Data</a:t>
            </a:r>
          </a:p>
          <a:p>
            <a:pPr marL="457200" indent="-457200">
              <a:buAutoNum type="alphaLcPeriod"/>
            </a:pPr>
            <a:r>
              <a:rPr lang="en-US" sz="3200" dirty="0"/>
              <a:t>Connecting Objects</a:t>
            </a:r>
          </a:p>
          <a:p>
            <a:pPr marL="457200" indent="-457200">
              <a:buAutoNum type="alphaLcPeriod"/>
            </a:pPr>
            <a:r>
              <a:rPr lang="en-US" sz="3200" dirty="0" err="1"/>
              <a:t>Swimlines</a:t>
            </a:r>
            <a:r>
              <a:rPr lang="en-US" sz="3200" dirty="0"/>
              <a:t> </a:t>
            </a:r>
          </a:p>
          <a:p>
            <a:pPr marL="457200" indent="-457200">
              <a:buAutoNum type="alphaLcPeriod"/>
            </a:pPr>
            <a:r>
              <a:rPr lang="en-US" sz="3200" dirty="0"/>
              <a:t>Artifacts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BB157D-42CE-46FB-8F1C-9C88EA3C2F31}"/>
              </a:ext>
            </a:extLst>
          </p:cNvPr>
          <p:cNvSpPr txBox="1">
            <a:spLocks/>
          </p:cNvSpPr>
          <p:nvPr/>
        </p:nvSpPr>
        <p:spPr>
          <a:xfrm>
            <a:off x="885489" y="3151154"/>
            <a:ext cx="4421856" cy="74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Object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81" y="2072624"/>
            <a:ext cx="5259808" cy="39297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/>
              <a:t>Events</a:t>
            </a:r>
          </a:p>
          <a:p>
            <a:pPr algn="just"/>
            <a:r>
              <a:rPr lang="en-US" sz="2800" dirty="0"/>
              <a:t>Event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3 </a:t>
            </a:r>
            <a:r>
              <a:rPr lang="en-US" sz="2800" dirty="0" err="1"/>
              <a:t>yaitu</a:t>
            </a:r>
            <a:r>
              <a:rPr lang="en-US" sz="2800" dirty="0"/>
              <a:t> start, intermediate, dan</a:t>
            </a:r>
          </a:p>
          <a:p>
            <a:pPr algn="just"/>
            <a:r>
              <a:rPr lang="en-US" sz="2800" dirty="0"/>
              <a:t>end. </a:t>
            </a:r>
          </a:p>
          <a:p>
            <a:pPr algn="just"/>
            <a:r>
              <a:rPr lang="en-US" sz="2800" dirty="0" err="1"/>
              <a:t>Jalannya</a:t>
            </a:r>
            <a:r>
              <a:rPr lang="en-US" sz="2800" dirty="0"/>
              <a:t> proses </a:t>
            </a:r>
            <a:r>
              <a:rPr lang="en-US" sz="2800" dirty="0" err="1"/>
              <a:t>dipengaruhi</a:t>
            </a:r>
            <a:r>
              <a:rPr lang="en-US" sz="2800" dirty="0"/>
              <a:t> event dan </a:t>
            </a:r>
            <a:r>
              <a:rPr lang="en-US" sz="2800" dirty="0" err="1"/>
              <a:t>seringkali</a:t>
            </a:r>
            <a:r>
              <a:rPr lang="en-US" sz="2800" dirty="0"/>
              <a:t> </a:t>
            </a:r>
            <a:r>
              <a:rPr lang="en-US" sz="2800" dirty="0" err="1"/>
              <a:t>dipicu</a:t>
            </a:r>
            <a:r>
              <a:rPr lang="en-US" sz="2800" dirty="0"/>
              <a:t> oleh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kejadian</a:t>
            </a:r>
            <a:r>
              <a:rPr lang="en-US" sz="2800" dirty="0"/>
              <a:t> (trigger)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(result) pada </a:t>
            </a:r>
            <a:r>
              <a:rPr lang="en-US" sz="2800" dirty="0" err="1"/>
              <a:t>awal</a:t>
            </a:r>
            <a:r>
              <a:rPr lang="en-US" sz="2800" dirty="0"/>
              <a:t>,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proses </a:t>
            </a:r>
            <a:r>
              <a:rPr lang="en-US" sz="2800" dirty="0" err="1"/>
              <a:t>bisnis</a:t>
            </a:r>
            <a:r>
              <a:rPr lang="en-US" sz="2800" dirty="0"/>
              <a:t>.</a:t>
            </a: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B926-F829-4833-A220-7D7251BB2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1526" r="32500" b="29534"/>
          <a:stretch/>
        </p:blipFill>
        <p:spPr>
          <a:xfrm>
            <a:off x="6158162" y="2793251"/>
            <a:ext cx="4572000" cy="19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Object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1" y="2225392"/>
            <a:ext cx="4204841" cy="3776980"/>
          </a:xfrm>
        </p:spPr>
        <p:txBody>
          <a:bodyPr>
            <a:normAutofit/>
          </a:bodyPr>
          <a:lstStyle/>
          <a:p>
            <a:r>
              <a:rPr lang="en-ID" sz="2800" dirty="0"/>
              <a:t>Activities</a:t>
            </a:r>
          </a:p>
          <a:p>
            <a:r>
              <a:rPr lang="en-ID" sz="2800" dirty="0"/>
              <a:t>Activity </a:t>
            </a:r>
            <a:r>
              <a:rPr lang="en-ID" sz="2800" dirty="0" err="1"/>
              <a:t>terdiri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4 </a:t>
            </a:r>
            <a:r>
              <a:rPr lang="en-ID" sz="2800" dirty="0" err="1"/>
              <a:t>seperti</a:t>
            </a:r>
            <a:r>
              <a:rPr lang="en-ID" sz="2800" dirty="0"/>
              <a:t> task, looping</a:t>
            </a:r>
          </a:p>
          <a:p>
            <a:r>
              <a:rPr lang="en-ID" sz="2800" dirty="0"/>
              <a:t>task, sub process, dan looping sub process.</a:t>
            </a:r>
          </a:p>
          <a:p>
            <a:endParaRPr lang="en-ID" sz="2800" dirty="0"/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4941D2-C500-498D-8C22-F088B31B5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7" t="41526" r="25560" b="31732"/>
          <a:stretch/>
        </p:blipFill>
        <p:spPr>
          <a:xfrm>
            <a:off x="5322628" y="2606490"/>
            <a:ext cx="6123296" cy="18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Object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745706" cy="3599862"/>
          </a:xfrm>
        </p:spPr>
        <p:txBody>
          <a:bodyPr>
            <a:normAutofit/>
          </a:bodyPr>
          <a:lstStyle/>
          <a:p>
            <a:pPr algn="just"/>
            <a:r>
              <a:rPr lang="en-ID" sz="2800" dirty="0"/>
              <a:t>Gateways</a:t>
            </a:r>
          </a:p>
          <a:p>
            <a:pPr algn="just"/>
            <a:r>
              <a:rPr lang="en-ID" sz="2800" dirty="0"/>
              <a:t>Gateway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cabang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alur</a:t>
            </a:r>
            <a:r>
              <a:rPr lang="en-ID" sz="2800" dirty="0"/>
              <a:t> proses </a:t>
            </a:r>
            <a:r>
              <a:rPr lang="en-ID" sz="2800" dirty="0" err="1"/>
              <a:t>bisnis</a:t>
            </a:r>
            <a:r>
              <a:rPr lang="en-ID" sz="2800" dirty="0"/>
              <a:t> yang </a:t>
            </a:r>
            <a:r>
              <a:rPr lang="en-ID" sz="2800" dirty="0" err="1"/>
              <a:t>menetapkan</a:t>
            </a:r>
            <a:r>
              <a:rPr lang="en-ID" sz="2800" dirty="0"/>
              <a:t> </a:t>
            </a:r>
            <a:r>
              <a:rPr lang="en-ID" sz="2800" dirty="0" err="1"/>
              <a:t>jalur</a:t>
            </a:r>
            <a:r>
              <a:rPr lang="en-ID" sz="2800" dirty="0"/>
              <a:t> mana yang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diambil</a:t>
            </a:r>
            <a:r>
              <a:rPr lang="en-ID" sz="2800" dirty="0"/>
              <a:t> </a:t>
            </a:r>
            <a:r>
              <a:rPr lang="en-ID" sz="2800" dirty="0" err="1"/>
              <a:t>ketika</a:t>
            </a:r>
            <a:r>
              <a:rPr lang="en-ID" sz="2800" dirty="0"/>
              <a:t> </a:t>
            </a:r>
            <a:r>
              <a:rPr lang="en-ID" sz="2800" dirty="0" err="1"/>
              <a:t>percabangan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.</a:t>
            </a: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8A7D6-8239-4DF8-9A46-C4CF0B53D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7" t="38402" r="30037" b="26460"/>
          <a:stretch/>
        </p:blipFill>
        <p:spPr>
          <a:xfrm>
            <a:off x="5830115" y="2512474"/>
            <a:ext cx="5386097" cy="1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3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0743" t="17230" r="27972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DC9FD1-8491-4A28-AE23-C593B0AE9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A9BEA2-64C0-4735-B61A-B9B51C15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7" t="26655" r="40000" b="15237"/>
          <a:stretch/>
        </p:blipFill>
        <p:spPr>
          <a:xfrm>
            <a:off x="6701051" y="2241515"/>
            <a:ext cx="2838734" cy="39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0743" t="17230" r="27972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89" y="404811"/>
            <a:ext cx="6560071" cy="782638"/>
          </a:xfrm>
        </p:spPr>
        <p:txBody>
          <a:bodyPr>
            <a:normAutofit/>
          </a:bodyPr>
          <a:lstStyle/>
          <a:p>
            <a:r>
              <a:rPr lang="en-US" dirty="0"/>
              <a:t>Connecting Objects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DC9FD1-8491-4A28-AE23-C593B0AE9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274" y="2055617"/>
            <a:ext cx="10702561" cy="2357781"/>
          </a:xfrm>
        </p:spPr>
        <p:txBody>
          <a:bodyPr>
            <a:no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1. Sequence flow,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jalur</a:t>
            </a:r>
            <a:r>
              <a:rPr lang="en-ID" sz="2000" dirty="0">
                <a:solidFill>
                  <a:schemeClr val="bg1"/>
                </a:solidFill>
              </a:rPr>
              <a:t> default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menghubungkan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menunjukkan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jalannya</a:t>
            </a:r>
            <a:r>
              <a:rPr lang="en-ID" sz="2000" dirty="0">
                <a:solidFill>
                  <a:schemeClr val="bg1"/>
                </a:solidFill>
              </a:rPr>
              <a:t> proses.</a:t>
            </a:r>
          </a:p>
          <a:p>
            <a:r>
              <a:rPr lang="en-ID" sz="2000" dirty="0">
                <a:solidFill>
                  <a:schemeClr val="bg1"/>
                </a:solidFill>
              </a:rPr>
              <a:t>2. Message flow,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gambaran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aliran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pesan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atau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informasi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dikirim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antara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elemen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atau</a:t>
            </a:r>
            <a:endParaRPr lang="en-ID" sz="2000" dirty="0">
              <a:solidFill>
                <a:schemeClr val="bg1"/>
              </a:solidFill>
            </a:endParaRPr>
          </a:p>
          <a:p>
            <a:r>
              <a:rPr lang="en-ID" sz="2000" dirty="0">
                <a:solidFill>
                  <a:schemeClr val="bg1"/>
                </a:solidFill>
              </a:rPr>
              <a:t>proses </a:t>
            </a:r>
            <a:r>
              <a:rPr lang="en-ID" sz="2000" dirty="0" err="1">
                <a:solidFill>
                  <a:schemeClr val="bg1"/>
                </a:solidFill>
              </a:rPr>
              <a:t>bisnis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berbeda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</a:p>
          <a:p>
            <a:r>
              <a:rPr lang="en-ID" sz="2000" dirty="0">
                <a:solidFill>
                  <a:schemeClr val="bg1"/>
                </a:solidFill>
              </a:rPr>
              <a:t>3. Association,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aliran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menghubungkan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elemen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diagram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artifact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702BB-0BE4-4E03-90A4-2E948F3B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4" t="46566" r="19066" b="23768"/>
          <a:stretch/>
        </p:blipFill>
        <p:spPr>
          <a:xfrm>
            <a:off x="2840474" y="4232663"/>
            <a:ext cx="6362160" cy="16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Swimlines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398469" cy="3261008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US" sz="2800" dirty="0"/>
              <a:t>Pool,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wadah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proses.</a:t>
            </a:r>
          </a:p>
          <a:p>
            <a:pPr marL="457200" indent="-457200" algn="just">
              <a:buAutoNum type="arabicPeriod"/>
            </a:pPr>
            <a:r>
              <a:rPr lang="en-US" sz="2800" dirty="0"/>
              <a:t>Lane,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pemisah</a:t>
            </a:r>
            <a:r>
              <a:rPr lang="en-US" sz="2800" dirty="0"/>
              <a:t> proses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menggambarkan</a:t>
            </a:r>
            <a:r>
              <a:rPr lang="en-US" sz="2800" dirty="0"/>
              <a:t> sub-</a:t>
            </a:r>
            <a:r>
              <a:rPr lang="en-US" sz="2800" dirty="0" err="1"/>
              <a:t>organisasi</a:t>
            </a:r>
            <a:r>
              <a:rPr lang="en-US" sz="2800" dirty="0"/>
              <a:t>.</a:t>
            </a: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C5CE6-E9A0-4106-A549-064BB337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9" t="43778" r="35746" b="19786"/>
          <a:stretch/>
        </p:blipFill>
        <p:spPr>
          <a:xfrm>
            <a:off x="5519738" y="1815384"/>
            <a:ext cx="5973403" cy="38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398469" cy="326100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n-US" sz="2800" dirty="0"/>
              <a:t>Group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menggabungkan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pada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jalannya</a:t>
            </a:r>
            <a:r>
              <a:rPr lang="en-US" sz="2800" dirty="0"/>
              <a:t> proses </a:t>
            </a:r>
            <a:r>
              <a:rPr lang="en-US" sz="2800" dirty="0" err="1"/>
              <a:t>tersebut</a:t>
            </a:r>
            <a:r>
              <a:rPr lang="en-US" sz="2800" dirty="0"/>
              <a:t>.</a:t>
            </a:r>
          </a:p>
          <a:p>
            <a:pPr marL="457200" indent="-457200" algn="just">
              <a:buAutoNum type="arabicPeriod"/>
            </a:pPr>
            <a:r>
              <a:rPr lang="en-US" sz="2800" dirty="0"/>
              <a:t>Text Annotation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notasi</a:t>
            </a:r>
            <a:r>
              <a:rPr lang="en-US" sz="2800" dirty="0"/>
              <a:t> pada </a:t>
            </a:r>
            <a:r>
              <a:rPr lang="en-US" sz="2800" dirty="0" err="1"/>
              <a:t>susunan</a:t>
            </a:r>
            <a:r>
              <a:rPr lang="en-US" sz="2800" dirty="0"/>
              <a:t> </a:t>
            </a:r>
            <a:r>
              <a:rPr lang="en-US" sz="2800" dirty="0" err="1"/>
              <a:t>supaya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dipahami</a:t>
            </a:r>
            <a:r>
              <a:rPr lang="en-US" sz="2800" dirty="0"/>
              <a:t>.</a:t>
            </a: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0D6D3-2C18-4527-A423-298898411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9" t="43380" r="37314" b="19985"/>
          <a:stretch/>
        </p:blipFill>
        <p:spPr>
          <a:xfrm>
            <a:off x="5519738" y="1424065"/>
            <a:ext cx="5940763" cy="42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547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Verdana</vt:lpstr>
      <vt:lpstr>Wingdings</vt:lpstr>
      <vt:lpstr>Office Theme</vt:lpstr>
      <vt:lpstr>BUSINESS PROCESS MODELLING NOTATION (BPMN)</vt:lpstr>
      <vt:lpstr>NOTASI/SIMBOL BPMN</vt:lpstr>
      <vt:lpstr>Flow Object </vt:lpstr>
      <vt:lpstr>Flow Object </vt:lpstr>
      <vt:lpstr>Flow Object </vt:lpstr>
      <vt:lpstr>DATA</vt:lpstr>
      <vt:lpstr>Connecting Objects</vt:lpstr>
      <vt:lpstr>Swimlines </vt:lpstr>
      <vt:lpstr>Artifacts </vt:lpstr>
      <vt:lpstr>BIZAGI MODELLER</vt:lpstr>
      <vt:lpstr>Sumber 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2023-12-06T00:47:15Z</dcterms:created>
  <dcterms:modified xsi:type="dcterms:W3CDTF">2023-12-06T02:37:06Z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