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7"/>
  </p:handoutMasterIdLst>
  <p:sldIdLst>
    <p:sldId id="256" r:id="rId2"/>
    <p:sldId id="257" r:id="rId3"/>
    <p:sldId id="258" r:id="rId4"/>
    <p:sldId id="264" r:id="rId5"/>
    <p:sldId id="259" r:id="rId6"/>
    <p:sldId id="260" r:id="rId7"/>
    <p:sldId id="265" r:id="rId8"/>
    <p:sldId id="266" r:id="rId9"/>
    <p:sldId id="261" r:id="rId10"/>
    <p:sldId id="267" r:id="rId11"/>
    <p:sldId id="262" r:id="rId12"/>
    <p:sldId id="263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9AA864-C6C4-4C91-8219-27A34C5992B6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8D590A0-13E5-42D6-8FD5-F644A0176EC0}">
      <dgm:prSet phldrT="[Text]"/>
      <dgm:spPr/>
      <dgm:t>
        <a:bodyPr/>
        <a:lstStyle/>
        <a:p>
          <a:r>
            <a:rPr lang="en-US" dirty="0" err="1" smtClean="0"/>
            <a:t>Metode</a:t>
          </a:r>
          <a:r>
            <a:rPr lang="en-US" dirty="0" smtClean="0"/>
            <a:t> </a:t>
          </a:r>
          <a:r>
            <a:rPr lang="en-US" dirty="0" err="1" smtClean="0"/>
            <a:t>Deskriptif</a:t>
          </a:r>
          <a:r>
            <a:rPr lang="en-US" dirty="0" smtClean="0"/>
            <a:t> (</a:t>
          </a:r>
          <a:r>
            <a:rPr lang="en-US" i="1" dirty="0" smtClean="0"/>
            <a:t>Pragmatic</a:t>
          </a:r>
          <a:r>
            <a:rPr lang="en-US" dirty="0" smtClean="0"/>
            <a:t>)</a:t>
          </a:r>
          <a:endParaRPr lang="en-US" dirty="0"/>
        </a:p>
      </dgm:t>
    </dgm:pt>
    <dgm:pt modelId="{14B79EB3-03BC-4500-8D3F-636F04C6EC66}" type="parTrans" cxnId="{347DE68D-5321-4293-9B0A-126A6526C0EF}">
      <dgm:prSet/>
      <dgm:spPr/>
      <dgm:t>
        <a:bodyPr/>
        <a:lstStyle/>
        <a:p>
          <a:endParaRPr lang="en-US"/>
        </a:p>
      </dgm:t>
    </dgm:pt>
    <dgm:pt modelId="{10E9E3A0-71A2-4F16-A76E-93241BDCF1E5}" type="sibTrans" cxnId="{347DE68D-5321-4293-9B0A-126A6526C0EF}">
      <dgm:prSet/>
      <dgm:spPr/>
      <dgm:t>
        <a:bodyPr/>
        <a:lstStyle/>
        <a:p>
          <a:endParaRPr lang="en-US"/>
        </a:p>
      </dgm:t>
    </dgm:pt>
    <dgm:pt modelId="{31576C42-BFBA-4375-A079-5A9263DE8193}">
      <dgm:prSet phldrT="[Text]"/>
      <dgm:spPr/>
      <dgm:t>
        <a:bodyPr/>
        <a:lstStyle/>
        <a:p>
          <a:r>
            <a:rPr lang="en-US" i="1" dirty="0" smtClean="0"/>
            <a:t>. Psychological Pragmatic</a:t>
          </a:r>
          <a:endParaRPr lang="en-US" dirty="0"/>
        </a:p>
      </dgm:t>
    </dgm:pt>
    <dgm:pt modelId="{30D3671A-D2BF-4DD4-9E96-BF0F1A25B998}" type="parTrans" cxnId="{6C7B3FFE-4527-4407-8201-F2CD3289AF21}">
      <dgm:prSet/>
      <dgm:spPr/>
      <dgm:t>
        <a:bodyPr/>
        <a:lstStyle/>
        <a:p>
          <a:endParaRPr lang="en-US"/>
        </a:p>
      </dgm:t>
    </dgm:pt>
    <dgm:pt modelId="{CC856642-E007-44B4-A9C3-F8EE2957AEF1}" type="sibTrans" cxnId="{6C7B3FFE-4527-4407-8201-F2CD3289AF21}">
      <dgm:prSet/>
      <dgm:spPr/>
      <dgm:t>
        <a:bodyPr/>
        <a:lstStyle/>
        <a:p>
          <a:endParaRPr lang="en-US"/>
        </a:p>
      </dgm:t>
    </dgm:pt>
    <dgm:pt modelId="{18AF5DC9-55BA-4C83-B55C-EAFABCA9522D}">
      <dgm:prSet phldrT="[Text]"/>
      <dgm:spPr/>
      <dgm:t>
        <a:bodyPr/>
        <a:lstStyle/>
        <a:p>
          <a:r>
            <a:rPr lang="en-US" dirty="0" err="1" smtClean="0"/>
            <a:t>Metode</a:t>
          </a:r>
          <a:r>
            <a:rPr lang="en-US" dirty="0" smtClean="0"/>
            <a:t> </a:t>
          </a:r>
          <a:r>
            <a:rPr lang="en-US" dirty="0" err="1" smtClean="0"/>
            <a:t>Normatif</a:t>
          </a:r>
          <a:r>
            <a:rPr lang="en-US" dirty="0" smtClean="0"/>
            <a:t> (1950-1960)</a:t>
          </a:r>
          <a:endParaRPr lang="en-US" dirty="0"/>
        </a:p>
      </dgm:t>
    </dgm:pt>
    <dgm:pt modelId="{5256ABFE-EAD4-452B-B01D-BBD362FC9644}" type="parTrans" cxnId="{B3D91DF1-DD2D-4BB0-B3AC-7DC49E639E4A}">
      <dgm:prSet/>
      <dgm:spPr/>
      <dgm:t>
        <a:bodyPr/>
        <a:lstStyle/>
        <a:p>
          <a:endParaRPr lang="en-US"/>
        </a:p>
      </dgm:t>
    </dgm:pt>
    <dgm:pt modelId="{A7163B79-81D6-4060-BE45-49290FAA3307}" type="sibTrans" cxnId="{B3D91DF1-DD2D-4BB0-B3AC-7DC49E639E4A}">
      <dgm:prSet/>
      <dgm:spPr/>
      <dgm:t>
        <a:bodyPr/>
        <a:lstStyle/>
        <a:p>
          <a:endParaRPr lang="en-US"/>
        </a:p>
      </dgm:t>
    </dgm:pt>
    <dgm:pt modelId="{32DE2F92-EA09-4551-BEBC-DBA028C64760}">
      <dgm:prSet/>
      <dgm:spPr/>
      <dgm:t>
        <a:bodyPr/>
        <a:lstStyle/>
        <a:p>
          <a:r>
            <a:rPr lang="en-US" smtClean="0"/>
            <a:t>Metode Positive (1970)</a:t>
          </a:r>
          <a:endParaRPr lang="en-US"/>
        </a:p>
      </dgm:t>
    </dgm:pt>
    <dgm:pt modelId="{05C5AC76-B783-4226-AD9A-FBA54A915802}" type="parTrans" cxnId="{54113904-F786-4904-91E8-7C9A85FC215E}">
      <dgm:prSet/>
      <dgm:spPr/>
      <dgm:t>
        <a:bodyPr/>
        <a:lstStyle/>
        <a:p>
          <a:endParaRPr lang="en-US"/>
        </a:p>
      </dgm:t>
    </dgm:pt>
    <dgm:pt modelId="{9B5FF26B-3FCC-45D1-B785-29D6100F67C1}" type="sibTrans" cxnId="{54113904-F786-4904-91E8-7C9A85FC215E}">
      <dgm:prSet/>
      <dgm:spPr/>
      <dgm:t>
        <a:bodyPr/>
        <a:lstStyle/>
        <a:p>
          <a:endParaRPr lang="en-US"/>
        </a:p>
      </dgm:t>
    </dgm:pt>
    <dgm:pt modelId="{985EB5C9-AFE3-4FE2-9A9E-F08D781AAC3A}" type="pres">
      <dgm:prSet presAssocID="{159AA864-C6C4-4C91-8219-27A34C5992B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E14586A-7004-4C7B-BC39-42434EC0B839}" type="pres">
      <dgm:prSet presAssocID="{48D590A0-13E5-42D6-8FD5-F644A0176EC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9DD8D5-D6AC-4E91-9098-30B9654EFB3B}" type="pres">
      <dgm:prSet presAssocID="{10E9E3A0-71A2-4F16-A76E-93241BDCF1E5}" presName="sibTrans" presStyleLbl="sibTrans2D1" presStyleIdx="0" presStyleCnt="4"/>
      <dgm:spPr/>
      <dgm:t>
        <a:bodyPr/>
        <a:lstStyle/>
        <a:p>
          <a:endParaRPr lang="en-US"/>
        </a:p>
      </dgm:t>
    </dgm:pt>
    <dgm:pt modelId="{4EEDBED7-03D9-4324-98AC-89D0915C1557}" type="pres">
      <dgm:prSet presAssocID="{10E9E3A0-71A2-4F16-A76E-93241BDCF1E5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E1154720-F65F-4FCE-9228-67120B7B9C17}" type="pres">
      <dgm:prSet presAssocID="{31576C42-BFBA-4375-A079-5A9263DE819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4C5639-1A79-4E75-AD0F-5961AC84DC60}" type="pres">
      <dgm:prSet presAssocID="{CC856642-E007-44B4-A9C3-F8EE2957AEF1}" presName="sibTrans" presStyleLbl="sibTrans2D1" presStyleIdx="1" presStyleCnt="4"/>
      <dgm:spPr/>
      <dgm:t>
        <a:bodyPr/>
        <a:lstStyle/>
        <a:p>
          <a:endParaRPr lang="en-US"/>
        </a:p>
      </dgm:t>
    </dgm:pt>
    <dgm:pt modelId="{DCDC6A8F-97F2-4FFF-AC99-9029ABA0D0A7}" type="pres">
      <dgm:prSet presAssocID="{CC856642-E007-44B4-A9C3-F8EE2957AEF1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F5EEE769-9A41-419A-909F-3506BF40CDCC}" type="pres">
      <dgm:prSet presAssocID="{18AF5DC9-55BA-4C83-B55C-EAFABCA9522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63B691-578E-4947-BF41-33E57668D64D}" type="pres">
      <dgm:prSet presAssocID="{A7163B79-81D6-4060-BE45-49290FAA3307}" presName="sibTrans" presStyleLbl="sibTrans2D1" presStyleIdx="2" presStyleCnt="4"/>
      <dgm:spPr/>
      <dgm:t>
        <a:bodyPr/>
        <a:lstStyle/>
        <a:p>
          <a:endParaRPr lang="en-US"/>
        </a:p>
      </dgm:t>
    </dgm:pt>
    <dgm:pt modelId="{9712DE68-1F0A-4385-B0E6-69792EFDB5BC}" type="pres">
      <dgm:prSet presAssocID="{A7163B79-81D6-4060-BE45-49290FAA3307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45DC34F3-D424-4DF4-A377-6E52343EA871}" type="pres">
      <dgm:prSet presAssocID="{32DE2F92-EA09-4551-BEBC-DBA028C6476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741A26-A0BB-43ED-B0B0-227B2D4E9EE3}" type="pres">
      <dgm:prSet presAssocID="{9B5FF26B-3FCC-45D1-B785-29D6100F67C1}" presName="sibTrans" presStyleLbl="sibTrans2D1" presStyleIdx="3" presStyleCnt="4"/>
      <dgm:spPr/>
      <dgm:t>
        <a:bodyPr/>
        <a:lstStyle/>
        <a:p>
          <a:endParaRPr lang="en-US"/>
        </a:p>
      </dgm:t>
    </dgm:pt>
    <dgm:pt modelId="{C290199F-CF84-4897-8BEE-08143F189C30}" type="pres">
      <dgm:prSet presAssocID="{9B5FF26B-3FCC-45D1-B785-29D6100F67C1}" presName="connectorText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A206ED9C-ED95-4C0B-879D-D13418D8F25E}" type="presOf" srcId="{CC856642-E007-44B4-A9C3-F8EE2957AEF1}" destId="{DCDC6A8F-97F2-4FFF-AC99-9029ABA0D0A7}" srcOrd="1" destOrd="0" presId="urn:microsoft.com/office/officeart/2005/8/layout/cycle2"/>
    <dgm:cxn modelId="{44FFC966-ACFA-4EC6-922B-D784D42E1CEA}" type="presOf" srcId="{48D590A0-13E5-42D6-8FD5-F644A0176EC0}" destId="{AE14586A-7004-4C7B-BC39-42434EC0B839}" srcOrd="0" destOrd="0" presId="urn:microsoft.com/office/officeart/2005/8/layout/cycle2"/>
    <dgm:cxn modelId="{B3D91DF1-DD2D-4BB0-B3AC-7DC49E639E4A}" srcId="{159AA864-C6C4-4C91-8219-27A34C5992B6}" destId="{18AF5DC9-55BA-4C83-B55C-EAFABCA9522D}" srcOrd="2" destOrd="0" parTransId="{5256ABFE-EAD4-452B-B01D-BBD362FC9644}" sibTransId="{A7163B79-81D6-4060-BE45-49290FAA3307}"/>
    <dgm:cxn modelId="{5CF3E796-1E12-4706-A4CA-48A7D5277024}" type="presOf" srcId="{9B5FF26B-3FCC-45D1-B785-29D6100F67C1}" destId="{C290199F-CF84-4897-8BEE-08143F189C30}" srcOrd="1" destOrd="0" presId="urn:microsoft.com/office/officeart/2005/8/layout/cycle2"/>
    <dgm:cxn modelId="{6C7B3FFE-4527-4407-8201-F2CD3289AF21}" srcId="{159AA864-C6C4-4C91-8219-27A34C5992B6}" destId="{31576C42-BFBA-4375-A079-5A9263DE8193}" srcOrd="1" destOrd="0" parTransId="{30D3671A-D2BF-4DD4-9E96-BF0F1A25B998}" sibTransId="{CC856642-E007-44B4-A9C3-F8EE2957AEF1}"/>
    <dgm:cxn modelId="{E1481FD5-3694-4337-81DA-0F6D8ED01BE3}" type="presOf" srcId="{31576C42-BFBA-4375-A079-5A9263DE8193}" destId="{E1154720-F65F-4FCE-9228-67120B7B9C17}" srcOrd="0" destOrd="0" presId="urn:microsoft.com/office/officeart/2005/8/layout/cycle2"/>
    <dgm:cxn modelId="{54113904-F786-4904-91E8-7C9A85FC215E}" srcId="{159AA864-C6C4-4C91-8219-27A34C5992B6}" destId="{32DE2F92-EA09-4551-BEBC-DBA028C64760}" srcOrd="3" destOrd="0" parTransId="{05C5AC76-B783-4226-AD9A-FBA54A915802}" sibTransId="{9B5FF26B-3FCC-45D1-B785-29D6100F67C1}"/>
    <dgm:cxn modelId="{9F565D66-A259-49D1-B1FE-1AF7BEB9856C}" type="presOf" srcId="{159AA864-C6C4-4C91-8219-27A34C5992B6}" destId="{985EB5C9-AFE3-4FE2-9A9E-F08D781AAC3A}" srcOrd="0" destOrd="0" presId="urn:microsoft.com/office/officeart/2005/8/layout/cycle2"/>
    <dgm:cxn modelId="{347DE68D-5321-4293-9B0A-126A6526C0EF}" srcId="{159AA864-C6C4-4C91-8219-27A34C5992B6}" destId="{48D590A0-13E5-42D6-8FD5-F644A0176EC0}" srcOrd="0" destOrd="0" parTransId="{14B79EB3-03BC-4500-8D3F-636F04C6EC66}" sibTransId="{10E9E3A0-71A2-4F16-A76E-93241BDCF1E5}"/>
    <dgm:cxn modelId="{7A4DCC46-DA7D-49B7-B0E0-84B29C53BFE5}" type="presOf" srcId="{32DE2F92-EA09-4551-BEBC-DBA028C64760}" destId="{45DC34F3-D424-4DF4-A377-6E52343EA871}" srcOrd="0" destOrd="0" presId="urn:microsoft.com/office/officeart/2005/8/layout/cycle2"/>
    <dgm:cxn modelId="{DEBF927F-25CA-44E8-AB91-7B9B9E598E76}" type="presOf" srcId="{10E9E3A0-71A2-4F16-A76E-93241BDCF1E5}" destId="{4EEDBED7-03D9-4324-98AC-89D0915C1557}" srcOrd="1" destOrd="0" presId="urn:microsoft.com/office/officeart/2005/8/layout/cycle2"/>
    <dgm:cxn modelId="{3498F9CD-9CA1-47C1-963F-EFC57DA33C3F}" type="presOf" srcId="{18AF5DC9-55BA-4C83-B55C-EAFABCA9522D}" destId="{F5EEE769-9A41-419A-909F-3506BF40CDCC}" srcOrd="0" destOrd="0" presId="urn:microsoft.com/office/officeart/2005/8/layout/cycle2"/>
    <dgm:cxn modelId="{421A6EA1-E17B-4C35-8122-F8368D27C461}" type="presOf" srcId="{A7163B79-81D6-4060-BE45-49290FAA3307}" destId="{AF63B691-578E-4947-BF41-33E57668D64D}" srcOrd="0" destOrd="0" presId="urn:microsoft.com/office/officeart/2005/8/layout/cycle2"/>
    <dgm:cxn modelId="{094E6EE5-B22B-47C1-A431-53D10C50CA34}" type="presOf" srcId="{A7163B79-81D6-4060-BE45-49290FAA3307}" destId="{9712DE68-1F0A-4385-B0E6-69792EFDB5BC}" srcOrd="1" destOrd="0" presId="urn:microsoft.com/office/officeart/2005/8/layout/cycle2"/>
    <dgm:cxn modelId="{7C2C64E9-FC1D-4056-A911-09A3128CF279}" type="presOf" srcId="{9B5FF26B-3FCC-45D1-B785-29D6100F67C1}" destId="{14741A26-A0BB-43ED-B0B0-227B2D4E9EE3}" srcOrd="0" destOrd="0" presId="urn:microsoft.com/office/officeart/2005/8/layout/cycle2"/>
    <dgm:cxn modelId="{D85EAA32-47C6-4862-BA6B-4CA35615351F}" type="presOf" srcId="{10E9E3A0-71A2-4F16-A76E-93241BDCF1E5}" destId="{4C9DD8D5-D6AC-4E91-9098-30B9654EFB3B}" srcOrd="0" destOrd="0" presId="urn:microsoft.com/office/officeart/2005/8/layout/cycle2"/>
    <dgm:cxn modelId="{2266383A-A781-4ECB-9626-41BA6E128096}" type="presOf" srcId="{CC856642-E007-44B4-A9C3-F8EE2957AEF1}" destId="{7E4C5639-1A79-4E75-AD0F-5961AC84DC60}" srcOrd="0" destOrd="0" presId="urn:microsoft.com/office/officeart/2005/8/layout/cycle2"/>
    <dgm:cxn modelId="{0D994805-F5C0-4A9C-88B1-D5F0F64E47D8}" type="presParOf" srcId="{985EB5C9-AFE3-4FE2-9A9E-F08D781AAC3A}" destId="{AE14586A-7004-4C7B-BC39-42434EC0B839}" srcOrd="0" destOrd="0" presId="urn:microsoft.com/office/officeart/2005/8/layout/cycle2"/>
    <dgm:cxn modelId="{340A7433-C4A6-43D6-A1C8-D5B494A98818}" type="presParOf" srcId="{985EB5C9-AFE3-4FE2-9A9E-F08D781AAC3A}" destId="{4C9DD8D5-D6AC-4E91-9098-30B9654EFB3B}" srcOrd="1" destOrd="0" presId="urn:microsoft.com/office/officeart/2005/8/layout/cycle2"/>
    <dgm:cxn modelId="{121A8A0A-BAF4-4990-9B49-974D96E38E19}" type="presParOf" srcId="{4C9DD8D5-D6AC-4E91-9098-30B9654EFB3B}" destId="{4EEDBED7-03D9-4324-98AC-89D0915C1557}" srcOrd="0" destOrd="0" presId="urn:microsoft.com/office/officeart/2005/8/layout/cycle2"/>
    <dgm:cxn modelId="{A5FA0B03-B18D-420B-80CE-51636EC8034A}" type="presParOf" srcId="{985EB5C9-AFE3-4FE2-9A9E-F08D781AAC3A}" destId="{E1154720-F65F-4FCE-9228-67120B7B9C17}" srcOrd="2" destOrd="0" presId="urn:microsoft.com/office/officeart/2005/8/layout/cycle2"/>
    <dgm:cxn modelId="{3850C4E0-DD5C-4484-95E1-9F18BA8B6277}" type="presParOf" srcId="{985EB5C9-AFE3-4FE2-9A9E-F08D781AAC3A}" destId="{7E4C5639-1A79-4E75-AD0F-5961AC84DC60}" srcOrd="3" destOrd="0" presId="urn:microsoft.com/office/officeart/2005/8/layout/cycle2"/>
    <dgm:cxn modelId="{52421531-ACC4-4643-85A7-0B448AF21036}" type="presParOf" srcId="{7E4C5639-1A79-4E75-AD0F-5961AC84DC60}" destId="{DCDC6A8F-97F2-4FFF-AC99-9029ABA0D0A7}" srcOrd="0" destOrd="0" presId="urn:microsoft.com/office/officeart/2005/8/layout/cycle2"/>
    <dgm:cxn modelId="{E3CD5EAE-F662-4AEF-A997-C768F17D139B}" type="presParOf" srcId="{985EB5C9-AFE3-4FE2-9A9E-F08D781AAC3A}" destId="{F5EEE769-9A41-419A-909F-3506BF40CDCC}" srcOrd="4" destOrd="0" presId="urn:microsoft.com/office/officeart/2005/8/layout/cycle2"/>
    <dgm:cxn modelId="{A67377CD-4635-4C68-BA01-ED41E320DDCE}" type="presParOf" srcId="{985EB5C9-AFE3-4FE2-9A9E-F08D781AAC3A}" destId="{AF63B691-578E-4947-BF41-33E57668D64D}" srcOrd="5" destOrd="0" presId="urn:microsoft.com/office/officeart/2005/8/layout/cycle2"/>
    <dgm:cxn modelId="{7D5E9898-4377-4181-9F24-42D1FD5D000B}" type="presParOf" srcId="{AF63B691-578E-4947-BF41-33E57668D64D}" destId="{9712DE68-1F0A-4385-B0E6-69792EFDB5BC}" srcOrd="0" destOrd="0" presId="urn:microsoft.com/office/officeart/2005/8/layout/cycle2"/>
    <dgm:cxn modelId="{728C9B43-57C9-4EF5-B938-D359DBA4876A}" type="presParOf" srcId="{985EB5C9-AFE3-4FE2-9A9E-F08D781AAC3A}" destId="{45DC34F3-D424-4DF4-A377-6E52343EA871}" srcOrd="6" destOrd="0" presId="urn:microsoft.com/office/officeart/2005/8/layout/cycle2"/>
    <dgm:cxn modelId="{5BE437AE-ED0B-489E-878C-9382D8B1C09A}" type="presParOf" srcId="{985EB5C9-AFE3-4FE2-9A9E-F08D781AAC3A}" destId="{14741A26-A0BB-43ED-B0B0-227B2D4E9EE3}" srcOrd="7" destOrd="0" presId="urn:microsoft.com/office/officeart/2005/8/layout/cycle2"/>
    <dgm:cxn modelId="{F3F44C4F-F8DF-4EA3-A92F-06D6A500DD14}" type="presParOf" srcId="{14741A26-A0BB-43ED-B0B0-227B2D4E9EE3}" destId="{C290199F-CF84-4897-8BEE-08143F189C3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F0481C-747A-4164-930A-E7CA7EABCA8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E88E99F-43B5-484B-884D-7A23A66BC60E}">
      <dgm:prSet phldrT="[Text]"/>
      <dgm:spPr/>
      <dgm:t>
        <a:bodyPr/>
        <a:lstStyle/>
        <a:p>
          <a:r>
            <a:rPr lang="en-US" dirty="0" smtClean="0"/>
            <a:t>Syntactic</a:t>
          </a:r>
          <a:endParaRPr lang="en-US" dirty="0"/>
        </a:p>
      </dgm:t>
    </dgm:pt>
    <dgm:pt modelId="{11D3B3B7-3A4A-4E26-BC73-8E2BF031563C}" type="parTrans" cxnId="{8292FC7D-8789-4885-BC77-8571862799D4}">
      <dgm:prSet/>
      <dgm:spPr/>
      <dgm:t>
        <a:bodyPr/>
        <a:lstStyle/>
        <a:p>
          <a:endParaRPr lang="en-US"/>
        </a:p>
      </dgm:t>
    </dgm:pt>
    <dgm:pt modelId="{1A11EBD7-D434-4065-86C2-33D6C9BC8AB4}" type="sibTrans" cxnId="{8292FC7D-8789-4885-BC77-8571862799D4}">
      <dgm:prSet/>
      <dgm:spPr/>
      <dgm:t>
        <a:bodyPr/>
        <a:lstStyle/>
        <a:p>
          <a:endParaRPr lang="en-US"/>
        </a:p>
      </dgm:t>
    </dgm:pt>
    <dgm:pt modelId="{5E9727A8-8D87-4212-AF81-312E836DA674}">
      <dgm:prSet phldrT="[Text]"/>
      <dgm:spPr/>
      <dgm:t>
        <a:bodyPr/>
        <a:lstStyle/>
        <a:p>
          <a:r>
            <a:rPr lang="en-US" dirty="0" smtClean="0"/>
            <a:t>Semantic</a:t>
          </a:r>
          <a:endParaRPr lang="en-US" dirty="0"/>
        </a:p>
      </dgm:t>
    </dgm:pt>
    <dgm:pt modelId="{BF3273B1-B14D-4DFE-8D6C-CA8B2E87C700}" type="parTrans" cxnId="{EAFDFA98-7541-473A-A481-4403C8815C40}">
      <dgm:prSet/>
      <dgm:spPr/>
      <dgm:t>
        <a:bodyPr/>
        <a:lstStyle/>
        <a:p>
          <a:endParaRPr lang="en-US"/>
        </a:p>
      </dgm:t>
    </dgm:pt>
    <dgm:pt modelId="{3EC1C578-97E9-41F3-9823-3B76EBCAC4E5}" type="sibTrans" cxnId="{EAFDFA98-7541-473A-A481-4403C8815C40}">
      <dgm:prSet/>
      <dgm:spPr/>
      <dgm:t>
        <a:bodyPr/>
        <a:lstStyle/>
        <a:p>
          <a:endParaRPr lang="en-US"/>
        </a:p>
      </dgm:t>
    </dgm:pt>
    <dgm:pt modelId="{D41458F8-C95D-43D9-B9F3-855309B4451F}">
      <dgm:prSet phldrT="[Text]"/>
      <dgm:spPr/>
      <dgm:t>
        <a:bodyPr/>
        <a:lstStyle/>
        <a:p>
          <a:r>
            <a:rPr lang="en-US" dirty="0" smtClean="0"/>
            <a:t>Pragmatic</a:t>
          </a:r>
          <a:endParaRPr lang="en-US" dirty="0"/>
        </a:p>
      </dgm:t>
    </dgm:pt>
    <dgm:pt modelId="{F640C45C-5A69-4724-BA16-E5CFB9A80403}" type="parTrans" cxnId="{78D08E59-A5B0-45B4-AEBA-C778FFB236F2}">
      <dgm:prSet/>
      <dgm:spPr/>
      <dgm:t>
        <a:bodyPr/>
        <a:lstStyle/>
        <a:p>
          <a:endParaRPr lang="en-US"/>
        </a:p>
      </dgm:t>
    </dgm:pt>
    <dgm:pt modelId="{92E0E65B-8769-477D-819E-451D190594BB}" type="sibTrans" cxnId="{78D08E59-A5B0-45B4-AEBA-C778FFB236F2}">
      <dgm:prSet/>
      <dgm:spPr/>
      <dgm:t>
        <a:bodyPr/>
        <a:lstStyle/>
        <a:p>
          <a:endParaRPr lang="en-US"/>
        </a:p>
      </dgm:t>
    </dgm:pt>
    <dgm:pt modelId="{D427285F-BE81-40F5-BED3-B11F7E604626}" type="pres">
      <dgm:prSet presAssocID="{48F0481C-747A-4164-930A-E7CA7EABCA8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6D00730-3DB5-4241-8C2C-B4A23976640A}" type="pres">
      <dgm:prSet presAssocID="{8E88E99F-43B5-484B-884D-7A23A66BC60E}" presName="parentLin" presStyleCnt="0"/>
      <dgm:spPr/>
    </dgm:pt>
    <dgm:pt modelId="{81AFD196-1B9C-4715-B938-F2BA8A19B673}" type="pres">
      <dgm:prSet presAssocID="{8E88E99F-43B5-484B-884D-7A23A66BC60E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3B539554-1DFD-4B6F-ACAC-7C69BECD2590}" type="pres">
      <dgm:prSet presAssocID="{8E88E99F-43B5-484B-884D-7A23A66BC60E}" presName="parentText" presStyleLbl="node1" presStyleIdx="0" presStyleCnt="3" custLinFactNeighborX="-25926" custLinFactNeighborY="1626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88A65A-A45A-42FE-AE12-75822353519A}" type="pres">
      <dgm:prSet presAssocID="{8E88E99F-43B5-484B-884D-7A23A66BC60E}" presName="negativeSpace" presStyleCnt="0"/>
      <dgm:spPr/>
    </dgm:pt>
    <dgm:pt modelId="{C8C5745B-EF1F-4E72-A774-F9005675B3BA}" type="pres">
      <dgm:prSet presAssocID="{8E88E99F-43B5-484B-884D-7A23A66BC60E}" presName="childText" presStyleLbl="conFgAcc1" presStyleIdx="0" presStyleCnt="3">
        <dgm:presLayoutVars>
          <dgm:bulletEnabled val="1"/>
        </dgm:presLayoutVars>
      </dgm:prSet>
      <dgm:spPr/>
    </dgm:pt>
    <dgm:pt modelId="{56F20337-88B1-49FE-BEA9-8A4A6037F870}" type="pres">
      <dgm:prSet presAssocID="{1A11EBD7-D434-4065-86C2-33D6C9BC8AB4}" presName="spaceBetweenRectangles" presStyleCnt="0"/>
      <dgm:spPr/>
    </dgm:pt>
    <dgm:pt modelId="{52B0592C-402A-41AD-A7B1-07C5D08CFC09}" type="pres">
      <dgm:prSet presAssocID="{5E9727A8-8D87-4212-AF81-312E836DA674}" presName="parentLin" presStyleCnt="0"/>
      <dgm:spPr/>
    </dgm:pt>
    <dgm:pt modelId="{54564602-F546-438C-B4CC-00B8CACC98FA}" type="pres">
      <dgm:prSet presAssocID="{5E9727A8-8D87-4212-AF81-312E836DA674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4EEB4628-1F39-4A44-A9E6-E299EFFA6D8B}" type="pres">
      <dgm:prSet presAssocID="{5E9727A8-8D87-4212-AF81-312E836DA674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C485BB-1DE6-4C37-AC09-219868912F22}" type="pres">
      <dgm:prSet presAssocID="{5E9727A8-8D87-4212-AF81-312E836DA674}" presName="negativeSpace" presStyleCnt="0"/>
      <dgm:spPr/>
    </dgm:pt>
    <dgm:pt modelId="{DD2006EB-129A-4F87-9475-03587888D5D2}" type="pres">
      <dgm:prSet presAssocID="{5E9727A8-8D87-4212-AF81-312E836DA674}" presName="childText" presStyleLbl="conFgAcc1" presStyleIdx="1" presStyleCnt="3">
        <dgm:presLayoutVars>
          <dgm:bulletEnabled val="1"/>
        </dgm:presLayoutVars>
      </dgm:prSet>
      <dgm:spPr/>
    </dgm:pt>
    <dgm:pt modelId="{DBA73C68-B283-4D09-9699-4B29205FDD8C}" type="pres">
      <dgm:prSet presAssocID="{3EC1C578-97E9-41F3-9823-3B76EBCAC4E5}" presName="spaceBetweenRectangles" presStyleCnt="0"/>
      <dgm:spPr/>
    </dgm:pt>
    <dgm:pt modelId="{04396F6C-80D1-4065-B07A-9A30ACA10CC2}" type="pres">
      <dgm:prSet presAssocID="{D41458F8-C95D-43D9-B9F3-855309B4451F}" presName="parentLin" presStyleCnt="0"/>
      <dgm:spPr/>
    </dgm:pt>
    <dgm:pt modelId="{C153A3DD-C58C-45CD-91D1-7B6A78AFA09B}" type="pres">
      <dgm:prSet presAssocID="{D41458F8-C95D-43D9-B9F3-855309B4451F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C4FBCBAA-0ABC-4E33-8202-D2B7FAA52F25}" type="pres">
      <dgm:prSet presAssocID="{D41458F8-C95D-43D9-B9F3-855309B4451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D6EE37-5C83-4EB1-B5D5-2CCB13E736AC}" type="pres">
      <dgm:prSet presAssocID="{D41458F8-C95D-43D9-B9F3-855309B4451F}" presName="negativeSpace" presStyleCnt="0"/>
      <dgm:spPr/>
    </dgm:pt>
    <dgm:pt modelId="{41342ACF-F2DF-4B18-8C34-D0FB6EC96271}" type="pres">
      <dgm:prSet presAssocID="{D41458F8-C95D-43D9-B9F3-855309B4451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1D3AA35-88CA-4251-BA6D-919ED4AF3EB7}" type="presOf" srcId="{D41458F8-C95D-43D9-B9F3-855309B4451F}" destId="{C4FBCBAA-0ABC-4E33-8202-D2B7FAA52F25}" srcOrd="1" destOrd="0" presId="urn:microsoft.com/office/officeart/2005/8/layout/list1"/>
    <dgm:cxn modelId="{A0A26AA0-49A1-407B-8812-E3A2A0643694}" type="presOf" srcId="{5E9727A8-8D87-4212-AF81-312E836DA674}" destId="{4EEB4628-1F39-4A44-A9E6-E299EFFA6D8B}" srcOrd="1" destOrd="0" presId="urn:microsoft.com/office/officeart/2005/8/layout/list1"/>
    <dgm:cxn modelId="{0E66F54B-C9F3-478F-920B-8593F27B2CD7}" type="presOf" srcId="{8E88E99F-43B5-484B-884D-7A23A66BC60E}" destId="{81AFD196-1B9C-4715-B938-F2BA8A19B673}" srcOrd="0" destOrd="0" presId="urn:microsoft.com/office/officeart/2005/8/layout/list1"/>
    <dgm:cxn modelId="{B9F58482-5101-4EF3-B57F-137F36ED7454}" type="presOf" srcId="{D41458F8-C95D-43D9-B9F3-855309B4451F}" destId="{C153A3DD-C58C-45CD-91D1-7B6A78AFA09B}" srcOrd="0" destOrd="0" presId="urn:microsoft.com/office/officeart/2005/8/layout/list1"/>
    <dgm:cxn modelId="{0CB186B8-9A93-4E8E-B7B4-8688AF7825D7}" type="presOf" srcId="{5E9727A8-8D87-4212-AF81-312E836DA674}" destId="{54564602-F546-438C-B4CC-00B8CACC98FA}" srcOrd="0" destOrd="0" presId="urn:microsoft.com/office/officeart/2005/8/layout/list1"/>
    <dgm:cxn modelId="{10FA9457-017B-48BB-B0A2-23471880E6AA}" type="presOf" srcId="{8E88E99F-43B5-484B-884D-7A23A66BC60E}" destId="{3B539554-1DFD-4B6F-ACAC-7C69BECD2590}" srcOrd="1" destOrd="0" presId="urn:microsoft.com/office/officeart/2005/8/layout/list1"/>
    <dgm:cxn modelId="{78D08E59-A5B0-45B4-AEBA-C778FFB236F2}" srcId="{48F0481C-747A-4164-930A-E7CA7EABCA8E}" destId="{D41458F8-C95D-43D9-B9F3-855309B4451F}" srcOrd="2" destOrd="0" parTransId="{F640C45C-5A69-4724-BA16-E5CFB9A80403}" sibTransId="{92E0E65B-8769-477D-819E-451D190594BB}"/>
    <dgm:cxn modelId="{8292FC7D-8789-4885-BC77-8571862799D4}" srcId="{48F0481C-747A-4164-930A-E7CA7EABCA8E}" destId="{8E88E99F-43B5-484B-884D-7A23A66BC60E}" srcOrd="0" destOrd="0" parTransId="{11D3B3B7-3A4A-4E26-BC73-8E2BF031563C}" sibTransId="{1A11EBD7-D434-4065-86C2-33D6C9BC8AB4}"/>
    <dgm:cxn modelId="{BC33F53B-D839-436F-9AE5-2CEB9D90F76F}" type="presOf" srcId="{48F0481C-747A-4164-930A-E7CA7EABCA8E}" destId="{D427285F-BE81-40F5-BED3-B11F7E604626}" srcOrd="0" destOrd="0" presId="urn:microsoft.com/office/officeart/2005/8/layout/list1"/>
    <dgm:cxn modelId="{EAFDFA98-7541-473A-A481-4403C8815C40}" srcId="{48F0481C-747A-4164-930A-E7CA7EABCA8E}" destId="{5E9727A8-8D87-4212-AF81-312E836DA674}" srcOrd="1" destOrd="0" parTransId="{BF3273B1-B14D-4DFE-8D6C-CA8B2E87C700}" sibTransId="{3EC1C578-97E9-41F3-9823-3B76EBCAC4E5}"/>
    <dgm:cxn modelId="{8AAA31EA-062E-4E3D-9FE2-A066D80414D3}" type="presParOf" srcId="{D427285F-BE81-40F5-BED3-B11F7E604626}" destId="{A6D00730-3DB5-4241-8C2C-B4A23976640A}" srcOrd="0" destOrd="0" presId="urn:microsoft.com/office/officeart/2005/8/layout/list1"/>
    <dgm:cxn modelId="{3D7B7DBA-5C8B-4F11-8BE2-2D604E808584}" type="presParOf" srcId="{A6D00730-3DB5-4241-8C2C-B4A23976640A}" destId="{81AFD196-1B9C-4715-B938-F2BA8A19B673}" srcOrd="0" destOrd="0" presId="urn:microsoft.com/office/officeart/2005/8/layout/list1"/>
    <dgm:cxn modelId="{1A6AD0FB-6ED3-44BC-AF7F-7C3D73106213}" type="presParOf" srcId="{A6D00730-3DB5-4241-8C2C-B4A23976640A}" destId="{3B539554-1DFD-4B6F-ACAC-7C69BECD2590}" srcOrd="1" destOrd="0" presId="urn:microsoft.com/office/officeart/2005/8/layout/list1"/>
    <dgm:cxn modelId="{B4E6C310-8072-4F13-AC40-BD5C3F13762D}" type="presParOf" srcId="{D427285F-BE81-40F5-BED3-B11F7E604626}" destId="{1B88A65A-A45A-42FE-AE12-75822353519A}" srcOrd="1" destOrd="0" presId="urn:microsoft.com/office/officeart/2005/8/layout/list1"/>
    <dgm:cxn modelId="{178AAFC1-F922-43E3-950A-6651B65BFF2B}" type="presParOf" srcId="{D427285F-BE81-40F5-BED3-B11F7E604626}" destId="{C8C5745B-EF1F-4E72-A774-F9005675B3BA}" srcOrd="2" destOrd="0" presId="urn:microsoft.com/office/officeart/2005/8/layout/list1"/>
    <dgm:cxn modelId="{38A0821D-1269-4951-B3AE-D1FA789A02E3}" type="presParOf" srcId="{D427285F-BE81-40F5-BED3-B11F7E604626}" destId="{56F20337-88B1-49FE-BEA9-8A4A6037F870}" srcOrd="3" destOrd="0" presId="urn:microsoft.com/office/officeart/2005/8/layout/list1"/>
    <dgm:cxn modelId="{2AB55440-3D99-4B7C-AD74-3112796356E7}" type="presParOf" srcId="{D427285F-BE81-40F5-BED3-B11F7E604626}" destId="{52B0592C-402A-41AD-A7B1-07C5D08CFC09}" srcOrd="4" destOrd="0" presId="urn:microsoft.com/office/officeart/2005/8/layout/list1"/>
    <dgm:cxn modelId="{294B88AF-9F44-42B4-9066-3B3F9F5FA0B9}" type="presParOf" srcId="{52B0592C-402A-41AD-A7B1-07C5D08CFC09}" destId="{54564602-F546-438C-B4CC-00B8CACC98FA}" srcOrd="0" destOrd="0" presId="urn:microsoft.com/office/officeart/2005/8/layout/list1"/>
    <dgm:cxn modelId="{C98964EC-FD37-467E-9785-7AD49C4ED49D}" type="presParOf" srcId="{52B0592C-402A-41AD-A7B1-07C5D08CFC09}" destId="{4EEB4628-1F39-4A44-A9E6-E299EFFA6D8B}" srcOrd="1" destOrd="0" presId="urn:microsoft.com/office/officeart/2005/8/layout/list1"/>
    <dgm:cxn modelId="{36DF446B-6875-4416-8AD8-C83AB3493FE2}" type="presParOf" srcId="{D427285F-BE81-40F5-BED3-B11F7E604626}" destId="{9EC485BB-1DE6-4C37-AC09-219868912F22}" srcOrd="5" destOrd="0" presId="urn:microsoft.com/office/officeart/2005/8/layout/list1"/>
    <dgm:cxn modelId="{4CBA4EC2-8BF7-48B6-B290-2114A36EC184}" type="presParOf" srcId="{D427285F-BE81-40F5-BED3-B11F7E604626}" destId="{DD2006EB-129A-4F87-9475-03587888D5D2}" srcOrd="6" destOrd="0" presId="urn:microsoft.com/office/officeart/2005/8/layout/list1"/>
    <dgm:cxn modelId="{E041A551-929C-4561-8152-62E8FCFC8491}" type="presParOf" srcId="{D427285F-BE81-40F5-BED3-B11F7E604626}" destId="{DBA73C68-B283-4D09-9699-4B29205FDD8C}" srcOrd="7" destOrd="0" presId="urn:microsoft.com/office/officeart/2005/8/layout/list1"/>
    <dgm:cxn modelId="{73281829-4D3E-4A06-B142-3A238D809DA2}" type="presParOf" srcId="{D427285F-BE81-40F5-BED3-B11F7E604626}" destId="{04396F6C-80D1-4065-B07A-9A30ACA10CC2}" srcOrd="8" destOrd="0" presId="urn:microsoft.com/office/officeart/2005/8/layout/list1"/>
    <dgm:cxn modelId="{4B4A3FAB-1D55-44B7-9A6B-D1A7CF44E2E0}" type="presParOf" srcId="{04396F6C-80D1-4065-B07A-9A30ACA10CC2}" destId="{C153A3DD-C58C-45CD-91D1-7B6A78AFA09B}" srcOrd="0" destOrd="0" presId="urn:microsoft.com/office/officeart/2005/8/layout/list1"/>
    <dgm:cxn modelId="{B0921DF1-14B8-489E-92B1-A68135E490F1}" type="presParOf" srcId="{04396F6C-80D1-4065-B07A-9A30ACA10CC2}" destId="{C4FBCBAA-0ABC-4E33-8202-D2B7FAA52F25}" srcOrd="1" destOrd="0" presId="urn:microsoft.com/office/officeart/2005/8/layout/list1"/>
    <dgm:cxn modelId="{6F4ABE6C-AFD5-46E2-85CC-0C1348824DDA}" type="presParOf" srcId="{D427285F-BE81-40F5-BED3-B11F7E604626}" destId="{96D6EE37-5C83-4EB1-B5D5-2CCB13E736AC}" srcOrd="9" destOrd="0" presId="urn:microsoft.com/office/officeart/2005/8/layout/list1"/>
    <dgm:cxn modelId="{D732D620-975D-4D5D-BCBB-21E2269A53A1}" type="presParOf" srcId="{D427285F-BE81-40F5-BED3-B11F7E604626}" destId="{41342ACF-F2DF-4B18-8C34-D0FB6EC9627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14586A-7004-4C7B-BC39-42434EC0B839}">
      <dsp:nvSpPr>
        <dsp:cNvPr id="0" name=""/>
        <dsp:cNvSpPr/>
      </dsp:nvSpPr>
      <dsp:spPr>
        <a:xfrm>
          <a:off x="3325192" y="256"/>
          <a:ext cx="1579215" cy="15792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/>
            <a:t>Metode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Deskriptif</a:t>
          </a:r>
          <a:r>
            <a:rPr lang="en-US" sz="1700" kern="1200" dirty="0" smtClean="0"/>
            <a:t> (</a:t>
          </a:r>
          <a:r>
            <a:rPr lang="en-US" sz="1700" i="1" kern="1200" dirty="0" smtClean="0"/>
            <a:t>Pragmatic</a:t>
          </a:r>
          <a:r>
            <a:rPr lang="en-US" sz="1700" kern="1200" dirty="0" smtClean="0"/>
            <a:t>)</a:t>
          </a:r>
          <a:endParaRPr lang="en-US" sz="1700" kern="1200" dirty="0"/>
        </a:p>
      </dsp:txBody>
      <dsp:txXfrm>
        <a:off x="3556463" y="231527"/>
        <a:ext cx="1116673" cy="1116673"/>
      </dsp:txXfrm>
    </dsp:sp>
    <dsp:sp modelId="{4C9DD8D5-D6AC-4E91-9098-30B9654EFB3B}">
      <dsp:nvSpPr>
        <dsp:cNvPr id="0" name=""/>
        <dsp:cNvSpPr/>
      </dsp:nvSpPr>
      <dsp:spPr>
        <a:xfrm rot="2700000">
          <a:off x="4735090" y="1354290"/>
          <a:ext cx="421256" cy="5329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4753597" y="1416206"/>
        <a:ext cx="294879" cy="319791"/>
      </dsp:txXfrm>
    </dsp:sp>
    <dsp:sp modelId="{E1154720-F65F-4FCE-9228-67120B7B9C17}">
      <dsp:nvSpPr>
        <dsp:cNvPr id="0" name=""/>
        <dsp:cNvSpPr/>
      </dsp:nvSpPr>
      <dsp:spPr>
        <a:xfrm>
          <a:off x="5003891" y="1678954"/>
          <a:ext cx="1579215" cy="15792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i="1" kern="1200" dirty="0" smtClean="0"/>
            <a:t>. Psychological Pragmatic</a:t>
          </a:r>
          <a:endParaRPr lang="en-US" sz="1700" kern="1200" dirty="0"/>
        </a:p>
      </dsp:txBody>
      <dsp:txXfrm>
        <a:off x="5235162" y="1910225"/>
        <a:ext cx="1116673" cy="1116673"/>
      </dsp:txXfrm>
    </dsp:sp>
    <dsp:sp modelId="{7E4C5639-1A79-4E75-AD0F-5961AC84DC60}">
      <dsp:nvSpPr>
        <dsp:cNvPr id="0" name=""/>
        <dsp:cNvSpPr/>
      </dsp:nvSpPr>
      <dsp:spPr>
        <a:xfrm rot="8100000">
          <a:off x="4751951" y="3032988"/>
          <a:ext cx="421256" cy="5329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 rot="10800000">
        <a:off x="4859821" y="3094904"/>
        <a:ext cx="294879" cy="319791"/>
      </dsp:txXfrm>
    </dsp:sp>
    <dsp:sp modelId="{F5EEE769-9A41-419A-909F-3506BF40CDCC}">
      <dsp:nvSpPr>
        <dsp:cNvPr id="0" name=""/>
        <dsp:cNvSpPr/>
      </dsp:nvSpPr>
      <dsp:spPr>
        <a:xfrm>
          <a:off x="3325192" y="3357653"/>
          <a:ext cx="1579215" cy="15792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/>
            <a:t>Metode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Normatif</a:t>
          </a:r>
          <a:r>
            <a:rPr lang="en-US" sz="1700" kern="1200" dirty="0" smtClean="0"/>
            <a:t> (1950-1960)</a:t>
          </a:r>
          <a:endParaRPr lang="en-US" sz="1700" kern="1200" dirty="0"/>
        </a:p>
      </dsp:txBody>
      <dsp:txXfrm>
        <a:off x="3556463" y="3588924"/>
        <a:ext cx="1116673" cy="1116673"/>
      </dsp:txXfrm>
    </dsp:sp>
    <dsp:sp modelId="{AF63B691-578E-4947-BF41-33E57668D64D}">
      <dsp:nvSpPr>
        <dsp:cNvPr id="0" name=""/>
        <dsp:cNvSpPr/>
      </dsp:nvSpPr>
      <dsp:spPr>
        <a:xfrm rot="13500000">
          <a:off x="3073252" y="3049849"/>
          <a:ext cx="421256" cy="5329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 rot="10800000">
        <a:off x="3181122" y="3201127"/>
        <a:ext cx="294879" cy="319791"/>
      </dsp:txXfrm>
    </dsp:sp>
    <dsp:sp modelId="{45DC34F3-D424-4DF4-A377-6E52343EA871}">
      <dsp:nvSpPr>
        <dsp:cNvPr id="0" name=""/>
        <dsp:cNvSpPr/>
      </dsp:nvSpPr>
      <dsp:spPr>
        <a:xfrm>
          <a:off x="1646493" y="1678954"/>
          <a:ext cx="1579215" cy="15792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Metode Positive (1970)</a:t>
          </a:r>
          <a:endParaRPr lang="en-US" sz="1700" kern="1200"/>
        </a:p>
      </dsp:txBody>
      <dsp:txXfrm>
        <a:off x="1877764" y="1910225"/>
        <a:ext cx="1116673" cy="1116673"/>
      </dsp:txXfrm>
    </dsp:sp>
    <dsp:sp modelId="{14741A26-A0BB-43ED-B0B0-227B2D4E9EE3}">
      <dsp:nvSpPr>
        <dsp:cNvPr id="0" name=""/>
        <dsp:cNvSpPr/>
      </dsp:nvSpPr>
      <dsp:spPr>
        <a:xfrm rot="18900000">
          <a:off x="3056392" y="1371150"/>
          <a:ext cx="421256" cy="5329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3074899" y="1522428"/>
        <a:ext cx="294879" cy="3197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5FFEE9-EF5C-4A37-B551-F377CACCB928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1AAA10-E3D8-4FEA-84D5-BA00DDEC1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6290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C1A9B7F3-251E-487C-A434-3D2A1E97B5E5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D77BBE9E-D78F-49BD-97AF-58A4E5D61B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B7F3-251E-487C-A434-3D2A1E97B5E5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BBE9E-D78F-49BD-97AF-58A4E5D61B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B7F3-251E-487C-A434-3D2A1E97B5E5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BBE9E-D78F-49BD-97AF-58A4E5D61B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B7F3-251E-487C-A434-3D2A1E97B5E5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BBE9E-D78F-49BD-97AF-58A4E5D61B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C1A9B7F3-251E-487C-A434-3D2A1E97B5E5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D77BBE9E-D78F-49BD-97AF-58A4E5D61B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B7F3-251E-487C-A434-3D2A1E97B5E5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BBE9E-D78F-49BD-97AF-58A4E5D61B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B7F3-251E-487C-A434-3D2A1E97B5E5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BBE9E-D78F-49BD-97AF-58A4E5D61B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B7F3-251E-487C-A434-3D2A1E97B5E5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BBE9E-D78F-49BD-97AF-58A4E5D61B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B7F3-251E-487C-A434-3D2A1E97B5E5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BBE9E-D78F-49BD-97AF-58A4E5D61B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B7F3-251E-487C-A434-3D2A1E97B5E5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BBE9E-D78F-49BD-97AF-58A4E5D61B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B7F3-251E-487C-A434-3D2A1E97B5E5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BBE9E-D78F-49BD-97AF-58A4E5D61B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1A9B7F3-251E-487C-A434-3D2A1E97B5E5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77BBE9E-D78F-49BD-97AF-58A4E5D61B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438400"/>
            <a:ext cx="6858000" cy="9906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PERUMUSAN TEORI AKUNTANSI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9640176"/>
              </p:ext>
            </p:extLst>
          </p:nvPr>
        </p:nvGraphicFramePr>
        <p:xfrm>
          <a:off x="1143000" y="5181600"/>
          <a:ext cx="7391400" cy="914400"/>
        </p:xfrm>
        <a:graphic>
          <a:graphicData uri="http://schemas.openxmlformats.org/drawingml/2006/table">
            <a:tbl>
              <a:tblPr/>
              <a:tblGrid>
                <a:gridCol w="7391400"/>
              </a:tblGrid>
              <a:tr h="4572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71" marR="6817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Century Gothic"/>
                        <a:ea typeface="Times New Roman"/>
                        <a:cs typeface="Times New Roman"/>
                      </a:endParaRPr>
                    </a:p>
                  </a:txBody>
                  <a:tcPr marL="68171" marR="6817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 err="1" smtClean="0"/>
              <a:t>Pendekatan</a:t>
            </a:r>
            <a:r>
              <a:rPr lang="en-US" dirty="0" smtClean="0"/>
              <a:t> informal </a:t>
            </a:r>
            <a:r>
              <a:rPr lang="en-US" dirty="0" err="1" smtClean="0"/>
              <a:t>terbagi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: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dirty="0" err="1" smtClean="0"/>
              <a:t>Pragmatis</a:t>
            </a:r>
            <a:r>
              <a:rPr lang="en-US" dirty="0" smtClean="0"/>
              <a:t>, </a:t>
            </a:r>
            <a:r>
              <a:rPr lang="en-US" dirty="0" err="1" smtClean="0"/>
              <a:t>praktis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non </a:t>
            </a:r>
            <a:r>
              <a:rPr lang="en-US" dirty="0" err="1" smtClean="0"/>
              <a:t>teoritis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        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perumusan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didasarkan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praktik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lapangan</a:t>
            </a:r>
            <a:r>
              <a:rPr lang="en-US" dirty="0" smtClean="0"/>
              <a:t>. Yang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pertimbangan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hal-hal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berguna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menyelesaikan</a:t>
            </a:r>
            <a:r>
              <a:rPr lang="en-US" dirty="0" smtClean="0"/>
              <a:t> </a:t>
            </a:r>
            <a:r>
              <a:rPr lang="en-US" dirty="0" err="1" smtClean="0"/>
              <a:t>persoalan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praktis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 lvl="0"/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otoriter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               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yang </a:t>
            </a:r>
            <a:r>
              <a:rPr lang="en-US" dirty="0" err="1" smtClean="0"/>
              <a:t>merumuskan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profesi</a:t>
            </a:r>
            <a:r>
              <a:rPr lang="en-US" dirty="0" smtClean="0"/>
              <a:t> yang </a:t>
            </a:r>
            <a:r>
              <a:rPr lang="en-US" dirty="0" err="1" smtClean="0"/>
              <a:t>mengeluarkan</a:t>
            </a:r>
            <a:r>
              <a:rPr lang="en-US" dirty="0" smtClean="0"/>
              <a:t> </a:t>
            </a:r>
            <a:r>
              <a:rPr lang="en-US" dirty="0" err="1" smtClean="0"/>
              <a:t>pernyataan-pernyataan</a:t>
            </a:r>
            <a:r>
              <a:rPr lang="en-US" dirty="0" smtClean="0"/>
              <a:t> yang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praktek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 </a:t>
            </a:r>
            <a:r>
              <a:rPr lang="en-US" sz="2700" dirty="0" err="1" smtClean="0"/>
              <a:t>Tujuh</a:t>
            </a:r>
            <a:r>
              <a:rPr lang="en-US" sz="2700" dirty="0" smtClean="0"/>
              <a:t> </a:t>
            </a:r>
            <a:r>
              <a:rPr lang="en-US" sz="2700" dirty="0" err="1" smtClean="0"/>
              <a:t>langkah</a:t>
            </a:r>
            <a:r>
              <a:rPr lang="en-US" sz="2700" dirty="0" smtClean="0"/>
              <a:t> </a:t>
            </a:r>
            <a:r>
              <a:rPr lang="en-US" sz="2700" dirty="0" err="1" smtClean="0"/>
              <a:t>penalaran</a:t>
            </a:r>
            <a:r>
              <a:rPr lang="en-US" sz="2700" dirty="0" smtClean="0"/>
              <a:t> </a:t>
            </a:r>
            <a:r>
              <a:rPr lang="en-US" sz="2700" dirty="0" err="1" smtClean="0"/>
              <a:t>deduktif</a:t>
            </a:r>
            <a:r>
              <a:rPr lang="en-US" sz="2700" dirty="0" smtClean="0"/>
              <a:t> </a:t>
            </a:r>
            <a:r>
              <a:rPr lang="en-US" sz="2700" dirty="0" err="1" smtClean="0"/>
              <a:t>dalam</a:t>
            </a:r>
            <a:r>
              <a:rPr lang="en-US" sz="2700" dirty="0" smtClean="0"/>
              <a:t> </a:t>
            </a:r>
            <a:r>
              <a:rPr lang="en-US" sz="2700" dirty="0" err="1" smtClean="0"/>
              <a:t>penetapan</a:t>
            </a:r>
            <a:r>
              <a:rPr lang="en-US" sz="2700" dirty="0" smtClean="0"/>
              <a:t> </a:t>
            </a:r>
            <a:r>
              <a:rPr lang="en-US" sz="2700" dirty="0" err="1" smtClean="0"/>
              <a:t>standar</a:t>
            </a:r>
            <a:r>
              <a:rPr lang="en-US" sz="2700" dirty="0" smtClean="0"/>
              <a:t> </a:t>
            </a:r>
            <a:r>
              <a:rPr lang="en-US" sz="2700" dirty="0" err="1" smtClean="0"/>
              <a:t>akuntansi</a:t>
            </a:r>
            <a:r>
              <a:rPr lang="en-US" sz="2700" dirty="0" smtClean="0"/>
              <a:t> (</a:t>
            </a:r>
            <a:r>
              <a:rPr lang="en-US" sz="2700" dirty="0" err="1" smtClean="0"/>
              <a:t>Hendriksen</a:t>
            </a:r>
            <a:r>
              <a:rPr lang="en-US" sz="2700" dirty="0" smtClean="0"/>
              <a:t>, 1986):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8229600" cy="4937760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en-US" dirty="0" err="1" smtClean="0">
                <a:latin typeface="+mj-lt"/>
              </a:rPr>
              <a:t>Perumusan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tujuan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umum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khusus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dari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laporan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keuangan</a:t>
            </a:r>
            <a:endParaRPr lang="en-US" dirty="0" smtClean="0">
              <a:latin typeface="+mj-lt"/>
            </a:endParaRPr>
          </a:p>
          <a:p>
            <a:pPr lvl="0" algn="just"/>
            <a:r>
              <a:rPr lang="en-US" dirty="0" err="1" smtClean="0">
                <a:latin typeface="+mj-lt"/>
              </a:rPr>
              <a:t>Pernyataan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tentang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postulat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akuntansi</a:t>
            </a:r>
            <a:r>
              <a:rPr lang="en-US" dirty="0" smtClean="0">
                <a:latin typeface="+mj-lt"/>
              </a:rPr>
              <a:t> yang </a:t>
            </a:r>
            <a:r>
              <a:rPr lang="en-US" dirty="0" err="1" smtClean="0">
                <a:latin typeface="+mj-lt"/>
              </a:rPr>
              <a:t>berkaitan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dengan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faktor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lingkungan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akuntansi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berupa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sosial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politik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ekonomi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hukum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dimana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akuntansi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beroperasi</a:t>
            </a:r>
            <a:r>
              <a:rPr lang="en-US" dirty="0" smtClean="0">
                <a:latin typeface="+mj-lt"/>
              </a:rPr>
              <a:t>.</a:t>
            </a:r>
          </a:p>
          <a:p>
            <a:pPr lvl="0" algn="just"/>
            <a:r>
              <a:rPr lang="en-US" dirty="0" err="1" smtClean="0">
                <a:latin typeface="+mj-lt"/>
              </a:rPr>
              <a:t>Mengidentifikasikan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seperangkat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kendala</a:t>
            </a:r>
            <a:r>
              <a:rPr lang="en-US" dirty="0" smtClean="0">
                <a:latin typeface="+mj-lt"/>
              </a:rPr>
              <a:t> 2 yang </a:t>
            </a:r>
            <a:r>
              <a:rPr lang="en-US" dirty="0" err="1" smtClean="0">
                <a:latin typeface="+mj-lt"/>
              </a:rPr>
              <a:t>digunakan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sebagai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pedoman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dalam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proses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penalaran</a:t>
            </a:r>
            <a:r>
              <a:rPr lang="en-US" dirty="0" smtClean="0">
                <a:latin typeface="+mj-lt"/>
              </a:rPr>
              <a:t>.</a:t>
            </a:r>
          </a:p>
          <a:p>
            <a:pPr lvl="0" algn="just"/>
            <a:r>
              <a:rPr lang="en-US" dirty="0" err="1" smtClean="0">
                <a:latin typeface="+mj-lt"/>
              </a:rPr>
              <a:t>Menetapkan</a:t>
            </a:r>
            <a:r>
              <a:rPr lang="en-US" dirty="0" smtClean="0">
                <a:latin typeface="+mj-lt"/>
              </a:rPr>
              <a:t> symbol 2 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framework </a:t>
            </a:r>
            <a:r>
              <a:rPr lang="en-US" dirty="0" err="1" smtClean="0">
                <a:latin typeface="+mj-lt"/>
              </a:rPr>
              <a:t>untuk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mengekspresikan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Ide-ide</a:t>
            </a:r>
            <a:r>
              <a:rPr lang="en-US" dirty="0" smtClean="0">
                <a:latin typeface="+mj-lt"/>
              </a:rPr>
              <a:t>.</a:t>
            </a:r>
          </a:p>
          <a:p>
            <a:pPr lvl="0" algn="just"/>
            <a:r>
              <a:rPr lang="en-US" dirty="0" err="1" smtClean="0">
                <a:latin typeface="+mj-lt"/>
              </a:rPr>
              <a:t>Menetapkan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definisi</a:t>
            </a:r>
            <a:r>
              <a:rPr lang="en-US" dirty="0" smtClean="0">
                <a:latin typeface="+mj-lt"/>
              </a:rPr>
              <a:t> symbol 2 yang </a:t>
            </a:r>
            <a:r>
              <a:rPr lang="en-US" dirty="0" err="1" smtClean="0">
                <a:latin typeface="+mj-lt"/>
              </a:rPr>
              <a:t>merepresentasikan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ide-ide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tersebut</a:t>
            </a:r>
            <a:r>
              <a:rPr lang="en-US" dirty="0" smtClean="0">
                <a:latin typeface="+mj-lt"/>
              </a:rPr>
              <a:t>.</a:t>
            </a:r>
          </a:p>
          <a:p>
            <a:pPr lvl="0" algn="just"/>
            <a:r>
              <a:rPr lang="en-US" dirty="0" err="1" smtClean="0">
                <a:latin typeface="+mj-lt"/>
              </a:rPr>
              <a:t>Perumusan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prinsip-prinsip</a:t>
            </a:r>
            <a:r>
              <a:rPr lang="en-US" dirty="0" smtClean="0">
                <a:latin typeface="+mj-lt"/>
              </a:rPr>
              <a:t>.</a:t>
            </a:r>
          </a:p>
          <a:p>
            <a:pPr lvl="0" algn="just"/>
            <a:r>
              <a:rPr lang="en-US" dirty="0" err="1" smtClean="0">
                <a:latin typeface="+mj-lt"/>
              </a:rPr>
              <a:t>Penerapan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prinsip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standar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teknik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pada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situasi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tertentu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menciptakan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aturan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tentang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prinsip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metode</a:t>
            </a:r>
            <a:r>
              <a:rPr lang="en-US" dirty="0" smtClean="0">
                <a:latin typeface="+mj-lt"/>
              </a:rPr>
              <a:t> yang </a:t>
            </a:r>
            <a:r>
              <a:rPr lang="en-US" dirty="0" err="1" smtClean="0">
                <a:latin typeface="+mj-lt"/>
              </a:rPr>
              <a:t>sesuai</a:t>
            </a:r>
            <a:r>
              <a:rPr lang="en-US" dirty="0" smtClean="0">
                <a:latin typeface="+mj-lt"/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 rtl="0">
              <a:spcBef>
                <a:spcPct val="0"/>
              </a:spcBef>
            </a:pPr>
            <a:r>
              <a:rPr lang="en-US" b="1" dirty="0"/>
              <a:t>STANDAR AKUNTANSI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kerangka</a:t>
            </a:r>
            <a:r>
              <a:rPr lang="en-US" dirty="0" smtClean="0"/>
              <a:t> </a:t>
            </a:r>
            <a:r>
              <a:rPr lang="en-US" dirty="0" err="1" smtClean="0"/>
              <a:t>konseptual</a:t>
            </a:r>
            <a:r>
              <a:rPr lang="en-US" dirty="0" smtClean="0"/>
              <a:t> yang </a:t>
            </a:r>
            <a:r>
              <a:rPr lang="en-US" dirty="0" err="1" smtClean="0"/>
              <a:t>menjadi</a:t>
            </a:r>
            <a:r>
              <a:rPr lang="en-US" dirty="0" smtClean="0"/>
              <a:t> 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teknik-tekniknya</a:t>
            </a:r>
            <a:r>
              <a:rPr lang="en-US" dirty="0" smtClean="0"/>
              <a:t>. </a:t>
            </a:r>
            <a:r>
              <a:rPr lang="en-US" dirty="0" err="1" smtClean="0"/>
              <a:t>Kerangka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konseptual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 (</a:t>
            </a:r>
            <a:r>
              <a:rPr lang="en-US" dirty="0" err="1" smtClean="0"/>
              <a:t>teknik</a:t>
            </a:r>
            <a:r>
              <a:rPr lang="en-US" dirty="0" smtClean="0"/>
              <a:t>, </a:t>
            </a:r>
            <a:r>
              <a:rPr lang="en-US" dirty="0" err="1" smtClean="0"/>
              <a:t>prinsip</a:t>
            </a:r>
            <a:r>
              <a:rPr lang="en-US" dirty="0" smtClean="0"/>
              <a:t>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praktik</a:t>
            </a:r>
            <a:r>
              <a:rPr lang="en-US" dirty="0" smtClean="0"/>
              <a:t> yang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berterima</a:t>
            </a:r>
            <a:r>
              <a:rPr lang="en-US" dirty="0" smtClean="0"/>
              <a:t> 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kegunaannya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kelogisannya</a:t>
            </a:r>
            <a:r>
              <a:rPr lang="en-US" dirty="0" smtClean="0"/>
              <a:t>. Di Indonesia </a:t>
            </a:r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Indonesia (PAI)     SAK -&gt; PSAK. </a:t>
            </a:r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konsensus</a:t>
            </a:r>
            <a:r>
              <a:rPr lang="en-US" dirty="0" smtClean="0"/>
              <a:t>/</a:t>
            </a:r>
            <a:r>
              <a:rPr lang="en-US" dirty="0" err="1" smtClean="0"/>
              <a:t>kesepakatan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 </a:t>
            </a:r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penilaian</a:t>
            </a:r>
            <a:r>
              <a:rPr lang="en-US" dirty="0" smtClean="0"/>
              <a:t>, </a:t>
            </a:r>
            <a:r>
              <a:rPr lang="en-US" dirty="0" err="1" smtClean="0"/>
              <a:t>pengungkapan</a:t>
            </a:r>
            <a:r>
              <a:rPr lang="en-US" dirty="0" smtClean="0"/>
              <a:t>  </a:t>
            </a:r>
            <a:r>
              <a:rPr lang="en-US" dirty="0" err="1" smtClean="0"/>
              <a:t>sumber</a:t>
            </a:r>
            <a:r>
              <a:rPr lang="en-US" dirty="0" smtClean="0"/>
              <a:t> 2 </a:t>
            </a:r>
            <a:r>
              <a:rPr lang="en-US" dirty="0" err="1" smtClean="0"/>
              <a:t>ekonomi</a:t>
            </a:r>
            <a:r>
              <a:rPr lang="en-US" dirty="0" smtClean="0"/>
              <a:t>, </a:t>
            </a:r>
            <a:r>
              <a:rPr lang="en-US" dirty="0" err="1" smtClean="0"/>
              <a:t>kewajiban</a:t>
            </a:r>
            <a:r>
              <a:rPr lang="en-US" dirty="0" smtClean="0"/>
              <a:t>, modal, </a:t>
            </a:r>
            <a:r>
              <a:rPr lang="en-US" dirty="0" err="1" smtClean="0"/>
              <a:t>hasil</a:t>
            </a:r>
            <a:r>
              <a:rPr lang="en-US" dirty="0" smtClean="0"/>
              <a:t>,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perubahannya</a:t>
            </a:r>
            <a:r>
              <a:rPr lang="en-US" dirty="0" smtClean="0"/>
              <a:t> </a:t>
            </a:r>
            <a:r>
              <a:rPr lang="en-US" dirty="0" err="1" smtClean="0"/>
              <a:t>kedalam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lap </a:t>
            </a:r>
            <a:r>
              <a:rPr lang="en-US" dirty="0" err="1" smtClean="0"/>
              <a:t>keuangan</a:t>
            </a:r>
            <a:r>
              <a:rPr lang="en-US" dirty="0" smtClean="0"/>
              <a:t>. </a:t>
            </a:r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disusun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resmi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diakui</a:t>
            </a:r>
            <a:r>
              <a:rPr lang="en-US" dirty="0" smtClean="0"/>
              <a:t>  </a:t>
            </a:r>
            <a:r>
              <a:rPr lang="en-US" dirty="0" err="1" smtClean="0"/>
              <a:t>pemerintah</a:t>
            </a:r>
            <a:r>
              <a:rPr lang="en-US" dirty="0" smtClean="0"/>
              <a:t>, </a:t>
            </a:r>
            <a:r>
              <a:rPr lang="en-US" dirty="0" err="1" smtClean="0"/>
              <a:t>profesi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. Di Indonesia -&gt; DSAK, IAI   -&gt;   Di USA ,FASB yang </a:t>
            </a:r>
            <a:r>
              <a:rPr lang="en-US" dirty="0" err="1" smtClean="0"/>
              <a:t>bebas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pengaruh</a:t>
            </a:r>
            <a:r>
              <a:rPr lang="en-US" dirty="0" smtClean="0"/>
              <a:t>  </a:t>
            </a:r>
            <a:r>
              <a:rPr lang="en-US" dirty="0" err="1" smtClean="0"/>
              <a:t>profesi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endParaRPr lang="en-US" dirty="0" smtClean="0"/>
          </a:p>
          <a:p>
            <a:r>
              <a:rPr lang="en-US" dirty="0" smtClean="0"/>
              <a:t> 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 rtl="0">
              <a:spcBef>
                <a:spcPct val="0"/>
              </a:spcBef>
            </a:pPr>
            <a:r>
              <a:rPr lang="en-US" b="1" dirty="0" err="1"/>
              <a:t>Standar</a:t>
            </a:r>
            <a:r>
              <a:rPr lang="en-US" b="1" dirty="0"/>
              <a:t> </a:t>
            </a:r>
            <a:r>
              <a:rPr lang="en-US" b="1" dirty="0" err="1"/>
              <a:t>Akuntansi</a:t>
            </a:r>
            <a:r>
              <a:rPr lang="en-US" b="1" dirty="0"/>
              <a:t> </a:t>
            </a:r>
            <a:r>
              <a:rPr lang="en-US" b="1" dirty="0" err="1"/>
              <a:t>terdiri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Uraian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diatasi</a:t>
            </a:r>
            <a:r>
              <a:rPr lang="en-US" dirty="0" smtClean="0"/>
              <a:t> </a:t>
            </a:r>
            <a:r>
              <a:rPr lang="en-US" dirty="0" err="1" smtClean="0"/>
              <a:t>Pembahasan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penalaran</a:t>
            </a:r>
            <a:r>
              <a:rPr lang="en-US" dirty="0" smtClean="0"/>
              <a:t>  (</a:t>
            </a:r>
            <a:r>
              <a:rPr lang="en-US" dirty="0" err="1" smtClean="0"/>
              <a:t>kemungkinan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menggali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 </a:t>
            </a:r>
            <a:r>
              <a:rPr lang="en-US" dirty="0" err="1" smtClean="0"/>
              <a:t>dasar</a:t>
            </a:r>
            <a:r>
              <a:rPr lang="en-US" dirty="0" smtClean="0"/>
              <a:t>)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-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pemecahan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. </a:t>
            </a:r>
            <a:r>
              <a:rPr lang="en-US" dirty="0" err="1" smtClean="0"/>
              <a:t>Selanjutnya</a:t>
            </a:r>
            <a:r>
              <a:rPr lang="en-US" dirty="0" smtClean="0"/>
              <a:t> </a:t>
            </a:r>
            <a:r>
              <a:rPr lang="en-US" dirty="0" err="1" smtClean="0"/>
              <a:t>sejalan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, </a:t>
            </a:r>
            <a:r>
              <a:rPr lang="en-US" dirty="0" err="1" smtClean="0"/>
              <a:t>solusi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US" b="1" dirty="0" err="1"/>
              <a:t>Pertimbangan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penetapan</a:t>
            </a:r>
            <a:r>
              <a:rPr lang="en-US" b="1" dirty="0"/>
              <a:t> </a:t>
            </a:r>
            <a:r>
              <a:rPr lang="en-US" b="1" dirty="0" err="1"/>
              <a:t>standar</a:t>
            </a:r>
            <a:r>
              <a:rPr lang="en-US" b="1" dirty="0"/>
              <a:t/>
            </a:r>
            <a:br>
              <a:rPr lang="en-US" b="1" dirty="0"/>
            </a:br>
            <a:r>
              <a:rPr lang="en-US" sz="1400" dirty="0"/>
              <a:t> </a:t>
            </a:r>
            <a:br>
              <a:rPr lang="en-US" sz="14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 algn="just"/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menyajikan</a:t>
            </a:r>
            <a:r>
              <a:rPr lang="en-US" dirty="0" smtClean="0"/>
              <a:t> data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yang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dipertimbangkan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perpajakan</a:t>
            </a:r>
            <a:r>
              <a:rPr lang="en-US" dirty="0" smtClean="0"/>
              <a:t>, </a:t>
            </a:r>
            <a:r>
              <a:rPr lang="en-US" dirty="0" err="1" smtClean="0"/>
              <a:t>regulasi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, </a:t>
            </a:r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regulasi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peningkatanefisiensi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yang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berkepentingan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disiplin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.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 </a:t>
            </a:r>
            <a:r>
              <a:rPr lang="en-US" dirty="0" err="1" smtClean="0"/>
              <a:t>penyebarluasan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kontroversi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perdebatan</a:t>
            </a:r>
            <a:r>
              <a:rPr lang="en-US" dirty="0" smtClean="0"/>
              <a:t>,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praktik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akademik</a:t>
            </a:r>
            <a:r>
              <a:rPr lang="en-US" dirty="0" smtClean="0"/>
              <a:t> yang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apatis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KESIMPULAN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dirty="0" err="1" smtClean="0">
                <a:latin typeface="+mj-lt"/>
              </a:rPr>
              <a:t>pembahasan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diatas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dapat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disimpulkan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bahwa</a:t>
            </a:r>
            <a:r>
              <a:rPr lang="en-US" dirty="0" smtClean="0">
                <a:latin typeface="+mj-lt"/>
              </a:rPr>
              <a:t> :</a:t>
            </a:r>
          </a:p>
          <a:p>
            <a:pPr algn="just">
              <a:buNone/>
            </a:pPr>
            <a:r>
              <a:rPr lang="en-US" dirty="0" smtClean="0">
                <a:latin typeface="+mj-lt"/>
              </a:rPr>
              <a:t>           </a:t>
            </a:r>
            <a:r>
              <a:rPr lang="en-US" dirty="0" err="1" smtClean="0">
                <a:latin typeface="+mj-lt"/>
              </a:rPr>
              <a:t>Teori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akuntansi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adalah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suatu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konsep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definisi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dalil</a:t>
            </a:r>
            <a:r>
              <a:rPr lang="en-US" dirty="0" smtClean="0">
                <a:latin typeface="+mj-lt"/>
              </a:rPr>
              <a:t> yang </a:t>
            </a:r>
            <a:r>
              <a:rPr lang="en-US" dirty="0" err="1" smtClean="0">
                <a:latin typeface="+mj-lt"/>
              </a:rPr>
              <a:t>menyajikan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secara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sistematis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gambaran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fenomena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akuntansi</a:t>
            </a:r>
            <a:r>
              <a:rPr lang="en-US" dirty="0" smtClean="0">
                <a:latin typeface="+mj-lt"/>
              </a:rPr>
              <a:t> yang </a:t>
            </a:r>
            <a:r>
              <a:rPr lang="en-US" dirty="0" err="1" smtClean="0">
                <a:latin typeface="+mj-lt"/>
              </a:rPr>
              <a:t>menjelaskan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hubungan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antara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variabel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dengan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variabel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lainnya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dalam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struktur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akuntansi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dengan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maksud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dapat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menjelaskan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meramalkan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fenomena</a:t>
            </a:r>
            <a:r>
              <a:rPr lang="en-US" dirty="0" smtClean="0">
                <a:latin typeface="+mj-lt"/>
              </a:rPr>
              <a:t> yang </a:t>
            </a:r>
            <a:r>
              <a:rPr lang="en-US" dirty="0" err="1" smtClean="0">
                <a:latin typeface="+mj-lt"/>
              </a:rPr>
              <a:t>mungkin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muncul</a:t>
            </a:r>
            <a:r>
              <a:rPr lang="en-US" dirty="0" smtClean="0">
                <a:latin typeface="+mj-lt"/>
              </a:rPr>
              <a:t>. </a:t>
            </a:r>
            <a:r>
              <a:rPr lang="en-US" dirty="0" err="1" smtClean="0">
                <a:latin typeface="+mj-lt"/>
              </a:rPr>
              <a:t>Dalam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merumuskan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teori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akuntansi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ada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beberapa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metode</a:t>
            </a:r>
            <a:r>
              <a:rPr lang="en-US" dirty="0" smtClean="0">
                <a:latin typeface="+mj-lt"/>
              </a:rPr>
              <a:t> yang </a:t>
            </a:r>
            <a:r>
              <a:rPr lang="en-US" dirty="0" err="1" smtClean="0">
                <a:latin typeface="+mj-lt"/>
              </a:rPr>
              <a:t>dapat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dipergunakan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yaitu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metode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deskriptif</a:t>
            </a:r>
            <a:r>
              <a:rPr lang="en-US" dirty="0" smtClean="0">
                <a:latin typeface="+mj-lt"/>
              </a:rPr>
              <a:t> (pragmatic), </a:t>
            </a:r>
            <a:r>
              <a:rPr lang="en-US" dirty="0" err="1" smtClean="0">
                <a:latin typeface="+mj-lt"/>
              </a:rPr>
              <a:t>psichological</a:t>
            </a:r>
            <a:r>
              <a:rPr lang="en-US" dirty="0" smtClean="0">
                <a:latin typeface="+mj-lt"/>
              </a:rPr>
              <a:t> pragmatic, </a:t>
            </a:r>
            <a:r>
              <a:rPr lang="en-US" dirty="0" err="1" smtClean="0">
                <a:latin typeface="+mj-lt"/>
              </a:rPr>
              <a:t>metode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normatif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metode</a:t>
            </a:r>
            <a:r>
              <a:rPr lang="en-US" dirty="0" smtClean="0">
                <a:latin typeface="+mj-lt"/>
              </a:rPr>
              <a:t> positive.</a:t>
            </a:r>
          </a:p>
          <a:p>
            <a:pPr algn="just">
              <a:buNone/>
            </a:pPr>
            <a:endParaRPr lang="en-US" dirty="0" smtClean="0">
              <a:latin typeface="+mj-lt"/>
            </a:endParaRPr>
          </a:p>
          <a:p>
            <a:pPr algn="just">
              <a:buNone/>
            </a:pPr>
            <a:r>
              <a:rPr lang="en-US" dirty="0" smtClean="0">
                <a:latin typeface="+mj-lt"/>
              </a:rPr>
              <a:t>       </a:t>
            </a:r>
            <a:r>
              <a:rPr lang="en-US" dirty="0" err="1" smtClean="0">
                <a:latin typeface="+mj-lt"/>
              </a:rPr>
              <a:t>Dalam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Merumuskan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Teori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Akuntansi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di</a:t>
            </a:r>
            <a:r>
              <a:rPr lang="en-US" dirty="0" smtClean="0">
                <a:latin typeface="+mj-lt"/>
              </a:rPr>
              <a:t> Indonesia </a:t>
            </a:r>
            <a:r>
              <a:rPr lang="en-US" dirty="0" err="1" smtClean="0">
                <a:latin typeface="+mj-lt"/>
              </a:rPr>
              <a:t>menggunakan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Standar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Akuntansi</a:t>
            </a:r>
            <a:r>
              <a:rPr lang="en-US" dirty="0" smtClean="0">
                <a:latin typeface="+mj-lt"/>
              </a:rPr>
              <a:t>. </a:t>
            </a:r>
            <a:r>
              <a:rPr lang="en-US" dirty="0" err="1" smtClean="0">
                <a:latin typeface="+mj-lt"/>
              </a:rPr>
              <a:t>Standar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akuntansi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</a:t>
            </a:r>
            <a:r>
              <a:rPr lang="en-US" dirty="0" smtClean="0">
                <a:latin typeface="+mj-lt"/>
              </a:rPr>
              <a:t> Indonesia </a:t>
            </a:r>
            <a:r>
              <a:rPr lang="en-US" dirty="0" err="1" smtClean="0">
                <a:latin typeface="+mj-lt"/>
              </a:rPr>
              <a:t>saat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ini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belum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menggunakan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secara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penuh</a:t>
            </a:r>
            <a:r>
              <a:rPr lang="en-US" dirty="0" smtClean="0">
                <a:latin typeface="+mj-lt"/>
              </a:rPr>
              <a:t> (</a:t>
            </a:r>
            <a:r>
              <a:rPr lang="en-US" i="1" dirty="0" smtClean="0">
                <a:latin typeface="+mj-lt"/>
              </a:rPr>
              <a:t>full adoption</a:t>
            </a:r>
            <a:r>
              <a:rPr lang="en-US" dirty="0" smtClean="0">
                <a:latin typeface="+mj-lt"/>
              </a:rPr>
              <a:t>) </a:t>
            </a:r>
            <a:r>
              <a:rPr lang="en-US" dirty="0" err="1" smtClean="0">
                <a:latin typeface="+mj-lt"/>
              </a:rPr>
              <a:t>standar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akuntansi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internasional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International Financial Reporting Standard (IFRS). </a:t>
            </a:r>
            <a:r>
              <a:rPr lang="en-US" dirty="0" err="1" smtClean="0">
                <a:latin typeface="+mj-lt"/>
              </a:rPr>
              <a:t>Standar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akuntansi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</a:t>
            </a:r>
            <a:r>
              <a:rPr lang="en-US" dirty="0" smtClean="0">
                <a:latin typeface="+mj-lt"/>
              </a:rPr>
              <a:t> Indonesia yang </a:t>
            </a:r>
            <a:r>
              <a:rPr lang="en-US" dirty="0" err="1" smtClean="0">
                <a:latin typeface="+mj-lt"/>
              </a:rPr>
              <a:t>berlaku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saat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ini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mengacu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pada</a:t>
            </a:r>
            <a:r>
              <a:rPr lang="en-US" dirty="0" smtClean="0">
                <a:latin typeface="+mj-lt"/>
              </a:rPr>
              <a:t> US GAAP (</a:t>
            </a:r>
            <a:r>
              <a:rPr lang="en-US" i="1" dirty="0" smtClean="0">
                <a:latin typeface="+mj-lt"/>
              </a:rPr>
              <a:t>United Stated Generally Accepted Accounting Standard</a:t>
            </a:r>
            <a:r>
              <a:rPr lang="en-US" dirty="0" smtClean="0">
                <a:latin typeface="+mj-lt"/>
              </a:rPr>
              <a:t>), </a:t>
            </a:r>
            <a:r>
              <a:rPr lang="en-US" dirty="0" err="1" smtClean="0">
                <a:latin typeface="+mj-lt"/>
              </a:rPr>
              <a:t>namun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pada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beberapa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pasal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sudah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mengadopsi</a:t>
            </a:r>
            <a:r>
              <a:rPr lang="en-US" dirty="0" smtClean="0">
                <a:latin typeface="+mj-lt"/>
              </a:rPr>
              <a:t> IFRS yang </a:t>
            </a:r>
            <a:r>
              <a:rPr lang="en-US" dirty="0" err="1" smtClean="0">
                <a:latin typeface="+mj-lt"/>
              </a:rPr>
              <a:t>sifatnya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harmonisasi</a:t>
            </a:r>
            <a:r>
              <a:rPr lang="en-US" dirty="0" smtClean="0">
                <a:latin typeface="+mj-lt"/>
              </a:rPr>
              <a:t>. </a:t>
            </a:r>
            <a:r>
              <a:rPr lang="en-US" dirty="0" err="1" smtClean="0">
                <a:latin typeface="+mj-lt"/>
              </a:rPr>
              <a:t>Adopsi</a:t>
            </a:r>
            <a:r>
              <a:rPr lang="en-US" dirty="0" smtClean="0">
                <a:latin typeface="+mj-lt"/>
              </a:rPr>
              <a:t> yang </a:t>
            </a:r>
            <a:r>
              <a:rPr lang="en-US" dirty="0" err="1" smtClean="0">
                <a:latin typeface="+mj-lt"/>
              </a:rPr>
              <a:t>dilakukan</a:t>
            </a:r>
            <a:r>
              <a:rPr lang="en-US" dirty="0" smtClean="0">
                <a:latin typeface="+mj-lt"/>
              </a:rPr>
              <a:t> Indonesia </a:t>
            </a:r>
            <a:r>
              <a:rPr lang="en-US" dirty="0" err="1" smtClean="0">
                <a:latin typeface="+mj-lt"/>
              </a:rPr>
              <a:t>saat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ini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sifatnya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belum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menyeluruh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baru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sebagian</a:t>
            </a:r>
            <a:r>
              <a:rPr lang="en-US" dirty="0" smtClean="0">
                <a:latin typeface="+mj-lt"/>
              </a:rPr>
              <a:t> (</a:t>
            </a:r>
            <a:r>
              <a:rPr lang="en-US" dirty="0" err="1" smtClean="0">
                <a:latin typeface="+mj-lt"/>
              </a:rPr>
              <a:t>harmonisasi</a:t>
            </a:r>
            <a:r>
              <a:rPr lang="en-US" dirty="0" smtClean="0">
                <a:latin typeface="+mj-lt"/>
              </a:rPr>
              <a:t>).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Latar</a:t>
            </a:r>
            <a:r>
              <a:rPr lang="en-US" b="1" dirty="0" smtClean="0"/>
              <a:t> </a:t>
            </a:r>
            <a:r>
              <a:rPr lang="en-US" b="1" dirty="0" err="1" smtClean="0"/>
              <a:t>Belakang</a:t>
            </a:r>
            <a:r>
              <a:rPr lang="en-US" b="1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n-US" dirty="0" err="1" smtClean="0">
                <a:latin typeface="+mj-lt"/>
              </a:rPr>
              <a:t>Akuntansi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berkembang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sejalan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dengan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perkembangan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masyarakat</a:t>
            </a:r>
            <a:r>
              <a:rPr lang="en-US" dirty="0" smtClean="0">
                <a:latin typeface="+mj-lt"/>
              </a:rPr>
              <a:t>. </a:t>
            </a:r>
            <a:r>
              <a:rPr lang="en-US" dirty="0" err="1" smtClean="0">
                <a:latin typeface="+mj-lt"/>
              </a:rPr>
              <a:t>Pada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periode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pertama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akuntansi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hanyalah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bentuk</a:t>
            </a:r>
            <a:r>
              <a:rPr lang="en-US" dirty="0" smtClean="0">
                <a:latin typeface="+mj-lt"/>
              </a:rPr>
              <a:t> record-keeping yang </a:t>
            </a:r>
            <a:r>
              <a:rPr lang="en-US" dirty="0" err="1" smtClean="0">
                <a:latin typeface="+mj-lt"/>
              </a:rPr>
              <a:t>sangat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sederhana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maksudnya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hanyalah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bentuk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pencatatan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dari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apa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saja</a:t>
            </a:r>
            <a:r>
              <a:rPr lang="en-US" dirty="0" smtClean="0">
                <a:latin typeface="+mj-lt"/>
              </a:rPr>
              <a:t> yang </a:t>
            </a:r>
            <a:r>
              <a:rPr lang="en-US" dirty="0" err="1" smtClean="0">
                <a:latin typeface="+mj-lt"/>
              </a:rPr>
              <a:t>terjadi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dalam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dunia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bisnis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saat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itu</a:t>
            </a:r>
            <a:r>
              <a:rPr lang="en-US" dirty="0" smtClean="0">
                <a:latin typeface="+mj-lt"/>
              </a:rPr>
              <a:t>. </a:t>
            </a:r>
            <a:r>
              <a:rPr lang="en-US" dirty="0" err="1" smtClean="0">
                <a:latin typeface="+mj-lt"/>
              </a:rPr>
              <a:t>Periode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kedua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merupakan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penyempurnaan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dari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periode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pertama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dikenal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dengan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masa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lahirnya</a:t>
            </a:r>
            <a:r>
              <a:rPr lang="en-US" dirty="0" smtClean="0">
                <a:latin typeface="+mj-lt"/>
              </a:rPr>
              <a:t> double-entry book keeping. </a:t>
            </a:r>
            <a:endParaRPr lang="en-US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PEMBAHASAN TEORI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543800" cy="4937760"/>
          </a:xfrm>
        </p:spPr>
        <p:txBody>
          <a:bodyPr>
            <a:normAutofit/>
          </a:bodyPr>
          <a:lstStyle/>
          <a:p>
            <a:pPr algn="just"/>
            <a:r>
              <a:rPr lang="en-US" sz="2400" dirty="0" err="1" smtClean="0">
                <a:latin typeface="+mj-lt"/>
              </a:rPr>
              <a:t>Teori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adalah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susunan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konsep</a:t>
            </a:r>
            <a:r>
              <a:rPr lang="en-US" sz="2400" dirty="0" smtClean="0">
                <a:latin typeface="+mj-lt"/>
              </a:rPr>
              <a:t>, </a:t>
            </a:r>
            <a:r>
              <a:rPr lang="en-US" sz="2400" dirty="0" err="1" smtClean="0">
                <a:latin typeface="+mj-lt"/>
              </a:rPr>
              <a:t>definisi</a:t>
            </a:r>
            <a:r>
              <a:rPr lang="en-US" sz="2400" dirty="0" smtClean="0">
                <a:latin typeface="+mj-lt"/>
              </a:rPr>
              <a:t>, </a:t>
            </a:r>
            <a:r>
              <a:rPr lang="en-US" sz="2400" dirty="0" err="1" smtClean="0">
                <a:latin typeface="+mj-lt"/>
              </a:rPr>
              <a:t>dan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dalam</a:t>
            </a:r>
            <a:r>
              <a:rPr lang="en-US" sz="2400" dirty="0" smtClean="0">
                <a:latin typeface="+mj-lt"/>
              </a:rPr>
              <a:t> yang </a:t>
            </a:r>
            <a:r>
              <a:rPr lang="en-US" sz="2400" dirty="0" err="1" smtClean="0">
                <a:latin typeface="+mj-lt"/>
              </a:rPr>
              <a:t>menyajikan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pandangan</a:t>
            </a:r>
            <a:r>
              <a:rPr lang="en-US" sz="2400" dirty="0" smtClean="0">
                <a:latin typeface="+mj-lt"/>
              </a:rPr>
              <a:t> yang </a:t>
            </a:r>
            <a:r>
              <a:rPr lang="en-US" sz="2400" dirty="0" err="1" smtClean="0">
                <a:latin typeface="+mj-lt"/>
              </a:rPr>
              <a:t>sistematisfenomena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dengan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menunjukkan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hubungan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antara</a:t>
            </a:r>
            <a:r>
              <a:rPr lang="en-US" sz="2400" dirty="0" smtClean="0">
                <a:latin typeface="+mj-lt"/>
              </a:rPr>
              <a:t> variable yang </a:t>
            </a:r>
            <a:r>
              <a:rPr lang="en-US" sz="2400" dirty="0" err="1" smtClean="0">
                <a:latin typeface="+mj-lt"/>
              </a:rPr>
              <a:t>satu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dengan</a:t>
            </a:r>
            <a:r>
              <a:rPr lang="en-US" sz="2400" dirty="0" smtClean="0">
                <a:latin typeface="+mj-lt"/>
              </a:rPr>
              <a:t> yang lain </a:t>
            </a:r>
            <a:r>
              <a:rPr lang="en-US" sz="2400" dirty="0" err="1" smtClean="0">
                <a:latin typeface="+mj-lt"/>
              </a:rPr>
              <a:t>dengan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maksud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untuk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menjelaskan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dan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meramalkan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fenomena</a:t>
            </a:r>
            <a:r>
              <a:rPr lang="en-US" sz="2400" dirty="0" smtClean="0">
                <a:latin typeface="+mj-lt"/>
              </a:rPr>
              <a:t>. </a:t>
            </a:r>
          </a:p>
          <a:p>
            <a:pPr algn="just"/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PEMBAHASAN TEORI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cabang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yang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err="1" smtClean="0"/>
              <a:t>sistematik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metodologi</a:t>
            </a:r>
            <a:r>
              <a:rPr lang="en-US" dirty="0" smtClean="0"/>
              <a:t> yang </a:t>
            </a:r>
            <a:r>
              <a:rPr lang="en-US" dirty="0" err="1" smtClean="0"/>
              <a:t>membedakan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praktik</a:t>
            </a:r>
            <a:r>
              <a:rPr lang="en-US" dirty="0" smtClean="0"/>
              <a:t>. Vernon </a:t>
            </a:r>
            <a:r>
              <a:rPr lang="en-US" dirty="0" err="1" smtClean="0"/>
              <a:t>kam</a:t>
            </a:r>
            <a:r>
              <a:rPr lang="en-US" dirty="0" smtClean="0"/>
              <a:t> (1986) </a:t>
            </a:r>
            <a:r>
              <a:rPr lang="en-US" dirty="0" err="1" smtClean="0"/>
              <a:t>menganggap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yang </a:t>
            </a:r>
            <a:r>
              <a:rPr lang="en-US" dirty="0" err="1" smtClean="0"/>
              <a:t>komprehensif</a:t>
            </a:r>
            <a:r>
              <a:rPr lang="en-US" dirty="0" smtClean="0"/>
              <a:t> </a:t>
            </a:r>
            <a:r>
              <a:rPr lang="en-US" dirty="0" err="1" smtClean="0"/>
              <a:t>dimana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postulat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yang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dengannya</a:t>
            </a:r>
            <a:r>
              <a:rPr lang="en-US" dirty="0" smtClean="0"/>
              <a:t>. </a:t>
            </a:r>
            <a:r>
              <a:rPr lang="en-US" dirty="0" err="1" smtClean="0"/>
              <a:t>Dia</a:t>
            </a:r>
            <a:r>
              <a:rPr lang="en-US" dirty="0" smtClean="0"/>
              <a:t> </a:t>
            </a:r>
            <a:r>
              <a:rPr lang="en-US" dirty="0" err="1" smtClean="0"/>
              <a:t>membagi</a:t>
            </a:r>
            <a:r>
              <a:rPr lang="en-US" dirty="0" smtClean="0"/>
              <a:t> </a:t>
            </a:r>
            <a:r>
              <a:rPr lang="en-US" dirty="0" err="1" smtClean="0"/>
              <a:t>unsur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elemen</a:t>
            </a:r>
            <a:r>
              <a:rPr lang="en-US" dirty="0" smtClean="0"/>
              <a:t>: </a:t>
            </a:r>
            <a:r>
              <a:rPr lang="en-US" dirty="0" err="1" smtClean="0"/>
              <a:t>postulat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asumsi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, </a:t>
            </a:r>
            <a:r>
              <a:rPr lang="en-US" dirty="0" err="1" smtClean="0"/>
              <a:t>definisi</a:t>
            </a:r>
            <a:r>
              <a:rPr lang="en-US" dirty="0" smtClean="0"/>
              <a:t>,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akuntasi</a:t>
            </a:r>
            <a:r>
              <a:rPr lang="en-US" dirty="0" smtClean="0"/>
              <a:t>,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metode-metode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90600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err="1" smtClean="0"/>
              <a:t>Metode</a:t>
            </a:r>
            <a:r>
              <a:rPr lang="en-US" b="1" dirty="0" smtClean="0"/>
              <a:t> </a:t>
            </a:r>
            <a:r>
              <a:rPr lang="en-US" b="1" dirty="0" err="1" smtClean="0"/>
              <a:t>Perumusan</a:t>
            </a:r>
            <a:r>
              <a:rPr lang="en-US" b="1" dirty="0" smtClean="0"/>
              <a:t> </a:t>
            </a:r>
            <a:r>
              <a:rPr lang="en-US" b="1" dirty="0" err="1" smtClean="0"/>
              <a:t>Teori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219200"/>
          <a:ext cx="8229600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 err="1" smtClean="0"/>
              <a:t>Pendekatan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Perumusan</a:t>
            </a:r>
            <a:r>
              <a:rPr lang="en-US" b="1" dirty="0" smtClean="0"/>
              <a:t> </a:t>
            </a:r>
            <a:r>
              <a:rPr lang="en-US" b="1" dirty="0" err="1" smtClean="0"/>
              <a:t>Teori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381000" y="1676400"/>
          <a:ext cx="8229600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304800" y="1066800"/>
            <a:ext cx="8305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Menurut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Godfrey,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mengaitkan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antara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teori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kenyataan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,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dikenal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tiga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jenis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hubungan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yaitu</a:t>
            </a:r>
            <a:endParaRPr kumimoji="0" lang="en-US" sz="3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Pendekatan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Perumusan</a:t>
            </a:r>
            <a:r>
              <a:rPr lang="en-US" b="1" dirty="0" smtClean="0"/>
              <a:t> </a:t>
            </a:r>
            <a:r>
              <a:rPr lang="en-US" b="1" dirty="0" err="1" smtClean="0"/>
              <a:t>Teori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Syntactic</a:t>
            </a:r>
          </a:p>
          <a:p>
            <a:pPr>
              <a:buNone/>
            </a:pPr>
            <a:r>
              <a:rPr lang="en-US" dirty="0" smtClean="0"/>
              <a:t>      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dirumuskan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logis</a:t>
            </a:r>
            <a:r>
              <a:rPr lang="en-US" dirty="0" smtClean="0"/>
              <a:t>.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dirumuskan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aturan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aturan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, </a:t>
            </a:r>
            <a:r>
              <a:rPr lang="en-US" dirty="0" err="1" smtClean="0"/>
              <a:t>aturan</a:t>
            </a:r>
            <a:r>
              <a:rPr lang="en-US" dirty="0" smtClean="0"/>
              <a:t> </a:t>
            </a:r>
            <a:r>
              <a:rPr lang="en-US" dirty="0" err="1" smtClean="0"/>
              <a:t>matematik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lain </a:t>
            </a:r>
            <a:r>
              <a:rPr lang="en-US" dirty="0" err="1" smtClean="0"/>
              <a:t>sebagainya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Semantic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menghubungkan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nyata.hubungan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dituangkan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aturan</a:t>
            </a:r>
            <a:r>
              <a:rPr lang="en-US" dirty="0" smtClean="0"/>
              <a:t> yang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operasional</a:t>
            </a:r>
            <a:r>
              <a:rPr lang="en-US" dirty="0" smtClean="0"/>
              <a:t>. Semantic </a:t>
            </a:r>
            <a:r>
              <a:rPr lang="en-US" dirty="0" err="1" smtClean="0"/>
              <a:t>menyangkut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kata</a:t>
            </a:r>
            <a:r>
              <a:rPr lang="en-US" dirty="0" smtClean="0"/>
              <a:t>, </a:t>
            </a:r>
            <a:r>
              <a:rPr lang="en-US" dirty="0" err="1" smtClean="0"/>
              <a:t>tanda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symbol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kenyataan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mudah</a:t>
            </a:r>
            <a:r>
              <a:rPr lang="en-US" dirty="0" smtClean="0"/>
              <a:t> </a:t>
            </a:r>
            <a:r>
              <a:rPr lang="en-US" dirty="0" err="1" smtClean="0"/>
              <a:t>dipahami</a:t>
            </a:r>
            <a:r>
              <a:rPr lang="en-US" dirty="0" smtClean="0"/>
              <a:t>, realistic,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berarti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Pendekatan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Perumusan</a:t>
            </a:r>
            <a:r>
              <a:rPr lang="en-US" b="1" dirty="0" smtClean="0"/>
              <a:t> </a:t>
            </a:r>
            <a:r>
              <a:rPr lang="en-US" b="1" dirty="0" err="1" smtClean="0"/>
              <a:t>Teori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dirty="0" smtClean="0"/>
              <a:t>Pragmatic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 </a:t>
            </a:r>
            <a:r>
              <a:rPr lang="en-US" dirty="0" err="1" smtClean="0"/>
              <a:t>pragmatis</a:t>
            </a:r>
            <a:r>
              <a:rPr lang="en-US" dirty="0" smtClean="0"/>
              <a:t>. </a:t>
            </a:r>
            <a:r>
              <a:rPr lang="en-US" dirty="0" err="1" smtClean="0"/>
              <a:t>Disini</a:t>
            </a:r>
            <a:r>
              <a:rPr lang="en-US" dirty="0" smtClean="0"/>
              <a:t> </a:t>
            </a:r>
            <a:r>
              <a:rPr lang="en-US" dirty="0" err="1" smtClean="0"/>
              <a:t>pragmatis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 smtClean="0"/>
              <a:t>kata-kata</a:t>
            </a:r>
            <a:r>
              <a:rPr lang="en-US" dirty="0" smtClean="0"/>
              <a:t>, symbol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.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b="1" dirty="0" err="1" smtClean="0"/>
              <a:t>Perumusan</a:t>
            </a:r>
            <a:r>
              <a:rPr lang="en-US" b="1" dirty="0" smtClean="0"/>
              <a:t> </a:t>
            </a:r>
            <a:r>
              <a:rPr lang="en-US" b="1" dirty="0" err="1" smtClean="0"/>
              <a:t>Teori</a:t>
            </a:r>
            <a:r>
              <a:rPr lang="en-US" b="1" dirty="0" smtClean="0"/>
              <a:t> </a:t>
            </a:r>
            <a:r>
              <a:rPr lang="en-US" b="1" dirty="0" err="1" smtClean="0"/>
              <a:t>Akuntansi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 algn="ctr">
              <a:buNone/>
            </a:pPr>
            <a:r>
              <a:rPr lang="en-US" dirty="0" err="1" smtClean="0"/>
              <a:t>Pendekatan</a:t>
            </a:r>
            <a:r>
              <a:rPr lang="en-US" dirty="0" smtClean="0"/>
              <a:t> informal </a:t>
            </a:r>
            <a:r>
              <a:rPr lang="en-US" dirty="0" err="1" smtClean="0"/>
              <a:t>terbagi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:</a:t>
            </a:r>
          </a:p>
          <a:p>
            <a:pPr lvl="0">
              <a:buNone/>
            </a:pPr>
            <a:endParaRPr lang="en-US" dirty="0" smtClean="0"/>
          </a:p>
          <a:p>
            <a:pPr lvl="0">
              <a:buNone/>
            </a:pPr>
            <a:endParaRPr lang="en-US" dirty="0" smtClean="0"/>
          </a:p>
          <a:p>
            <a:pPr lvl="0">
              <a:buNone/>
            </a:pPr>
            <a:endParaRPr lang="en-US" dirty="0" smtClean="0"/>
          </a:p>
          <a:p>
            <a:pPr lvl="0">
              <a:buNone/>
            </a:pPr>
            <a:endParaRPr lang="en-US" dirty="0" smtClean="0"/>
          </a:p>
          <a:p>
            <a:pPr lvl="0"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Pragmatis</a:t>
            </a:r>
            <a:r>
              <a:rPr lang="en-US" dirty="0" smtClean="0"/>
              <a:t>, </a:t>
            </a:r>
            <a:r>
              <a:rPr lang="en-US" dirty="0" err="1" smtClean="0"/>
              <a:t>praktis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non </a:t>
            </a:r>
            <a:r>
              <a:rPr lang="en-US" dirty="0" err="1" smtClean="0"/>
              <a:t>teoritis</a:t>
            </a:r>
            <a:r>
              <a:rPr lang="en-US" dirty="0" smtClean="0"/>
              <a:t>    </a:t>
            </a:r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otoriter</a:t>
            </a:r>
            <a:endParaRPr lang="en-US" dirty="0" smtClean="0"/>
          </a:p>
          <a:p>
            <a:pPr lvl="0">
              <a:buNone/>
            </a:pP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rot="5400000">
            <a:off x="2590800" y="1981200"/>
            <a:ext cx="2057400" cy="1752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rot="16200000" flipH="1">
            <a:off x="4457700" y="1866900"/>
            <a:ext cx="2057400" cy="1981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83</TotalTime>
  <Words>655</Words>
  <Application>Microsoft Office PowerPoint</Application>
  <PresentationFormat>On-screen Show (4:3)</PresentationFormat>
  <Paragraphs>61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Bookman Old Style</vt:lpstr>
      <vt:lpstr>Calibri</vt:lpstr>
      <vt:lpstr>Century Gothic</vt:lpstr>
      <vt:lpstr>Gill Sans MT</vt:lpstr>
      <vt:lpstr>Times New Roman</vt:lpstr>
      <vt:lpstr>Wingdings</vt:lpstr>
      <vt:lpstr>Wingdings 3</vt:lpstr>
      <vt:lpstr>Origin</vt:lpstr>
      <vt:lpstr>PERUMUSAN TEORI AKUNTANSI</vt:lpstr>
      <vt:lpstr>Latar Belakang </vt:lpstr>
      <vt:lpstr>PEMBAHASAN TEORI</vt:lpstr>
      <vt:lpstr>PEMBAHASAN TEORI</vt:lpstr>
      <vt:lpstr>Metode Perumusan Teori </vt:lpstr>
      <vt:lpstr>Pendekatan Dalam Perumusan Teori </vt:lpstr>
      <vt:lpstr>Pendekatan Dalam Perumusan Teori </vt:lpstr>
      <vt:lpstr>Pendekatan Dalam Perumusan Teori</vt:lpstr>
      <vt:lpstr>Perumusan Teori Akuntansi</vt:lpstr>
      <vt:lpstr>Pendekatan informal terbagi atas : </vt:lpstr>
      <vt:lpstr>  Tujuh langkah penalaran deduktif dalam penetapan standar akuntansi (Hendriksen, 1986):</vt:lpstr>
      <vt:lpstr>STANDAR AKUNTANSI </vt:lpstr>
      <vt:lpstr>Standar Akuntansi terdiri </vt:lpstr>
      <vt:lpstr>Pertimbangan dalam penetapan standar   </vt:lpstr>
      <vt:lpstr>KESIMPULAN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PERUMUSAN TEORI AKUNTANSI</dc:title>
  <dc:creator>fitri</dc:creator>
  <cp:lastModifiedBy>BigDedi</cp:lastModifiedBy>
  <cp:revision>7</cp:revision>
  <dcterms:created xsi:type="dcterms:W3CDTF">2017-09-22T08:44:20Z</dcterms:created>
  <dcterms:modified xsi:type="dcterms:W3CDTF">2020-10-25T12:47:49Z</dcterms:modified>
</cp:coreProperties>
</file>