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6" r:id="rId2"/>
    <p:sldMasterId id="2147483708" r:id="rId3"/>
    <p:sldMasterId id="2147483720" r:id="rId4"/>
    <p:sldMasterId id="2147483732" r:id="rId5"/>
  </p:sldMasterIdLst>
  <p:sldIdLst>
    <p:sldId id="256" r:id="rId6"/>
    <p:sldId id="258"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662D28E-2F41-45A0-86C2-FD75A1E3AE29}" type="datetimeFigureOut">
              <a:rPr lang="id-ID" smtClean="0"/>
              <a:t>30/04/2020</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8AE5E54-A9B6-4063-8EFB-9B4CDEB1022D}" type="slidenum">
              <a:rPr lang="id-ID" smtClean="0"/>
              <a:t>‹#›</a:t>
            </a:fld>
            <a:endParaRPr lang="id-I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662D28E-2F41-45A0-86C2-FD75A1E3AE29}" type="datetimeFigureOut">
              <a:rPr lang="id-ID" smtClean="0"/>
              <a:t>30/04/2020</a:t>
            </a:fld>
            <a:endParaRPr lang="id-ID"/>
          </a:p>
        </p:txBody>
      </p:sp>
      <p:sp>
        <p:nvSpPr>
          <p:cNvPr id="9" name="Slide Number Placeholder 8"/>
          <p:cNvSpPr>
            <a:spLocks noGrp="1"/>
          </p:cNvSpPr>
          <p:nvPr>
            <p:ph type="sldNum" sz="quarter" idx="15"/>
          </p:nvPr>
        </p:nvSpPr>
        <p:spPr/>
        <p:txBody>
          <a:bodyPr rtlCol="0"/>
          <a:lstStyle/>
          <a:p>
            <a:fld id="{08AE5E54-A9B6-4063-8EFB-9B4CDEB1022D}"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8AE5E54-A9B6-4063-8EFB-9B4CDEB1022D}" type="slidenum">
              <a:rPr lang="id-ID" smtClean="0"/>
              <a:t>‹#›</a:t>
            </a:fld>
            <a:endParaRPr lang="id-I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662D28E-2F41-45A0-86C2-FD75A1E3AE29}" type="datetimeFigureOut">
              <a:rPr lang="id-ID" smtClean="0"/>
              <a:t>30/04/2020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AE5E54-A9B6-4063-8EFB-9B4CDEB1022D}"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662D28E-2F41-45A0-86C2-FD75A1E3AE29}" type="datetimeFigureOut">
              <a:rPr lang="id-ID" smtClean="0"/>
              <a:t>30/04/2020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8AE5E54-A9B6-4063-8EFB-9B4CDEB1022D}"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662D28E-2F41-45A0-86C2-FD75A1E3AE29}" type="datetimeFigureOut">
              <a:rPr lang="id-ID" smtClean="0"/>
              <a:t>30/04/2020</a:t>
            </a:fld>
            <a:endParaRPr lang="id-ID"/>
          </a:p>
        </p:txBody>
      </p:sp>
      <p:sp>
        <p:nvSpPr>
          <p:cNvPr id="7" name="Slide Number Placeholder 6"/>
          <p:cNvSpPr>
            <a:spLocks noGrp="1"/>
          </p:cNvSpPr>
          <p:nvPr>
            <p:ph type="sldNum" sz="quarter" idx="11"/>
          </p:nvPr>
        </p:nvSpPr>
        <p:spPr/>
        <p:txBody>
          <a:bodyPr rtlCol="0"/>
          <a:lstStyle/>
          <a:p>
            <a:fld id="{08AE5E54-A9B6-4063-8EFB-9B4CDEB1022D}"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2D28E-2F41-45A0-86C2-FD75A1E3AE29}" type="datetimeFigureOut">
              <a:rPr lang="id-ID" smtClean="0"/>
              <a:t>30/04/2020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662D28E-2F41-45A0-86C2-FD75A1E3AE29}" type="datetimeFigureOut">
              <a:rPr lang="id-ID" smtClean="0"/>
              <a:t>30/04/2020</a:t>
            </a:fld>
            <a:endParaRPr lang="id-ID"/>
          </a:p>
        </p:txBody>
      </p:sp>
      <p:sp>
        <p:nvSpPr>
          <p:cNvPr id="22" name="Slide Number Placeholder 21"/>
          <p:cNvSpPr>
            <a:spLocks noGrp="1"/>
          </p:cNvSpPr>
          <p:nvPr>
            <p:ph type="sldNum" sz="quarter" idx="15"/>
          </p:nvPr>
        </p:nvSpPr>
        <p:spPr/>
        <p:txBody>
          <a:bodyPr rtlCol="0"/>
          <a:lstStyle/>
          <a:p>
            <a:fld id="{08AE5E54-A9B6-4063-8EFB-9B4CDEB1022D}"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662D28E-2F41-45A0-86C2-FD75A1E3AE29}" type="datetimeFigureOut">
              <a:rPr lang="id-ID" smtClean="0"/>
              <a:t>30/04/2020</a:t>
            </a:fld>
            <a:endParaRPr lang="id-ID"/>
          </a:p>
        </p:txBody>
      </p:sp>
      <p:sp>
        <p:nvSpPr>
          <p:cNvPr id="18" name="Slide Number Placeholder 17"/>
          <p:cNvSpPr>
            <a:spLocks noGrp="1"/>
          </p:cNvSpPr>
          <p:nvPr>
            <p:ph type="sldNum" sz="quarter" idx="11"/>
          </p:nvPr>
        </p:nvSpPr>
        <p:spPr/>
        <p:txBody>
          <a:bodyPr rtlCol="0"/>
          <a:lstStyle/>
          <a:p>
            <a:fld id="{08AE5E54-A9B6-4063-8EFB-9B4CDEB1022D}"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2662D28E-2F41-45A0-86C2-FD75A1E3AE29}" type="datetimeFigureOut">
              <a:rPr lang="id-ID" smtClean="0"/>
              <a:t>30/04/2020</a:t>
            </a:fld>
            <a:endParaRPr lang="id-ID"/>
          </a:p>
        </p:txBody>
      </p:sp>
      <p:sp>
        <p:nvSpPr>
          <p:cNvPr id="2" name="Footer Placeholder 1"/>
          <p:cNvSpPr>
            <a:spLocks noGrp="1"/>
          </p:cNvSpPr>
          <p:nvPr>
            <p:ph type="ftr" sz="quarter" idx="11"/>
          </p:nvPr>
        </p:nvSpPr>
        <p:spPr/>
        <p:txBody>
          <a:bodyPr/>
          <a:lstStyle/>
          <a:p>
            <a:endParaRPr lang="id-ID"/>
          </a:p>
        </p:txBody>
      </p:sp>
      <p:sp>
        <p:nvSpPr>
          <p:cNvPr id="15" name="Slide Number Placeholder 14"/>
          <p:cNvSpPr>
            <a:spLocks noGrp="1"/>
          </p:cNvSpPr>
          <p:nvPr>
            <p:ph type="sldNum" sz="quarter" idx="12"/>
          </p:nvPr>
        </p:nvSpPr>
        <p:spPr>
          <a:xfrm>
            <a:off x="8229600" y="6473952"/>
            <a:ext cx="758952" cy="246888"/>
          </a:xfrm>
        </p:spPr>
        <p:txBody>
          <a:bodyPr/>
          <a:lstStyle/>
          <a:p>
            <a:fld id="{08AE5E54-A9B6-4063-8EFB-9B4CDEB1022D}" type="slidenum">
              <a:rPr lang="id-ID" smtClean="0"/>
              <a:t>‹#›</a:t>
            </a:fld>
            <a:endParaRPr lang="id-ID"/>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2662D28E-2F41-45A0-86C2-FD75A1E3AE29}" type="datetimeFigureOut">
              <a:rPr lang="id-ID" smtClean="0"/>
              <a:t>30/04/2020</a:t>
            </a:fld>
            <a:endParaRPr lang="id-ID"/>
          </a:p>
        </p:txBody>
      </p:sp>
      <p:sp>
        <p:nvSpPr>
          <p:cNvPr id="19" name="Footer Placeholder 18"/>
          <p:cNvSpPr>
            <a:spLocks noGrp="1"/>
          </p:cNvSpPr>
          <p:nvPr>
            <p:ph type="ftr" sz="quarter" idx="11"/>
          </p:nvPr>
        </p:nvSpPr>
        <p:spPr>
          <a:xfrm>
            <a:off x="3581400" y="76200"/>
            <a:ext cx="2895600" cy="288925"/>
          </a:xfrm>
        </p:spPr>
        <p:txBody>
          <a:bodyPr/>
          <a:lstStyle/>
          <a:p>
            <a:endParaRPr lang="id-ID"/>
          </a:p>
        </p:txBody>
      </p:sp>
      <p:sp>
        <p:nvSpPr>
          <p:cNvPr id="16" name="Slide Number Placeholder 15"/>
          <p:cNvSpPr>
            <a:spLocks noGrp="1"/>
          </p:cNvSpPr>
          <p:nvPr>
            <p:ph type="sldNum" sz="quarter" idx="12"/>
          </p:nvPr>
        </p:nvSpPr>
        <p:spPr>
          <a:xfrm>
            <a:off x="8229600" y="6473952"/>
            <a:ext cx="758952" cy="246888"/>
          </a:xfrm>
        </p:spPr>
        <p:txBody>
          <a:bodyPr/>
          <a:lstStyle/>
          <a:p>
            <a:fld id="{08AE5E54-A9B6-4063-8EFB-9B4CDEB1022D}" type="slidenum">
              <a:rPr lang="id-ID" smtClean="0"/>
              <a:t>‹#›</a:t>
            </a:fld>
            <a:endParaRPr lang="id-ID"/>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2662D28E-2F41-45A0-86C2-FD75A1E3AE29}" type="datetimeFigureOut">
              <a:rPr lang="id-ID" smtClean="0"/>
              <a:t>30/04/2020</a:t>
            </a:fld>
            <a:endParaRPr lang="id-ID"/>
          </a:p>
        </p:txBody>
      </p:sp>
      <p:sp>
        <p:nvSpPr>
          <p:cNvPr id="11" name="Footer Placeholder 10"/>
          <p:cNvSpPr>
            <a:spLocks noGrp="1"/>
          </p:cNvSpPr>
          <p:nvPr>
            <p:ph type="ftr" sz="quarter" idx="11"/>
          </p:nvPr>
        </p:nvSpPr>
        <p:spPr/>
        <p:txBody>
          <a:bodyPr/>
          <a:lstStyle/>
          <a:p>
            <a:endParaRPr lang="id-ID"/>
          </a:p>
        </p:txBody>
      </p:sp>
      <p:sp>
        <p:nvSpPr>
          <p:cNvPr id="16" name="Slide Number Placeholder 15"/>
          <p:cNvSpPr>
            <a:spLocks noGrp="1"/>
          </p:cNvSpPr>
          <p:nvPr>
            <p:ph type="sldNum" sz="quarter" idx="12"/>
          </p:nvPr>
        </p:nvSpPr>
        <p:spPr/>
        <p:txBody>
          <a:bodyPr/>
          <a:lstStyle/>
          <a:p>
            <a:fld id="{08AE5E54-A9B6-4063-8EFB-9B4CDEB1022D}" type="slidenum">
              <a:rPr lang="id-ID" smtClean="0"/>
              <a:t>‹#›</a:t>
            </a:fld>
            <a:endParaRPr lang="id-ID"/>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2662D28E-2F41-45A0-86C2-FD75A1E3AE29}" type="datetimeFigureOut">
              <a:rPr lang="id-ID" smtClean="0"/>
              <a:t>30/04/2020</a:t>
            </a:fld>
            <a:endParaRPr lang="id-ID"/>
          </a:p>
        </p:txBody>
      </p:sp>
      <p:sp>
        <p:nvSpPr>
          <p:cNvPr id="10" name="Footer Placeholder 9"/>
          <p:cNvSpPr>
            <a:spLocks noGrp="1"/>
          </p:cNvSpPr>
          <p:nvPr>
            <p:ph type="ftr" sz="quarter" idx="11"/>
          </p:nvPr>
        </p:nvSpPr>
        <p:spPr/>
        <p:txBody>
          <a:bodyPr/>
          <a:lstStyle/>
          <a:p>
            <a:endParaRPr lang="id-ID"/>
          </a:p>
        </p:txBody>
      </p:sp>
      <p:sp>
        <p:nvSpPr>
          <p:cNvPr id="31" name="Slide Number Placeholder 30"/>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2662D28E-2F41-45A0-86C2-FD75A1E3AE29}" type="datetimeFigureOut">
              <a:rPr lang="id-ID" smtClean="0"/>
              <a:t>30/04/2020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229600" y="6477000"/>
            <a:ext cx="762000" cy="246888"/>
          </a:xfrm>
        </p:spPr>
        <p:txBody>
          <a:bodyPr/>
          <a:lstStyle/>
          <a:p>
            <a:fld id="{08AE5E54-A9B6-4063-8EFB-9B4CDEB1022D}" type="slidenum">
              <a:rPr lang="id-ID" smtClean="0"/>
              <a:t>‹#›</a:t>
            </a:fld>
            <a:endParaRPr lang="id-ID"/>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662D28E-2F41-45A0-86C2-FD75A1E3AE29}" type="datetimeFigureOut">
              <a:rPr lang="id-ID" smtClean="0"/>
              <a:t>30/04/2020</a:t>
            </a:fld>
            <a:endParaRPr lang="id-ID"/>
          </a:p>
        </p:txBody>
      </p:sp>
      <p:sp>
        <p:nvSpPr>
          <p:cNvPr id="21" name="Footer Placeholder 20"/>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662D28E-2F41-45A0-86C2-FD75A1E3AE29}" type="datetimeFigureOut">
              <a:rPr lang="id-ID" smtClean="0"/>
              <a:t>30/04/2020</a:t>
            </a:fld>
            <a:endParaRPr lang="id-ID"/>
          </a:p>
        </p:txBody>
      </p:sp>
      <p:sp>
        <p:nvSpPr>
          <p:cNvPr id="24" name="Footer Placeholder 23"/>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2662D28E-2F41-45A0-86C2-FD75A1E3AE29}" type="datetimeFigureOut">
              <a:rPr lang="id-ID" smtClean="0"/>
              <a:t>30/04/2020</a:t>
            </a:fld>
            <a:endParaRPr lang="id-ID"/>
          </a:p>
        </p:txBody>
      </p:sp>
      <p:sp>
        <p:nvSpPr>
          <p:cNvPr id="29" name="Footer Placeholder 28"/>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31" name="Slide Number Placeholder 30"/>
          <p:cNvSpPr>
            <a:spLocks noGrp="1"/>
          </p:cNvSpPr>
          <p:nvPr>
            <p:ph type="sldNum" sz="quarter" idx="12"/>
          </p:nvPr>
        </p:nvSpPr>
        <p:spPr/>
        <p:txBody>
          <a:bodyPr/>
          <a:lstStyle/>
          <a:p>
            <a:fld id="{08AE5E54-A9B6-4063-8EFB-9B4CDEB1022D}" type="slidenum">
              <a:rPr lang="id-ID" smtClean="0"/>
              <a:t>‹#›</a:t>
            </a:fld>
            <a:endParaRPr lang="id-ID"/>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62D28E-2F41-45A0-86C2-FD75A1E3AE29}" type="datetimeFigureOut">
              <a:rPr lang="id-ID" smtClean="0"/>
              <a:t>30/04/2020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62D28E-2F41-45A0-86C2-FD75A1E3AE29}" type="datetimeFigureOut">
              <a:rPr lang="id-ID" smtClean="0"/>
              <a:t>30/04/2020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8AE5E54-A9B6-4063-8EFB-9B4CDEB1022D}" type="slidenum">
              <a:rPr lang="id-ID" smtClean="0"/>
              <a:t>‹#›</a:t>
            </a:fld>
            <a:endParaRPr lang="id-ID"/>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62D28E-2F41-45A0-86C2-FD75A1E3AE29}" type="datetimeFigureOut">
              <a:rPr lang="id-ID" smtClean="0"/>
              <a:t>30/04/2020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62D28E-2F41-45A0-86C2-FD75A1E3AE29}" type="datetimeFigureOut">
              <a:rPr lang="id-ID" smtClean="0"/>
              <a:t>30/04/2020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AE5E54-A9B6-4063-8EFB-9B4CDEB1022D}"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2D28E-2F41-45A0-86C2-FD75A1E3AE29}" type="datetimeFigureOut">
              <a:rPr lang="id-ID" smtClean="0"/>
              <a:t>30/04/2020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2D28E-2F41-45A0-86C2-FD75A1E3AE29}" type="datetimeFigureOut">
              <a:rPr lang="id-ID" smtClean="0"/>
              <a:t>30/04/2020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AE5E54-A9B6-4063-8EFB-9B4CDEB1022D}" type="slidenum">
              <a:rPr lang="id-ID" smtClean="0"/>
              <a:t>‹#›</a:t>
            </a:fld>
            <a:endParaRPr lang="id-ID"/>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2D28E-2F41-45A0-86C2-FD75A1E3AE29}" type="datetimeFigureOut">
              <a:rPr lang="id-ID" smtClean="0"/>
              <a:t>30/04/2020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662D28E-2F41-45A0-86C2-FD75A1E3AE29}" type="datetimeFigureOut">
              <a:rPr lang="id-ID" smtClean="0"/>
              <a:t>30/04/2020</a:t>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8AE5E54-A9B6-4063-8EFB-9B4CDEB1022D}"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8AE5E54-A9B6-4063-8EFB-9B4CDEB1022D}" type="slidenum">
              <a:rPr lang="id-ID" smtClean="0"/>
              <a:t>‹#›</a:t>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662D28E-2F41-45A0-86C2-FD75A1E3AE29}" type="datetimeFigureOut">
              <a:rPr lang="id-ID" smtClean="0"/>
              <a:t>30/04/2020</a:t>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8AE5E54-A9B6-4063-8EFB-9B4CDEB1022D}" type="slidenum">
              <a:rPr lang="id-ID" smtClean="0"/>
              <a:t>‹#›</a:t>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2662D28E-2F41-45A0-86C2-FD75A1E3AE29}" type="datetimeFigureOut">
              <a:rPr lang="id-ID" smtClean="0"/>
              <a:t>30/04/2020</a:t>
            </a:fld>
            <a:endParaRPr lang="id-ID"/>
          </a:p>
        </p:txBody>
      </p:sp>
      <p:sp>
        <p:nvSpPr>
          <p:cNvPr id="10" name="Slide Number Placeholder 9"/>
          <p:cNvSpPr>
            <a:spLocks noGrp="1"/>
          </p:cNvSpPr>
          <p:nvPr>
            <p:ph type="sldNum" sz="quarter" idx="16"/>
          </p:nvPr>
        </p:nvSpPr>
        <p:spPr/>
        <p:txBody>
          <a:bodyPr rtlCol="0"/>
          <a:lstStyle/>
          <a:p>
            <a:fld id="{08AE5E54-A9B6-4063-8EFB-9B4CDEB1022D}" type="slidenum">
              <a:rPr lang="id-ID" smtClean="0"/>
              <a:t>‹#›</a:t>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662D28E-2F41-45A0-86C2-FD75A1E3AE29}" type="datetimeFigureOut">
              <a:rPr lang="id-ID" smtClean="0"/>
              <a:t>30/04/2020</a:t>
            </a:fld>
            <a:endParaRPr lang="id-ID"/>
          </a:p>
        </p:txBody>
      </p:sp>
      <p:sp>
        <p:nvSpPr>
          <p:cNvPr id="12" name="Slide Number Placeholder 11"/>
          <p:cNvSpPr>
            <a:spLocks noGrp="1"/>
          </p:cNvSpPr>
          <p:nvPr>
            <p:ph type="sldNum" sz="quarter" idx="16"/>
          </p:nvPr>
        </p:nvSpPr>
        <p:spPr/>
        <p:txBody>
          <a:bodyPr rtlCol="0"/>
          <a:lstStyle/>
          <a:p>
            <a:fld id="{08AE5E54-A9B6-4063-8EFB-9B4CDEB1022D}" type="slidenum">
              <a:rPr lang="id-ID" smtClean="0"/>
              <a:t>‹#›</a:t>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62D28E-2F41-45A0-86C2-FD75A1E3AE29}" type="datetimeFigureOut">
              <a:rPr lang="id-ID" smtClean="0"/>
              <a:t>30/04/2020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8AE5E54-A9B6-4063-8EFB-9B4CDEB1022D}" type="slidenum">
              <a:rPr lang="id-ID" smtClean="0"/>
              <a:t>‹#›</a:t>
            </a:fld>
            <a:endParaRPr lang="id-ID"/>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662D28E-2F41-45A0-86C2-FD75A1E3AE29}" type="datetimeFigureOut">
              <a:rPr lang="id-ID" smtClean="0"/>
              <a:t>30/04/2020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8AE5E54-A9B6-4063-8EFB-9B4CDEB1022D}" type="slidenum">
              <a:rPr lang="id-ID" smtClean="0"/>
              <a:t>‹#›</a:t>
            </a:fld>
            <a:endParaRPr lang="id-ID"/>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2D28E-2F41-45A0-86C2-FD75A1E3AE29}" type="datetimeFigureOut">
              <a:rPr lang="id-ID" smtClean="0"/>
              <a:t>30/04/2020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8AE5E54-A9B6-4063-8EFB-9B4CDEB1022D}" type="slidenum">
              <a:rPr lang="id-ID" smtClean="0"/>
              <a:t>‹#›</a:t>
            </a:fld>
            <a:endParaRPr lang="id-ID"/>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662D28E-2F41-45A0-86C2-FD75A1E3AE29}" type="datetimeFigureOut">
              <a:rPr lang="id-ID" smtClean="0"/>
              <a:t>30/04/2020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8AE5E54-A9B6-4063-8EFB-9B4CDEB1022D}" type="slidenum">
              <a:rPr lang="id-ID" smtClean="0"/>
              <a:t>‹#›</a:t>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662D28E-2F41-45A0-86C2-FD75A1E3AE29}" type="datetimeFigureOut">
              <a:rPr lang="id-ID" smtClean="0"/>
              <a:t>30/04/2020</a:t>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8AE5E54-A9B6-4063-8EFB-9B4CDEB1022D}" type="slidenum">
              <a:rPr lang="id-ID" smtClean="0"/>
              <a:t>‹#›</a:t>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2662D28E-2F41-45A0-86C2-FD75A1E3AE29}" type="datetimeFigureOut">
              <a:rPr lang="id-ID" smtClean="0"/>
              <a:t>30/04/2020</a:t>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8AE5E54-A9B6-4063-8EFB-9B4CDEB1022D}"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662D28E-2F41-45A0-86C2-FD75A1E3AE29}" type="datetimeFigureOut">
              <a:rPr lang="id-ID" smtClean="0"/>
              <a:t>30/04/2020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2D28E-2F41-45A0-86C2-FD75A1E3AE29}" type="datetimeFigureOut">
              <a:rPr lang="id-ID" smtClean="0"/>
              <a:t>30/04/2020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2D28E-2F41-45A0-86C2-FD75A1E3AE29}" type="datetimeFigureOut">
              <a:rPr lang="id-ID" smtClean="0"/>
              <a:t>30/04/2020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AE5E54-A9B6-4063-8EFB-9B4CDEB1022D}"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2D28E-2F41-45A0-86C2-FD75A1E3AE29}" type="datetimeFigureOut">
              <a:rPr lang="id-ID" smtClean="0"/>
              <a:t>30/04/2020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8AE5E54-A9B6-4063-8EFB-9B4CDEB1022D}" type="slidenum">
              <a:rPr lang="id-ID" smtClean="0"/>
              <a:t>‹#›</a:t>
            </a:fld>
            <a:endParaRPr lang="id-ID"/>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662D28E-2F41-45A0-86C2-FD75A1E3AE29}" type="datetimeFigureOut">
              <a:rPr lang="id-ID" smtClean="0"/>
              <a:t>30/04/2020</a:t>
            </a:fld>
            <a:endParaRPr lang="id-ID"/>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id-ID"/>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08AE5E54-A9B6-4063-8EFB-9B4CDEB1022D}"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662D28E-2F41-45A0-86C2-FD75A1E3AE29}" type="datetimeFigureOut">
              <a:rPr lang="id-ID" smtClean="0"/>
              <a:t>30/04/2020</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8AE5E54-A9B6-4063-8EFB-9B4CDEB1022D}"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662D28E-2F41-45A0-86C2-FD75A1E3AE29}" type="datetimeFigureOut">
              <a:rPr lang="id-ID" smtClean="0"/>
              <a:t>30/04/2020</a:t>
            </a:fld>
            <a:endParaRPr lang="id-ID"/>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id-ID"/>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8AE5E54-A9B6-4063-8EFB-9B4CDEB1022D}" type="slidenum">
              <a:rPr lang="id-ID" smtClean="0"/>
              <a:t>‹#›</a:t>
            </a:fld>
            <a:endParaRPr lang="id-ID"/>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662D28E-2F41-45A0-86C2-FD75A1E3AE29}" type="datetimeFigureOut">
              <a:rPr lang="id-ID" smtClean="0"/>
              <a:t>30/04/2020</a:t>
            </a:fld>
            <a:endParaRPr lang="id-ID"/>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id-ID"/>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8AE5E54-A9B6-4063-8EFB-9B4CDEB1022D}"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662D28E-2F41-45A0-86C2-FD75A1E3AE29}" type="datetimeFigureOut">
              <a:rPr lang="id-ID" smtClean="0"/>
              <a:t>30/04/2020</a:t>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8AE5E54-A9B6-4063-8EFB-9B4CDEB1022D}"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46000" b="-46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id-ID" dirty="0" smtClean="0"/>
              <a:t>Oleh:</a:t>
            </a:r>
          </a:p>
          <a:p>
            <a:r>
              <a:rPr lang="id-ID" dirty="0" smtClean="0"/>
              <a:t>Jayati,S.Ag</a:t>
            </a:r>
            <a:endParaRPr lang="id-ID" dirty="0"/>
          </a:p>
        </p:txBody>
      </p:sp>
      <p:sp>
        <p:nvSpPr>
          <p:cNvPr id="2" name="Title 1"/>
          <p:cNvSpPr>
            <a:spLocks noGrp="1"/>
          </p:cNvSpPr>
          <p:nvPr>
            <p:ph type="ctrTitle"/>
          </p:nvPr>
        </p:nvSpPr>
        <p:spPr/>
        <p:txBody>
          <a:bodyPr/>
          <a:lstStyle/>
          <a:p>
            <a:r>
              <a:rPr lang="id-ID" dirty="0" smtClean="0"/>
              <a:t>Puasa Dalam Agama Buddha</a:t>
            </a:r>
            <a:endParaRPr lang="id-ID" dirty="0"/>
          </a:p>
        </p:txBody>
      </p:sp>
    </p:spTree>
    <p:extLst>
      <p:ext uri="{BB962C8B-B14F-4D97-AF65-F5344CB8AC3E}">
        <p14:creationId xmlns:p14="http://schemas.microsoft.com/office/powerpoint/2010/main" val="14636207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5486400"/>
            <a:ext cx="8640960" cy="750912"/>
          </a:xfrm>
        </p:spPr>
        <p:txBody>
          <a:bodyPr/>
          <a:lstStyle/>
          <a:p>
            <a:pPr algn="ctr"/>
            <a:r>
              <a:rPr lang="id-ID" dirty="0" smtClean="0"/>
              <a:t>SEMOGA SEMUA MAHKLUK HIDUP BERBAHAGIA</a:t>
            </a:r>
            <a:endParaRPr lang="id-ID" dirty="0"/>
          </a:p>
        </p:txBody>
      </p:sp>
      <p:sp>
        <p:nvSpPr>
          <p:cNvPr id="3" name="Text Placeholder 2"/>
          <p:cNvSpPr>
            <a:spLocks noGrp="1"/>
          </p:cNvSpPr>
          <p:nvPr>
            <p:ph type="body" idx="2"/>
          </p:nvPr>
        </p:nvSpPr>
        <p:spPr/>
        <p:txBody>
          <a:bodyPr/>
          <a:lstStyle/>
          <a:p>
            <a:r>
              <a:rPr lang="id-ID" dirty="0" smtClean="0"/>
              <a:t>Sukhihottu</a:t>
            </a:r>
          </a:p>
          <a:p>
            <a:r>
              <a:rPr lang="id-ID" dirty="0" smtClean="0"/>
              <a:t>Namo Buddhaya</a:t>
            </a:r>
          </a:p>
          <a:p>
            <a:endParaRPr lang="id-ID" dirty="0"/>
          </a:p>
        </p:txBody>
      </p:sp>
      <p:pic>
        <p:nvPicPr>
          <p:cNvPr id="6" name="Content Placeholder 5"/>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2915816" y="476673"/>
            <a:ext cx="5999584" cy="4968552"/>
          </a:xfrm>
        </p:spPr>
      </p:pic>
      <p:sp>
        <p:nvSpPr>
          <p:cNvPr id="5" name="Rectangle 4"/>
          <p:cNvSpPr/>
          <p:nvPr/>
        </p:nvSpPr>
        <p:spPr>
          <a:xfrm>
            <a:off x="179512" y="1556792"/>
            <a:ext cx="2736304" cy="30963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1026" name="Picture 2" descr="C:\Users\User\Pictures\1,cobq.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412776"/>
            <a:ext cx="2736303"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641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600" dirty="0" smtClean="0"/>
              <a:t>Pengertian Puasa Dalam Agama Buddha</a:t>
            </a:r>
            <a:endParaRPr lang="id-ID" sz="3600" dirty="0"/>
          </a:p>
        </p:txBody>
      </p:sp>
      <p:sp>
        <p:nvSpPr>
          <p:cNvPr id="3" name="Content Placeholder 2"/>
          <p:cNvSpPr>
            <a:spLocks noGrp="1"/>
          </p:cNvSpPr>
          <p:nvPr>
            <p:ph sz="quarter" idx="1"/>
          </p:nvPr>
        </p:nvSpPr>
        <p:spPr>
          <a:xfrm>
            <a:off x="457200" y="1340768"/>
            <a:ext cx="8229600" cy="4785395"/>
          </a:xfrm>
        </p:spPr>
        <p:txBody>
          <a:bodyPr>
            <a:normAutofit/>
          </a:bodyPr>
          <a:lstStyle/>
          <a:p>
            <a:pPr marL="0" indent="0">
              <a:buNone/>
            </a:pPr>
            <a:endParaRPr lang="id-ID" dirty="0" smtClean="0"/>
          </a:p>
          <a:p>
            <a:r>
              <a:rPr lang="id-ID" dirty="0" smtClean="0"/>
              <a:t>Puasa bukanlah meniadakan makan dan minum sepenuhnya tetapi ada pengertian yang lebih lanjut di mana seorang umat Buddha bisa makan dalam jangka waktu tertentu, yaitu dari jam 6 pagi sampai dengan jam 12 siang. Sedangkan untuk minum tidak ada batasan waktu tetapi ada batasan mengenai minuman apa saja yang tidak dapat dikonsumsi ketika sudah melebihi jam 12 siang. </a:t>
            </a:r>
            <a:endParaRPr lang="id-ID" dirty="0" smtClean="0"/>
          </a:p>
          <a:p>
            <a:endParaRPr lang="id-ID" dirty="0"/>
          </a:p>
          <a:p>
            <a:endParaRPr lang="id-ID" dirty="0" smtClean="0"/>
          </a:p>
          <a:p>
            <a:endParaRPr lang="id-ID" dirty="0"/>
          </a:p>
          <a:p>
            <a:endParaRPr lang="id-ID" dirty="0" smtClean="0"/>
          </a:p>
          <a:p>
            <a:endParaRPr lang="id-ID" dirty="0"/>
          </a:p>
          <a:p>
            <a:endParaRPr lang="id-ID" dirty="0"/>
          </a:p>
        </p:txBody>
      </p:sp>
    </p:spTree>
    <p:extLst>
      <p:ext uri="{BB962C8B-B14F-4D97-AF65-F5344CB8AC3E}">
        <p14:creationId xmlns:p14="http://schemas.microsoft.com/office/powerpoint/2010/main" val="186458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0666"/>
          </a:xfrm>
        </p:spPr>
        <p:txBody>
          <a:bodyPr/>
          <a:lstStyle/>
          <a:p>
            <a:pPr algn="just"/>
            <a:r>
              <a:rPr lang="id-ID" dirty="0" smtClean="0"/>
              <a:t>Pada umumnya umat Buddha melatih diri  berpuasa dengan melakukannya saat hari Uposatha. Dalam penanggalan Buddhis, setiap bulannya terdapat empat hari Uposatha, yaitu tanggal 1, 8, 15, dan 22. </a:t>
            </a:r>
            <a:endParaRPr lang="id-ID" dirty="0"/>
          </a:p>
        </p:txBody>
      </p:sp>
    </p:spTree>
    <p:extLst>
      <p:ext uri="{BB962C8B-B14F-4D97-AF65-F5344CB8AC3E}">
        <p14:creationId xmlns:p14="http://schemas.microsoft.com/office/powerpoint/2010/main" val="35478133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06690"/>
          </a:xfrm>
        </p:spPr>
        <p:txBody>
          <a:bodyPr>
            <a:normAutofit/>
          </a:bodyPr>
          <a:lstStyle/>
          <a:p>
            <a:pPr algn="l"/>
            <a:r>
              <a:rPr lang="id-ID" sz="2800" dirty="0" smtClean="0"/>
              <a:t>Pada hari Uposatha ini, umat Buddha  Melaksanakan delapan aturan moralitas yang disebut dengan Atthasila diantaranya :</a:t>
            </a:r>
            <a:br>
              <a:rPr lang="id-ID" sz="2800" dirty="0" smtClean="0"/>
            </a:br>
            <a:r>
              <a:rPr lang="id-ID" sz="2000" dirty="0" smtClean="0"/>
              <a:t>1) Melatih diri tidak membunuh makhluk hidup,</a:t>
            </a:r>
            <a:br>
              <a:rPr lang="id-ID" sz="2000" dirty="0" smtClean="0"/>
            </a:br>
            <a:r>
              <a:rPr lang="id-ID" sz="2000" dirty="0" smtClean="0"/>
              <a:t> (2)Melatih diri  tidak mencuri, </a:t>
            </a:r>
            <a:br>
              <a:rPr lang="id-ID" sz="2000" dirty="0" smtClean="0"/>
            </a:br>
            <a:r>
              <a:rPr lang="id-ID" sz="2000" dirty="0" smtClean="0"/>
              <a:t>(3) Melatih diri tidak melakukan hubungan seksual, </a:t>
            </a:r>
            <a:br>
              <a:rPr lang="id-ID" sz="2000" dirty="0" smtClean="0"/>
            </a:br>
            <a:r>
              <a:rPr lang="id-ID" sz="2000" dirty="0" smtClean="0"/>
              <a:t>(4) Melatih diri tidak bohong, </a:t>
            </a:r>
            <a:br>
              <a:rPr lang="id-ID" sz="2000" dirty="0" smtClean="0"/>
            </a:br>
            <a:r>
              <a:rPr lang="id-ID" sz="2000" dirty="0" smtClean="0"/>
              <a:t>(5) Melatih diri tidak minum-minuman keras maupun obat-obat yang dapat melemahkan kesadaran,</a:t>
            </a:r>
            <a:br>
              <a:rPr lang="id-ID" sz="2000" dirty="0" smtClean="0"/>
            </a:br>
            <a:r>
              <a:rPr lang="id-ID" sz="2000" dirty="0" smtClean="0"/>
              <a:t> (6) Melatih diri  tidak makan setelah lewat tengah hari,</a:t>
            </a:r>
            <a:br>
              <a:rPr lang="id-ID" sz="2000" dirty="0" smtClean="0"/>
            </a:br>
            <a:r>
              <a:rPr lang="id-ID" sz="2000" dirty="0" smtClean="0"/>
              <a:t> (7) Melatih diri tidak menikmati hiburan (tarian, musik, pertunjukan, dan sejenisnya) dan memakai wangi-wangian maupun kosmetik untuk mempercantik diri, </a:t>
            </a:r>
            <a:br>
              <a:rPr lang="id-ID" sz="2000" dirty="0" smtClean="0"/>
            </a:br>
            <a:r>
              <a:rPr lang="id-ID" sz="2000" dirty="0" smtClean="0"/>
              <a:t>(8) Melatih diri menghindari penggunaan tempat duduk dan tempat tidur yang mewah. </a:t>
            </a:r>
            <a:endParaRPr lang="id-ID" sz="2000" dirty="0"/>
          </a:p>
        </p:txBody>
      </p:sp>
    </p:spTree>
    <p:extLst>
      <p:ext uri="{BB962C8B-B14F-4D97-AF65-F5344CB8AC3E}">
        <p14:creationId xmlns:p14="http://schemas.microsoft.com/office/powerpoint/2010/main" val="41786589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06690"/>
          </a:xfrm>
        </p:spPr>
        <p:txBody>
          <a:bodyPr>
            <a:normAutofit/>
          </a:bodyPr>
          <a:lstStyle/>
          <a:p>
            <a:pPr algn="just"/>
            <a:r>
              <a:rPr lang="id-ID" sz="3200" dirty="0" smtClean="0"/>
              <a:t>Namun sebenarnya tidak ada batasan waktu bagi umat Buddha untuk melatih puasa ini. Singkatnya, puasa ini dapat dilakukan setiap hari selama dilakukan dengan penuh tekad dan semangat. Contohnya adalah para bhikkhu yang terus melatih diri melakukan puasa ini setiap harinya, bahkan selain berpuasa sebenarnya para bhikkhu juga menjalankan 227 peraturan setiap harinya.</a:t>
            </a:r>
            <a:endParaRPr lang="id-ID" sz="3200" dirty="0"/>
          </a:p>
        </p:txBody>
      </p:sp>
    </p:spTree>
    <p:extLst>
      <p:ext uri="{BB962C8B-B14F-4D97-AF65-F5344CB8AC3E}">
        <p14:creationId xmlns:p14="http://schemas.microsoft.com/office/powerpoint/2010/main" val="2266027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78698"/>
          </a:xfrm>
        </p:spPr>
        <p:txBody>
          <a:bodyPr>
            <a:normAutofit/>
          </a:bodyPr>
          <a:lstStyle/>
          <a:p>
            <a:pPr algn="just"/>
            <a:r>
              <a:rPr lang="id-ID" sz="2800" dirty="0" smtClean="0"/>
              <a:t>Di era digital ini, sudah tidak sulit bagi umat Buddha untuk mencari kalender Buddhis dan melihat kapan Hari Uposatha setiap bulannya, di mana menjadi acuan untuk melakukan puasa pada saat hari Uposatha. Di sela padatnya aktivitas sebagai perumah tangga, biasanya ada event-event Buddhis tertentu ketika liburan sekolah ataupun liburan kerja, seperti pelatihan pabbaja samanera dan atthasilani,bisa juga 1 bulan menjelang waisak ataupun satuminggu menjelang waisak, yang didalamnya berlatih menjalankan puasa menurut agama Buddha. Tetapi sekali lagi ditekankan bahwa puasa dalam agama Buddha ini dapat dilakukan oleh siapa saja, kapan saja, dan di mana saja selama terdapat  tekad dan semangat.</a:t>
            </a:r>
            <a:endParaRPr lang="id-ID" sz="2800" dirty="0"/>
          </a:p>
        </p:txBody>
      </p:sp>
    </p:spTree>
    <p:extLst>
      <p:ext uri="{BB962C8B-B14F-4D97-AF65-F5344CB8AC3E}">
        <p14:creationId xmlns:p14="http://schemas.microsoft.com/office/powerpoint/2010/main" val="1054142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71600" y="2743200"/>
            <a:ext cx="7123113" cy="4114800"/>
          </a:xfrm>
        </p:spPr>
        <p:txBody>
          <a:bodyPr>
            <a:normAutofit fontScale="77500" lnSpcReduction="20000"/>
          </a:bodyPr>
          <a:lstStyle/>
          <a:p>
            <a:pPr marL="514350" indent="-514350">
              <a:buAutoNum type="arabicPeriod"/>
            </a:pPr>
            <a:r>
              <a:rPr lang="id-ID" dirty="0" smtClean="0"/>
              <a:t>Secara </a:t>
            </a:r>
            <a:r>
              <a:rPr lang="id-ID" dirty="0"/>
              <a:t>ekonomis pengeluaran yang biasanya umat Buddha (khusus perumah tangga) lakukan akan berkurang</a:t>
            </a:r>
            <a:r>
              <a:rPr lang="id-ID" dirty="0" smtClean="0"/>
              <a:t>.</a:t>
            </a:r>
          </a:p>
          <a:p>
            <a:pPr marL="514350" indent="-514350">
              <a:buAutoNum type="arabicPeriod"/>
            </a:pPr>
            <a:r>
              <a:rPr lang="id-ID" dirty="0" smtClean="0"/>
              <a:t>secara </a:t>
            </a:r>
            <a:r>
              <a:rPr lang="id-ID" dirty="0"/>
              <a:t>kesehatan. Sila yang berhubungan dengan kesehatan, yaitu sila kelima. Karena sila kelima waspada terhadap makanan dan minuman serta zat-zat tertentu yang tidak cocok dengan kondisi tubuh. Jenis makanan dan minuman tersebut apabila dihindari maka akan bermanfaat dan menyehatkan tubuh</a:t>
            </a:r>
            <a:r>
              <a:rPr lang="id-ID" dirty="0" smtClean="0"/>
              <a:t>.</a:t>
            </a:r>
          </a:p>
          <a:p>
            <a:pPr marL="514350" indent="-514350">
              <a:buAutoNum type="arabicPeriod"/>
            </a:pPr>
            <a:r>
              <a:rPr lang="id-ID" dirty="0"/>
              <a:t>3. secara spiritual. Umat Buddha akan memiliki kualitas bathin yang baik seperti bebas dari penyesalan dan kekhawatiran, mendapatkan kebahagiaan dan sewaktu meninggal hatinya tenang. Selain itu di kehidupan selanjutnya juga akan terlahir di alam bahagia.</a:t>
            </a:r>
          </a:p>
        </p:txBody>
      </p:sp>
      <p:sp>
        <p:nvSpPr>
          <p:cNvPr id="3" name="Title 2"/>
          <p:cNvSpPr>
            <a:spLocks noGrp="1"/>
          </p:cNvSpPr>
          <p:nvPr>
            <p:ph type="title"/>
          </p:nvPr>
        </p:nvSpPr>
        <p:spPr/>
        <p:txBody>
          <a:bodyPr>
            <a:normAutofit fontScale="90000"/>
          </a:bodyPr>
          <a:lstStyle/>
          <a:p>
            <a:r>
              <a:rPr lang="id-ID" dirty="0" smtClean="0"/>
              <a:t>Manfaat yang diperoleh dari pelaksanaan uposatha</a:t>
            </a:r>
            <a:endParaRPr lang="id-ID" dirty="0"/>
          </a:p>
        </p:txBody>
      </p:sp>
    </p:spTree>
    <p:extLst>
      <p:ext uri="{BB962C8B-B14F-4D97-AF65-F5344CB8AC3E}">
        <p14:creationId xmlns:p14="http://schemas.microsoft.com/office/powerpoint/2010/main" val="889896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450506"/>
          </a:xfrm>
        </p:spPr>
        <p:txBody>
          <a:bodyPr>
            <a:normAutofit/>
          </a:bodyPr>
          <a:lstStyle/>
          <a:p>
            <a:r>
              <a:rPr lang="id-ID" sz="4000" dirty="0">
                <a:latin typeface="Agency FB" pitchFamily="34" charset="0"/>
              </a:rPr>
              <a:t>Dalam Digha Nikaya; Maha Parinibbana Sutta, Sang Buddha mengatakan : “</a:t>
            </a:r>
            <a:r>
              <a:rPr lang="id-ID" sz="3200" i="1" dirty="0">
                <a:latin typeface="Agency FB" pitchFamily="34" charset="0"/>
              </a:rPr>
              <a:t>Ia yang melaksanakan Sila dengan baik, nama harumnya tersebar luas hingga sampai ke alam dewa; Ia akan memperoleh kekayaan dunia dan Dhamma (lahir dan batin); Tanpa ketakutan dan keraguan; ia dipuji oleh orang yang bijaksana; meninggal dengan tenang; dan terlahir di alam surga.”</a:t>
            </a:r>
          </a:p>
        </p:txBody>
      </p:sp>
    </p:spTree>
    <p:extLst>
      <p:ext uri="{BB962C8B-B14F-4D97-AF65-F5344CB8AC3E}">
        <p14:creationId xmlns:p14="http://schemas.microsoft.com/office/powerpoint/2010/main" val="750089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746650"/>
          </a:xfrm>
        </p:spPr>
        <p:txBody>
          <a:bodyPr>
            <a:normAutofit/>
          </a:bodyPr>
          <a:lstStyle/>
          <a:p>
            <a:r>
              <a:rPr lang="id-ID" dirty="0"/>
              <a:t>( Dalam Dhammapada X:I </a:t>
            </a:r>
            <a:r>
              <a:rPr lang="id-ID" dirty="0" smtClean="0"/>
              <a:t>)</a:t>
            </a:r>
            <a:br>
              <a:rPr lang="id-ID" dirty="0" smtClean="0"/>
            </a:br>
            <a:r>
              <a:rPr lang="id-ID" dirty="0"/>
              <a:t/>
            </a:r>
            <a:br>
              <a:rPr lang="id-ID" dirty="0"/>
            </a:br>
            <a:r>
              <a:rPr lang="id-ID" dirty="0">
                <a:latin typeface="Algerian" pitchFamily="82" charset="0"/>
              </a:rPr>
              <a:t>Apabila seseorang ingin hidup bahagia dan memperoleh kesenangan dengan tidak menyiksa mahkluk lain,yang juga mendambakan kebahagiaan ; Maka dalam kelahiran berikutnya ia akan memperoleh kebahagiaan</a:t>
            </a:r>
            <a:r>
              <a:rPr lang="id-ID" dirty="0"/>
              <a:t/>
            </a:r>
            <a:br>
              <a:rPr lang="id-ID" dirty="0"/>
            </a:br>
            <a:r>
              <a:rPr lang="id-ID" dirty="0"/>
              <a:t/>
            </a:r>
            <a:br>
              <a:rPr lang="id-ID" dirty="0"/>
            </a:br>
            <a:endParaRPr lang="id-ID" dirty="0"/>
          </a:p>
        </p:txBody>
      </p:sp>
    </p:spTree>
    <p:extLst>
      <p:ext uri="{BB962C8B-B14F-4D97-AF65-F5344CB8AC3E}">
        <p14:creationId xmlns:p14="http://schemas.microsoft.com/office/powerpoint/2010/main" val="123514377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_rels/them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image" Target="../media/image5.jpeg"/></Relationships>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4.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5.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119</TotalTime>
  <Words>475</Words>
  <Application>Microsoft Office PowerPoint</Application>
  <PresentationFormat>On-screen Show (4:3)</PresentationFormat>
  <Paragraphs>23</Paragraphs>
  <Slides>10</Slides>
  <Notes>0</Notes>
  <HiddenSlides>0</HiddenSlides>
  <MMClips>0</MMClips>
  <ScaleCrop>false</ScaleCrop>
  <HeadingPairs>
    <vt:vector size="4" baseType="variant">
      <vt:variant>
        <vt:lpstr>Theme</vt:lpstr>
      </vt:variant>
      <vt:variant>
        <vt:i4>5</vt:i4>
      </vt:variant>
      <vt:variant>
        <vt:lpstr>Slide Titles</vt:lpstr>
      </vt:variant>
      <vt:variant>
        <vt:i4>10</vt:i4>
      </vt:variant>
    </vt:vector>
  </HeadingPairs>
  <TitlesOfParts>
    <vt:vector size="15" baseType="lpstr">
      <vt:lpstr>Slipstream</vt:lpstr>
      <vt:lpstr>Oriel</vt:lpstr>
      <vt:lpstr>Trek</vt:lpstr>
      <vt:lpstr>Clarity</vt:lpstr>
      <vt:lpstr>Median</vt:lpstr>
      <vt:lpstr>Puasa Dalam Agama Buddha</vt:lpstr>
      <vt:lpstr>Pengertian Puasa Dalam Agama Buddha</vt:lpstr>
      <vt:lpstr>Pada umumnya umat Buddha melatih diri  berpuasa dengan melakukannya saat hari Uposatha. Dalam penanggalan Buddhis, setiap bulannya terdapat empat hari Uposatha, yaitu tanggal 1, 8, 15, dan 22. </vt:lpstr>
      <vt:lpstr>Pada hari Uposatha ini, umat Buddha  Melaksanakan delapan aturan moralitas yang disebut dengan Atthasila diantaranya : 1) Melatih diri tidak membunuh makhluk hidup,  (2)Melatih diri  tidak mencuri,  (3) Melatih diri tidak melakukan hubungan seksual,  (4) Melatih diri tidak bohong,  (5) Melatih diri tidak minum-minuman keras maupun obat-obat yang dapat melemahkan kesadaran,  (6) Melatih diri  tidak makan setelah lewat tengah hari,  (7) Melatih diri tidak menikmati hiburan (tarian, musik, pertunjukan, dan sejenisnya) dan memakai wangi-wangian maupun kosmetik untuk mempercantik diri,  (8) Melatih diri menghindari penggunaan tempat duduk dan tempat tidur yang mewah. </vt:lpstr>
      <vt:lpstr>Namun sebenarnya tidak ada batasan waktu bagi umat Buddha untuk melatih puasa ini. Singkatnya, puasa ini dapat dilakukan setiap hari selama dilakukan dengan penuh tekad dan semangat. Contohnya adalah para bhikkhu yang terus melatih diri melakukan puasa ini setiap harinya, bahkan selain berpuasa sebenarnya para bhikkhu juga menjalankan 227 peraturan setiap harinya.</vt:lpstr>
      <vt:lpstr>Di era digital ini, sudah tidak sulit bagi umat Buddha untuk mencari kalender Buddhis dan melihat kapan Hari Uposatha setiap bulannya, di mana menjadi acuan untuk melakukan puasa pada saat hari Uposatha. Di sela padatnya aktivitas sebagai perumah tangga, biasanya ada event-event Buddhis tertentu ketika liburan sekolah ataupun liburan kerja, seperti pelatihan pabbaja samanera dan atthasilani,bisa juga 1 bulan menjelang waisak ataupun satuminggu menjelang waisak, yang didalamnya berlatih menjalankan puasa menurut agama Buddha. Tetapi sekali lagi ditekankan bahwa puasa dalam agama Buddha ini dapat dilakukan oleh siapa saja, kapan saja, dan di mana saja selama terdapat  tekad dan semangat.</vt:lpstr>
      <vt:lpstr>Manfaat yang diperoleh dari pelaksanaan uposatha</vt:lpstr>
      <vt:lpstr>Dalam Digha Nikaya; Maha Parinibbana Sutta, Sang Buddha mengatakan : “Ia yang melaksanakan Sila dengan baik, nama harumnya tersebar luas hingga sampai ke alam dewa; Ia akan memperoleh kekayaan dunia dan Dhamma (lahir dan batin); Tanpa ketakutan dan keraguan; ia dipuji oleh orang yang bijaksana; meninggal dengan tenang; dan terlahir di alam surga.”</vt:lpstr>
      <vt:lpstr>( Dalam Dhammapada X:I )  Apabila seseorang ingin hidup bahagia dan memperoleh kesenangan dengan tidak menyiksa mahkluk lain,yang juga mendambakan kebahagiaan ; Maka dalam kelahiran berikutnya ia akan memperoleh kebahagiaan  </vt:lpstr>
      <vt:lpstr>SEMOGA SEMUA MAHKLUK HIDUP BERBAHAGIA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Puasa Dalam Agama Buddha</dc:title>
  <dc:creator>User</dc:creator>
  <cp:lastModifiedBy>User</cp:lastModifiedBy>
  <cp:revision>14</cp:revision>
  <dcterms:created xsi:type="dcterms:W3CDTF">2020-04-30T09:32:21Z</dcterms:created>
  <dcterms:modified xsi:type="dcterms:W3CDTF">2020-04-30T13:59:32Z</dcterms:modified>
</cp:coreProperties>
</file>