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2" r:id="rId1"/>
  </p:sldMasterIdLst>
  <p:notesMasterIdLst>
    <p:notesMasterId r:id="rId11"/>
  </p:notesMasterIdLst>
  <p:sldIdLst>
    <p:sldId id="288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15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0766C-A5E1-4BE0-B79D-B221391E3231}" type="datetimeFigureOut">
              <a:rPr lang="id-ID" smtClean="0"/>
              <a:pPr/>
              <a:t>05/07/2020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2FA97-F5B0-460A-91C8-450B4369F81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007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309F5-6968-436B-B575-52BFC811E1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05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8133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2569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12066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8598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0256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5951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2FA97-F5B0-460A-91C8-450B4369F818}" type="slidenum">
              <a:rPr lang="id-ID" smtClean="0"/>
              <a:pPr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3402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309F5-6968-436B-B575-52BFC811E1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05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1600200" y="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3871913" y="5514975"/>
            <a:ext cx="115728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/>
              <a:t>Company</a:t>
            </a:r>
          </a:p>
          <a:p>
            <a:pPr>
              <a:defRPr/>
            </a:pPr>
            <a:r>
              <a:rPr lang="en-US" sz="2600" b="1"/>
              <a:t>LOGO</a:t>
            </a:r>
          </a:p>
        </p:txBody>
      </p:sp>
      <p:sp>
        <p:nvSpPr>
          <p:cNvPr id="6" name="Rectangle 52"/>
          <p:cNvSpPr>
            <a:spLocks noChangeArrowheads="1"/>
          </p:cNvSpPr>
          <p:nvPr/>
        </p:nvSpPr>
        <p:spPr bwMode="ltGray">
          <a:xfrm>
            <a:off x="5895975" y="0"/>
            <a:ext cx="3248025" cy="2781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19050" y="2330450"/>
            <a:ext cx="9115425" cy="358775"/>
            <a:chOff x="3827" y="1468"/>
            <a:chExt cx="1927" cy="226"/>
          </a:xfrm>
        </p:grpSpPr>
        <p:sp>
          <p:nvSpPr>
            <p:cNvPr id="8" name="Line 54"/>
            <p:cNvSpPr>
              <a:spLocks noChangeShapeType="1"/>
            </p:cNvSpPr>
            <p:nvPr/>
          </p:nvSpPr>
          <p:spPr bwMode="white">
            <a:xfrm>
              <a:off x="3827" y="1468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9" name="Line 55"/>
            <p:cNvSpPr>
              <a:spLocks noChangeShapeType="1"/>
            </p:cNvSpPr>
            <p:nvPr/>
          </p:nvSpPr>
          <p:spPr bwMode="white">
            <a:xfrm>
              <a:off x="3827" y="1540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0" name="Line 56"/>
            <p:cNvSpPr>
              <a:spLocks noChangeShapeType="1"/>
            </p:cNvSpPr>
            <p:nvPr/>
          </p:nvSpPr>
          <p:spPr bwMode="white">
            <a:xfrm>
              <a:off x="3827" y="1616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1" name="Line 57"/>
            <p:cNvSpPr>
              <a:spLocks noChangeShapeType="1"/>
            </p:cNvSpPr>
            <p:nvPr/>
          </p:nvSpPr>
          <p:spPr bwMode="white">
            <a:xfrm>
              <a:off x="3827" y="1694"/>
              <a:ext cx="192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</p:grpSp>
      <p:pic>
        <p:nvPicPr>
          <p:cNvPr id="12" name="Picture 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87663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60"/>
          <p:cNvSpPr>
            <a:spLocks noChangeArrowheads="1"/>
          </p:cNvSpPr>
          <p:nvPr/>
        </p:nvSpPr>
        <p:spPr bwMode="black">
          <a:xfrm>
            <a:off x="0" y="2787650"/>
            <a:ext cx="9144000" cy="7143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4" name="Rectangle 63"/>
          <p:cNvSpPr>
            <a:spLocks noChangeArrowheads="1"/>
          </p:cNvSpPr>
          <p:nvPr/>
        </p:nvSpPr>
        <p:spPr bwMode="gray">
          <a:xfrm>
            <a:off x="2895600" y="2819400"/>
            <a:ext cx="6248400" cy="685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5" name="Picture 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4488" y="0"/>
            <a:ext cx="3011487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White">
          <a:xfrm>
            <a:off x="2895600" y="4038600"/>
            <a:ext cx="6019800" cy="457200"/>
          </a:xfrm>
          <a:solidFill>
            <a:schemeClr val="tx1"/>
          </a:solidFill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ltGray">
          <a:xfrm>
            <a:off x="3124200" y="2819400"/>
            <a:ext cx="5791200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CCB32F-639F-4353-B194-515F58951C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FF4FEA-73B5-42A9-B0EF-E9C2407066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095500" cy="6092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34100" cy="6092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5D5728-DB1B-4413-9461-24DEE5086B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"/>
            <a:ext cx="6324600" cy="533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502602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id-ID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A6ED59-F850-4B8B-A1FC-FE3A100E1E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8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7CC3E8-B2F5-4C76-A2A4-8FA8C4C9AA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F11293-1922-490A-A548-BE0FF1D85F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02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76E22-7A91-41BF-88E1-0CC0E5427F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56F6D-E67E-4CC3-B074-5F21D64D4F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E2885-4A8F-4637-B61F-E35D1A1FC4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9B7DA0-0302-4A6A-94C9-75BFAE9845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B36488-F6F2-4AD5-AE2C-C8E95C289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683A83-621A-46D8-838A-3D4BA7A988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2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Rectangle 32"/>
          <p:cNvSpPr>
            <a:spLocks noChangeArrowheads="1"/>
          </p:cNvSpPr>
          <p:nvPr/>
        </p:nvSpPr>
        <p:spPr bwMode="ltGray">
          <a:xfrm>
            <a:off x="11113" y="0"/>
            <a:ext cx="9132887" cy="11255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grpSp>
        <p:nvGrpSpPr>
          <p:cNvPr id="1030" name="Group 33"/>
          <p:cNvGrpSpPr>
            <a:grpSpLocks/>
          </p:cNvGrpSpPr>
          <p:nvPr/>
        </p:nvGrpSpPr>
        <p:grpSpPr bwMode="auto">
          <a:xfrm>
            <a:off x="0" y="879475"/>
            <a:ext cx="9144000" cy="144463"/>
            <a:chOff x="1519" y="554"/>
            <a:chExt cx="4241" cy="91"/>
          </a:xfrm>
        </p:grpSpPr>
        <p:sp>
          <p:nvSpPr>
            <p:cNvPr id="1058" name="Line 34"/>
            <p:cNvSpPr>
              <a:spLocks noChangeShapeType="1"/>
            </p:cNvSpPr>
            <p:nvPr userDrawn="1"/>
          </p:nvSpPr>
          <p:spPr bwMode="white">
            <a:xfrm>
              <a:off x="1519" y="554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059" name="Line 35"/>
            <p:cNvSpPr>
              <a:spLocks noChangeShapeType="1"/>
            </p:cNvSpPr>
            <p:nvPr userDrawn="1"/>
          </p:nvSpPr>
          <p:spPr bwMode="white">
            <a:xfrm>
              <a:off x="1519" y="599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  <p:sp>
          <p:nvSpPr>
            <p:cNvPr id="1060" name="Line 36"/>
            <p:cNvSpPr>
              <a:spLocks noChangeShapeType="1"/>
            </p:cNvSpPr>
            <p:nvPr userDrawn="1"/>
          </p:nvSpPr>
          <p:spPr bwMode="white">
            <a:xfrm>
              <a:off x="1519" y="645"/>
              <a:ext cx="4241" cy="0"/>
            </a:xfrm>
            <a:prstGeom prst="line">
              <a:avLst/>
            </a:prstGeom>
            <a:noFill/>
            <a:ln w="12700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d-ID"/>
            </a:p>
          </p:txBody>
        </p:sp>
      </p:grpSp>
      <p:grpSp>
        <p:nvGrpSpPr>
          <p:cNvPr id="1031" name="Group 37"/>
          <p:cNvGrpSpPr>
            <a:grpSpLocks/>
          </p:cNvGrpSpPr>
          <p:nvPr/>
        </p:nvGrpSpPr>
        <p:grpSpPr bwMode="auto">
          <a:xfrm>
            <a:off x="0" y="-11113"/>
            <a:ext cx="2341563" cy="1123951"/>
            <a:chOff x="0" y="0"/>
            <a:chExt cx="1475" cy="694"/>
          </a:xfrm>
        </p:grpSpPr>
        <p:graphicFrame>
          <p:nvGraphicFramePr>
            <p:cNvPr id="1026" name="Object 38"/>
            <p:cNvGraphicFramePr>
              <a:graphicFrameLocks noChangeAspect="1"/>
            </p:cNvGraphicFramePr>
            <p:nvPr/>
          </p:nvGraphicFramePr>
          <p:xfrm>
            <a:off x="695" y="0"/>
            <a:ext cx="780" cy="6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2" name="Image" r:id="rId17" imgW="3646321" imgH="3931376" progId="">
                    <p:embed/>
                  </p:oleObj>
                </mc:Choice>
                <mc:Fallback>
                  <p:oleObj name="Image" r:id="rId17" imgW="3646321" imgH="3931376" progId="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b="11470"/>
                        <a:stretch>
                          <a:fillRect/>
                        </a:stretch>
                      </p:blipFill>
                      <p:spPr bwMode="auto">
                        <a:xfrm>
                          <a:off x="695" y="0"/>
                          <a:ext cx="780" cy="6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2D6BC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D528D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2B2B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" name="Object 39"/>
            <p:cNvGraphicFramePr>
              <a:graphicFrameLocks noChangeAspect="1"/>
            </p:cNvGraphicFramePr>
            <p:nvPr/>
          </p:nvGraphicFramePr>
          <p:xfrm>
            <a:off x="0" y="0"/>
            <a:ext cx="737" cy="6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" name="Image" r:id="rId19" imgW="2575783" imgH="2545301" progId="">
                    <p:embed/>
                  </p:oleObj>
                </mc:Choice>
                <mc:Fallback>
                  <p:oleObj name="Image" r:id="rId19" imgW="2575783" imgH="2545301" progId="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737" cy="6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2D6BC7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1D528D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B2B2B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228600"/>
            <a:ext cx="632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145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accent1"/>
                </a:solidFill>
              </a:defRPr>
            </a:lvl1pPr>
          </a:lstStyle>
          <a:p>
            <a:endParaRPr lang="id-ID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2145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accent1"/>
                </a:solidFill>
              </a:defRPr>
            </a:lvl1pPr>
          </a:lstStyle>
          <a:p>
            <a:fld id="{D7147CF9-D26B-4805-A299-64B48DC71832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7" name="Group 44"/>
          <p:cNvGrpSpPr>
            <a:grpSpLocks/>
          </p:cNvGrpSpPr>
          <p:nvPr/>
        </p:nvGrpSpPr>
        <p:grpSpPr bwMode="auto">
          <a:xfrm>
            <a:off x="0" y="1109663"/>
            <a:ext cx="9144000" cy="169862"/>
            <a:chOff x="0" y="699"/>
            <a:chExt cx="5760" cy="107"/>
          </a:xfrm>
        </p:grpSpPr>
        <p:sp>
          <p:nvSpPr>
            <p:cNvPr id="1064" name="Rectangle 40"/>
            <p:cNvSpPr>
              <a:spLocks noChangeArrowheads="1"/>
            </p:cNvSpPr>
            <p:nvPr userDrawn="1"/>
          </p:nvSpPr>
          <p:spPr bwMode="gray">
            <a:xfrm>
              <a:off x="0" y="699"/>
              <a:ext cx="5760" cy="45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1066" name="Rectangle 42"/>
            <p:cNvSpPr>
              <a:spLocks noChangeArrowheads="1"/>
            </p:cNvSpPr>
            <p:nvPr userDrawn="1"/>
          </p:nvSpPr>
          <p:spPr bwMode="gray">
            <a:xfrm>
              <a:off x="1476" y="713"/>
              <a:ext cx="4284" cy="93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d-ID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4" r:id="rId13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50000"/>
        <a:buFont typeface="Wingdings 2" pitchFamily="18" charset="2"/>
        <a:buChar char="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 2" pitchFamily="18" charset="2"/>
        <a:buChar char="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www.free-powerpoint-templates-design.com/free-powerpoint-templates-design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0360" y="3453635"/>
            <a:ext cx="54360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M. </a:t>
            </a:r>
            <a:r>
              <a:rPr kumimoji="0" lang="en-US" altLang="ko-KR" sz="1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Ariza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Eka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Yusendra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40360" y="2178230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Proses </a:t>
            </a:r>
            <a:r>
              <a:rPr lang="en-US" altLang="ko-K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Pengembangan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Bisnis</a:t>
            </a:r>
            <a:endParaRPr lang="en-US" altLang="ko-KR" sz="36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25344"/>
            <a:ext cx="86764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Business Model Generation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288" y="0"/>
            <a:ext cx="1979712" cy="197971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139" y="4909145"/>
            <a:ext cx="1876425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356" y="4909144"/>
            <a:ext cx="18669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Acer\Contacts\Desktop\arief-widhiyasa-ceo-agate-studio-9-courtesy-by-reo-ludiansa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909144"/>
            <a:ext cx="2022872" cy="142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cer\Contacts\Desktop\tokobagus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909145"/>
            <a:ext cx="1872209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914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dirty="0" err="1"/>
              <a:t>Inovasi</a:t>
            </a:r>
            <a:r>
              <a:rPr lang="en-US" sz="3000" dirty="0"/>
              <a:t> Model </a:t>
            </a:r>
            <a:r>
              <a:rPr lang="en-US" sz="3000" dirty="0" err="1"/>
              <a:t>bisnis</a:t>
            </a:r>
            <a:r>
              <a:rPr lang="en-US" sz="3000" dirty="0"/>
              <a:t> </a:t>
            </a:r>
            <a:r>
              <a:rPr lang="en-US" sz="3000" dirty="0" err="1"/>
              <a:t>dilakukan</a:t>
            </a:r>
            <a:r>
              <a:rPr lang="en-US" sz="3000" dirty="0"/>
              <a:t> </a:t>
            </a:r>
            <a:r>
              <a:rPr lang="en-US" sz="3000" dirty="0" err="1"/>
              <a:t>untuk</a:t>
            </a:r>
            <a:r>
              <a:rPr lang="en-US" sz="3000" dirty="0"/>
              <a:t> </a:t>
            </a:r>
            <a:r>
              <a:rPr lang="en-US" sz="3000" dirty="0" err="1"/>
              <a:t>empat</a:t>
            </a:r>
            <a:r>
              <a:rPr lang="en-US" sz="3000" dirty="0"/>
              <a:t> </a:t>
            </a:r>
            <a:r>
              <a:rPr lang="en-US" sz="3000" dirty="0" err="1"/>
              <a:t>tujuan</a:t>
            </a:r>
            <a:r>
              <a:rPr lang="en-US" sz="3000" dirty="0"/>
              <a:t>:</a:t>
            </a:r>
          </a:p>
          <a:p>
            <a:pPr marL="514350" indent="-514350">
              <a:buAutoNum type="arabicPeriod"/>
            </a:pPr>
            <a:r>
              <a:rPr lang="en-US" sz="3000" dirty="0" err="1"/>
              <a:t>Untuk</a:t>
            </a:r>
            <a:r>
              <a:rPr lang="en-US" sz="3000" dirty="0"/>
              <a:t> </a:t>
            </a:r>
            <a:r>
              <a:rPr lang="en-US" sz="3000" dirty="0" err="1"/>
              <a:t>memenuhi</a:t>
            </a:r>
            <a:r>
              <a:rPr lang="en-US" sz="3000" dirty="0"/>
              <a:t> </a:t>
            </a:r>
            <a:r>
              <a:rPr lang="en-US" sz="3000" dirty="0" err="1"/>
              <a:t>kebutuhan</a:t>
            </a:r>
            <a:r>
              <a:rPr lang="en-US" sz="3000" dirty="0"/>
              <a:t> </a:t>
            </a:r>
            <a:r>
              <a:rPr lang="en-US" sz="3000" dirty="0" err="1"/>
              <a:t>pasar</a:t>
            </a:r>
            <a:r>
              <a:rPr lang="en-US" sz="3000" dirty="0"/>
              <a:t> yang </a:t>
            </a:r>
            <a:r>
              <a:rPr lang="en-US" sz="3000" dirty="0" err="1"/>
              <a:t>belum</a:t>
            </a:r>
            <a:r>
              <a:rPr lang="en-US" sz="3000" dirty="0"/>
              <a:t> </a:t>
            </a:r>
            <a:r>
              <a:rPr lang="en-US" sz="3000" dirty="0" err="1"/>
              <a:t>terjawab</a:t>
            </a:r>
            <a:endParaRPr lang="en-US" sz="3000" dirty="0"/>
          </a:p>
          <a:p>
            <a:pPr marL="514350" indent="-514350">
              <a:buAutoNum type="arabicPeriod"/>
            </a:pPr>
            <a:r>
              <a:rPr lang="en-US" sz="3000" dirty="0" err="1"/>
              <a:t>Menghadirkan</a:t>
            </a:r>
            <a:r>
              <a:rPr lang="en-US" sz="3000" dirty="0"/>
              <a:t> </a:t>
            </a:r>
            <a:r>
              <a:rPr lang="en-US" sz="3000" dirty="0" err="1"/>
              <a:t>teknologi</a:t>
            </a:r>
            <a:r>
              <a:rPr lang="en-US" sz="3000" dirty="0"/>
              <a:t>, </a:t>
            </a:r>
            <a:r>
              <a:rPr lang="en-US" sz="3000" dirty="0" err="1"/>
              <a:t>produk</a:t>
            </a:r>
            <a:r>
              <a:rPr lang="en-US" sz="3000" dirty="0"/>
              <a:t> </a:t>
            </a:r>
            <a:r>
              <a:rPr lang="en-US" sz="3000" dirty="0" err="1"/>
              <a:t>atau</a:t>
            </a:r>
            <a:r>
              <a:rPr lang="en-US" sz="3000" dirty="0"/>
              <a:t> </a:t>
            </a:r>
            <a:r>
              <a:rPr lang="en-US" sz="3000" dirty="0" err="1"/>
              <a:t>jasa</a:t>
            </a:r>
            <a:r>
              <a:rPr lang="en-US" sz="3000" dirty="0"/>
              <a:t> yang </a:t>
            </a:r>
            <a:r>
              <a:rPr lang="en-US" sz="3000" dirty="0" err="1"/>
              <a:t>baru</a:t>
            </a:r>
            <a:r>
              <a:rPr lang="en-US" sz="3000" dirty="0"/>
              <a:t> </a:t>
            </a:r>
            <a:r>
              <a:rPr lang="en-US" sz="3000" dirty="0" err="1"/>
              <a:t>ke</a:t>
            </a:r>
            <a:r>
              <a:rPr lang="en-US" sz="3000" dirty="0"/>
              <a:t> </a:t>
            </a:r>
            <a:r>
              <a:rPr lang="en-US" sz="3000" dirty="0" err="1"/>
              <a:t>pasar</a:t>
            </a:r>
            <a:endParaRPr lang="en-US" sz="3000" dirty="0"/>
          </a:p>
          <a:p>
            <a:pPr marL="514350" indent="-514350">
              <a:buAutoNum type="arabicPeriod"/>
            </a:pPr>
            <a:r>
              <a:rPr lang="en-US" sz="3000" dirty="0" err="1"/>
              <a:t>Untuk</a:t>
            </a:r>
            <a:r>
              <a:rPr lang="en-US" sz="3000" dirty="0"/>
              <a:t> </a:t>
            </a:r>
            <a:r>
              <a:rPr lang="en-US" sz="3000" dirty="0" err="1"/>
              <a:t>meningkatkan</a:t>
            </a:r>
            <a:r>
              <a:rPr lang="en-US" sz="3000" dirty="0"/>
              <a:t>, </a:t>
            </a:r>
            <a:r>
              <a:rPr lang="en-US" sz="3000" dirty="0" err="1"/>
              <a:t>mengganggu</a:t>
            </a:r>
            <a:r>
              <a:rPr lang="en-US" sz="3000" dirty="0"/>
              <a:t> </a:t>
            </a:r>
            <a:r>
              <a:rPr lang="en-US" sz="3000" dirty="0" err="1"/>
              <a:t>atau</a:t>
            </a:r>
            <a:r>
              <a:rPr lang="en-US" sz="3000" dirty="0"/>
              <a:t> </a:t>
            </a:r>
            <a:r>
              <a:rPr lang="en-US" sz="3000" dirty="0" err="1"/>
              <a:t>mengubah</a:t>
            </a:r>
            <a:r>
              <a:rPr lang="en-US" sz="3000" dirty="0"/>
              <a:t> </a:t>
            </a:r>
            <a:r>
              <a:rPr lang="en-US" sz="3000" dirty="0" err="1"/>
              <a:t>pasar</a:t>
            </a:r>
            <a:r>
              <a:rPr lang="en-US" sz="3000" dirty="0"/>
              <a:t> yang </a:t>
            </a:r>
            <a:r>
              <a:rPr lang="en-US" sz="3000" dirty="0" err="1"/>
              <a:t>sudah</a:t>
            </a:r>
            <a:r>
              <a:rPr lang="en-US" sz="3000" dirty="0"/>
              <a:t> </a:t>
            </a:r>
            <a:r>
              <a:rPr lang="en-US" sz="3000" dirty="0" err="1"/>
              <a:t>ada</a:t>
            </a:r>
            <a:r>
              <a:rPr lang="en-US" sz="3000" dirty="0"/>
              <a:t> </a:t>
            </a:r>
            <a:r>
              <a:rPr lang="en-US" sz="3000" dirty="0" err="1"/>
              <a:t>dengan</a:t>
            </a:r>
            <a:r>
              <a:rPr lang="en-US" sz="3000" dirty="0"/>
              <a:t> model </a:t>
            </a:r>
            <a:r>
              <a:rPr lang="en-US" sz="3000" dirty="0" err="1"/>
              <a:t>bisnis</a:t>
            </a:r>
            <a:r>
              <a:rPr lang="en-US" sz="3000" dirty="0"/>
              <a:t> yang </a:t>
            </a:r>
            <a:r>
              <a:rPr lang="en-US" sz="3000" dirty="0" err="1"/>
              <a:t>lebih</a:t>
            </a:r>
            <a:r>
              <a:rPr lang="en-US" sz="3000" dirty="0"/>
              <a:t> </a:t>
            </a:r>
            <a:r>
              <a:rPr lang="en-US" sz="3000" dirty="0" err="1"/>
              <a:t>baik</a:t>
            </a:r>
            <a:endParaRPr lang="en-US" sz="3000" dirty="0"/>
          </a:p>
          <a:p>
            <a:pPr marL="514350" indent="-514350">
              <a:buAutoNum type="arabicPeriod"/>
            </a:pPr>
            <a:r>
              <a:rPr lang="en-US" sz="3000" dirty="0" err="1"/>
              <a:t>Menciptakan</a:t>
            </a:r>
            <a:r>
              <a:rPr lang="en-US" sz="3000" dirty="0"/>
              <a:t> </a:t>
            </a:r>
            <a:r>
              <a:rPr lang="en-US" sz="3000" dirty="0" err="1"/>
              <a:t>pasar</a:t>
            </a:r>
            <a:r>
              <a:rPr lang="en-US" sz="3000" dirty="0"/>
              <a:t> yang </a:t>
            </a:r>
            <a:r>
              <a:rPr lang="en-US" sz="3000" dirty="0" err="1"/>
              <a:t>benar-benar</a:t>
            </a:r>
            <a:r>
              <a:rPr lang="en-US" sz="3000" dirty="0"/>
              <a:t> </a:t>
            </a:r>
            <a:r>
              <a:rPr lang="en-US" sz="3000" dirty="0" err="1"/>
              <a:t>baru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600108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4775"/>
            <a:ext cx="8229600" cy="50260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Ada lima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pebisnis</a:t>
            </a:r>
            <a:r>
              <a:rPr lang="en-US" dirty="0"/>
              <a:t>:</a:t>
            </a:r>
          </a:p>
          <a:p>
            <a:pPr marL="514350" indent="-514350">
              <a:buAutoNum type="arabicPeriod"/>
            </a:pPr>
            <a:r>
              <a:rPr lang="en-US" dirty="0" err="1"/>
              <a:t>Menggerakkan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Memahami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Mendesain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Menerapkan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Mengelola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255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Menggerakan</a:t>
            </a:r>
            <a:r>
              <a:rPr lang="en-US" dirty="0"/>
              <a:t>/</a:t>
            </a:r>
            <a:r>
              <a:rPr lang="en-US" dirty="0" err="1"/>
              <a:t>Mobilisasi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14474"/>
            <a:ext cx="26670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34" y="4953000"/>
            <a:ext cx="49244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14800" y="1371600"/>
            <a:ext cx="4121641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Aktivitas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Menyusun</a:t>
            </a:r>
            <a:r>
              <a:rPr lang="en-US" dirty="0"/>
              <a:t> Tim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Rencana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Mencari</a:t>
            </a:r>
            <a:r>
              <a:rPr lang="en-US" dirty="0"/>
              <a:t> &amp;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184158" y="3571726"/>
            <a:ext cx="412164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Kesuksesan</a:t>
            </a:r>
            <a:r>
              <a:rPr lang="en-US" b="1" dirty="0"/>
              <a:t>:</a:t>
            </a:r>
          </a:p>
          <a:p>
            <a:pPr>
              <a:spcBef>
                <a:spcPts val="600"/>
              </a:spcBef>
            </a:pP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Pengalaman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yang </a:t>
            </a:r>
            <a:r>
              <a:rPr lang="en-US" dirty="0" err="1"/>
              <a:t>sesuai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61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Memahami</a:t>
            </a:r>
            <a:r>
              <a:rPr lang="en-US" dirty="0"/>
              <a:t>/Understand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371600"/>
            <a:ext cx="343852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114800" y="1371600"/>
            <a:ext cx="44958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Aktivitas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Memindai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potensial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Mewawancara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, mentor, </a:t>
            </a:r>
            <a:r>
              <a:rPr lang="en-US" dirty="0" err="1"/>
              <a:t>etc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dicoba</a:t>
            </a:r>
            <a:r>
              <a:rPr lang="en-US" dirty="0"/>
              <a:t> (</a:t>
            </a:r>
            <a:r>
              <a:rPr lang="en-US" dirty="0" err="1"/>
              <a:t>misalnya</a:t>
            </a:r>
            <a:r>
              <a:rPr lang="en-US" dirty="0"/>
              <a:t> contoh2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penyebabnya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&amp;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14800" y="4663530"/>
            <a:ext cx="44958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Kesuksesan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mendalam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target yang </a:t>
            </a:r>
            <a:r>
              <a:rPr lang="en-US" dirty="0" err="1"/>
              <a:t>potensial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melampaui</a:t>
            </a:r>
            <a:r>
              <a:rPr lang="en-US" dirty="0"/>
              <a:t> </a:t>
            </a:r>
            <a:r>
              <a:rPr lang="en-US" dirty="0" err="1"/>
              <a:t>batasan</a:t>
            </a:r>
            <a:r>
              <a:rPr lang="en-US" dirty="0"/>
              <a:t> </a:t>
            </a:r>
            <a:r>
              <a:rPr lang="en-US" dirty="0" err="1"/>
              <a:t>konvensional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target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59103"/>
            <a:ext cx="3438525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945774"/>
            <a:ext cx="343852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291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Desain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399"/>
            <a:ext cx="2743200" cy="2081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31" y="3377118"/>
            <a:ext cx="2559269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31" y="4843968"/>
            <a:ext cx="2254469" cy="1971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14800" y="1371600"/>
            <a:ext cx="44958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Aktivitas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Memindai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potensial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Mewawancara</a:t>
            </a:r>
            <a:r>
              <a:rPr lang="en-US" dirty="0"/>
              <a:t> </a:t>
            </a:r>
            <a:r>
              <a:rPr lang="en-US" dirty="0" err="1"/>
              <a:t>pakar</a:t>
            </a:r>
            <a:r>
              <a:rPr lang="en-US" dirty="0"/>
              <a:t>, mentor, </a:t>
            </a:r>
            <a:r>
              <a:rPr lang="en-US" dirty="0" err="1"/>
              <a:t>etc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saya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dicoba</a:t>
            </a:r>
            <a:r>
              <a:rPr lang="en-US" dirty="0"/>
              <a:t> (</a:t>
            </a:r>
            <a:r>
              <a:rPr lang="en-US" dirty="0" err="1"/>
              <a:t>misalnya</a:t>
            </a:r>
            <a:r>
              <a:rPr lang="en-US" dirty="0"/>
              <a:t> contoh2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penyebabnya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&amp; </a:t>
            </a:r>
            <a:r>
              <a:rPr lang="en-US" dirty="0" err="1"/>
              <a:t>opini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733800" y="4495800"/>
            <a:ext cx="472440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Kesuksesan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orang-orang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ilmu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melampaui</a:t>
            </a:r>
            <a:r>
              <a:rPr lang="en-US" dirty="0"/>
              <a:t> status quo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Meluangkan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mengeksplorasi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359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Menerapkan</a:t>
            </a:r>
            <a:r>
              <a:rPr lang="en-US" dirty="0"/>
              <a:t>/</a:t>
            </a:r>
            <a:r>
              <a:rPr lang="en-US" dirty="0" err="1"/>
              <a:t>Implementasi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1371600"/>
            <a:ext cx="2484783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6600" y="1371600"/>
            <a:ext cx="5410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Aktivitas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Mempersiapkan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rencana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disusun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Berkomunikasi</a:t>
            </a:r>
            <a:r>
              <a:rPr lang="en-US" dirty="0"/>
              <a:t>, </a:t>
            </a:r>
            <a:r>
              <a:rPr lang="en-US" dirty="0" err="1"/>
              <a:t>Presentasi</a:t>
            </a:r>
            <a:r>
              <a:rPr lang="en-US" dirty="0"/>
              <a:t> &amp; </a:t>
            </a:r>
            <a:r>
              <a:rPr lang="en-US" dirty="0" err="1"/>
              <a:t>Terlibat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15" y="4639332"/>
            <a:ext cx="1914525" cy="199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76600" y="3162300"/>
            <a:ext cx="472440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Kesuksesan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Kemauan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disusun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Menyelaraskan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yang </a:t>
            </a:r>
            <a:r>
              <a:rPr lang="en-US" dirty="0" err="1"/>
              <a:t>dituju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778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Mengelola</a:t>
            </a:r>
            <a:r>
              <a:rPr lang="en-US" dirty="0"/>
              <a:t>/Manage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66496"/>
            <a:ext cx="2133600" cy="202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36883"/>
            <a:ext cx="2362199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943475"/>
            <a:ext cx="219075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76600" y="1371600"/>
            <a:ext cx="5486400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Aktivitas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Memindai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menerus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menerus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anda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Memperbarui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anda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Menyelaraskan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sinergi</a:t>
            </a:r>
            <a:r>
              <a:rPr lang="en-US" dirty="0"/>
              <a:t> POAC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2800" y="3962400"/>
            <a:ext cx="47244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Kunci</a:t>
            </a:r>
            <a:r>
              <a:rPr lang="en-US" b="1" dirty="0"/>
              <a:t> </a:t>
            </a:r>
            <a:r>
              <a:rPr lang="en-US" b="1" dirty="0" err="1"/>
              <a:t>Kesuksesan</a:t>
            </a:r>
            <a:r>
              <a:rPr lang="en-US" b="1" dirty="0"/>
              <a:t>: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 err="1"/>
              <a:t>Proaktif</a:t>
            </a:r>
            <a:endParaRPr lang="en-US" dirty="0"/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dirty="0"/>
              <a:t>Tata </a:t>
            </a:r>
            <a:r>
              <a:rPr lang="en-US" dirty="0" err="1"/>
              <a:t>Kelola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endParaRPr lang="en-US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5545975"/>
            <a:ext cx="4438650" cy="126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1263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449288"/>
            <a:ext cx="1979712" cy="197971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76600" y="3962400"/>
            <a:ext cx="55433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534344959"/>
      </p:ext>
    </p:extLst>
  </p:cSld>
  <p:clrMapOvr>
    <a:masterClrMapping/>
  </p:clrMapOvr>
</p:sld>
</file>

<file path=ppt/theme/theme1.xml><?xml version="1.0" encoding="utf-8"?>
<a:theme xmlns:a="http://schemas.openxmlformats.org/drawingml/2006/main" name="ms01_1">
  <a:themeElements>
    <a:clrScheme name="ms01_1 1">
      <a:dk1>
        <a:srgbClr val="1D528D"/>
      </a:dk1>
      <a:lt1>
        <a:srgbClr val="FFFFFF"/>
      </a:lt1>
      <a:dk2>
        <a:srgbClr val="000000"/>
      </a:dk2>
      <a:lt2>
        <a:srgbClr val="B2B2B2"/>
      </a:lt2>
      <a:accent1>
        <a:srgbClr val="2D6BC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BAE0"/>
      </a:accent5>
      <a:accent6>
        <a:srgbClr val="E78A00"/>
      </a:accent6>
      <a:hlink>
        <a:srgbClr val="9999FF"/>
      </a:hlink>
      <a:folHlink>
        <a:srgbClr val="969696"/>
      </a:folHlink>
    </a:clrScheme>
    <a:fontScheme name="ms01_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s01_1 1">
        <a:dk1>
          <a:srgbClr val="1D528D"/>
        </a:dk1>
        <a:lt1>
          <a:srgbClr val="FFFFFF"/>
        </a:lt1>
        <a:dk2>
          <a:srgbClr val="000000"/>
        </a:dk2>
        <a:lt2>
          <a:srgbClr val="B2B2B2"/>
        </a:lt2>
        <a:accent1>
          <a:srgbClr val="2D6BC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BAE0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2">
        <a:dk1>
          <a:srgbClr val="808080"/>
        </a:dk1>
        <a:lt1>
          <a:srgbClr val="FFFFFF"/>
        </a:lt1>
        <a:dk2>
          <a:srgbClr val="000000"/>
        </a:dk2>
        <a:lt2>
          <a:srgbClr val="B2B2B2"/>
        </a:lt2>
        <a:accent1>
          <a:srgbClr val="058089"/>
        </a:accent1>
        <a:accent2>
          <a:srgbClr val="66BE0E"/>
        </a:accent2>
        <a:accent3>
          <a:srgbClr val="FFFFFF"/>
        </a:accent3>
        <a:accent4>
          <a:srgbClr val="6C6C6C"/>
        </a:accent4>
        <a:accent5>
          <a:srgbClr val="AAC0C4"/>
        </a:accent5>
        <a:accent6>
          <a:srgbClr val="5CAC0C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01_1 3">
        <a:dk1>
          <a:srgbClr val="1D528D"/>
        </a:dk1>
        <a:lt1>
          <a:srgbClr val="FFFFFF"/>
        </a:lt1>
        <a:dk2>
          <a:srgbClr val="000000"/>
        </a:dk2>
        <a:lt2>
          <a:srgbClr val="CACACA"/>
        </a:lt2>
        <a:accent1>
          <a:srgbClr val="0099CC"/>
        </a:accent1>
        <a:accent2>
          <a:srgbClr val="8BC84E"/>
        </a:accent2>
        <a:accent3>
          <a:srgbClr val="FFFFFF"/>
        </a:accent3>
        <a:accent4>
          <a:srgbClr val="174578"/>
        </a:accent4>
        <a:accent5>
          <a:srgbClr val="AACAE2"/>
        </a:accent5>
        <a:accent6>
          <a:srgbClr val="7DB546"/>
        </a:accent6>
        <a:hlink>
          <a:srgbClr val="6E81E0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Sample presentation slides</Template>
  <TotalTime>0</TotalTime>
  <Words>319</Words>
  <Application>Microsoft Office PowerPoint</Application>
  <PresentationFormat>On-screen Show (4:3)</PresentationFormat>
  <Paragraphs>75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Wingdings</vt:lpstr>
      <vt:lpstr>Wingdings 2</vt:lpstr>
      <vt:lpstr>ms01_1</vt:lpstr>
      <vt:lpstr>Image</vt:lpstr>
      <vt:lpstr>PowerPoint Presentation</vt:lpstr>
      <vt:lpstr>Tujuan Inovasi Bisnis</vt:lpstr>
      <vt:lpstr>5 Fase Pengembangan Model Bisnis</vt:lpstr>
      <vt:lpstr>Menggerakan/Mobilisasi</vt:lpstr>
      <vt:lpstr>Memahami/Understand</vt:lpstr>
      <vt:lpstr>Desain</vt:lpstr>
      <vt:lpstr>Menerapkan/Implementasi</vt:lpstr>
      <vt:lpstr>Mengelola/Manage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/>
  <cp:lastModifiedBy/>
  <cp:revision>1</cp:revision>
  <dcterms:created xsi:type="dcterms:W3CDTF">2014-08-30T06:21:55Z</dcterms:created>
  <dcterms:modified xsi:type="dcterms:W3CDTF">2020-07-05T16:10:14Z</dcterms:modified>
</cp:coreProperties>
</file>