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98" r:id="rId5"/>
    <p:sldId id="283" r:id="rId6"/>
    <p:sldId id="299" r:id="rId7"/>
    <p:sldId id="300" r:id="rId8"/>
    <p:sldId id="297" r:id="rId9"/>
    <p:sldId id="301" r:id="rId10"/>
    <p:sldId id="292" r:id="rId11"/>
    <p:sldId id="295" r:id="rId12"/>
    <p:sldId id="293" r:id="rId13"/>
    <p:sldId id="284" r:id="rId14"/>
    <p:sldId id="303" r:id="rId15"/>
    <p:sldId id="302" r:id="rId16"/>
    <p:sldId id="304" r:id="rId17"/>
    <p:sldId id="305" r:id="rId18"/>
    <p:sldId id="306" r:id="rId19"/>
    <p:sldId id="307" r:id="rId20"/>
    <p:sldId id="29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712" autoAdjust="0"/>
  </p:normalViewPr>
  <p:slideViewPr>
    <p:cSldViewPr snapToGrid="0">
      <p:cViewPr varScale="1">
        <p:scale>
          <a:sx n="68" d="100"/>
          <a:sy n="68" d="100"/>
        </p:scale>
        <p:origin x="612" y="72"/>
      </p:cViewPr>
      <p:guideLst/>
    </p:cSldViewPr>
  </p:slideViewPr>
  <p:outlineViewPr>
    <p:cViewPr>
      <p:scale>
        <a:sx n="33" d="100"/>
        <a:sy n="33" d="100"/>
      </p:scale>
      <p:origin x="0" y="-94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60" d="100"/>
          <a:sy n="60" d="100"/>
        </p:scale>
        <p:origin x="3187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9EC30E-1A71-4188-9BE7-E2A64929A436}" type="datetimeFigureOut">
              <a:rPr lang="en-US" noProof="0" smtClean="0"/>
              <a:t>10/23/2024</a:t>
            </a:fld>
            <a:endParaRPr lang="en-US" noProof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193B-564F-4854-8A52-728F3FB19C85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Click to edit Master subtitle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/>
            <a:r>
              <a:rPr lang="en-US" noProof="0"/>
              <a:t>Click to edit Master subtitle style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7760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edit section divider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4B95064-E6BF-43CD-ACBD-6363E8D9BF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4114627"/>
            <a:ext cx="5956300" cy="1095056"/>
          </a:xfrm>
          <a:solidFill>
            <a:schemeClr val="tx1">
              <a:alpha val="80000"/>
            </a:schemeClr>
          </a:solidFill>
        </p:spPr>
        <p:txBody>
          <a:bodyPr vert="horz" lIns="252000" tIns="180000" rIns="180000" bIns="180000" rtlCol="0">
            <a:noAutofit/>
          </a:bodyPr>
          <a:lstStyle>
            <a:lvl1pPr marL="0" indent="0" algn="l">
              <a:buNone/>
              <a:defRPr lang="en-US">
                <a:solidFill>
                  <a:schemeClr val="bg1"/>
                </a:solidFill>
              </a:defRPr>
            </a:lvl1pPr>
          </a:lstStyle>
          <a:p>
            <a:pPr marL="266700" lvl="0" indent="-26670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25637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008000"/>
            <a:ext cx="11328000" cy="5183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6207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EE1E0B79-3CC8-4DCF-8AEC-AC43BC9A30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1886" y="1007250"/>
            <a:ext cx="5460114" cy="51697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5546508-E26C-46CD-8939-D20E71BF4E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999" y="1007250"/>
            <a:ext cx="5448115" cy="5169713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155533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id="{48A1A904-FE62-4BE3-BAE9-0EEAE7B1E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016231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2" name="Rectangle 11" descr="Accent bar right&#10;">
            <a:extLst>
              <a:ext uri="{FF2B5EF4-FFF2-40B4-BE49-F238E27FC236}">
                <a16:creationId xmlns:a16="http://schemas.microsoft.com/office/drawing/2014/main" id="{3E8A46E0-47C2-4441-B7DD-F621A80F1F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9887" y="1016231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D902C307-6561-4E11-9899-1F34830AE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1800" y="1224128"/>
            <a:ext cx="5448115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D73439B-6B1B-47C5-B2B0-409015FB33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12086" y="1224128"/>
            <a:ext cx="5447914" cy="3587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12AC6878-44C6-4445-A225-70C0DC482E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99886" y="1955731"/>
            <a:ext cx="5447914" cy="423393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6D675DA8-374F-4915-973A-53612A41FF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1800" y="1943031"/>
            <a:ext cx="5447914" cy="4246632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5315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id="{48A1A904-FE62-4BE3-BAE9-0EEAE7B1E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B68CA9-AC4C-4D15-9BA1-A9F1AC560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9B24D8A-D8A5-4F57-A260-A4CF75FCB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14327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3932037" cy="141127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1" name="Rectangle 10" descr="Accent block left">
            <a:extLst>
              <a:ext uri="{FF2B5EF4-FFF2-40B4-BE49-F238E27FC236}">
                <a16:creationId xmlns:a16="http://schemas.microsoft.com/office/drawing/2014/main" id="{48A1A904-FE62-4BE3-BAE9-0EEAE7B1E3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1892926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E50A411-2E68-4F4D-B4BC-62E87C633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200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FBF39A8-0BD5-48FD-9993-F595D4F727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88816" y="432001"/>
            <a:ext cx="6971184" cy="54290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4063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</a:t>
            </a:r>
            <a:br>
              <a:rPr lang="en-US" noProof="0" dirty="0"/>
            </a:br>
            <a:r>
              <a:rPr lang="en-US" noProof="0" dirty="0"/>
              <a:t>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B3A426-6D4A-4D91-ACD6-A2C25BAE44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64370" y="2033588"/>
            <a:ext cx="8863262" cy="2790825"/>
          </a:xfrm>
        </p:spPr>
        <p:txBody>
          <a:bodyPr anchor="ctr"/>
          <a:lstStyle>
            <a:lvl1pPr marL="0" indent="0" algn="ctr">
              <a:buNone/>
              <a:defRPr sz="6000"/>
            </a:lvl1pPr>
            <a:lvl2pPr marL="266700" indent="0">
              <a:buNone/>
              <a:defRPr/>
            </a:lvl2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72436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00433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er Slide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</a:t>
            </a:r>
            <a:br>
              <a:rPr lang="en-US" noProof="0" dirty="0"/>
            </a:br>
            <a:r>
              <a:rPr lang="en-US" noProof="0" dirty="0"/>
              <a:t>your Photo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/>
          <a:lstStyle>
            <a:lvl1pPr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 noProof="0"/>
              <a:t>Click to edit section divider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/>
          <a:lstStyle>
            <a:lvl1pPr algn="r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algn="l">
              <a:defRPr sz="60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mparison Left Placeholder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307689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815037"/>
            <a:ext cx="5472000" cy="337696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" name="Comparison Left Placeholder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308214"/>
            <a:ext cx="5472000" cy="358775"/>
          </a:xfrm>
        </p:spPr>
        <p:txBody>
          <a:bodyPr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812214"/>
            <a:ext cx="5472113" cy="3379036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0" name="Rectangle 9" descr="Accent block left">
            <a:extLst>
              <a:ext uri="{FF2B5EF4-FFF2-40B4-BE49-F238E27FC236}">
                <a16:creationId xmlns:a16="http://schemas.microsoft.com/office/drawing/2014/main" id="{BBC0CAF5-0DE6-4BEA-824E-124A54A76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  <p:sp>
        <p:nvSpPr>
          <p:cNvPr id="11" name="Rectangle 10" descr="Accent bar right&#10;">
            <a:extLst>
              <a:ext uri="{FF2B5EF4-FFF2-40B4-BE49-F238E27FC236}">
                <a16:creationId xmlns:a16="http://schemas.microsoft.com/office/drawing/2014/main" id="{ED008080-B2F5-441A-8B15-30AE86BBF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&amp; Drop your photo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Enter your caption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your Photo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6000" b="1" spc="-300" dirty="0"/>
            </a:lvl1pPr>
          </a:lstStyle>
          <a:p>
            <a:pPr lvl="0" algn="r"/>
            <a:r>
              <a:rPr lang="en-US" noProof="0"/>
              <a:t>Thank You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Phone Number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Company Website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page 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dirty="0"/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page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>
              <a:lnSpc>
                <a:spcPts val="1000"/>
              </a:lnSpc>
            </a:pPr>
            <a:r>
              <a:rPr lang="en-US" sz="2500" b="1" i="0" spc="-100" baseline="0" noProof="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en-US" sz="1600" b="1" i="0" spc="-100" baseline="0" noProof="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en-US" sz="1600" b="1" i="0" spc="-100" baseline="0" noProof="0" dirty="0">
                <a:solidFill>
                  <a:schemeClr val="accent1"/>
                </a:solidFill>
                <a:latin typeface="+mj-lt"/>
              </a:rPr>
            </a:br>
            <a:r>
              <a:rPr lang="en-US" sz="1200" b="0" i="0" spc="140" baseline="0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67" r:id="rId13"/>
    <p:sldLayoutId id="2147483668" r:id="rId14"/>
    <p:sldLayoutId id="2147483669" r:id="rId15"/>
    <p:sldLayoutId id="2147483670" r:id="rId16"/>
    <p:sldLayoutId id="2147483671" r:id="rId17"/>
    <p:sldLayoutId id="2147483673" r:id="rId18"/>
    <p:sldLayoutId id="2147483674" r:id="rId19"/>
    <p:sldLayoutId id="2147483654" r:id="rId20"/>
    <p:sldLayoutId id="2147483655" r:id="rId21"/>
    <p:sldLayoutId id="2147483675" r:id="rId22"/>
    <p:sldLayoutId id="2147483672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iocenters-conference-room-2673328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Hands coming together in circle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/>
          <a:lstStyle/>
          <a:p>
            <a:r>
              <a:rPr lang="en-US" sz="4400" dirty="0" err="1"/>
              <a:t>Analisis</a:t>
            </a:r>
            <a:r>
              <a:rPr lang="en-US" sz="4400" dirty="0"/>
              <a:t> </a:t>
            </a:r>
            <a:r>
              <a:rPr lang="en-US" sz="4400" dirty="0" err="1"/>
              <a:t>Lingkungan</a:t>
            </a:r>
            <a:r>
              <a:rPr lang="en-US" sz="4400" dirty="0"/>
              <a:t> </a:t>
            </a:r>
            <a:r>
              <a:rPr lang="en-US" sz="4400" dirty="0" err="1"/>
              <a:t>Ekternal</a:t>
            </a:r>
            <a:r>
              <a:rPr lang="en-US" sz="4400" dirty="0"/>
              <a:t> dan Internal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304E83-A4F0-49C5-BB01-F5773509A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42D59-EAD6-4F95-84F1-32A30F05785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704538"/>
          </a:xfrm>
        </p:spPr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ekternal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atas semua </a:t>
            </a:r>
            <a:r>
              <a:rPr lang="en-US" dirty="0" err="1"/>
              <a:t>kekuatan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atau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bersaingnya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65E93D-09FF-42EE-B9DD-7506389666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B259A0-0017-492F-A0DC-4B70C7052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/</a:t>
            </a:r>
            <a:r>
              <a:rPr lang="en-US" dirty="0" err="1"/>
              <a:t>hukum</a:t>
            </a:r>
            <a:r>
              <a:rPr lang="en-US" dirty="0"/>
              <a:t> (legal)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EB3BAE-C0B2-447C-B8BE-96C6BD84D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proses dan Tindakan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instansi</a:t>
            </a:r>
            <a:r>
              <a:rPr lang="en-US" dirty="0"/>
              <a:t> </a:t>
            </a:r>
            <a:r>
              <a:rPr lang="en-US" dirty="0" err="1"/>
              <a:t>pemerintahan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Keputusan dan </a:t>
            </a:r>
            <a:r>
              <a:rPr lang="en-US" dirty="0" err="1"/>
              <a:t>perilaku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performa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dengan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factor </a:t>
            </a:r>
            <a:r>
              <a:rPr lang="en-US" dirty="0" err="1"/>
              <a:t>politik</a:t>
            </a:r>
            <a:r>
              <a:rPr lang="en-US" dirty="0"/>
              <a:t>, </a:t>
            </a:r>
            <a:r>
              <a:rPr lang="en-US" dirty="0" err="1"/>
              <a:t>pemerintahan</a:t>
            </a:r>
            <a:r>
              <a:rPr lang="en-US" dirty="0"/>
              <a:t> dan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A563457-1EC8-4978-BCCB-AFD88C9ED0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A7CD04AE-9A8B-4DED-855D-F51B510D0B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237D1CA-B91A-410E-A968-D017BBE99F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43459"/>
            <a:ext cx="5472000" cy="358775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Ekonomi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6A87885-D672-4CF9-A78D-CFE98385B0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947459"/>
            <a:ext cx="5472113" cy="2196041"/>
          </a:xfrm>
        </p:spPr>
        <p:txBody>
          <a:bodyPr/>
          <a:lstStyle/>
          <a:p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ekonoi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dampaklangsung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preferensi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strategi. Hal ini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terkait dengan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makro</a:t>
            </a:r>
            <a:r>
              <a:rPr lang="en-US" dirty="0"/>
              <a:t> yang </a:t>
            </a:r>
            <a:r>
              <a:rPr lang="en-US" dirty="0" err="1"/>
              <a:t>fenomenanya</a:t>
            </a:r>
            <a:r>
              <a:rPr lang="en-US" dirty="0"/>
              <a:t> sangat </a:t>
            </a:r>
            <a:r>
              <a:rPr lang="en-US" dirty="0" err="1"/>
              <a:t>luas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6AC9832-FB01-464A-9824-61887B77997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837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183CE-2C7A-5557-0007-3C0EDB65C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0F66A2-4841-AF18-5F4E-C787F59FD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F6040-C810-A768-9C93-EF4B8672271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704538"/>
          </a:xfrm>
        </p:spPr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ekternal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terdiriatas</a:t>
            </a:r>
            <a:r>
              <a:rPr lang="en-US" dirty="0"/>
              <a:t> semua </a:t>
            </a:r>
            <a:r>
              <a:rPr lang="en-US" dirty="0" err="1"/>
              <a:t>kekuatan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atau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bersaingnya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B4108C-E12B-2A87-60AE-E65B2927C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7D557D-6E63-D454-3787-698F65C2A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Budaya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40D875F-78C7-0B1E-A590-518475739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 err="1"/>
              <a:t>Perubahan</a:t>
            </a:r>
            <a:r>
              <a:rPr lang="en-US" dirty="0"/>
              <a:t> social, 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demografi</a:t>
            </a:r>
            <a:r>
              <a:rPr lang="en-US" dirty="0"/>
              <a:t> dan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sangat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jasa,pasar</a:t>
            </a:r>
            <a:r>
              <a:rPr lang="en-US" dirty="0"/>
              <a:t> dan </a:t>
            </a:r>
            <a:r>
              <a:rPr lang="en-US" dirty="0" err="1"/>
              <a:t>pelanggan</a:t>
            </a:r>
            <a:r>
              <a:rPr lang="en-US" dirty="0"/>
              <a:t>.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in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</a:t>
            </a:r>
            <a:r>
              <a:rPr lang="en-US" dirty="0" err="1"/>
              <a:t>ataupun</a:t>
            </a:r>
            <a:r>
              <a:rPr lang="en-US" dirty="0"/>
              <a:t>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37D6A4-C347-0037-85A0-606EAA48B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5D7CBA6F-6761-B90B-F04B-15B0CBA20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27DBFD-0FDC-9DB9-F56B-2FC1AC5B1B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43459"/>
            <a:ext cx="5472000" cy="358775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Teknoogi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2957E22-4F98-A05C-7EF2-A756AD31B8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947459"/>
            <a:ext cx="5472113" cy="2196041"/>
          </a:xfrm>
        </p:spPr>
        <p:txBody>
          <a:bodyPr/>
          <a:lstStyle/>
          <a:p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teknologi</a:t>
            </a:r>
            <a:r>
              <a:rPr lang="en-US" dirty="0"/>
              <a:t> dan </a:t>
            </a:r>
            <a:r>
              <a:rPr lang="en-US" dirty="0" err="1"/>
              <a:t>hadirnya</a:t>
            </a:r>
            <a:r>
              <a:rPr lang="en-US" dirty="0"/>
              <a:t> </a:t>
            </a:r>
            <a:r>
              <a:rPr lang="en-US" dirty="0" err="1"/>
              <a:t>penemuan-penemuan</a:t>
            </a:r>
            <a:r>
              <a:rPr lang="en-US" dirty="0"/>
              <a:t> baru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terus-menerus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ini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yang </a:t>
            </a:r>
            <a:r>
              <a:rPr lang="en-US" dirty="0" err="1"/>
              <a:t>sagat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Internet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peluang</a:t>
            </a:r>
            <a:r>
              <a:rPr lang="en-US" dirty="0"/>
              <a:t> dan </a:t>
            </a:r>
            <a:r>
              <a:rPr lang="en-US" dirty="0" err="1"/>
              <a:t>ancaman</a:t>
            </a:r>
            <a:r>
              <a:rPr lang="en-US" dirty="0"/>
              <a:t> yang </a:t>
            </a:r>
            <a:r>
              <a:rPr lang="en-US" dirty="0" err="1"/>
              <a:t>ada</a:t>
            </a:r>
            <a:r>
              <a:rPr lang="en-US" dirty="0"/>
              <a:t> untuk </a:t>
            </a:r>
            <a:r>
              <a:rPr lang="en-US" dirty="0" err="1"/>
              <a:t>perusahaan</a:t>
            </a:r>
            <a:r>
              <a:rPr lang="en-US" dirty="0"/>
              <a:t> dengan </a:t>
            </a:r>
            <a:r>
              <a:rPr lang="en-US" dirty="0" err="1"/>
              <a:t>mengubah</a:t>
            </a:r>
            <a:r>
              <a:rPr lang="en-US" dirty="0"/>
              <a:t> life cycle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0C04C7-B1FD-A5FC-87B5-F0999959A49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6959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A3293-89A5-41E6-0EEB-454C817C7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7529C-4362-4C19-3584-254A8B1E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Penjelasan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C13E3-C308-D932-B906-39EC3D23F62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31800" y="1008000"/>
            <a:ext cx="11339513" cy="704538"/>
          </a:xfrm>
        </p:spPr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ekternal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terdiriatas</a:t>
            </a:r>
            <a:r>
              <a:rPr lang="en-US" dirty="0"/>
              <a:t> semua </a:t>
            </a:r>
            <a:r>
              <a:rPr lang="en-US" dirty="0" err="1"/>
              <a:t>kekuatan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atau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bersaingnya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362585-152E-9DA3-21E7-45B3EE34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D9DB98-B92C-A51A-A463-D1A913C83A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Ekologi</a:t>
            </a:r>
            <a:r>
              <a:rPr lang="en-US" dirty="0"/>
              <a:t> (Alam)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B7A37AC-457E-A06C-8773-FA23E259EC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ekologi</a:t>
            </a:r>
            <a:r>
              <a:rPr lang="en-US" dirty="0"/>
              <a:t>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pemanasan</a:t>
            </a:r>
            <a:r>
              <a:rPr lang="en-US" dirty="0"/>
              <a:t> global dan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yang </a:t>
            </a:r>
            <a:r>
              <a:rPr lang="en-US" dirty="0" err="1"/>
              <a:t>berkelanjutan</a:t>
            </a:r>
            <a:r>
              <a:rPr lang="en-US" dirty="0"/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58024C-E4A1-AFA2-3A82-254F5C7A77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7AEBB61F-1092-28FE-5EC8-022733E0E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0CF8206-6F56-DF0A-892D-1F3CB6CD9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8001" y="2336090"/>
            <a:ext cx="5345980" cy="366957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9D0E32-0316-6EC1-7A46-7C06FA45E5B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111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B1F7EC-2C23-4BC6-519D-B87C44B8F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3FCB7770-FAA2-993C-F79C-93B8BFF79D2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25E0F11-EA82-76C5-C93F-F0B089551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903599" cy="1958400"/>
          </a:xfrm>
        </p:spPr>
        <p:txBody>
          <a:bodyPr/>
          <a:lstStyle/>
          <a:p>
            <a:r>
              <a:rPr lang="en-US" sz="4000" dirty="0" err="1"/>
              <a:t>Struktur</a:t>
            </a:r>
            <a:r>
              <a:rPr lang="en-US" sz="4000" dirty="0"/>
              <a:t> </a:t>
            </a:r>
            <a:r>
              <a:rPr lang="en-US" sz="4000" dirty="0" err="1"/>
              <a:t>Industri</a:t>
            </a:r>
            <a:r>
              <a:rPr lang="en-US" sz="4000" dirty="0"/>
              <a:t> Dan Strategi Perusahaan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2D383D-EDFC-C84A-8CED-03BF635941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902200" cy="1100565"/>
          </a:xfrm>
        </p:spPr>
        <p:txBody>
          <a:bodyPr/>
          <a:lstStyle/>
          <a:p>
            <a:r>
              <a:rPr lang="en-US" dirty="0"/>
              <a:t>Model Lima </a:t>
            </a:r>
            <a:r>
              <a:rPr lang="en-US" dirty="0" err="1"/>
              <a:t>Kekuatan</a:t>
            </a:r>
            <a:r>
              <a:rPr lang="en-US" dirty="0"/>
              <a:t> Porter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D87741-5019-6A8B-6521-0DE86AD04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68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582FF-618B-7012-15E4-8A6C850EB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1E141E-B730-7A0E-03F9-75FD2DED5AE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0487" y="306107"/>
            <a:ext cx="11339513" cy="704538"/>
          </a:xfrm>
        </p:spPr>
        <p:txBody>
          <a:bodyPr/>
          <a:lstStyle/>
          <a:p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(</a:t>
            </a:r>
            <a:r>
              <a:rPr lang="en-US" i="1" dirty="0"/>
              <a:t>supplier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 (</a:t>
            </a:r>
            <a:r>
              <a:rPr lang="en-US" i="1" dirty="0"/>
              <a:t>buyer</a:t>
            </a:r>
            <a:r>
              <a:rPr lang="en-US" dirty="0"/>
              <a:t>) yang sama. Perusahaan yang </a:t>
            </a:r>
            <a:r>
              <a:rPr lang="en-US" dirty="0" err="1"/>
              <a:t>bersaing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industry yang sama </a:t>
            </a:r>
            <a:r>
              <a:rPr lang="en-US" dirty="0" err="1"/>
              <a:t>cendrung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atau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sama lain untuk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6CE87D-65C0-082C-0899-E312AF3EF9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FE2066-091F-93F4-9036-8175B8276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Baru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211610E-C6EE-6E25-8503-C8F582349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baru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memasuki</a:t>
            </a:r>
            <a:r>
              <a:rPr lang="en-US" dirty="0"/>
              <a:t> industry. </a:t>
            </a: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baru ini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profit </a:t>
            </a:r>
            <a:r>
              <a:rPr lang="en-US" dirty="0" err="1"/>
              <a:t>dalam</a:t>
            </a:r>
            <a:r>
              <a:rPr lang="en-US" dirty="0"/>
              <a:t> industry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DD2F4-235F-B5E1-1CC7-916F2A3344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3979562-8A8D-ECF7-D7B0-13532033D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45CA85-7A42-4061-98E8-788F11E31C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43459"/>
            <a:ext cx="5472000" cy="358775"/>
          </a:xfrm>
        </p:spPr>
        <p:txBody>
          <a:bodyPr/>
          <a:lstStyle/>
          <a:p>
            <a:r>
              <a:rPr lang="en-US" dirty="0"/>
              <a:t>2.Daya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Pemasok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5F9A38-3F22-ECF7-56A7-C0E0D767DB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947459"/>
            <a:ext cx="5472113" cy="2196041"/>
          </a:xfrm>
        </p:spPr>
        <p:txBody>
          <a:bodyPr/>
          <a:lstStyle/>
          <a:p>
            <a:r>
              <a:rPr lang="en-US" dirty="0"/>
              <a:t>Daya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tekanan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oleh </a:t>
            </a:r>
            <a:r>
              <a:rPr lang="en-US" dirty="0" err="1"/>
              <a:t>pemasok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profit di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industri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EBA9E6-4948-4F2F-54BE-42D3A18D346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60357EF-C6B6-94CE-C783-361E0D53FB25}"/>
              </a:ext>
            </a:extLst>
          </p:cNvPr>
          <p:cNvSpPr txBox="1">
            <a:spLocks/>
          </p:cNvSpPr>
          <p:nvPr/>
        </p:nvSpPr>
        <p:spPr>
          <a:xfrm>
            <a:off x="432487" y="1192069"/>
            <a:ext cx="11339513" cy="704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6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29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096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63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Berikut</a:t>
            </a:r>
            <a:r>
              <a:rPr lang="en-US" dirty="0"/>
              <a:t> Model Lima </a:t>
            </a:r>
            <a:r>
              <a:rPr lang="en-US" dirty="0" err="1"/>
              <a:t>Kekuatan</a:t>
            </a:r>
            <a:r>
              <a:rPr lang="en-US" dirty="0"/>
              <a:t> ( </a:t>
            </a:r>
            <a:r>
              <a:rPr lang="en-US" i="1" dirty="0"/>
              <a:t>five forces framework</a:t>
            </a:r>
            <a:r>
              <a:rPr lang="en-US" dirty="0"/>
              <a:t>) yang </a:t>
            </a:r>
            <a:r>
              <a:rPr lang="en-US" dirty="0" err="1"/>
              <a:t>merupakan</a:t>
            </a:r>
            <a:r>
              <a:rPr lang="en-US" dirty="0"/>
              <a:t> instrument yang </a:t>
            </a:r>
            <a:r>
              <a:rPr lang="en-US" dirty="0" err="1"/>
              <a:t>kuat</a:t>
            </a:r>
            <a:r>
              <a:rPr lang="en-US" dirty="0"/>
              <a:t> untuk 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Industri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837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151CF-A62A-7236-390D-F12B4AB83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C2DCB8-0008-33B7-3EC9-E2FCD2DE0968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0487" y="306107"/>
            <a:ext cx="11339513" cy="704538"/>
          </a:xfrm>
        </p:spPr>
        <p:txBody>
          <a:bodyPr/>
          <a:lstStyle/>
          <a:p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(</a:t>
            </a:r>
            <a:r>
              <a:rPr lang="en-US" i="1" dirty="0"/>
              <a:t>supplier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 (</a:t>
            </a:r>
            <a:r>
              <a:rPr lang="en-US" i="1" dirty="0"/>
              <a:t>buyer</a:t>
            </a:r>
            <a:r>
              <a:rPr lang="en-US" dirty="0"/>
              <a:t>) yang sama. Perusahaan yang </a:t>
            </a:r>
            <a:r>
              <a:rPr lang="en-US" dirty="0" err="1"/>
              <a:t>bersaing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industry yang sama </a:t>
            </a:r>
            <a:r>
              <a:rPr lang="en-US" dirty="0" err="1"/>
              <a:t>cendrung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atau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sama lain untuk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0DC57F-EDC5-5283-3079-3A34CE0CDD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F58C51-826F-1719-8254-C9801B750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/>
              <a:t>3. Daya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Pembeli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B1F610-AD45-2FA8-3393-BE0627160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/>
              <a:t>Daya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potensi</a:t>
            </a:r>
            <a:r>
              <a:rPr lang="en-US" dirty="0"/>
              <a:t> profit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industry. </a:t>
            </a:r>
          </a:p>
          <a:p>
            <a:r>
              <a:rPr lang="en-US" dirty="0"/>
              <a:t>Daya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kebalikan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tawar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. Para </a:t>
            </a:r>
            <a:r>
              <a:rPr lang="en-US" dirty="0" err="1"/>
              <a:t>pembeli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kosumen</a:t>
            </a:r>
            <a:r>
              <a:rPr lang="en-US" dirty="0"/>
              <a:t> yang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pembelian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industry.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60FEDA-B4C0-B922-BA57-3FDBCA264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157CD93-3DFA-57E6-F4EC-74641CF276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61F5DAD-CA5E-E377-7D60-992ECB7576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2443459"/>
            <a:ext cx="5472000" cy="358775"/>
          </a:xfrm>
        </p:spPr>
        <p:txBody>
          <a:bodyPr/>
          <a:lstStyle/>
          <a:p>
            <a:r>
              <a:rPr lang="en-US" dirty="0"/>
              <a:t>4.Kekuatan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Pengganti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D63007-2073-CBBD-77C7-981EB565B2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947459"/>
            <a:ext cx="5472113" cy="2196041"/>
          </a:xfrm>
        </p:spPr>
        <p:txBody>
          <a:bodyPr/>
          <a:lstStyle/>
          <a:p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substitusi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sama dengan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suatuindustri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dan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r>
              <a:rPr lang="en-US" dirty="0"/>
              <a:t>. </a:t>
            </a:r>
            <a:r>
              <a:rPr lang="en-US" dirty="0" err="1"/>
              <a:t>Ancaman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substitusi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keberadaan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atau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luar</a:t>
            </a:r>
            <a:r>
              <a:rPr lang="en-US" dirty="0"/>
              <a:t> industry yang </a:t>
            </a:r>
            <a:r>
              <a:rPr lang="en-US" dirty="0" err="1"/>
              <a:t>ada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ini.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A06A65F-BFC5-83FC-B4D8-16382B06076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235476C-62B4-7F08-9BAF-D746188A656E}"/>
              </a:ext>
            </a:extLst>
          </p:cNvPr>
          <p:cNvSpPr txBox="1">
            <a:spLocks/>
          </p:cNvSpPr>
          <p:nvPr/>
        </p:nvSpPr>
        <p:spPr>
          <a:xfrm>
            <a:off x="432487" y="1192069"/>
            <a:ext cx="11339513" cy="704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6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29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096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63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Berikut</a:t>
            </a:r>
            <a:r>
              <a:rPr lang="en-US" dirty="0"/>
              <a:t> Model Lima </a:t>
            </a:r>
            <a:r>
              <a:rPr lang="en-US" dirty="0" err="1"/>
              <a:t>Kekuatan</a:t>
            </a:r>
            <a:r>
              <a:rPr lang="en-US" dirty="0"/>
              <a:t> ( </a:t>
            </a:r>
            <a:r>
              <a:rPr lang="en-US" i="1" dirty="0"/>
              <a:t>five forces framework</a:t>
            </a:r>
            <a:r>
              <a:rPr lang="en-US" dirty="0"/>
              <a:t>) yang </a:t>
            </a:r>
            <a:r>
              <a:rPr lang="en-US" dirty="0" err="1"/>
              <a:t>merupakan</a:t>
            </a:r>
            <a:r>
              <a:rPr lang="en-US" dirty="0"/>
              <a:t> instrument yang </a:t>
            </a:r>
            <a:r>
              <a:rPr lang="en-US" dirty="0" err="1"/>
              <a:t>kuat</a:t>
            </a:r>
            <a:r>
              <a:rPr lang="en-US" dirty="0"/>
              <a:t> untuk 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Industri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138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ABA0A-9C6C-7ACC-8929-4F2F6C93F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AF08A-85F6-61D7-6777-8C42FD6FE8D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20487" y="306107"/>
            <a:ext cx="11339513" cy="704538"/>
          </a:xfrm>
        </p:spPr>
        <p:txBody>
          <a:bodyPr/>
          <a:lstStyle/>
          <a:p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yang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pemasok</a:t>
            </a:r>
            <a:r>
              <a:rPr lang="en-US" dirty="0"/>
              <a:t> (</a:t>
            </a:r>
            <a:r>
              <a:rPr lang="en-US" i="1" dirty="0"/>
              <a:t>supplier</a:t>
            </a:r>
            <a:r>
              <a:rPr lang="en-US" dirty="0"/>
              <a:t>)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pembeli</a:t>
            </a:r>
            <a:r>
              <a:rPr lang="en-US" dirty="0"/>
              <a:t>  (</a:t>
            </a:r>
            <a:r>
              <a:rPr lang="en-US" i="1" dirty="0"/>
              <a:t>buyer</a:t>
            </a:r>
            <a:r>
              <a:rPr lang="en-US" dirty="0"/>
              <a:t>) yang sama. Perusahaan yang </a:t>
            </a:r>
            <a:r>
              <a:rPr lang="en-US" dirty="0" err="1"/>
              <a:t>bersaing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industry yang sama </a:t>
            </a:r>
            <a:r>
              <a:rPr lang="en-US" dirty="0" err="1"/>
              <a:t>cendrung</a:t>
            </a:r>
            <a:r>
              <a:rPr lang="en-US" dirty="0"/>
              <a:t> </a:t>
            </a:r>
            <a:r>
              <a:rPr lang="en-US" dirty="0" err="1"/>
              <a:t>menawarkan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atau </a:t>
            </a:r>
            <a:r>
              <a:rPr lang="en-US" dirty="0" err="1"/>
              <a:t>jasa</a:t>
            </a:r>
            <a:r>
              <a:rPr lang="en-US" dirty="0"/>
              <a:t> yang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sama lain untuk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konsumen</a:t>
            </a:r>
            <a:r>
              <a:rPr lang="en-US" dirty="0"/>
              <a:t> yang </a:t>
            </a:r>
            <a:r>
              <a:rPr lang="en-US" dirty="0" err="1"/>
              <a:t>spesifik</a:t>
            </a:r>
            <a:r>
              <a:rPr lang="en-US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0C87A4-0E59-DC3F-E81A-B4A977259B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1800" y="2100317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BE0F50-8DC3-DDB9-2D50-BB7155FA4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2442934"/>
            <a:ext cx="5472000" cy="360000"/>
          </a:xfrm>
        </p:spPr>
        <p:txBody>
          <a:bodyPr/>
          <a:lstStyle/>
          <a:p>
            <a:r>
              <a:rPr lang="en-US" dirty="0"/>
              <a:t>5. </a:t>
            </a:r>
            <a:r>
              <a:rPr lang="en-US" dirty="0" err="1"/>
              <a:t>Persaingan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Perusahaan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2C34B0B-E4FE-0640-BFBB-9F3CF492E2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950768"/>
            <a:ext cx="5472000" cy="2194694"/>
          </a:xfrm>
        </p:spPr>
        <p:txBody>
          <a:bodyPr/>
          <a:lstStyle/>
          <a:p>
            <a:r>
              <a:rPr lang="en-US" dirty="0"/>
              <a:t>Perusahaan-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industry </a:t>
            </a:r>
            <a:r>
              <a:rPr lang="en-US" dirty="0" err="1"/>
              <a:t>salng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sama lain.  Tindakan yang </a:t>
            </a:r>
            <a:r>
              <a:rPr lang="en-US" dirty="0" err="1"/>
              <a:t>dilakukan</a:t>
            </a:r>
            <a:r>
              <a:rPr lang="en-US" dirty="0"/>
              <a:t> oleh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mengundang</a:t>
            </a:r>
            <a:r>
              <a:rPr lang="en-US" dirty="0"/>
              <a:t>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perusahan</a:t>
            </a:r>
            <a:r>
              <a:rPr lang="en-US" dirty="0"/>
              <a:t> lainnya.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30DE0C8-C3B0-C21A-2F9C-AC7997E6D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096000" y="2363035"/>
            <a:ext cx="0" cy="241133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FAE1229E-FCFD-51EE-6240-4C974D6E6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99887" y="2100317"/>
            <a:ext cx="1984175" cy="1148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030BA55-98DC-347E-FE58-DE4C1F68537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5D27E1D7-7431-9B60-39D2-2711F5CE4BDD}"/>
              </a:ext>
            </a:extLst>
          </p:cNvPr>
          <p:cNvSpPr txBox="1">
            <a:spLocks/>
          </p:cNvSpPr>
          <p:nvPr/>
        </p:nvSpPr>
        <p:spPr>
          <a:xfrm>
            <a:off x="432487" y="1192069"/>
            <a:ext cx="11339513" cy="7045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667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29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096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763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Berikut</a:t>
            </a:r>
            <a:r>
              <a:rPr lang="en-US" dirty="0"/>
              <a:t> Model Lima </a:t>
            </a:r>
            <a:r>
              <a:rPr lang="en-US" dirty="0" err="1"/>
              <a:t>Kekuatan</a:t>
            </a:r>
            <a:r>
              <a:rPr lang="en-US" dirty="0"/>
              <a:t> ( </a:t>
            </a:r>
            <a:r>
              <a:rPr lang="en-US" i="1" dirty="0"/>
              <a:t>five forces framework</a:t>
            </a:r>
            <a:r>
              <a:rPr lang="en-US" dirty="0"/>
              <a:t>) yang </a:t>
            </a:r>
            <a:r>
              <a:rPr lang="en-US" dirty="0" err="1"/>
              <a:t>merupakan</a:t>
            </a:r>
            <a:r>
              <a:rPr lang="en-US" dirty="0"/>
              <a:t> instrument yang </a:t>
            </a:r>
            <a:r>
              <a:rPr lang="en-US" dirty="0" err="1"/>
              <a:t>kuat</a:t>
            </a:r>
            <a:r>
              <a:rPr lang="en-US" dirty="0"/>
              <a:t> untuk 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Industri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4BDD566-A045-BB99-EE42-0D439AB8DF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87887" y="2286895"/>
            <a:ext cx="5472113" cy="3379036"/>
          </a:xfrm>
        </p:spPr>
        <p:txBody>
          <a:bodyPr/>
          <a:lstStyle/>
          <a:p>
            <a:r>
              <a:rPr lang="en-US" dirty="0" err="1"/>
              <a:t>Faktor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Pesaing</a:t>
            </a:r>
            <a:r>
              <a:rPr lang="en-US" dirty="0"/>
              <a:t> yang </a:t>
            </a:r>
            <a:r>
              <a:rPr lang="en-US" dirty="0" err="1"/>
              <a:t>banyak</a:t>
            </a:r>
            <a:r>
              <a:rPr lang="en-US" dirty="0"/>
              <a:t> atau </a:t>
            </a:r>
            <a:r>
              <a:rPr lang="en-US" dirty="0" err="1"/>
              <a:t>seimbang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Pertumbuhan</a:t>
            </a:r>
            <a:r>
              <a:rPr lang="en-US" dirty="0"/>
              <a:t> industry yang </a:t>
            </a:r>
            <a:r>
              <a:rPr lang="en-US" dirty="0" err="1"/>
              <a:t>lambat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atau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Kurangnya</a:t>
            </a:r>
            <a:r>
              <a:rPr lang="en-US" dirty="0"/>
              <a:t> </a:t>
            </a:r>
            <a:r>
              <a:rPr lang="en-US" dirty="0" err="1"/>
              <a:t>diferensiasi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Kepentingan</a:t>
            </a:r>
            <a:r>
              <a:rPr lang="en-US" dirty="0"/>
              <a:t> strategi yang </a:t>
            </a:r>
            <a:r>
              <a:rPr lang="en-US" dirty="0" err="1"/>
              <a:t>tinggi</a:t>
            </a: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keluar</a:t>
            </a:r>
            <a:r>
              <a:rPr lang="en-US" dirty="0"/>
              <a:t> yang </a:t>
            </a:r>
            <a:r>
              <a:rPr lang="en-US" dirty="0" err="1"/>
              <a:t>tinggi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0590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Placeholder 31" descr="hand clapping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8" name="Graphic 7" descr="User" title="Icon - Presenter Name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485495" y="4006655"/>
            <a:ext cx="218900" cy="218900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0" name="Graphic 9" descr="Smart Phone" title="Icon - Presenter Phone Numbe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485495" y="4355103"/>
            <a:ext cx="218900" cy="21890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9" name="Graphic 8" descr="Envelope" title="Icon Presenter Email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485495" y="4703551"/>
            <a:ext cx="218900" cy="218900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D8A1232-50A8-4535-AAF9-7F4180EAA0D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solidFill>
            <a:schemeClr val="tx1">
              <a:lumMod val="75000"/>
              <a:lumOff val="25000"/>
            </a:schemeClr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1" name="Graphic 10" descr="Link">
            <a:extLst>
              <a:ext uri="{FF2B5EF4-FFF2-40B4-BE49-F238E27FC236}">
                <a16:creationId xmlns:a16="http://schemas.microsoft.com/office/drawing/2014/main" id="{0718E6E0-05A2-479C-AEA8-1A385EB7347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472552" y="5040763"/>
            <a:ext cx="244786" cy="244786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6BE5E-8ACE-5745-BCE4-A797BA3653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Nolita Yeni Siregar</a:t>
            </a:r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00" y="745588"/>
            <a:ext cx="5472000" cy="5316419"/>
          </a:xfrm>
        </p:spPr>
        <p:txBody>
          <a:bodyPr/>
          <a:lstStyle/>
          <a:p>
            <a:pPr algn="just"/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Perubahan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besar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dalam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lingkungan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bisnis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yang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disebabkan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oleh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privatisasi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liberalisasi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dan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globalisasi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telah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membuat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konsep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manajemen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strategis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menjadi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lebih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penting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.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Kemajuan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teknologi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dan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kompetensi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manajerial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telah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memicu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perubahan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drastis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dalam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kinerja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bisnis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.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Aturan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dasar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persaingan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berubah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batasan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industri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dicabut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industri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yang sudah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mapan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diciptakan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kembali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dan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industri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serta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produk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baru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diciptakan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.</a:t>
            </a:r>
          </a:p>
          <a:p>
            <a:pPr marL="0" indent="0" algn="l">
              <a:buNone/>
            </a:pPr>
            <a:endParaRPr lang="en-US" b="0" i="0" dirty="0">
              <a:solidFill>
                <a:srgbClr val="373D3F"/>
              </a:solidFill>
              <a:effectLst/>
              <a:latin typeface="Lora" panose="020F0502020204030204" pitchFamily="2" charset="0"/>
            </a:endParaRPr>
          </a:p>
          <a:p>
            <a:pPr algn="just"/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Perubahan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besar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dalam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peluang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dan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ancaman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bisnis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sebagai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akibat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liberalisasi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ekonomi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di India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telah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meningkatkan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cakupan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manajemen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strategis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secara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signifikan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. Perusahaan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telah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mengubah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visi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dan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tujuan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struktur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organisasi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portofolio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bisnis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, pasar, dan strategi </a:t>
            </a: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kompetitif</a:t>
            </a:r>
            <a:r>
              <a:rPr lang="en-US" b="0" i="0" dirty="0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 mereka.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Lingkungan</a:t>
            </a:r>
            <a:r>
              <a:rPr lang="en-US" sz="4000" dirty="0"/>
              <a:t> </a:t>
            </a:r>
            <a:r>
              <a:rPr lang="en-US" sz="4000" dirty="0" err="1"/>
              <a:t>Eksternal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 err="1"/>
              <a:t>Membahas</a:t>
            </a:r>
            <a:r>
              <a:rPr lang="en-US" dirty="0"/>
              <a:t> tentang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untuk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industry (audit </a:t>
            </a:r>
            <a:r>
              <a:rPr lang="en-US" dirty="0" err="1"/>
              <a:t>eksternal</a:t>
            </a:r>
            <a:r>
              <a:rPr lang="en-US" dirty="0"/>
              <a:t> manajemen strategi)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74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ABB05-291F-00A9-D6AD-09ECA6D41A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A814F8-A876-638A-1C7C-034E839BC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2000" y="745588"/>
            <a:ext cx="5472000" cy="5316419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b="0" i="0" dirty="0" err="1">
                <a:solidFill>
                  <a:srgbClr val="373D3F"/>
                </a:solidFill>
                <a:effectLst/>
                <a:latin typeface="Lora" panose="020F0502020204030204" pitchFamily="2" charset="0"/>
              </a:rPr>
              <a:t>Analisi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s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industri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menekankan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pada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identifikasi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dan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evaluasi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tren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serta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peristiwa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yang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terjadi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di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luar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kendali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perusahaan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yang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nantinya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memberikan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Gambaran terkait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peluang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utama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( key opportunities) dan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ancaman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yang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mungkin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terjadi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pada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perusahaan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,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sehingga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manajer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dapat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memformulasikan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strategi yang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memungkinkan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perusahaan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untuk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memanfaatkan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peluang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tersebut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dan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mencegah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ancaman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serta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mengurangi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resiko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yang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akan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terjadi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 pada </a:t>
            </a:r>
            <a:r>
              <a:rPr lang="en-US" dirty="0" err="1">
                <a:solidFill>
                  <a:srgbClr val="373D3F"/>
                </a:solidFill>
                <a:latin typeface="Lora" panose="020F0502020204030204" pitchFamily="2" charset="0"/>
              </a:rPr>
              <a:t>perusahaan</a:t>
            </a:r>
            <a:r>
              <a:rPr lang="en-US" dirty="0">
                <a:solidFill>
                  <a:srgbClr val="373D3F"/>
                </a:solidFill>
                <a:latin typeface="Lora" panose="020F0502020204030204" pitchFamily="2" charset="0"/>
              </a:rPr>
              <a:t>.</a:t>
            </a:r>
            <a:endParaRPr lang="en-US" b="0" i="0" dirty="0">
              <a:solidFill>
                <a:srgbClr val="373D3F"/>
              </a:solidFill>
              <a:effectLst/>
              <a:latin typeface="Lora" panose="020F0502020204030204" pitchFamily="2" charset="0"/>
            </a:endParaRPr>
          </a:p>
          <a:p>
            <a:pPr marL="0" indent="0" algn="l">
              <a:buNone/>
            </a:pPr>
            <a:endParaRPr lang="en-US" b="0" i="0" dirty="0">
              <a:solidFill>
                <a:srgbClr val="373D3F"/>
              </a:solidFill>
              <a:effectLst/>
              <a:latin typeface="Lora" panose="020F0502020204030204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" name="Picture Placeholder 8" descr="Handing touching mobile phone">
            <a:extLst>
              <a:ext uri="{FF2B5EF4-FFF2-40B4-BE49-F238E27FC236}">
                <a16:creationId xmlns:a16="http://schemas.microsoft.com/office/drawing/2014/main" id="{186DFAAA-6D00-04CA-C141-F24C0B38FFB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B95EDA3-3283-8D65-3B13-CEEEAC177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F4F9E6-0B3A-C66C-6A9B-2D0607957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Lingkungan</a:t>
            </a:r>
            <a:r>
              <a:rPr lang="en-US" sz="4000" dirty="0"/>
              <a:t> </a:t>
            </a:r>
            <a:r>
              <a:rPr lang="en-US" sz="4000" dirty="0" err="1"/>
              <a:t>Eksternal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5DEDC-D2CC-37E5-A0C7-2F9AADF9158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 err="1"/>
              <a:t>Membahas</a:t>
            </a:r>
            <a:r>
              <a:rPr lang="en-US" dirty="0"/>
              <a:t> tentang </a:t>
            </a:r>
            <a:r>
              <a:rPr lang="en-US" dirty="0" err="1"/>
              <a:t>konsep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 untuk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industry (audit </a:t>
            </a:r>
            <a:r>
              <a:rPr lang="en-US" dirty="0" err="1"/>
              <a:t>eksternal</a:t>
            </a:r>
            <a:r>
              <a:rPr lang="en-US" dirty="0"/>
              <a:t> manajemen strategi)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01794-3072-B94D-487E-4A55BCF1F19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245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944371-E3EA-8358-9ED8-F6D0FAF6AF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869085" y="604910"/>
            <a:ext cx="6106915" cy="4951827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E0E119-707C-23B1-BCD0-77D83F6ABD2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6312000" y="5803103"/>
            <a:ext cx="5664000" cy="295062"/>
          </a:xfrm>
        </p:spPr>
        <p:txBody>
          <a:bodyPr/>
          <a:lstStyle/>
          <a:p>
            <a:r>
              <a:rPr lang="en-US" dirty="0" err="1"/>
              <a:t>Ilustrasi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Eksternal:Peluang</a:t>
            </a:r>
            <a:r>
              <a:rPr lang="en-US" dirty="0"/>
              <a:t>, </a:t>
            </a:r>
            <a:r>
              <a:rPr lang="en-US" dirty="0" err="1"/>
              <a:t>Ancaman</a:t>
            </a:r>
            <a:r>
              <a:rPr lang="en-US" dirty="0"/>
              <a:t>, </a:t>
            </a:r>
            <a:r>
              <a:rPr lang="en-US" dirty="0" err="1"/>
              <a:t>Persaingan</a:t>
            </a:r>
            <a:r>
              <a:rPr lang="en-US" dirty="0"/>
              <a:t> dan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Pesaing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B3EB3-86D7-090C-0B78-EC11A40F7D52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4</a:t>
            </a:fld>
            <a:endParaRPr lang="en-US" noProof="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113276-519D-4AC7-7B06-F6B091C96835}"/>
              </a:ext>
            </a:extLst>
          </p:cNvPr>
          <p:cNvSpPr txBox="1"/>
          <p:nvPr/>
        </p:nvSpPr>
        <p:spPr>
          <a:xfrm>
            <a:off x="337623" y="1032422"/>
            <a:ext cx="499403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(yang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di mana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bersaing</a:t>
            </a:r>
            <a:r>
              <a:rPr lang="en-US" dirty="0"/>
              <a:t> Bersama </a:t>
            </a:r>
            <a:r>
              <a:rPr lang="en-US" dirty="0" err="1"/>
              <a:t>perusahaan-perusahaan</a:t>
            </a:r>
            <a:r>
              <a:rPr lang="en-US" dirty="0"/>
              <a:t> lain yang </a:t>
            </a:r>
            <a:r>
              <a:rPr lang="en-US" dirty="0" err="1"/>
              <a:t>melawannya</a:t>
            </a:r>
            <a:r>
              <a:rPr lang="en-US" dirty="0"/>
              <a:t>,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untuk </a:t>
            </a:r>
            <a:r>
              <a:rPr lang="en-US" dirty="0" err="1"/>
              <a:t>merespon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dan </a:t>
            </a:r>
            <a:r>
              <a:rPr lang="en-US" dirty="0" err="1"/>
              <a:t>mengalahkan</a:t>
            </a:r>
            <a:r>
              <a:rPr lang="en-US" dirty="0"/>
              <a:t> </a:t>
            </a:r>
            <a:r>
              <a:rPr lang="en-US" dirty="0" err="1"/>
              <a:t>pesaingnya</a:t>
            </a:r>
            <a:r>
              <a:rPr lang="en-US" dirty="0"/>
              <a:t> demi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keuntungan</a:t>
            </a:r>
            <a:r>
              <a:rPr lang="en-US" dirty="0"/>
              <a:t> yang di atas rata-rata. </a:t>
            </a:r>
          </a:p>
          <a:p>
            <a:endParaRPr lang="en-US" dirty="0"/>
          </a:p>
          <a:p>
            <a:r>
              <a:rPr lang="en-US" dirty="0"/>
              <a:t>Perusahaan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dengan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terkait </a:t>
            </a:r>
            <a:r>
              <a:rPr lang="en-US" dirty="0" err="1"/>
              <a:t>pesaing</a:t>
            </a:r>
            <a:r>
              <a:rPr lang="en-US" dirty="0"/>
              <a:t>, </a:t>
            </a:r>
            <a:r>
              <a:rPr lang="en-US" dirty="0" err="1"/>
              <a:t>konsumen</a:t>
            </a:r>
            <a:r>
              <a:rPr lang="en-US" dirty="0"/>
              <a:t>, dan para stakeholder untuk </a:t>
            </a:r>
            <a:r>
              <a:rPr lang="en-US" dirty="0" err="1"/>
              <a:t>membangun</a:t>
            </a:r>
            <a:r>
              <a:rPr lang="en-US" dirty="0"/>
              <a:t> basis </a:t>
            </a:r>
            <a:r>
              <a:rPr lang="en-US" dirty="0" err="1"/>
              <a:t>pemahaman</a:t>
            </a:r>
            <a:r>
              <a:rPr lang="en-US" dirty="0"/>
              <a:t> mereka.</a:t>
            </a:r>
          </a:p>
          <a:p>
            <a:r>
              <a:rPr lang="en-US" dirty="0" err="1"/>
              <a:t>Sebagai</a:t>
            </a:r>
            <a:r>
              <a:rPr lang="en-US" dirty="0"/>
              <a:t> Kesimpulan , Tindakan dan </a:t>
            </a:r>
            <a:r>
              <a:rPr lang="en-US" dirty="0" err="1"/>
              <a:t>respons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oleh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716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Hand writing on post-it note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6000" cy="6371351"/>
          </a:xfr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060" y="630940"/>
            <a:ext cx="6641900" cy="1124345"/>
          </a:xfrm>
        </p:spPr>
        <p:txBody>
          <a:bodyPr/>
          <a:lstStyle/>
          <a:p>
            <a:r>
              <a:rPr lang="en-US" sz="4000" dirty="0" err="1"/>
              <a:t>Lingkungan</a:t>
            </a:r>
            <a:r>
              <a:rPr lang="en-US" sz="4000" dirty="0"/>
              <a:t> Universal, industry dan </a:t>
            </a:r>
            <a:r>
              <a:rPr lang="en-US" sz="4000" dirty="0" err="1"/>
              <a:t>pesaing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118060" y="1883677"/>
            <a:ext cx="6641626" cy="1124345"/>
          </a:xfrm>
        </p:spPr>
        <p:txBody>
          <a:bodyPr/>
          <a:lstStyle/>
          <a:p>
            <a:r>
              <a:rPr lang="en-US" dirty="0" err="1"/>
              <a:t>Lingkungan</a:t>
            </a:r>
            <a:r>
              <a:rPr lang="en-US" dirty="0"/>
              <a:t> universal </a:t>
            </a:r>
            <a:r>
              <a:rPr lang="en-US" dirty="0" err="1"/>
              <a:t>terdiri</a:t>
            </a:r>
            <a:r>
              <a:rPr lang="en-US" dirty="0"/>
              <a:t> atas </a:t>
            </a:r>
            <a:r>
              <a:rPr lang="en-US" dirty="0" err="1"/>
              <a:t>dimensi-dimensi</a:t>
            </a:r>
            <a:r>
              <a:rPr lang="en-US" dirty="0"/>
              <a:t> yang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didalam</a:t>
            </a:r>
            <a:r>
              <a:rPr lang="en-US" dirty="0"/>
              <a:t> Masyarakat </a:t>
            </a:r>
            <a:r>
              <a:rPr lang="en-US" dirty="0" err="1"/>
              <a:t>luas</a:t>
            </a:r>
            <a:r>
              <a:rPr lang="en-US" dirty="0"/>
              <a:t> yang </a:t>
            </a:r>
            <a:r>
              <a:rPr lang="en-US" dirty="0" err="1"/>
              <a:t>mempengaruhi</a:t>
            </a:r>
            <a:r>
              <a:rPr lang="en-US" dirty="0"/>
              <a:t> industry dan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7686" y="3185674"/>
            <a:ext cx="5472000" cy="3185676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/>
              <a:t>Dikelompokkan</a:t>
            </a:r>
            <a:r>
              <a:rPr lang="en-US" sz="2800" dirty="0"/>
              <a:t> </a:t>
            </a:r>
            <a:r>
              <a:rPr lang="en-US" sz="2800" dirty="0" err="1"/>
              <a:t>dalam</a:t>
            </a:r>
            <a:r>
              <a:rPr lang="en-US" sz="2800" dirty="0"/>
              <a:t> 7 </a:t>
            </a:r>
            <a:r>
              <a:rPr lang="en-US" sz="2800" dirty="0" err="1"/>
              <a:t>kategori</a:t>
            </a:r>
            <a:r>
              <a:rPr lang="en-US" sz="2800" dirty="0"/>
              <a:t>:</a:t>
            </a:r>
          </a:p>
          <a:p>
            <a:r>
              <a:rPr lang="en-US" dirty="0" err="1"/>
              <a:t>Demografi</a:t>
            </a:r>
            <a:endParaRPr lang="en-US" dirty="0"/>
          </a:p>
          <a:p>
            <a:r>
              <a:rPr lang="en-US" dirty="0"/>
              <a:t>Ekonomi</a:t>
            </a:r>
          </a:p>
          <a:p>
            <a:r>
              <a:rPr lang="en-US" dirty="0" err="1"/>
              <a:t>Politik</a:t>
            </a:r>
            <a:r>
              <a:rPr lang="en-US" dirty="0"/>
              <a:t> dan </a:t>
            </a:r>
            <a:r>
              <a:rPr lang="en-US" dirty="0" err="1"/>
              <a:t>hukum</a:t>
            </a:r>
            <a:endParaRPr lang="en-US" dirty="0"/>
          </a:p>
          <a:p>
            <a:r>
              <a:rPr lang="en-US" dirty="0" err="1"/>
              <a:t>Sosial</a:t>
            </a:r>
            <a:r>
              <a:rPr lang="en-US" dirty="0"/>
              <a:t> dan </a:t>
            </a:r>
            <a:r>
              <a:rPr lang="en-US" dirty="0" err="1"/>
              <a:t>budaya</a:t>
            </a:r>
            <a:endParaRPr lang="en-US" dirty="0"/>
          </a:p>
          <a:p>
            <a:r>
              <a:rPr lang="en-US" dirty="0" err="1"/>
              <a:t>Teknologi</a:t>
            </a:r>
            <a:endParaRPr lang="en-US" dirty="0"/>
          </a:p>
          <a:p>
            <a:r>
              <a:rPr lang="en-US" dirty="0"/>
              <a:t> global </a:t>
            </a:r>
          </a:p>
          <a:p>
            <a:r>
              <a:rPr lang="en-US" dirty="0" err="1"/>
              <a:t>Sumberdaya</a:t>
            </a:r>
            <a:r>
              <a:rPr lang="en-US" dirty="0"/>
              <a:t> </a:t>
            </a:r>
            <a:r>
              <a:rPr lang="en-US" dirty="0" err="1"/>
              <a:t>alam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C5CC4-5E47-9A46-2A3D-87DB4AECA741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7803470" y="1885071"/>
            <a:ext cx="3787717" cy="1041009"/>
          </a:xfrm>
        </p:spPr>
        <p:txBody>
          <a:bodyPr/>
          <a:lstStyle/>
          <a:p>
            <a:r>
              <a:rPr lang="en-US" dirty="0"/>
              <a:t>Perusahaan tidak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mengendalikan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,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 trend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 dan </a:t>
            </a:r>
            <a:r>
              <a:rPr lang="en-US" dirty="0" err="1"/>
              <a:t>memprediksikan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trend </a:t>
            </a:r>
            <a:r>
              <a:rPr lang="en-US" dirty="0" err="1"/>
              <a:t>tersebut</a:t>
            </a:r>
            <a:endParaRPr lang="en-US" noProof="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BD583-76DB-D4DE-D28B-AF1F652E0FA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6</a:t>
            </a:fld>
            <a:endParaRPr lang="en-US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60AB65-4E3A-DA31-54A6-AA16F4D5F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16" y="281354"/>
            <a:ext cx="7385538" cy="5729042"/>
          </a:xfrm>
          <a:prstGeom prst="rect">
            <a:avLst/>
          </a:prstGeom>
        </p:spPr>
      </p:pic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1AAF2C2D-5ACA-C219-E11F-A0770749B26C}"/>
              </a:ext>
            </a:extLst>
          </p:cNvPr>
          <p:cNvSpPr txBox="1">
            <a:spLocks/>
          </p:cNvSpPr>
          <p:nvPr/>
        </p:nvSpPr>
        <p:spPr>
          <a:xfrm>
            <a:off x="7803470" y="3145875"/>
            <a:ext cx="3787717" cy="160254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factor-factor yang </a:t>
            </a:r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langsung  dan </a:t>
            </a:r>
            <a:r>
              <a:rPr lang="en-US" dirty="0" err="1"/>
              <a:t>respon</a:t>
            </a:r>
            <a:r>
              <a:rPr lang="en-US" dirty="0"/>
              <a:t> Tindakan </a:t>
            </a:r>
            <a:r>
              <a:rPr lang="en-US" dirty="0" err="1"/>
              <a:t>kompetitifnya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Cara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pesaing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692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Desk with computer, phone, books, etc.">
            <a:extLst>
              <a:ext uri="{FF2B5EF4-FFF2-40B4-BE49-F238E27FC236}">
                <a16:creationId xmlns:a16="http://schemas.microsoft.com/office/drawing/2014/main" id="{2E7ADBC3-DECA-9F4C-9289-9E43C72759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err="1"/>
              <a:t>Komponen</a:t>
            </a:r>
            <a:r>
              <a:rPr lang="en-US" sz="4400" dirty="0"/>
              <a:t> </a:t>
            </a:r>
            <a:r>
              <a:rPr lang="en-US" sz="4400" dirty="0" err="1"/>
              <a:t>Analisis</a:t>
            </a:r>
            <a:r>
              <a:rPr lang="en-US" sz="4400" dirty="0"/>
              <a:t> </a:t>
            </a:r>
            <a:r>
              <a:rPr lang="en-US" sz="4400" dirty="0" err="1"/>
              <a:t>Lingkungan</a:t>
            </a:r>
            <a:r>
              <a:rPr lang="en-US" sz="4400" dirty="0"/>
              <a:t> </a:t>
            </a:r>
            <a:r>
              <a:rPr lang="en-US" sz="4400" dirty="0" err="1"/>
              <a:t>Eksternal</a:t>
            </a:r>
            <a:endParaRPr lang="en-US" sz="4400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278402B-CA7D-4F5B-B3FA-ED74AB3CFB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Banyak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yang </a:t>
            </a:r>
            <a:r>
              <a:rPr lang="en-US" dirty="0" err="1"/>
              <a:t>sulit</a:t>
            </a:r>
            <a:r>
              <a:rPr lang="en-US" dirty="0"/>
              <a:t>, </a:t>
            </a:r>
            <a:r>
              <a:rPr lang="en-US" dirty="0" err="1"/>
              <a:t>ambigo</a:t>
            </a:r>
            <a:r>
              <a:rPr lang="en-US" dirty="0"/>
              <a:t>, </a:t>
            </a:r>
            <a:r>
              <a:rPr lang="en-US" dirty="0" err="1"/>
              <a:t>kompleks</a:t>
            </a:r>
            <a:r>
              <a:rPr lang="en-US" dirty="0"/>
              <a:t> dan </a:t>
            </a:r>
            <a:r>
              <a:rPr lang="en-US" dirty="0" err="1"/>
              <a:t>berskala</a:t>
            </a:r>
            <a:r>
              <a:rPr lang="en-US" dirty="0"/>
              <a:t> global.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D5A594-D852-43BB-B591-E9D902725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674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67129-D582-495A-8F4B-6B907589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04AFD2-303D-4B48-AA3E-C96B74D8127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Ligkungan</a:t>
            </a:r>
            <a:r>
              <a:rPr lang="en-US" dirty="0"/>
              <a:t> </a:t>
            </a:r>
            <a:r>
              <a:rPr lang="en-US" dirty="0" err="1"/>
              <a:t>eksternal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atas 4 bagian: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EE0921D-4C1D-4106-9AC0-F73F30E8D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983092"/>
              </p:ext>
            </p:extLst>
          </p:nvPr>
        </p:nvGraphicFramePr>
        <p:xfrm>
          <a:off x="431800" y="1885071"/>
          <a:ext cx="10287782" cy="3273456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044114">
                  <a:extLst>
                    <a:ext uri="{9D8B030D-6E8A-4147-A177-3AD203B41FA5}">
                      <a16:colId xmlns:a16="http://schemas.microsoft.com/office/drawing/2014/main" val="1173992025"/>
                    </a:ext>
                  </a:extLst>
                </a:gridCol>
                <a:gridCol w="8243668">
                  <a:extLst>
                    <a:ext uri="{9D8B030D-6E8A-4147-A177-3AD203B41FA5}">
                      <a16:colId xmlns:a16="http://schemas.microsoft.com/office/drawing/2014/main" val="115202853"/>
                    </a:ext>
                  </a:extLst>
                </a:gridCol>
              </a:tblGrid>
              <a:tr h="347659">
                <a:tc>
                  <a:txBody>
                    <a:bodyPr/>
                    <a:lstStyle/>
                    <a:p>
                      <a:pPr algn="ctr"/>
                      <a:r>
                        <a:rPr lang="en-ZA" dirty="0">
                          <a:solidFill>
                            <a:schemeClr val="bg1"/>
                          </a:solidFill>
                        </a:rPr>
                        <a:t>item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b="0" dirty="0" err="1">
                          <a:solidFill>
                            <a:schemeClr val="bg1"/>
                          </a:solidFill>
                          <a:latin typeface="+mj-lt"/>
                        </a:rPr>
                        <a:t>keterangan</a:t>
                      </a:r>
                      <a:endParaRPr lang="en-ZA" sz="1600" b="0" dirty="0">
                        <a:solidFill>
                          <a:schemeClr val="bg1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7223600"/>
                  </a:ext>
                </a:extLst>
              </a:tr>
              <a:tr h="726924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scanning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Identifikasi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lehih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awal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tanda-tanda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perubahan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dalam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lingkungan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serta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perubahan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tren</a:t>
                      </a:r>
                      <a:endParaRPr lang="en-ZA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495943"/>
                  </a:ext>
                </a:extLst>
              </a:tr>
              <a:tr h="726924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monitoring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Mendeteksi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tujuan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dan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makna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perubahan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dalam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lingkungan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dantren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melalui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observasi</a:t>
                      </a:r>
                      <a:endParaRPr lang="en-ZA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2132828"/>
                  </a:ext>
                </a:extLst>
              </a:tr>
              <a:tr h="726924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forecasting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Membuat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prediksi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atas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hasil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yang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mungkin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muncul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dari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perubahan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lingkungan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dan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tren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berdasarkan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hasil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monitoring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4300830"/>
                  </a:ext>
                </a:extLst>
              </a:tr>
              <a:tr h="726924">
                <a:tc>
                  <a:txBody>
                    <a:bodyPr/>
                    <a:lstStyle/>
                    <a:p>
                      <a:pPr algn="ctr"/>
                      <a:r>
                        <a:rPr lang="en-ZA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assessing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Menentukan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waktu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dan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prioritas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kepentingan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terhadap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perubahan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lingkungan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maupun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tren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untuk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membuat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strategi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manajemen</a:t>
                      </a:r>
                      <a:r>
                        <a:rPr lang="en-ZA" sz="16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dan </a:t>
                      </a:r>
                      <a:r>
                        <a:rPr lang="en-ZA" sz="16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perusahaan</a:t>
                      </a:r>
                      <a:endParaRPr lang="en-ZA" sz="1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7728417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379698-AB4C-493D-BF95-F5781FDF2AC5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>
          <a:xfrm>
            <a:off x="11760000" y="6371351"/>
            <a:ext cx="432000" cy="432000"/>
          </a:xfrm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421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Woman on laptop smiling">
            <a:extLst>
              <a:ext uri="{FF2B5EF4-FFF2-40B4-BE49-F238E27FC236}">
                <a16:creationId xmlns:a16="http://schemas.microsoft.com/office/drawing/2014/main" id="{35E3CE9E-B03C-CB4B-A83A-D3265C7A05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903599" cy="1958400"/>
          </a:xfrm>
        </p:spPr>
        <p:txBody>
          <a:bodyPr/>
          <a:lstStyle/>
          <a:p>
            <a:r>
              <a:rPr lang="en-US" dirty="0"/>
              <a:t>PESTEL Framework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972F17A-D965-40B9-8ABB-C634072DBC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902200" cy="1100565"/>
          </a:xfrm>
        </p:spPr>
        <p:txBody>
          <a:bodyPr/>
          <a:lstStyle/>
          <a:p>
            <a:r>
              <a:rPr lang="en-US" dirty="0" err="1"/>
              <a:t>Politik</a:t>
            </a:r>
            <a:r>
              <a:rPr lang="en-US" dirty="0"/>
              <a:t>, Ekonomi, social-</a:t>
            </a:r>
            <a:r>
              <a:rPr lang="en-US" dirty="0" err="1"/>
              <a:t>budaya</a:t>
            </a:r>
            <a:r>
              <a:rPr lang="en-US" dirty="0"/>
              <a:t>, </a:t>
            </a:r>
            <a:r>
              <a:rPr lang="en-US" dirty="0" err="1"/>
              <a:t>Teknologi</a:t>
            </a:r>
            <a:r>
              <a:rPr lang="en-US" dirty="0"/>
              <a:t>, </a:t>
            </a:r>
            <a:r>
              <a:rPr lang="en-US" dirty="0" err="1"/>
              <a:t>Ekologi</a:t>
            </a:r>
            <a:r>
              <a:rPr lang="en-US" dirty="0"/>
              <a:t>, Legal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964141-6F81-4947-A236-746D94ED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chemeClr val="tx1">
              <a:lumMod val="95000"/>
              <a:lumOff val="5000"/>
            </a:schemeClr>
          </a:solidFill>
        </p:spPr>
        <p:txBody>
          <a:bodyPr/>
          <a:lstStyle/>
          <a:p>
            <a:fld id="{19B51A1E-902D-48AF-9020-955120F399B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69541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16411250_Bright business presentation_AAS_v3" id="{675E8371-EC70-4345-8B64-A71003B56298}" vid="{0F92AA19-00D6-4C71-B13F-219D7994A0B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</documentManagement>
</p:properties>
</file>

<file path=customXml/itemProps1.xml><?xml version="1.0" encoding="utf-8"?>
<ds:datastoreItem xmlns:ds="http://schemas.openxmlformats.org/officeDocument/2006/customXml" ds:itemID="{1C245E38-7A2C-4D38-96FA-24EAC5F220C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8E15EA0-2F38-456B-B156-038699A5D1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F90D0D0-7C1D-47FF-A2F0-9937AA567A3D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Bright business presentation</Template>
  <TotalTime>255</TotalTime>
  <Words>1102</Words>
  <Application>Microsoft Office PowerPoint</Application>
  <PresentationFormat>Widescreen</PresentationFormat>
  <Paragraphs>105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Candara</vt:lpstr>
      <vt:lpstr>Corbel</vt:lpstr>
      <vt:lpstr>Lora</vt:lpstr>
      <vt:lpstr>Times New Roman</vt:lpstr>
      <vt:lpstr>Custom</vt:lpstr>
      <vt:lpstr>Analisis Lingkungan Ekternal dan Internal</vt:lpstr>
      <vt:lpstr>Lingkungan Eksternal</vt:lpstr>
      <vt:lpstr>Lingkungan Eksternal</vt:lpstr>
      <vt:lpstr>PowerPoint Presentation</vt:lpstr>
      <vt:lpstr>Lingkungan Universal, industry dan pesaing</vt:lpstr>
      <vt:lpstr>PowerPoint Presentation</vt:lpstr>
      <vt:lpstr>Komponen Analisis Lingkungan Eksternal</vt:lpstr>
      <vt:lpstr>Table</vt:lpstr>
      <vt:lpstr>PESTEL Framework</vt:lpstr>
      <vt:lpstr>Penjelasan</vt:lpstr>
      <vt:lpstr>Penjelasan</vt:lpstr>
      <vt:lpstr>Penjelasan</vt:lpstr>
      <vt:lpstr>Struktur Industri Dan Strategi Perusahaan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nolita siregar</dc:creator>
  <cp:lastModifiedBy>nolita siregar</cp:lastModifiedBy>
  <cp:revision>5</cp:revision>
  <dcterms:created xsi:type="dcterms:W3CDTF">2024-10-23T05:25:34Z</dcterms:created>
  <dcterms:modified xsi:type="dcterms:W3CDTF">2024-10-23T11:26:30Z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