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8" r:id="rId5"/>
    <p:sldId id="283" r:id="rId6"/>
    <p:sldId id="299" r:id="rId7"/>
    <p:sldId id="300" r:id="rId8"/>
    <p:sldId id="297" r:id="rId9"/>
    <p:sldId id="301" r:id="rId10"/>
    <p:sldId id="292" r:id="rId11"/>
    <p:sldId id="295" r:id="rId12"/>
    <p:sldId id="293" r:id="rId13"/>
    <p:sldId id="284" r:id="rId14"/>
    <p:sldId id="303" r:id="rId15"/>
    <p:sldId id="302" r:id="rId16"/>
    <p:sldId id="304" r:id="rId17"/>
    <p:sldId id="305" r:id="rId18"/>
    <p:sldId id="306" r:id="rId19"/>
    <p:sldId id="307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10/23/2024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ocenters-conference-room-2673328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r>
              <a:rPr lang="en-US" sz="4400" dirty="0" err="1"/>
              <a:t>Analisis</a:t>
            </a:r>
            <a:r>
              <a:rPr lang="en-US" sz="4400" dirty="0"/>
              <a:t> </a:t>
            </a:r>
            <a:r>
              <a:rPr lang="en-US" sz="4400" dirty="0" err="1"/>
              <a:t>Lingkungan</a:t>
            </a:r>
            <a:r>
              <a:rPr lang="en-US" sz="4400" dirty="0"/>
              <a:t> </a:t>
            </a:r>
            <a:r>
              <a:rPr lang="en-US" sz="4400" dirty="0" err="1"/>
              <a:t>Ekternal</a:t>
            </a:r>
            <a:r>
              <a:rPr lang="en-US" sz="4400" dirty="0"/>
              <a:t> dan Internal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Penjelasan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704538"/>
          </a:xfrm>
        </p:spPr>
        <p:txBody>
          <a:bodyPr/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ekternal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atas semua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atau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bersaingnya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/</a:t>
            </a:r>
            <a:r>
              <a:rPr lang="en-US" dirty="0" err="1"/>
              <a:t>hukum</a:t>
            </a:r>
            <a:r>
              <a:rPr lang="en-US" dirty="0"/>
              <a:t> (legal)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dan Tindakan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Keputusan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dengan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factor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pemerintahan</a:t>
            </a:r>
            <a:r>
              <a:rPr lang="en-US" dirty="0"/>
              <a:t> dan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Ekonomi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ekonoi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dampaklangsung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strategi. Hal ini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terkait dengan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 yang </a:t>
            </a:r>
            <a:r>
              <a:rPr lang="en-US" dirty="0" err="1"/>
              <a:t>fenomenanya</a:t>
            </a:r>
            <a:r>
              <a:rPr lang="en-US" dirty="0"/>
              <a:t> sangat </a:t>
            </a:r>
            <a:r>
              <a:rPr lang="en-US" dirty="0" err="1"/>
              <a:t>luas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183CE-2C7A-5557-0007-3C0EDB65C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66A2-4841-AF18-5F4E-C787F59F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Penjelasan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6040-C810-A768-9C93-EF4B8672271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704538"/>
          </a:xfrm>
        </p:spPr>
        <p:txBody>
          <a:bodyPr/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ekternal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terdiriatas</a:t>
            </a:r>
            <a:r>
              <a:rPr lang="en-US" dirty="0"/>
              <a:t> semua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atau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bersaingnya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4108C-E12B-2A87-60AE-E65B2927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D557D-6E63-D454-3787-698F65C2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Budaya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0D875F-78C7-0B1E-A590-518475739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social,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demografi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yang sangat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jasa,pasar</a:t>
            </a:r>
            <a:r>
              <a:rPr lang="en-US" dirty="0"/>
              <a:t> dan </a:t>
            </a:r>
            <a:r>
              <a:rPr lang="en-US" dirty="0" err="1"/>
              <a:t>pelanggan</a:t>
            </a:r>
            <a:r>
              <a:rPr lang="en-US" dirty="0"/>
              <a:t>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37D6A4-C347-0037-85A0-606EAA48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D7CBA6F-6761-B90B-F04B-15B0CBA20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27DBFD-0FDC-9DB9-F56B-2FC1AC5B1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Teknoogi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957E22-4F98-A05C-7EF2-A756AD31B8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hadirnya</a:t>
            </a:r>
            <a:r>
              <a:rPr lang="en-US" dirty="0"/>
              <a:t> </a:t>
            </a:r>
            <a:r>
              <a:rPr lang="en-US" dirty="0" err="1"/>
              <a:t>penemuan-penemuan</a:t>
            </a:r>
            <a:r>
              <a:rPr lang="en-US" dirty="0"/>
              <a:t> baru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terus-menerus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ini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yang </a:t>
            </a:r>
            <a:r>
              <a:rPr lang="en-US" dirty="0" err="1"/>
              <a:t>sagat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Internet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dan </a:t>
            </a:r>
            <a:r>
              <a:rPr lang="en-US" dirty="0" err="1"/>
              <a:t>ancaman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untuk </a:t>
            </a:r>
            <a:r>
              <a:rPr lang="en-US" dirty="0" err="1"/>
              <a:t>perusahaan</a:t>
            </a:r>
            <a:r>
              <a:rPr lang="en-US" dirty="0"/>
              <a:t> dengan </a:t>
            </a:r>
            <a:r>
              <a:rPr lang="en-US" dirty="0" err="1"/>
              <a:t>mengubah</a:t>
            </a:r>
            <a:r>
              <a:rPr lang="en-US" dirty="0"/>
              <a:t> life cycle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0C04C7-B1FD-A5FC-87B5-F0999959A49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9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3293-89A5-41E6-0EEB-454C817C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529C-4362-4C19-3584-254A8B1E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Penjelasan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C13E3-C308-D932-B906-39EC3D23F6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704538"/>
          </a:xfrm>
        </p:spPr>
        <p:txBody>
          <a:bodyPr/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ekternal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terdiriatas</a:t>
            </a:r>
            <a:r>
              <a:rPr lang="en-US" dirty="0"/>
              <a:t> semua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atau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bersaingnya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362585-152E-9DA3-21E7-45B3EE34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9DB98-B92C-A51A-A463-D1A913C83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(Alam)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7A37AC-457E-A06C-8773-FA23E259E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pemanasan</a:t>
            </a:r>
            <a:r>
              <a:rPr lang="en-US" dirty="0"/>
              <a:t> global dan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berkelanjutan</a:t>
            </a:r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58024C-E4A1-AFA2-3A82-254F5C7A7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BB61F-1092-28FE-5EC8-022733E0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CF8206-6F56-DF0A-892D-1F3CB6CD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01" y="2336090"/>
            <a:ext cx="5345980" cy="366957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9D0E32-0316-6EC1-7A46-7C06FA45E5B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1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1F7EC-2C23-4BC6-519D-B87C44B8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FCB7770-FAA2-993C-F79C-93B8BFF79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5E0F11-EA82-76C5-C93F-F0B08955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sz="4000" dirty="0" err="1"/>
              <a:t>Struktur</a:t>
            </a:r>
            <a:r>
              <a:rPr lang="en-US" sz="4000" dirty="0"/>
              <a:t> </a:t>
            </a:r>
            <a:r>
              <a:rPr lang="en-US" sz="4000" dirty="0" err="1"/>
              <a:t>Industri</a:t>
            </a:r>
            <a:r>
              <a:rPr lang="en-US" sz="4000" dirty="0"/>
              <a:t> Dan Strategi Perusahaan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2D383D-EDFC-C84A-8CED-03BF63594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/>
              <a:t>Model Lima </a:t>
            </a:r>
            <a:r>
              <a:rPr lang="en-US" dirty="0" err="1"/>
              <a:t>Kekuatan</a:t>
            </a:r>
            <a:r>
              <a:rPr lang="en-US" dirty="0"/>
              <a:t> Porter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87741-5019-6A8B-6521-0DE86AD0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6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582FF-618B-7012-15E4-8A6C850EB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141E-B730-7A0E-03F9-75FD2DED5A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487" y="306107"/>
            <a:ext cx="11339513" cy="704538"/>
          </a:xfrm>
        </p:spPr>
        <p:txBody>
          <a:bodyPr/>
          <a:lstStyle/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(</a:t>
            </a:r>
            <a:r>
              <a:rPr lang="en-US" i="1" dirty="0"/>
              <a:t>supplier</a:t>
            </a:r>
            <a:r>
              <a:rPr lang="en-US" dirty="0"/>
              <a:t>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 (</a:t>
            </a:r>
            <a:r>
              <a:rPr lang="en-US" i="1" dirty="0"/>
              <a:t>buyer</a:t>
            </a:r>
            <a:r>
              <a:rPr lang="en-US" dirty="0"/>
              <a:t>) yang sama. Perusahaan yang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industry yang sama </a:t>
            </a:r>
            <a:r>
              <a:rPr lang="en-US" dirty="0" err="1"/>
              <a:t>cendrung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atau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sama lain untuk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CE87D-65C0-082C-0899-E312AF3EF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E2066-091F-93F4-9036-8175B827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Baru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11610E-C6EE-6E25-8503-C8F582349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baru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industry.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baru ini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profit </a:t>
            </a:r>
            <a:r>
              <a:rPr lang="en-US" dirty="0" err="1"/>
              <a:t>dalam</a:t>
            </a:r>
            <a:r>
              <a:rPr lang="en-US" dirty="0"/>
              <a:t> industry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DD2F4-235F-B5E1-1CC7-916F2A334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562-8A8D-ECF7-D7B0-13532033D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45CA85-7A42-4061-98E8-788F11E31C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2.Daya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Pemasok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5F9A38-3F22-ECF7-56A7-C0E0D767DB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/>
              <a:t>Daya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profit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EBA9E6-4948-4F2F-54BE-42D3A18D346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0357EF-C6B6-94CE-C783-361E0D53FB25}"/>
              </a:ext>
            </a:extLst>
          </p:cNvPr>
          <p:cNvSpPr txBox="1">
            <a:spLocks/>
          </p:cNvSpPr>
          <p:nvPr/>
        </p:nvSpPr>
        <p:spPr>
          <a:xfrm>
            <a:off x="432487" y="1192069"/>
            <a:ext cx="11339513" cy="704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Berikut</a:t>
            </a:r>
            <a:r>
              <a:rPr lang="en-US" dirty="0"/>
              <a:t> Model Lima </a:t>
            </a:r>
            <a:r>
              <a:rPr lang="en-US" dirty="0" err="1"/>
              <a:t>Kekuatan</a:t>
            </a:r>
            <a:r>
              <a:rPr lang="en-US" dirty="0"/>
              <a:t> ( </a:t>
            </a:r>
            <a:r>
              <a:rPr lang="en-US" i="1" dirty="0"/>
              <a:t>five forces framework</a:t>
            </a:r>
            <a:r>
              <a:rPr lang="en-US" dirty="0"/>
              <a:t>) yang </a:t>
            </a:r>
            <a:r>
              <a:rPr lang="en-US" dirty="0" err="1"/>
              <a:t>merupakan</a:t>
            </a:r>
            <a:r>
              <a:rPr lang="en-US" dirty="0"/>
              <a:t> instrument yang </a:t>
            </a:r>
            <a:r>
              <a:rPr lang="en-US" dirty="0" err="1"/>
              <a:t>kuat</a:t>
            </a:r>
            <a:r>
              <a:rPr lang="en-US" dirty="0"/>
              <a:t> untuk 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3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51CF-A62A-7236-390D-F12B4AB8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2DCB8-0008-33B7-3EC9-E2FCD2DE09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487" y="306107"/>
            <a:ext cx="11339513" cy="704538"/>
          </a:xfrm>
        </p:spPr>
        <p:txBody>
          <a:bodyPr/>
          <a:lstStyle/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(</a:t>
            </a:r>
            <a:r>
              <a:rPr lang="en-US" i="1" dirty="0"/>
              <a:t>supplier</a:t>
            </a:r>
            <a:r>
              <a:rPr lang="en-US" dirty="0"/>
              <a:t>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 (</a:t>
            </a:r>
            <a:r>
              <a:rPr lang="en-US" i="1" dirty="0"/>
              <a:t>buyer</a:t>
            </a:r>
            <a:r>
              <a:rPr lang="en-US" dirty="0"/>
              <a:t>) yang sama. Perusahaan yang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industry yang sama </a:t>
            </a:r>
            <a:r>
              <a:rPr lang="en-US" dirty="0" err="1"/>
              <a:t>cendrung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atau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sama lain untuk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0DC57F-EDC5-5283-3079-3A34CE0CD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58C51-826F-1719-8254-C9801B75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3. Daya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Pembeli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B1F610-AD45-2FA8-3393-BE062716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Daya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profit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industry. </a:t>
            </a:r>
          </a:p>
          <a:p>
            <a:r>
              <a:rPr lang="en-US" dirty="0"/>
              <a:t>Daya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. Para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kosumen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industry.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60FEDA-B4C0-B922-BA57-3FDBCA264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7CD93-3DFA-57E6-F4EC-74641CF2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1F5DAD-CA5E-E377-7D60-992ECB7576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/>
              <a:t>4.Kekuatan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Pengganti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D63007-2073-CBBD-77C7-981EB565B2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sama dengan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suatuindustri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atau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industry yang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ini.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06A65F-BFC5-83FC-B4D8-16382B06076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235476C-62B4-7F08-9BAF-D746188A656E}"/>
              </a:ext>
            </a:extLst>
          </p:cNvPr>
          <p:cNvSpPr txBox="1">
            <a:spLocks/>
          </p:cNvSpPr>
          <p:nvPr/>
        </p:nvSpPr>
        <p:spPr>
          <a:xfrm>
            <a:off x="432487" y="1192069"/>
            <a:ext cx="11339513" cy="704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Berikut</a:t>
            </a:r>
            <a:r>
              <a:rPr lang="en-US" dirty="0"/>
              <a:t> Model Lima </a:t>
            </a:r>
            <a:r>
              <a:rPr lang="en-US" dirty="0" err="1"/>
              <a:t>Kekuatan</a:t>
            </a:r>
            <a:r>
              <a:rPr lang="en-US" dirty="0"/>
              <a:t> ( </a:t>
            </a:r>
            <a:r>
              <a:rPr lang="en-US" i="1" dirty="0"/>
              <a:t>five forces framework</a:t>
            </a:r>
            <a:r>
              <a:rPr lang="en-US" dirty="0"/>
              <a:t>) yang </a:t>
            </a:r>
            <a:r>
              <a:rPr lang="en-US" dirty="0" err="1"/>
              <a:t>merupakan</a:t>
            </a:r>
            <a:r>
              <a:rPr lang="en-US" dirty="0"/>
              <a:t> instrument yang </a:t>
            </a:r>
            <a:r>
              <a:rPr lang="en-US" dirty="0" err="1"/>
              <a:t>kuat</a:t>
            </a:r>
            <a:r>
              <a:rPr lang="en-US" dirty="0"/>
              <a:t> untuk 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ABA0A-9C6C-7ACC-8929-4F2F6C93F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AF08A-85F6-61D7-6777-8C42FD6FE8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487" y="306107"/>
            <a:ext cx="11339513" cy="704538"/>
          </a:xfrm>
        </p:spPr>
        <p:txBody>
          <a:bodyPr/>
          <a:lstStyle/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(</a:t>
            </a:r>
            <a:r>
              <a:rPr lang="en-US" i="1" dirty="0"/>
              <a:t>supplier</a:t>
            </a:r>
            <a:r>
              <a:rPr lang="en-US" dirty="0"/>
              <a:t>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 (</a:t>
            </a:r>
            <a:r>
              <a:rPr lang="en-US" i="1" dirty="0"/>
              <a:t>buyer</a:t>
            </a:r>
            <a:r>
              <a:rPr lang="en-US" dirty="0"/>
              <a:t>) yang sama. Perusahaan yang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industry yang sama </a:t>
            </a:r>
            <a:r>
              <a:rPr lang="en-US" dirty="0" err="1"/>
              <a:t>cendrung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atau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sama lain untuk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0C87A4-0E59-DC3F-E81A-B4A977259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0F50-8DC3-DDB9-2D50-BB7155FA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Perusahaan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34B0B-E4FE-0640-BFBB-9F3CF492E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Perusahaan-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industry </a:t>
            </a:r>
            <a:r>
              <a:rPr lang="en-US" dirty="0" err="1"/>
              <a:t>salng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sama lain.  Tindakan yang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mengundang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perusahan</a:t>
            </a:r>
            <a:r>
              <a:rPr lang="en-US" dirty="0"/>
              <a:t> lainnya.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DE0C8-C3B0-C21A-2F9C-AC7997E6D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1229E-FCFD-51EE-6240-4C974D6E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0BA55-98DC-347E-FE58-DE4C1F68537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27E1D7-7431-9B60-39D2-2711F5CE4BDD}"/>
              </a:ext>
            </a:extLst>
          </p:cNvPr>
          <p:cNvSpPr txBox="1">
            <a:spLocks/>
          </p:cNvSpPr>
          <p:nvPr/>
        </p:nvSpPr>
        <p:spPr>
          <a:xfrm>
            <a:off x="432487" y="1192069"/>
            <a:ext cx="11339513" cy="704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Berikut</a:t>
            </a:r>
            <a:r>
              <a:rPr lang="en-US" dirty="0"/>
              <a:t> Model Lima </a:t>
            </a:r>
            <a:r>
              <a:rPr lang="en-US" dirty="0" err="1"/>
              <a:t>Kekuatan</a:t>
            </a:r>
            <a:r>
              <a:rPr lang="en-US" dirty="0"/>
              <a:t> ( </a:t>
            </a:r>
            <a:r>
              <a:rPr lang="en-US" i="1" dirty="0"/>
              <a:t>five forces framework</a:t>
            </a:r>
            <a:r>
              <a:rPr lang="en-US" dirty="0"/>
              <a:t>) yang </a:t>
            </a:r>
            <a:r>
              <a:rPr lang="en-US" dirty="0" err="1"/>
              <a:t>merupakan</a:t>
            </a:r>
            <a:r>
              <a:rPr lang="en-US" dirty="0"/>
              <a:t> instrument yang </a:t>
            </a:r>
            <a:r>
              <a:rPr lang="en-US" dirty="0" err="1"/>
              <a:t>kuat</a:t>
            </a:r>
            <a:r>
              <a:rPr lang="en-US" dirty="0"/>
              <a:t> untuk 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4BDD566-A045-BB99-EE42-0D439AB8DF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7887" y="2286895"/>
            <a:ext cx="5472113" cy="3379036"/>
          </a:xfrm>
        </p:spPr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Pesaing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atau </a:t>
            </a:r>
            <a:r>
              <a:rPr lang="en-US" dirty="0" err="1"/>
              <a:t>seimbang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Pertumbuhan</a:t>
            </a:r>
            <a:r>
              <a:rPr lang="en-US" dirty="0"/>
              <a:t> industry yang </a:t>
            </a:r>
            <a:r>
              <a:rPr lang="en-US" dirty="0" err="1"/>
              <a:t>lambat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atau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Kepentingan</a:t>
            </a:r>
            <a:r>
              <a:rPr lang="en-US" dirty="0"/>
              <a:t> strategi yang </a:t>
            </a:r>
            <a:r>
              <a:rPr lang="en-US" dirty="0" err="1"/>
              <a:t>tinggi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5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6BE5E-8ACE-5745-BCE4-A797BA365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Nolita Yeni Siregar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00" y="745588"/>
            <a:ext cx="5472000" cy="5316419"/>
          </a:xfrm>
        </p:spPr>
        <p:txBody>
          <a:bodyPr/>
          <a:lstStyle/>
          <a:p>
            <a:pPr algn="just"/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Perubahan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besar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dalam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lingkungan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bisnis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yang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disebabkan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oleh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privatisasi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liberalisasi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dan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globalisasi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telah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membuat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konsep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manajemen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strategis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menjadi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lebih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penting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.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Kemajuan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teknologi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dan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kompetensi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manajerial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telah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memicu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perubahan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drastis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dalam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kinerja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bisnis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.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Aturan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dasar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persaingan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berubah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batasan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industri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dicabut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industri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yang sudah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mapan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diciptakan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kembali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dan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industri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serta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produk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baru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diciptakan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.</a:t>
            </a:r>
          </a:p>
          <a:p>
            <a:pPr marL="0" indent="0" algn="l">
              <a:buNone/>
            </a:pPr>
            <a:endParaRPr lang="en-US" b="0" i="0" dirty="0">
              <a:solidFill>
                <a:srgbClr val="373D3F"/>
              </a:solidFill>
              <a:effectLst/>
              <a:latin typeface="Lora" panose="020F0502020204030204" pitchFamily="2" charset="0"/>
            </a:endParaRPr>
          </a:p>
          <a:p>
            <a:pPr algn="just"/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Perubahan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besar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dalam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peluang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dan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ancaman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bisnis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sebagai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akibat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liberalisasi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ekonomi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di India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telah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meningkatkan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cakupan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manajemen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strategis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secara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signifikan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. Perusahaan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telah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mengubah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visi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dan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tujuan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struktur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organisasi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portofolio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bisnis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, pasar, dan strategi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kompetitif</a:t>
            </a:r>
            <a:r>
              <a:rPr lang="en-US" b="0" i="0" dirty="0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 mereka.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Lingkungan</a:t>
            </a:r>
            <a:r>
              <a:rPr lang="en-US" sz="4000" dirty="0"/>
              <a:t> </a:t>
            </a:r>
            <a:r>
              <a:rPr lang="en-US" sz="4000" dirty="0" err="1"/>
              <a:t>Eksternal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Membahas</a:t>
            </a:r>
            <a:r>
              <a:rPr lang="en-US" dirty="0"/>
              <a:t> tentang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untuk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industry (audit </a:t>
            </a:r>
            <a:r>
              <a:rPr lang="en-US" dirty="0" err="1"/>
              <a:t>eksternal</a:t>
            </a:r>
            <a:r>
              <a:rPr lang="en-US" dirty="0"/>
              <a:t> manajemen strategi)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ABB05-291F-00A9-D6AD-09ECA6D41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814F8-A876-638A-1C7C-034E839B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00" y="745588"/>
            <a:ext cx="5472000" cy="531641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0" i="0" dirty="0" err="1">
                <a:solidFill>
                  <a:srgbClr val="373D3F"/>
                </a:solidFill>
                <a:effectLst/>
                <a:latin typeface="Lora" panose="020F0502020204030204" pitchFamily="2" charset="0"/>
              </a:rPr>
              <a:t>Analisi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s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industri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menekankan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pada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identifikasi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dan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evaluasi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tren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serta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peristiwa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yang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terjadi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di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luar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kendali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perusahaan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yang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nantinya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memberikan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Gambaran terkait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peluang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utama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( key opportunities) dan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ancaman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yang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mungkin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terjadi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pada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perusahaan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,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sehingga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manajer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dapat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memformulasikan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strategi yang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memungkinkan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perusahaan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untuk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memanfaatkan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peluang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tersebut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dan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mencegah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ancaman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serta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mengurangi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resiko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yang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akan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terjadi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 pada </a:t>
            </a:r>
            <a:r>
              <a:rPr lang="en-US" dirty="0" err="1">
                <a:solidFill>
                  <a:srgbClr val="373D3F"/>
                </a:solidFill>
                <a:latin typeface="Lora" panose="020F0502020204030204" pitchFamily="2" charset="0"/>
              </a:rPr>
              <a:t>perusahaan</a:t>
            </a:r>
            <a:r>
              <a:rPr lang="en-US" dirty="0">
                <a:solidFill>
                  <a:srgbClr val="373D3F"/>
                </a:solidFill>
                <a:latin typeface="Lora" panose="020F0502020204030204" pitchFamily="2" charset="0"/>
              </a:rPr>
              <a:t>.</a:t>
            </a:r>
            <a:endParaRPr lang="en-US" b="0" i="0" dirty="0">
              <a:solidFill>
                <a:srgbClr val="373D3F"/>
              </a:solidFill>
              <a:effectLst/>
              <a:latin typeface="Lora" panose="020F0502020204030204" pitchFamily="2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373D3F"/>
              </a:solidFill>
              <a:effectLst/>
              <a:latin typeface="Lora" panose="020F05020202040302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186DFAAA-6D00-04CA-C141-F24C0B38FF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B95EDA3-3283-8D65-3B13-CEEEAC177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F9E6-0B3A-C66C-6A9B-2D060795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Lingkungan</a:t>
            </a:r>
            <a:r>
              <a:rPr lang="en-US" sz="4000" dirty="0"/>
              <a:t> </a:t>
            </a:r>
            <a:r>
              <a:rPr lang="en-US" sz="4000" dirty="0" err="1"/>
              <a:t>Eksternal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5DEDC-D2CC-37E5-A0C7-2F9AADF915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Membahas</a:t>
            </a:r>
            <a:r>
              <a:rPr lang="en-US" dirty="0"/>
              <a:t> tentang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untuk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industry (audit </a:t>
            </a:r>
            <a:r>
              <a:rPr lang="en-US" dirty="0" err="1"/>
              <a:t>eksternal</a:t>
            </a:r>
            <a:r>
              <a:rPr lang="en-US" dirty="0"/>
              <a:t> manajemen strategi)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1794-3072-B94D-487E-4A55BCF1F19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4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944371-E3EA-8358-9ED8-F6D0FAF6A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9085" y="604910"/>
            <a:ext cx="6106915" cy="495182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0E119-707C-23B1-BCD0-77D83F6ABD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12000" y="5803103"/>
            <a:ext cx="5664000" cy="295062"/>
          </a:xfrm>
        </p:spPr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Eksternal:Peluang</a:t>
            </a:r>
            <a:r>
              <a:rPr lang="en-US" dirty="0"/>
              <a:t>, </a:t>
            </a:r>
            <a:r>
              <a:rPr lang="en-US" dirty="0" err="1"/>
              <a:t>Ancaman</a:t>
            </a:r>
            <a:r>
              <a:rPr lang="en-US" dirty="0"/>
              <a:t>, </a:t>
            </a:r>
            <a:r>
              <a:rPr lang="en-US" dirty="0" err="1"/>
              <a:t>Persaingan</a:t>
            </a:r>
            <a:r>
              <a:rPr lang="en-US" dirty="0"/>
              <a:t> dan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Pesaing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B3EB3-86D7-090C-0B78-EC11A40F7D5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13276-519D-4AC7-7B06-F6B091C96835}"/>
              </a:ext>
            </a:extLst>
          </p:cNvPr>
          <p:cNvSpPr txBox="1"/>
          <p:nvPr/>
        </p:nvSpPr>
        <p:spPr>
          <a:xfrm>
            <a:off x="337623" y="1032422"/>
            <a:ext cx="4994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(yang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di mana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Bersama </a:t>
            </a:r>
            <a:r>
              <a:rPr lang="en-US" dirty="0" err="1"/>
              <a:t>perusahaan-perusahaan</a:t>
            </a:r>
            <a:r>
              <a:rPr lang="en-US" dirty="0"/>
              <a:t> lain yang </a:t>
            </a:r>
            <a:r>
              <a:rPr lang="en-US" dirty="0" err="1"/>
              <a:t>melawannya</a:t>
            </a:r>
            <a:r>
              <a:rPr lang="en-US" dirty="0"/>
              <a:t>,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untuk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dan </a:t>
            </a:r>
            <a:r>
              <a:rPr lang="en-US" dirty="0" err="1"/>
              <a:t>mengalahkan</a:t>
            </a:r>
            <a:r>
              <a:rPr lang="en-US" dirty="0"/>
              <a:t> </a:t>
            </a:r>
            <a:r>
              <a:rPr lang="en-US" dirty="0" err="1"/>
              <a:t>pesaingnya</a:t>
            </a:r>
            <a:r>
              <a:rPr lang="en-US" dirty="0"/>
              <a:t> demi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di atas rata-rata. </a:t>
            </a:r>
          </a:p>
          <a:p>
            <a:endParaRPr lang="en-US" dirty="0"/>
          </a:p>
          <a:p>
            <a:r>
              <a:rPr lang="en-US" dirty="0"/>
              <a:t>Perusahaan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dengan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terkait </a:t>
            </a:r>
            <a:r>
              <a:rPr lang="en-US" dirty="0" err="1"/>
              <a:t>pesaing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, dan para stakeholder untuk </a:t>
            </a:r>
            <a:r>
              <a:rPr lang="en-US" dirty="0" err="1"/>
              <a:t>membangun</a:t>
            </a:r>
            <a:r>
              <a:rPr lang="en-US" dirty="0"/>
              <a:t> basis </a:t>
            </a:r>
            <a:r>
              <a:rPr lang="en-US" dirty="0" err="1"/>
              <a:t>pemahaman</a:t>
            </a:r>
            <a:r>
              <a:rPr lang="en-US" dirty="0"/>
              <a:t> mereka.</a:t>
            </a:r>
          </a:p>
          <a:p>
            <a:r>
              <a:rPr lang="en-US" dirty="0" err="1"/>
              <a:t>Sebagai</a:t>
            </a:r>
            <a:r>
              <a:rPr lang="en-US" dirty="0"/>
              <a:t> Kesimpulan , Tindakan dan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71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630940"/>
            <a:ext cx="6641900" cy="1124345"/>
          </a:xfrm>
        </p:spPr>
        <p:txBody>
          <a:bodyPr/>
          <a:lstStyle/>
          <a:p>
            <a:r>
              <a:rPr lang="en-US" sz="4000" dirty="0" err="1"/>
              <a:t>Lingkungan</a:t>
            </a:r>
            <a:r>
              <a:rPr lang="en-US" sz="4000" dirty="0"/>
              <a:t> Universal, industry dan </a:t>
            </a:r>
            <a:r>
              <a:rPr lang="en-US" sz="4000" dirty="0" err="1"/>
              <a:t>pesaing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060" y="1883677"/>
            <a:ext cx="6641626" cy="1124345"/>
          </a:xfrm>
        </p:spPr>
        <p:txBody>
          <a:bodyPr/>
          <a:lstStyle/>
          <a:p>
            <a:r>
              <a:rPr lang="en-US" dirty="0" err="1"/>
              <a:t>Lingkungan</a:t>
            </a:r>
            <a:r>
              <a:rPr lang="en-US" dirty="0"/>
              <a:t> universal </a:t>
            </a:r>
            <a:r>
              <a:rPr lang="en-US" dirty="0" err="1"/>
              <a:t>terdiri</a:t>
            </a:r>
            <a:r>
              <a:rPr lang="en-US" dirty="0"/>
              <a:t> atas </a:t>
            </a:r>
            <a:r>
              <a:rPr lang="en-US" dirty="0" err="1"/>
              <a:t>dimensi-dimensi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Masyarakat </a:t>
            </a:r>
            <a:r>
              <a:rPr lang="en-US" dirty="0" err="1"/>
              <a:t>luas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industry dan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686" y="3185674"/>
            <a:ext cx="5472000" cy="318567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Dikelompokkan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7 </a:t>
            </a:r>
            <a:r>
              <a:rPr lang="en-US" sz="2800" dirty="0" err="1"/>
              <a:t>kategori</a:t>
            </a:r>
            <a:r>
              <a:rPr lang="en-US" sz="2800" dirty="0"/>
              <a:t>:</a:t>
            </a:r>
          </a:p>
          <a:p>
            <a:r>
              <a:rPr lang="en-US" dirty="0" err="1"/>
              <a:t>Demografi</a:t>
            </a:r>
            <a:endParaRPr lang="en-US" dirty="0"/>
          </a:p>
          <a:p>
            <a:r>
              <a:rPr lang="en-US" dirty="0"/>
              <a:t>Ekonomi</a:t>
            </a:r>
          </a:p>
          <a:p>
            <a:r>
              <a:rPr lang="en-US" dirty="0" err="1"/>
              <a:t>Politik</a:t>
            </a:r>
            <a:r>
              <a:rPr lang="en-US" dirty="0"/>
              <a:t> dan </a:t>
            </a:r>
            <a:r>
              <a:rPr lang="en-US" dirty="0" err="1"/>
              <a:t>hukum</a:t>
            </a:r>
            <a:endParaRPr lang="en-US" dirty="0"/>
          </a:p>
          <a:p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budaya</a:t>
            </a:r>
            <a:endParaRPr lang="en-US" dirty="0"/>
          </a:p>
          <a:p>
            <a:r>
              <a:rPr lang="en-US" dirty="0" err="1"/>
              <a:t>Teknologi</a:t>
            </a:r>
            <a:endParaRPr lang="en-US" dirty="0"/>
          </a:p>
          <a:p>
            <a:r>
              <a:rPr lang="en-US" dirty="0"/>
              <a:t> global </a:t>
            </a:r>
          </a:p>
          <a:p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alam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C5CC4-5E47-9A46-2A3D-87DB4AECA7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03470" y="1885071"/>
            <a:ext cx="3787717" cy="1041009"/>
          </a:xfrm>
        </p:spPr>
        <p:txBody>
          <a:bodyPr/>
          <a:lstStyle/>
          <a:p>
            <a:r>
              <a:rPr lang="en-US" dirty="0"/>
              <a:t>Perusahaan tidak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trend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dan </a:t>
            </a:r>
            <a:r>
              <a:rPr lang="en-US" dirty="0" err="1"/>
              <a:t>memprediksikan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trend </a:t>
            </a:r>
            <a:r>
              <a:rPr lang="en-US" dirty="0" err="1"/>
              <a:t>tersebut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BD583-76DB-D4DE-D28B-AF1F652E0FA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0AB65-4E3A-DA31-54A6-AA16F4D5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281354"/>
            <a:ext cx="7385538" cy="5729042"/>
          </a:xfrm>
          <a:prstGeom prst="rect">
            <a:avLst/>
          </a:prstGeom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AAF2C2D-5ACA-C219-E11F-A0770749B26C}"/>
              </a:ext>
            </a:extLst>
          </p:cNvPr>
          <p:cNvSpPr txBox="1">
            <a:spLocks/>
          </p:cNvSpPr>
          <p:nvPr/>
        </p:nvSpPr>
        <p:spPr>
          <a:xfrm>
            <a:off x="7803470" y="3145875"/>
            <a:ext cx="3787717" cy="160254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factor-factor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langsung  dan </a:t>
            </a:r>
            <a:r>
              <a:rPr lang="en-US" dirty="0" err="1"/>
              <a:t>respon</a:t>
            </a:r>
            <a:r>
              <a:rPr lang="en-US" dirty="0"/>
              <a:t> Tindakan </a:t>
            </a:r>
            <a:r>
              <a:rPr lang="en-US" dirty="0" err="1"/>
              <a:t>kompetitifnya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pesaing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9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/>
              <a:t>Komponen</a:t>
            </a:r>
            <a:r>
              <a:rPr lang="en-US" sz="4400" dirty="0"/>
              <a:t> </a:t>
            </a:r>
            <a:r>
              <a:rPr lang="en-US" sz="4400" dirty="0" err="1"/>
              <a:t>Analisis</a:t>
            </a:r>
            <a:r>
              <a:rPr lang="en-US" sz="4400" dirty="0"/>
              <a:t> </a:t>
            </a:r>
            <a:r>
              <a:rPr lang="en-US" sz="4400" dirty="0" err="1"/>
              <a:t>Lingkungan</a:t>
            </a:r>
            <a:r>
              <a:rPr lang="en-US" sz="4400" dirty="0"/>
              <a:t> </a:t>
            </a:r>
            <a:r>
              <a:rPr lang="en-US" sz="4400" dirty="0" err="1"/>
              <a:t>Eksternal</a:t>
            </a:r>
            <a:endParaRPr lang="en-US" sz="4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Banyak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yang </a:t>
            </a:r>
            <a:r>
              <a:rPr lang="en-US" dirty="0" err="1"/>
              <a:t>sulit</a:t>
            </a:r>
            <a:r>
              <a:rPr lang="en-US" dirty="0"/>
              <a:t>, </a:t>
            </a:r>
            <a:r>
              <a:rPr lang="en-US" dirty="0" err="1"/>
              <a:t>ambigo</a:t>
            </a:r>
            <a:r>
              <a:rPr lang="en-US" dirty="0"/>
              <a:t>, </a:t>
            </a:r>
            <a:r>
              <a:rPr lang="en-US" dirty="0" err="1"/>
              <a:t>kompleks</a:t>
            </a:r>
            <a:r>
              <a:rPr lang="en-US" dirty="0"/>
              <a:t> dan </a:t>
            </a:r>
            <a:r>
              <a:rPr lang="en-US" dirty="0" err="1"/>
              <a:t>berskala</a:t>
            </a:r>
            <a:r>
              <a:rPr lang="en-US" dirty="0"/>
              <a:t> global.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Ligkungan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atas 4 bagian: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83092"/>
              </p:ext>
            </p:extLst>
          </p:nvPr>
        </p:nvGraphicFramePr>
        <p:xfrm>
          <a:off x="431800" y="1885071"/>
          <a:ext cx="10287782" cy="32734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44114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824366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</a:tblGrid>
              <a:tr h="347659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keterangan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Identifikasi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lehih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awal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tanda-tanda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perubahan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dalam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lingkungan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serta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perubahan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tren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Mendeteksi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tujuan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dan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makna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perubahan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dalam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lingkungan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dantren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melalui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observasi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forecasting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Membuat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prediksi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atas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hasil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yang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mungkin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muncul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dari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perubahan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lingkungan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dan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berdasarkan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hasil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assessing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Menentukan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waktu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dan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prioritas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kepentingan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terhadap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perubahan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lingkungan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maupun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untuk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membuat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strategi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manajemen</a:t>
                      </a:r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dan </a:t>
                      </a:r>
                      <a:r>
                        <a:rPr lang="en-Z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perusahaan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/>
              <a:t>PESTEL Framework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 err="1"/>
              <a:t>Politik</a:t>
            </a:r>
            <a:r>
              <a:rPr lang="en-US" dirty="0"/>
              <a:t>, Ekonomi, social-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Ekologi</a:t>
            </a:r>
            <a:r>
              <a:rPr lang="en-US" dirty="0"/>
              <a:t>, Legal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1C245E38-7A2C-4D38-96FA-24EAC5F22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255</TotalTime>
  <Words>1102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Corbel</vt:lpstr>
      <vt:lpstr>Lora</vt:lpstr>
      <vt:lpstr>Times New Roman</vt:lpstr>
      <vt:lpstr>Custom</vt:lpstr>
      <vt:lpstr>Analisis Lingkungan Ekternal dan Internal</vt:lpstr>
      <vt:lpstr>Lingkungan Eksternal</vt:lpstr>
      <vt:lpstr>Lingkungan Eksternal</vt:lpstr>
      <vt:lpstr>PowerPoint Presentation</vt:lpstr>
      <vt:lpstr>Lingkungan Universal, industry dan pesaing</vt:lpstr>
      <vt:lpstr>PowerPoint Presentation</vt:lpstr>
      <vt:lpstr>Komponen Analisis Lingkungan Eksternal</vt:lpstr>
      <vt:lpstr>Table</vt:lpstr>
      <vt:lpstr>PESTEL Framework</vt:lpstr>
      <vt:lpstr>Penjelasan</vt:lpstr>
      <vt:lpstr>Penjelasan</vt:lpstr>
      <vt:lpstr>Penjelasan</vt:lpstr>
      <vt:lpstr>Struktur Industri Dan Strategi Perusahaan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nolita siregar</dc:creator>
  <cp:lastModifiedBy>nolita siregar</cp:lastModifiedBy>
  <cp:revision>5</cp:revision>
  <dcterms:created xsi:type="dcterms:W3CDTF">2024-10-23T05:25:34Z</dcterms:created>
  <dcterms:modified xsi:type="dcterms:W3CDTF">2024-10-23T11:26:30Z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