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2" r:id="rId3"/>
    <p:sldId id="320" r:id="rId4"/>
    <p:sldId id="321" r:id="rId5"/>
    <p:sldId id="322" r:id="rId6"/>
    <p:sldId id="323" r:id="rId7"/>
    <p:sldId id="324" r:id="rId8"/>
    <p:sldId id="325" r:id="rId9"/>
    <p:sldId id="312" r:id="rId10"/>
    <p:sldId id="313" r:id="rId11"/>
    <p:sldId id="314" r:id="rId12"/>
    <p:sldId id="315" r:id="rId13"/>
    <p:sldId id="326" r:id="rId14"/>
    <p:sldId id="327" r:id="rId15"/>
    <p:sldId id="303" r:id="rId16"/>
  </p:sldIdLst>
  <p:sldSz cx="9144000" cy="6858000" type="screen4x3"/>
  <p:notesSz cx="6761163" cy="99425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erdasco.com/pasa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erdasco.com/pasa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LINGKUNGAN DEMOGRAFI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3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id-ID" dirty="0" smtClean="0"/>
              <a:t>            </a:t>
            </a:r>
            <a:r>
              <a:rPr lang="id-ID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Lingkungan </a:t>
            </a:r>
            <a:r>
              <a:rPr lang="id-ID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demografi dan </a:t>
            </a:r>
            <a:r>
              <a:rPr lang="id-ID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pasar</a:t>
            </a:r>
          </a:p>
          <a:p>
            <a:pPr marL="0" lvl="0" indent="0">
              <a:buNone/>
            </a:pPr>
            <a:endParaRPr lang="id-ID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id-ID" i="1" dirty="0"/>
              <a:t>Demographic environment</a:t>
            </a:r>
            <a:r>
              <a:rPr lang="id-ID" dirty="0"/>
              <a:t> atau lingkungan demografis adalah karakteristik populasi manusia yang mengelilingi suatu perusahaan atau bangsa dan itu sangat mempengaruhi </a:t>
            </a:r>
            <a:r>
              <a:rPr lang="id-ID" dirty="0">
                <a:hlinkClick r:id="rId2"/>
              </a:rPr>
              <a:t>pasar </a:t>
            </a:r>
            <a:r>
              <a:rPr lang="id-ID" dirty="0"/>
              <a:t>dan kinerja perusahaan. Arti dari demografis sendiri adalah berkaitan dengan struktur populasi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/>
              <a:t>P</a:t>
            </a:r>
            <a:r>
              <a:rPr lang="sv-SE" dirty="0" smtClean="0"/>
              <a:t>erubahan</a:t>
            </a:r>
            <a:r>
              <a:rPr lang="sv-SE" dirty="0"/>
              <a:t> </a:t>
            </a:r>
            <a:r>
              <a:rPr lang="sv-SE" b="1" dirty="0"/>
              <a:t>lingkungan demografi</a:t>
            </a:r>
            <a:r>
              <a:rPr lang="sv-SE" dirty="0"/>
              <a:t> menghadirkan peluang dan ancaman bagi perusahaan dan dapat memiliki implikasi besar bagi </a:t>
            </a:r>
            <a:r>
              <a:rPr lang="sv-SE" dirty="0" smtClean="0"/>
              <a:t>organisasi.</a:t>
            </a: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1482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 smtClean="0">
                <a:solidFill>
                  <a:srgbClr val="FF0000"/>
                </a:solidFill>
              </a:rPr>
              <a:t>    Perbedaan </a:t>
            </a:r>
            <a:r>
              <a:rPr lang="id-ID" dirty="0">
                <a:solidFill>
                  <a:srgbClr val="FF0000"/>
                </a:solidFill>
              </a:rPr>
              <a:t>lingkungan demografis di lingkungan </a:t>
            </a:r>
            <a:r>
              <a:rPr lang="id-ID" dirty="0" smtClean="0">
                <a:solidFill>
                  <a:srgbClr val="FF0000"/>
                </a:solidFill>
              </a:rPr>
              <a:t>bisnis</a:t>
            </a:r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Lingkungan bisnis adalah kumpulam kondisi, peristiwa dan pengaruh yang mengelilingi dan mempengaruhinya</a:t>
            </a:r>
          </a:p>
          <a:p>
            <a:pPr marL="0" lvl="0" indent="0">
              <a:buNone/>
            </a:pPr>
            <a:r>
              <a:rPr lang="id-ID" dirty="0" smtClean="0"/>
              <a:t>(Davis)</a:t>
            </a:r>
          </a:p>
          <a:p>
            <a:pPr marL="0" lv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Lingkungan </a:t>
            </a:r>
            <a:r>
              <a:rPr lang="id-ID" dirty="0"/>
              <a:t>demografis adalah karakteristik populasi manusia yang mengelilingi suatu perusahaan atau bangsa dan itu sangat mempengaruhi </a:t>
            </a:r>
            <a:r>
              <a:rPr lang="id-ID" dirty="0">
                <a:hlinkClick r:id="rId2"/>
              </a:rPr>
              <a:t>pasar </a:t>
            </a:r>
            <a:r>
              <a:rPr lang="id-ID" dirty="0"/>
              <a:t>dan kinerja perusahaan. Arti dari demografis sendiri adalah berkaitan dengan struktur populasi.</a:t>
            </a:r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lvl="0"/>
            <a:r>
              <a:rPr lang="id-ID" b="1" dirty="0"/>
              <a:t>Lingkungan demografi di era 4.0 </a:t>
            </a:r>
            <a:r>
              <a:rPr lang="id-ID" b="1" dirty="0" smtClean="0"/>
              <a:t>dan New </a:t>
            </a:r>
            <a:r>
              <a:rPr lang="id-ID" b="1" dirty="0"/>
              <a:t>normal </a:t>
            </a:r>
            <a:endParaRPr lang="id-ID" b="1" dirty="0" smtClean="0"/>
          </a:p>
          <a:p>
            <a:pPr marL="0" lvl="0" indent="0">
              <a:buNone/>
            </a:pPr>
            <a:endParaRPr lang="id-ID" b="1" dirty="0"/>
          </a:p>
          <a:p>
            <a:pPr marL="0" indent="0">
              <a:buNone/>
            </a:pPr>
            <a:r>
              <a:rPr lang="id-ID" dirty="0" smtClean="0"/>
              <a:t>New normal memberikan perubahan pada kehidupan masyarakat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New normal memberikan perubahan pada perilaku dan   semua aspek kegiatan bisnis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Lingkungan demografi beradaptasi dengan perubahan kehidupan baru meliputi kegiatan pekerjaan melalui WFH ,  layanan masyarakat melalui daring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412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Kebiasaan baru ini mengintervensi seluruh aspek kehidupan dimana segala sesuatunya sangat bergantung dengan teknologi digital. </a:t>
            </a:r>
            <a:endParaRPr lang="id-ID" dirty="0" smtClean="0"/>
          </a:p>
          <a:p>
            <a:endParaRPr lang="id-ID" dirty="0"/>
          </a:p>
          <a:p>
            <a:r>
              <a:rPr lang="id-ID" dirty="0" smtClean="0"/>
              <a:t>Hubungan </a:t>
            </a:r>
            <a:r>
              <a:rPr lang="id-ID" dirty="0"/>
              <a:t>timbal balik yang tak terpisahkan antara makhluk hidup dengan lingkungannya. Lingkungan ini mengalami perubahan yang sangat cepat sehingga masyarakat harus menggunakan teknologi digital</a:t>
            </a:r>
            <a:r>
              <a:rPr lang="id-ID" dirty="0" smtClean="0"/>
              <a:t>..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0067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Dalam penyesuaian yang sangat urgensi ini terhadap perangkat yang digital peran pemerintah harus segera melakukan mengintervensi dalam mendukung seluruh perubahan dalam era New Normal ini.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9323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Deskripsi Lingkungan Demografis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514350" lvl="0" indent="-514350">
              <a:buAutoNum type="arabicParenBoth"/>
            </a:pPr>
            <a:r>
              <a:rPr lang="id-ID" sz="3200" dirty="0" smtClean="0"/>
              <a:t>Membedakan kelompok pelanggan saat ini</a:t>
            </a:r>
          </a:p>
          <a:p>
            <a:pPr marL="0" lvl="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   atau pelanggan potensial</a:t>
            </a:r>
            <a:endParaRPr lang="id-ID" sz="3200" dirty="0"/>
          </a:p>
          <a:p>
            <a:pPr marL="514350" lvl="0" indent="-514350">
              <a:buAutoNum type="arabicParenBoth" startAt="2"/>
            </a:pPr>
            <a:r>
              <a:rPr lang="id-ID" sz="3200" dirty="0" smtClean="0"/>
              <a:t>Mudah dimengerti dan diukur , mudah di-</a:t>
            </a:r>
          </a:p>
          <a:p>
            <a:pPr marL="0" lvl="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   gunakan dalam perumusan strategi</a:t>
            </a:r>
          </a:p>
          <a:p>
            <a:pPr marL="0" lvl="0" indent="0">
              <a:buNone/>
            </a:pPr>
            <a:r>
              <a:rPr lang="id-ID" sz="3200" dirty="0" smtClean="0"/>
              <a:t>(3) Termasuk dalam faktor ini adalah usia, jenis</a:t>
            </a:r>
          </a:p>
          <a:p>
            <a:pPr marL="0" lvl="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    kelamin, ukuran keluarga,siklus hidup –</a:t>
            </a:r>
          </a:p>
          <a:p>
            <a:pPr marL="0" lvl="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     keluarga,pendidikan,pekerjaan, pendapatan,</a:t>
            </a:r>
          </a:p>
          <a:p>
            <a:pPr marL="0" lvl="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      agama,ras,dan kebangsaan.</a:t>
            </a:r>
          </a:p>
          <a:p>
            <a:pPr marL="0" lvl="0" indent="0">
              <a:buNone/>
            </a:pPr>
            <a:endParaRPr lang="id-ID" sz="3200" dirty="0"/>
          </a:p>
          <a:p>
            <a:pPr marL="0" lvl="0" indent="0">
              <a:buNone/>
            </a:pPr>
            <a:endParaRPr lang="id-ID" sz="3200" dirty="0" smtClean="0"/>
          </a:p>
          <a:p>
            <a:pPr marL="0" lvl="0" indent="0">
              <a:buNone/>
            </a:pPr>
            <a:endParaRPr lang="id-ID" sz="3200" dirty="0"/>
          </a:p>
          <a:p>
            <a:pPr marL="0" lvl="0" indent="0">
              <a:buNone/>
            </a:pP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(4) Akar dari banyak perubahan dalam masyarakat</a:t>
            </a:r>
          </a:p>
          <a:p>
            <a:pPr marL="0" indent="0">
              <a:buNone/>
            </a:pPr>
            <a:r>
              <a:rPr lang="id-ID" dirty="0" smtClean="0"/>
              <a:t>(5) Mempengaruhi semua industri baik secara positif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maupun negatif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Business.Env.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883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Usia </a:t>
            </a:r>
          </a:p>
          <a:p>
            <a:pPr marL="0" indent="0">
              <a:buNone/>
            </a:pPr>
            <a:r>
              <a:rPr lang="id-ID" dirty="0" smtClean="0"/>
              <a:t>Kebutuhan dan minat produk penuaan berbeda-beda sesuai dengan usia konsumsi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Mis. Anak 2th dg proporsi jumlah penduduk lebih banyak berpengaruh positif terhadap produsen popok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Usia penduduk di atas 60 th persentase tinggi berdampak positif pada industri perawatan kesehatan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</a:t>
            </a:r>
            <a:r>
              <a:rPr lang="id-ID" dirty="0" smtClean="0"/>
              <a:t>General Business Env.</a:t>
            </a:r>
            <a:r>
              <a:rPr lang="en-US" dirty="0" smtClean="0"/>
              <a:t>:</a:t>
            </a:r>
            <a:endParaRPr lang="id-ID" dirty="0" smtClean="0"/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12790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Seks</a:t>
            </a: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Jenis kelamin selalu menjadi variabel segmen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pembeda </a:t>
            </a:r>
          </a:p>
          <a:p>
            <a:pPr marL="0" indent="0">
              <a:buNone/>
            </a:pPr>
            <a:r>
              <a:rPr lang="id-ID" dirty="0" smtClean="0"/>
              <a:t>(2) Pada sex ratio jika wanita tinggi badan, maka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berpengaruh positif terhadap produk kosmetik dan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produk yang digunakan wanita </a:t>
            </a:r>
          </a:p>
          <a:p>
            <a:pPr marL="0" indent="0">
              <a:buNone/>
            </a:pPr>
            <a:r>
              <a:rPr lang="id-ID" dirty="0" smtClean="0"/>
              <a:t>(3) Pria menyimpan alat dan sediaan.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4457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id-ID" b="1" dirty="0" smtClean="0"/>
              <a:t>Ukuran keluarga dan Siklus Hidup Keluarga</a:t>
            </a:r>
          </a:p>
          <a:p>
            <a:pPr marL="0" indent="0">
              <a:buNone/>
            </a:pPr>
            <a:r>
              <a:rPr lang="id-ID" dirty="0" smtClean="0"/>
              <a:t>(1) Pelanggan bertindak dan membeli secara berbeda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saat melewati siklus hidup</a:t>
            </a:r>
          </a:p>
          <a:p>
            <a:pPr marL="0" indent="0">
              <a:buNone/>
            </a:pPr>
            <a:r>
              <a:rPr lang="id-ID" dirty="0" smtClean="0"/>
              <a:t>(2) Para lajang lebih suka membeli makanan siap saji,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pakaian jadi, produk perawatan pribadi dan produk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hiburan</a:t>
            </a:r>
          </a:p>
          <a:p>
            <a:pPr marL="0" indent="0">
              <a:buNone/>
            </a:pPr>
            <a:r>
              <a:rPr lang="id-ID" dirty="0" smtClean="0"/>
              <a:t>(3) Keluarga muda dg 2 orang anak, menabung, investasi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dalam produk keuangan dan asuransi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404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(4)Pasangan menikah paruh baya lebih menyukai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produk rekreasi dan barang perbaikan rumah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(5) Pada lansia yang sudah menikah  dan lebih tua yang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belum menikah menghabiskan uang untuk produk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perawatan kesehatan , panggilan,dan hadiah untuk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kerabat yang lebih muda.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9656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id-ID" b="1" dirty="0" smtClean="0"/>
              <a:t>Pendidikan ,Pekerjaan, dan Pendapatan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Ada hubungan positif antara pendidikan,pekerjaan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dan pendapatan </a:t>
            </a:r>
          </a:p>
          <a:p>
            <a:pPr marL="0" indent="0">
              <a:buNone/>
            </a:pPr>
            <a:r>
              <a:rPr lang="id-ID" dirty="0" smtClean="0"/>
              <a:t>(2) Pengaruh faktor di atas , maka orang yang ber-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pendidikan tinggi akan mendapatkan pekerjaan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dengan gaji yg tinggi begitu sebaliknya.</a:t>
            </a:r>
          </a:p>
          <a:p>
            <a:pPr marL="0" indent="0">
              <a:buNone/>
            </a:pPr>
            <a:r>
              <a:rPr lang="id-ID" dirty="0" smtClean="0"/>
              <a:t>(3) Orang terpelajar dengan sumber pendapatan yang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baik membelanjakan untuk produk peralatan rumah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tangga(PC,Laptop,Kulkas,Oven dll)</a:t>
            </a:r>
          </a:p>
          <a:p>
            <a:pPr marL="0" indent="0">
              <a:buNone/>
            </a:pPr>
            <a:r>
              <a:rPr lang="id-ID" dirty="0" smtClean="0"/>
              <a:t>Semua produsen produk ini berdampak positif pada </a:t>
            </a:r>
          </a:p>
          <a:p>
            <a:pPr marL="0" indent="0">
              <a:buNone/>
            </a:pPr>
            <a:r>
              <a:rPr lang="id-ID" dirty="0" smtClean="0"/>
              <a:t>bisnis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243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        Komponen </a:t>
            </a:r>
            <a:r>
              <a:rPr lang="id-ID" b="1" dirty="0">
                <a:solidFill>
                  <a:srgbClr val="C00000"/>
                </a:solidFill>
              </a:rPr>
              <a:t>Lingkungan Demografis</a:t>
            </a:r>
          </a:p>
          <a:p>
            <a:pPr marL="514350" indent="-514350">
              <a:buAutoNum type="arabicParenBoth"/>
            </a:pPr>
            <a:r>
              <a:rPr lang="id-ID" dirty="0" smtClean="0"/>
              <a:t>Orang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Pasar</a:t>
            </a:r>
          </a:p>
          <a:p>
            <a:pPr marL="514350" indent="-514350">
              <a:buAutoNum type="arabicParenBoth"/>
            </a:pPr>
            <a:r>
              <a:rPr lang="id-ID" dirty="0" smtClean="0"/>
              <a:t>Pembeda untuk populasi  menurut </a:t>
            </a:r>
            <a:r>
              <a:rPr lang="fi-FI" dirty="0" smtClean="0"/>
              <a:t>ukuran</a:t>
            </a:r>
            <a:r>
              <a:rPr lang="fi-FI" dirty="0"/>
              <a:t>, kepadatan, lokasi, usia, jenis kelamin, ras, dan </a:t>
            </a:r>
            <a:r>
              <a:rPr lang="fi-FI" dirty="0" smtClean="0"/>
              <a:t>pekerjaan.</a:t>
            </a: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3730</TotalTime>
  <Words>674</Words>
  <Application>Microsoft Office PowerPoint</Application>
  <PresentationFormat>On-screen Show (4:3)</PresentationFormat>
  <Paragraphs>131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Deskripsi Lingkungan Demografis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525</cp:revision>
  <cp:lastPrinted>2015-09-17T08:41:14Z</cp:lastPrinted>
  <dcterms:created xsi:type="dcterms:W3CDTF">2010-04-18T12:06:30Z</dcterms:created>
  <dcterms:modified xsi:type="dcterms:W3CDTF">2022-10-29T04:40:21Z</dcterms:modified>
</cp:coreProperties>
</file>