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92" r:id="rId3"/>
    <p:sldId id="320" r:id="rId4"/>
    <p:sldId id="321" r:id="rId5"/>
    <p:sldId id="322" r:id="rId6"/>
    <p:sldId id="323" r:id="rId7"/>
    <p:sldId id="324" r:id="rId8"/>
    <p:sldId id="325" r:id="rId9"/>
    <p:sldId id="312" r:id="rId10"/>
    <p:sldId id="313" r:id="rId11"/>
    <p:sldId id="314" r:id="rId12"/>
    <p:sldId id="315" r:id="rId13"/>
    <p:sldId id="326" r:id="rId14"/>
    <p:sldId id="327" r:id="rId15"/>
    <p:sldId id="303" r:id="rId16"/>
  </p:sldIdLst>
  <p:sldSz cx="9144000" cy="6858000" type="screen4x3"/>
  <p:notesSz cx="6761163" cy="9942513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19F3F3"/>
    <a:srgbClr val="08E823"/>
    <a:srgbClr val="33CC33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1752" y="-4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cerdasco.com/pasar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cerdasco.com/pasar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LINGKUNGAN DEMOGRAFI </a:t>
            </a: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3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General Business Env.</a:t>
            </a:r>
          </a:p>
          <a:p>
            <a:pPr algn="ct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MMT223001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id-ID" dirty="0" smtClean="0"/>
              <a:t>            </a:t>
            </a:r>
            <a:r>
              <a:rPr lang="id-ID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Lingkungan </a:t>
            </a:r>
            <a:r>
              <a:rPr lang="id-ID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demografi dan </a:t>
            </a:r>
            <a:r>
              <a:rPr lang="id-ID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pasar</a:t>
            </a:r>
          </a:p>
          <a:p>
            <a:pPr marL="0" lvl="0" indent="0">
              <a:buNone/>
            </a:pPr>
            <a:endParaRPr lang="id-ID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id-ID" i="1" dirty="0"/>
              <a:t>Demographic environment</a:t>
            </a:r>
            <a:r>
              <a:rPr lang="id-ID" dirty="0"/>
              <a:t> atau lingkungan demografis adalah karakteristik populasi manusia yang mengelilingi suatu perusahaan atau bangsa dan itu sangat mempengaruhi </a:t>
            </a:r>
            <a:r>
              <a:rPr lang="id-ID" dirty="0">
                <a:hlinkClick r:id="rId2"/>
              </a:rPr>
              <a:t>pasar </a:t>
            </a:r>
            <a:r>
              <a:rPr lang="id-ID" dirty="0"/>
              <a:t>dan kinerja perusahaan. Arti dari demografis sendiri adalah berkaitan dengan struktur populasi</a:t>
            </a:r>
            <a:r>
              <a:rPr lang="id-ID" dirty="0" smtClean="0"/>
              <a:t>.</a:t>
            </a:r>
          </a:p>
          <a:p>
            <a:pPr marL="0" indent="0">
              <a:buNone/>
            </a:pPr>
            <a:r>
              <a:rPr lang="id-ID" dirty="0"/>
              <a:t>P</a:t>
            </a:r>
            <a:r>
              <a:rPr lang="sv-SE" dirty="0" smtClean="0"/>
              <a:t>erubahan</a:t>
            </a:r>
            <a:r>
              <a:rPr lang="sv-SE" dirty="0"/>
              <a:t> </a:t>
            </a:r>
            <a:r>
              <a:rPr lang="sv-SE" b="1" dirty="0"/>
              <a:t>lingkungan demografi</a:t>
            </a:r>
            <a:r>
              <a:rPr lang="sv-SE" dirty="0"/>
              <a:t> menghadirkan peluang dan ancaman bagi perusahaan dan dapat memiliki implikasi besar bagi </a:t>
            </a:r>
            <a:r>
              <a:rPr lang="sv-SE" dirty="0" smtClean="0"/>
              <a:t>organisasi.</a:t>
            </a:r>
            <a:endParaRPr lang="id-ID" dirty="0" smtClean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r>
              <a:rPr lang="id-ID" dirty="0" smtClean="0"/>
              <a:t>General Business Env.</a:t>
            </a:r>
          </a:p>
          <a:p>
            <a:r>
              <a:rPr lang="en-US" dirty="0" smtClean="0"/>
              <a:t>M</a:t>
            </a:r>
            <a:r>
              <a:rPr lang="id-ID" dirty="0" smtClean="0"/>
              <a:t>MT223001</a:t>
            </a:r>
            <a:r>
              <a:rPr lang="en-US" dirty="0" smtClean="0"/>
              <a:t>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814822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id-ID" dirty="0" smtClean="0"/>
          </a:p>
          <a:p>
            <a:pPr marL="0" lvl="0" indent="0">
              <a:buNone/>
            </a:pPr>
            <a:r>
              <a:rPr lang="id-ID" dirty="0" smtClean="0">
                <a:solidFill>
                  <a:srgbClr val="FF0000"/>
                </a:solidFill>
              </a:rPr>
              <a:t>    Perbedaan </a:t>
            </a:r>
            <a:r>
              <a:rPr lang="id-ID" dirty="0">
                <a:solidFill>
                  <a:srgbClr val="FF0000"/>
                </a:solidFill>
              </a:rPr>
              <a:t>lingkungan demografis di lingkungan </a:t>
            </a:r>
            <a:r>
              <a:rPr lang="id-ID" dirty="0" smtClean="0">
                <a:solidFill>
                  <a:srgbClr val="FF0000"/>
                </a:solidFill>
              </a:rPr>
              <a:t>bisnis</a:t>
            </a:r>
          </a:p>
          <a:p>
            <a:pPr marL="0" lvl="0" indent="0">
              <a:buNone/>
            </a:pPr>
            <a:endParaRPr lang="id-ID" dirty="0" smtClean="0"/>
          </a:p>
          <a:p>
            <a:pPr marL="0" lvl="0" indent="0">
              <a:buNone/>
            </a:pPr>
            <a:r>
              <a:rPr lang="id-ID" dirty="0" smtClean="0"/>
              <a:t>Lingkungan bisnis adalah kumpulam kondisi, peristiwa dan pengaruh yang mengelilingi dan mempengaruhinya</a:t>
            </a:r>
          </a:p>
          <a:p>
            <a:pPr marL="0" lvl="0" indent="0">
              <a:buNone/>
            </a:pPr>
            <a:r>
              <a:rPr lang="id-ID" dirty="0" smtClean="0"/>
              <a:t>(Davis)</a:t>
            </a:r>
          </a:p>
          <a:p>
            <a:pPr marL="0" lvl="0" indent="0">
              <a:buNone/>
            </a:pPr>
            <a:endParaRPr lang="id-ID" dirty="0" smtClean="0"/>
          </a:p>
          <a:p>
            <a:pPr marL="0" indent="0">
              <a:buNone/>
            </a:pPr>
            <a:r>
              <a:rPr lang="id-ID" dirty="0" smtClean="0"/>
              <a:t>Lingkungan </a:t>
            </a:r>
            <a:r>
              <a:rPr lang="id-ID" dirty="0"/>
              <a:t>demografis adalah karakteristik populasi manusia yang mengelilingi suatu perusahaan atau bangsa dan itu sangat mempengaruhi </a:t>
            </a:r>
            <a:r>
              <a:rPr lang="id-ID" dirty="0">
                <a:hlinkClick r:id="rId2"/>
              </a:rPr>
              <a:t>pasar </a:t>
            </a:r>
            <a:r>
              <a:rPr lang="id-ID" dirty="0"/>
              <a:t>dan kinerja perusahaan. Arti dari demografis sendiri adalah berkaitan dengan struktur populasi.</a:t>
            </a:r>
          </a:p>
          <a:p>
            <a:pPr marL="0" lvl="0" indent="0">
              <a:buNone/>
            </a:pPr>
            <a:endParaRPr lang="id-ID" dirty="0" smtClean="0"/>
          </a:p>
          <a:p>
            <a:pPr marL="0" lvl="0" indent="0">
              <a:buNone/>
            </a:pPr>
            <a:endParaRPr lang="id-ID" dirty="0"/>
          </a:p>
          <a:p>
            <a:pPr marL="0" indent="0">
              <a:buNone/>
            </a:pP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</a:t>
            </a:r>
            <a:r>
              <a:rPr lang="id-ID" dirty="0" smtClean="0"/>
              <a:t>K</a:t>
            </a:r>
            <a:r>
              <a:rPr lang="en-US" dirty="0" smtClean="0"/>
              <a:t>:</a:t>
            </a:r>
            <a:r>
              <a:rPr lang="id-ID" dirty="0" smtClean="0"/>
              <a:t>General Business Env.</a:t>
            </a:r>
          </a:p>
          <a:p>
            <a:r>
              <a:rPr lang="en-US" dirty="0" smtClean="0"/>
              <a:t>M</a:t>
            </a:r>
            <a:r>
              <a:rPr lang="id-ID" dirty="0" smtClean="0"/>
              <a:t>MT223001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345207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 lnSpcReduction="10000"/>
          </a:bodyPr>
          <a:lstStyle/>
          <a:p>
            <a:pPr lvl="0"/>
            <a:r>
              <a:rPr lang="id-ID" b="1" dirty="0"/>
              <a:t>Lingkungan demografi di era 4.0 </a:t>
            </a:r>
            <a:r>
              <a:rPr lang="id-ID" b="1" dirty="0" smtClean="0"/>
              <a:t>dan New </a:t>
            </a:r>
            <a:r>
              <a:rPr lang="id-ID" b="1" dirty="0"/>
              <a:t>normal </a:t>
            </a:r>
            <a:endParaRPr lang="id-ID" b="1" dirty="0" smtClean="0"/>
          </a:p>
          <a:p>
            <a:pPr marL="0" lvl="0" indent="0">
              <a:buNone/>
            </a:pPr>
            <a:endParaRPr lang="id-ID" b="1" dirty="0"/>
          </a:p>
          <a:p>
            <a:pPr marL="0" indent="0">
              <a:buNone/>
            </a:pPr>
            <a:r>
              <a:rPr lang="id-ID" dirty="0" smtClean="0"/>
              <a:t>New normal memberikan perubahan pada kehidupan masyarakat </a:t>
            </a:r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r>
              <a:rPr lang="id-ID" dirty="0" smtClean="0"/>
              <a:t>New normal memberikan perubahan pada perilaku dan   semua aspek kegiatan bisnis </a:t>
            </a:r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Lingkungan demografi beradaptasi dengan perubahan kehidupan baru meliputi kegiatan pekerjaan melalui WFH ,  layanan masyarakat melalui daring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r>
              <a:rPr lang="id-ID" dirty="0" smtClean="0"/>
              <a:t> General Business Env.</a:t>
            </a:r>
          </a:p>
          <a:p>
            <a:r>
              <a:rPr lang="en-US" dirty="0" smtClean="0"/>
              <a:t>M</a:t>
            </a:r>
            <a:r>
              <a:rPr lang="id-ID" dirty="0" smtClean="0"/>
              <a:t>MT223001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944121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dirty="0"/>
              <a:t>Kebiasaan baru ini mengintervensi seluruh aspek kehidupan dimana segala sesuatunya sangat bergantung dengan teknologi digital. </a:t>
            </a:r>
            <a:endParaRPr lang="id-ID" dirty="0" smtClean="0"/>
          </a:p>
          <a:p>
            <a:endParaRPr lang="id-ID" dirty="0"/>
          </a:p>
          <a:p>
            <a:r>
              <a:rPr lang="id-ID" dirty="0" smtClean="0"/>
              <a:t>Hubungan </a:t>
            </a:r>
            <a:r>
              <a:rPr lang="id-ID" dirty="0"/>
              <a:t>timbal balik yang tak terpisahkan antara makhluk hidup dengan lingkungannya. Lingkungan ini mengalami perubahan yang sangat cepat sehingga masyarakat harus menggunakan teknologi digital</a:t>
            </a:r>
            <a:r>
              <a:rPr lang="id-ID" dirty="0" smtClean="0"/>
              <a:t>..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r>
              <a:rPr lang="id-ID" dirty="0" smtClean="0"/>
              <a:t>General Business Env.</a:t>
            </a:r>
          </a:p>
          <a:p>
            <a:r>
              <a:rPr lang="en-US" dirty="0" smtClean="0"/>
              <a:t>M</a:t>
            </a:r>
            <a:r>
              <a:rPr lang="id-ID" dirty="0" smtClean="0"/>
              <a:t>MT2230001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00671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Dalam penyesuaian yang sangat urgensi ini terhadap perangkat yang digital peran pemerintah harus segera melakukan mengintervensi dalam mendukung seluruh perubahan dalam era New Normal ini.</a:t>
            </a:r>
          </a:p>
          <a:p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r>
              <a:rPr lang="id-ID" dirty="0" smtClean="0"/>
              <a:t>General Business Env.</a:t>
            </a:r>
          </a:p>
          <a:p>
            <a:r>
              <a:rPr lang="en-US" dirty="0" smtClean="0"/>
              <a:t>M</a:t>
            </a:r>
            <a:r>
              <a:rPr lang="id-ID" dirty="0" smtClean="0"/>
              <a:t>MT2230001</a:t>
            </a:r>
            <a:r>
              <a:rPr lang="en-US" dirty="0" smtClean="0"/>
              <a:t> 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93233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.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id-ID" dirty="0" smtClean="0"/>
              <a:t>Deskripsi Lingkungan Demografis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General Business Env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MT223001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/>
          </a:bodyPr>
          <a:lstStyle/>
          <a:p>
            <a:pPr marL="514350" lvl="0" indent="-514350">
              <a:buAutoNum type="arabicParenBoth"/>
            </a:pPr>
            <a:r>
              <a:rPr lang="id-ID" sz="3200" dirty="0" smtClean="0"/>
              <a:t>Membedakan kelompok pelanggan saat ini</a:t>
            </a:r>
          </a:p>
          <a:p>
            <a:pPr marL="0" lvl="0" indent="0">
              <a:buNone/>
            </a:pPr>
            <a:r>
              <a:rPr lang="id-ID" sz="3200" dirty="0"/>
              <a:t> </a:t>
            </a:r>
            <a:r>
              <a:rPr lang="id-ID" sz="3200" dirty="0" smtClean="0"/>
              <a:t>     atau pelanggan potensial</a:t>
            </a:r>
            <a:endParaRPr lang="id-ID" sz="3200" dirty="0"/>
          </a:p>
          <a:p>
            <a:pPr marL="514350" lvl="0" indent="-514350">
              <a:buAutoNum type="arabicParenBoth" startAt="2"/>
            </a:pPr>
            <a:r>
              <a:rPr lang="id-ID" sz="3200" dirty="0" smtClean="0"/>
              <a:t>Mudah dimengerti dan diukur , mudah di-</a:t>
            </a:r>
          </a:p>
          <a:p>
            <a:pPr marL="0" lvl="0" indent="0">
              <a:buNone/>
            </a:pPr>
            <a:r>
              <a:rPr lang="id-ID" sz="3200" dirty="0"/>
              <a:t> </a:t>
            </a:r>
            <a:r>
              <a:rPr lang="id-ID" sz="3200" dirty="0" smtClean="0"/>
              <a:t>     gunakan dalam perumusan strategi</a:t>
            </a:r>
          </a:p>
          <a:p>
            <a:pPr marL="0" lvl="0" indent="0">
              <a:buNone/>
            </a:pPr>
            <a:r>
              <a:rPr lang="id-ID" sz="3200" dirty="0" smtClean="0"/>
              <a:t>(3) Termasuk dalam faktor ini adalah usia, jenis</a:t>
            </a:r>
          </a:p>
          <a:p>
            <a:pPr marL="0" lvl="0" indent="0">
              <a:buNone/>
            </a:pPr>
            <a:r>
              <a:rPr lang="id-ID" sz="3200" dirty="0"/>
              <a:t> </a:t>
            </a:r>
            <a:r>
              <a:rPr lang="id-ID" sz="3200" dirty="0" smtClean="0"/>
              <a:t>      kelamin, ukuran keluarga,siklus hidup –</a:t>
            </a:r>
          </a:p>
          <a:p>
            <a:pPr marL="0" lvl="0" indent="0">
              <a:buNone/>
            </a:pPr>
            <a:r>
              <a:rPr lang="id-ID" sz="3200" dirty="0"/>
              <a:t> </a:t>
            </a:r>
            <a:r>
              <a:rPr lang="id-ID" sz="3200" dirty="0" smtClean="0"/>
              <a:t>       keluarga,pendidikan,pekerjaan, pendapatan,</a:t>
            </a:r>
          </a:p>
          <a:p>
            <a:pPr marL="0" lvl="0" indent="0">
              <a:buNone/>
            </a:pPr>
            <a:r>
              <a:rPr lang="id-ID" sz="3200" dirty="0"/>
              <a:t> </a:t>
            </a:r>
            <a:r>
              <a:rPr lang="id-ID" sz="3200" dirty="0" smtClean="0"/>
              <a:t>        agama,ras,dan kebangsaan.</a:t>
            </a:r>
          </a:p>
          <a:p>
            <a:pPr marL="0" lvl="0" indent="0">
              <a:buNone/>
            </a:pPr>
            <a:endParaRPr lang="id-ID" sz="3200" dirty="0"/>
          </a:p>
          <a:p>
            <a:pPr marL="0" lvl="0" indent="0">
              <a:buNone/>
            </a:pPr>
            <a:endParaRPr lang="id-ID" sz="3200" dirty="0" smtClean="0"/>
          </a:p>
          <a:p>
            <a:pPr marL="0" lvl="0" indent="0">
              <a:buNone/>
            </a:pPr>
            <a:endParaRPr lang="id-ID" sz="3200" dirty="0"/>
          </a:p>
          <a:p>
            <a:pPr marL="0" lvl="0" indent="0">
              <a:buNone/>
            </a:pPr>
            <a:endParaRPr lang="id-ID" sz="3200" dirty="0"/>
          </a:p>
          <a:p>
            <a:endParaRPr lang="id-ID" sz="3200" dirty="0"/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 smtClean="0"/>
              <a:t>(4) Akar dari banyak perubahan dalam masyarakat</a:t>
            </a:r>
          </a:p>
          <a:p>
            <a:pPr marL="0" indent="0">
              <a:buNone/>
            </a:pPr>
            <a:r>
              <a:rPr lang="id-ID" dirty="0" smtClean="0"/>
              <a:t>(5) Mempengaruhi semua industri baik secara positif 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 maupun negatif</a:t>
            </a:r>
          </a:p>
          <a:p>
            <a:pPr marL="0" indent="0">
              <a:buNone/>
            </a:pP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r>
              <a:rPr lang="id-ID" dirty="0" smtClean="0"/>
              <a:t>General Business.Env.</a:t>
            </a:r>
          </a:p>
          <a:p>
            <a:r>
              <a:rPr lang="en-US" dirty="0" smtClean="0"/>
              <a:t>M</a:t>
            </a:r>
            <a:r>
              <a:rPr lang="id-ID" dirty="0" smtClean="0"/>
              <a:t>MT223001</a:t>
            </a:r>
            <a:r>
              <a:rPr lang="en-US" dirty="0" smtClean="0"/>
              <a:t>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8588390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b="1" dirty="0" smtClean="0"/>
              <a:t>Usia </a:t>
            </a:r>
          </a:p>
          <a:p>
            <a:pPr marL="0" indent="0">
              <a:buNone/>
            </a:pPr>
            <a:r>
              <a:rPr lang="id-ID" dirty="0" smtClean="0"/>
              <a:t>Kebutuhan dan minat produk penuaan berbeda-beda sesuai dengan usia konsumsi</a:t>
            </a:r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r>
              <a:rPr lang="id-ID" dirty="0" smtClean="0"/>
              <a:t>Mis. Anak 2th dg proporsi jumlah penduduk lebih banyak berpengaruh positif terhadap produsen popok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 smtClean="0"/>
              <a:t>Usia penduduk di atas 60 th persentase tinggi berdampak positif pada industri perawatan kesehatan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</a:t>
            </a:r>
            <a:r>
              <a:rPr lang="id-ID" dirty="0" smtClean="0"/>
              <a:t>General Business Env.</a:t>
            </a:r>
            <a:r>
              <a:rPr lang="en-US" dirty="0" smtClean="0"/>
              <a:t>:</a:t>
            </a:r>
            <a:endParaRPr lang="id-ID" dirty="0" smtClean="0"/>
          </a:p>
          <a:p>
            <a:r>
              <a:rPr lang="en-US" dirty="0" smtClean="0"/>
              <a:t>M</a:t>
            </a:r>
            <a:r>
              <a:rPr lang="id-ID" dirty="0" smtClean="0"/>
              <a:t>MT2230001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9127906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b="1" dirty="0" smtClean="0"/>
              <a:t>Seks</a:t>
            </a:r>
            <a:endParaRPr lang="id-ID" dirty="0" smtClean="0"/>
          </a:p>
          <a:p>
            <a:pPr marL="514350" indent="-514350">
              <a:buAutoNum type="arabicParenBoth"/>
            </a:pPr>
            <a:r>
              <a:rPr lang="id-ID" dirty="0" smtClean="0"/>
              <a:t>Jenis kelamin selalu menjadi variabel segmen 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pembeda </a:t>
            </a:r>
          </a:p>
          <a:p>
            <a:pPr marL="0" indent="0">
              <a:buNone/>
            </a:pPr>
            <a:r>
              <a:rPr lang="id-ID" dirty="0" smtClean="0"/>
              <a:t>(2) Pada sex ratio jika wanita tinggi badan, maka 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berpengaruh positif terhadap produk kosmetik dan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produk yang digunakan wanita </a:t>
            </a:r>
          </a:p>
          <a:p>
            <a:pPr marL="0" indent="0">
              <a:buNone/>
            </a:pPr>
            <a:r>
              <a:rPr lang="id-ID" dirty="0" smtClean="0"/>
              <a:t>(3) Pria menyimpan alat dan sediaan.</a:t>
            </a:r>
          </a:p>
          <a:p>
            <a:pPr marL="0" indent="0">
              <a:buNone/>
            </a:pP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Kode MK :</a:t>
            </a:r>
            <a:endParaRPr lang="id-ID" smtClean="0"/>
          </a:p>
          <a:p>
            <a:r>
              <a:rPr lang="en-US" smtClean="0"/>
              <a:t>MK 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3844579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r>
              <a:rPr lang="id-ID" b="1" dirty="0" smtClean="0"/>
              <a:t>Ukuran keluarga dan Siklus Hidup Keluarga</a:t>
            </a:r>
          </a:p>
          <a:p>
            <a:pPr marL="0" indent="0">
              <a:buNone/>
            </a:pPr>
            <a:r>
              <a:rPr lang="id-ID" dirty="0" smtClean="0"/>
              <a:t>(1) Pelanggan bertindak dan membeli secara berbeda 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saat melewati siklus hidup</a:t>
            </a:r>
          </a:p>
          <a:p>
            <a:pPr marL="0" indent="0">
              <a:buNone/>
            </a:pPr>
            <a:r>
              <a:rPr lang="id-ID" dirty="0" smtClean="0"/>
              <a:t>(2) Para lajang lebih suka membeli makanan siap saji,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pakaian jadi, produk perawatan pribadi dan produk 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hiburan</a:t>
            </a:r>
          </a:p>
          <a:p>
            <a:pPr marL="0" indent="0">
              <a:buNone/>
            </a:pPr>
            <a:r>
              <a:rPr lang="id-ID" dirty="0" smtClean="0"/>
              <a:t>(3) Keluarga muda dg 2 orang anak, menabung, investasi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dalam produk keuangan dan asuransi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r>
              <a:rPr lang="id-ID" dirty="0" smtClean="0"/>
              <a:t>General Business Env.</a:t>
            </a:r>
          </a:p>
          <a:p>
            <a:r>
              <a:rPr lang="en-US" dirty="0" smtClean="0"/>
              <a:t>M</a:t>
            </a:r>
            <a:r>
              <a:rPr lang="id-ID" dirty="0" smtClean="0"/>
              <a:t>MT223001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04040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 smtClean="0"/>
              <a:t>(4)Pasangan menikah paruh baya lebih menyukai 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produk rekreasi dan barang perbaikan rumah</a:t>
            </a:r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r>
              <a:rPr lang="id-ID" dirty="0" smtClean="0"/>
              <a:t>(5) Pada lansia yang sudah menikah  dan lebih tua yang 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belum menikah menghabiskan uang untuk produk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perawatan kesehatan , panggilan,dan hadiah untuk  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kerabat yang lebih muda.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Kode MK :</a:t>
            </a:r>
            <a:endParaRPr lang="id-ID" smtClean="0"/>
          </a:p>
          <a:p>
            <a:r>
              <a:rPr lang="en-US" smtClean="0"/>
              <a:t>MK 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096561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 fontScale="92500" lnSpcReduction="10000"/>
          </a:bodyPr>
          <a:lstStyle/>
          <a:p>
            <a:r>
              <a:rPr lang="id-ID" b="1" dirty="0" smtClean="0"/>
              <a:t>Pendidikan ,Pekerjaan, dan Pendapatan </a:t>
            </a:r>
          </a:p>
          <a:p>
            <a:pPr marL="514350" indent="-514350">
              <a:buAutoNum type="arabicParenBoth"/>
            </a:pPr>
            <a:r>
              <a:rPr lang="id-ID" dirty="0" smtClean="0"/>
              <a:t>Ada hubungan positif antara pendidikan,pekerjaan 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dan pendapatan </a:t>
            </a:r>
          </a:p>
          <a:p>
            <a:pPr marL="0" indent="0">
              <a:buNone/>
            </a:pPr>
            <a:r>
              <a:rPr lang="id-ID" dirty="0" smtClean="0"/>
              <a:t>(2) Pengaruh faktor di atas , maka orang yang ber-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pendidikan tinggi akan mendapatkan pekerjaan 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 dengan gaji yg tinggi begitu sebaliknya.</a:t>
            </a:r>
          </a:p>
          <a:p>
            <a:pPr marL="0" indent="0">
              <a:buNone/>
            </a:pPr>
            <a:r>
              <a:rPr lang="id-ID" dirty="0" smtClean="0"/>
              <a:t>(3) Orang terpelajar dengan sumber pendapatan yang 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 baik membelanjakan untuk produk peralatan rumah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 tangga(PC,Laptop,Kulkas,Oven dll)</a:t>
            </a:r>
          </a:p>
          <a:p>
            <a:pPr marL="0" indent="0">
              <a:buNone/>
            </a:pPr>
            <a:r>
              <a:rPr lang="id-ID" dirty="0" smtClean="0"/>
              <a:t>Semua produsen produk ini berdampak positif pada </a:t>
            </a:r>
          </a:p>
          <a:p>
            <a:pPr marL="0" indent="0">
              <a:buNone/>
            </a:pPr>
            <a:r>
              <a:rPr lang="id-ID" dirty="0" smtClean="0"/>
              <a:t>bisnis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r>
              <a:rPr lang="id-ID" dirty="0" smtClean="0"/>
              <a:t> General Business Env.</a:t>
            </a:r>
          </a:p>
          <a:p>
            <a:r>
              <a:rPr lang="en-US" dirty="0" smtClean="0"/>
              <a:t>M</a:t>
            </a:r>
            <a:r>
              <a:rPr lang="id-ID" dirty="0" smtClean="0"/>
              <a:t>MT2230001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9024306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id-ID" b="1" dirty="0" smtClean="0">
                <a:solidFill>
                  <a:srgbClr val="C00000"/>
                </a:solidFill>
              </a:rPr>
              <a:t>        Komponen </a:t>
            </a:r>
            <a:r>
              <a:rPr lang="id-ID" b="1" dirty="0">
                <a:solidFill>
                  <a:srgbClr val="C00000"/>
                </a:solidFill>
              </a:rPr>
              <a:t>Lingkungan Demografis</a:t>
            </a:r>
          </a:p>
          <a:p>
            <a:pPr marL="514350" indent="-514350">
              <a:buAutoNum type="arabicParenBoth"/>
            </a:pPr>
            <a:r>
              <a:rPr lang="id-ID" dirty="0" smtClean="0"/>
              <a:t>Orang </a:t>
            </a:r>
          </a:p>
          <a:p>
            <a:pPr marL="514350" indent="-514350">
              <a:buAutoNum type="arabicParenBoth"/>
            </a:pPr>
            <a:r>
              <a:rPr lang="id-ID" dirty="0" smtClean="0"/>
              <a:t>Pasar</a:t>
            </a:r>
          </a:p>
          <a:p>
            <a:pPr marL="514350" indent="-514350">
              <a:buAutoNum type="arabicParenBoth"/>
            </a:pPr>
            <a:r>
              <a:rPr lang="id-ID" dirty="0" smtClean="0"/>
              <a:t>Pembeda untuk populasi  menurut </a:t>
            </a:r>
            <a:r>
              <a:rPr lang="fi-FI" dirty="0" smtClean="0"/>
              <a:t>ukuran</a:t>
            </a:r>
            <a:r>
              <a:rPr lang="fi-FI" dirty="0"/>
              <a:t>, kepadatan, lokasi, usia, jenis kelamin, ras, dan </a:t>
            </a:r>
            <a:r>
              <a:rPr lang="fi-FI" dirty="0" smtClean="0"/>
              <a:t>pekerjaan.</a:t>
            </a:r>
            <a:endParaRPr lang="id-ID" dirty="0" smtClean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r>
              <a:rPr lang="id-ID" dirty="0" smtClean="0"/>
              <a:t>General Business Env.</a:t>
            </a:r>
          </a:p>
          <a:p>
            <a:r>
              <a:rPr lang="en-US" dirty="0" smtClean="0"/>
              <a:t>M</a:t>
            </a:r>
            <a:r>
              <a:rPr lang="id-ID" dirty="0" smtClean="0"/>
              <a:t>MT223001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314184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3730</TotalTime>
  <Words>674</Words>
  <Application>Microsoft Office PowerPoint</Application>
  <PresentationFormat>On-screen Show (4:3)</PresentationFormat>
  <Paragraphs>131</Paragraphs>
  <Slides>15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Deskripsi Lingkungan Demografis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.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525</cp:revision>
  <cp:lastPrinted>2015-09-17T08:41:14Z</cp:lastPrinted>
  <dcterms:created xsi:type="dcterms:W3CDTF">2010-04-18T12:06:30Z</dcterms:created>
  <dcterms:modified xsi:type="dcterms:W3CDTF">2022-10-29T04:40:21Z</dcterms:modified>
</cp:coreProperties>
</file>