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9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7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5353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40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839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11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14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49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66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6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4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8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9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1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FF755-8E73-4A45-B07E-0AAD65B0A932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73AE353-C52E-488F-B16D-1F735C1BB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2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ED475-6109-9E50-BEC8-64024DE14B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KEPEMIMPINAN LINTAS BUDAYA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5C254C-4AA8-7A3E-7BE7-DDFF48774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Pendekatan</a:t>
            </a:r>
            <a:r>
              <a:rPr lang="en-US" sz="3200" b="1" dirty="0"/>
              <a:t> </a:t>
            </a:r>
            <a:r>
              <a:rPr lang="en-US" sz="3200" b="1" dirty="0" err="1"/>
              <a:t>Kontemporer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Era Global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54900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0168D-8C35-1240-A0D8-1BF4F94B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Efektivitas</a:t>
            </a:r>
            <a:r>
              <a:rPr lang="en-US" b="1" dirty="0"/>
              <a:t> Gaya </a:t>
            </a:r>
            <a:r>
              <a:rPr lang="en-US" b="1" dirty="0" err="1"/>
              <a:t>Kepemimpinan</a:t>
            </a:r>
            <a:r>
              <a:rPr lang="en-US" b="1" dirty="0"/>
              <a:t> Lintas </a:t>
            </a:r>
            <a:r>
              <a:rPr lang="en-US" b="1" dirty="0" err="1"/>
              <a:t>Budaya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4D0DE-2B41-EDCA-22B5-170985D52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en-US" b="1" dirty="0"/>
              <a:t>Faktor </a:t>
            </a:r>
            <a:r>
              <a:rPr lang="en-US" b="1" dirty="0" err="1"/>
              <a:t>Efektivitas</a:t>
            </a:r>
            <a:endParaRPr lang="en-US" b="1" dirty="0"/>
          </a:p>
          <a:p>
            <a:pPr marL="0" lv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Adaptasi</a:t>
            </a:r>
            <a:endParaRPr lang="en-US" b="1" dirty="0"/>
          </a:p>
          <a:p>
            <a:pPr marL="0" lvl="0" indent="0">
              <a:buNone/>
            </a:pP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sesuai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Komunikasi</a:t>
            </a:r>
            <a:r>
              <a:rPr lang="en-US" b="1" dirty="0"/>
              <a:t> </a:t>
            </a:r>
            <a:r>
              <a:rPr lang="en-US" b="1" dirty="0" err="1"/>
              <a:t>Efektif</a:t>
            </a:r>
            <a:endParaRPr lang="en-US" b="1" dirty="0"/>
          </a:p>
          <a:p>
            <a:pPr lvl="0"/>
            <a:r>
              <a:rPr lang="en-US" dirty="0" err="1"/>
              <a:t>Mendengarkan</a:t>
            </a:r>
            <a:r>
              <a:rPr lang="en-US" dirty="0"/>
              <a:t> </a:t>
            </a:r>
            <a:r>
              <a:rPr lang="en-US" dirty="0" err="1"/>
              <a:t>aktif</a:t>
            </a:r>
            <a:endParaRPr lang="en-US" dirty="0"/>
          </a:p>
          <a:p>
            <a:pPr lvl="0"/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stereotip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  <a:p>
            <a:pPr marL="0" lvl="0" indent="0">
              <a:buNone/>
            </a:pPr>
            <a:r>
              <a:rPr lang="en-US" b="1" dirty="0"/>
              <a:t>3. </a:t>
            </a:r>
            <a:r>
              <a:rPr lang="en-US" b="1" dirty="0" err="1"/>
              <a:t>Sensitivitas</a:t>
            </a:r>
            <a:r>
              <a:rPr lang="en-US" b="1" dirty="0"/>
              <a:t> </a:t>
            </a:r>
            <a:r>
              <a:rPr lang="en-US" b="1" dirty="0" err="1"/>
              <a:t>Budaya</a:t>
            </a:r>
            <a:endParaRPr lang="en-US" b="1" dirty="0"/>
          </a:p>
          <a:p>
            <a:pPr marL="0" lvl="0" indent="0">
              <a:buNone/>
            </a:pPr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dan </a:t>
            </a:r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4. </a:t>
            </a:r>
            <a:r>
              <a:rPr lang="en-US" b="1" dirty="0" err="1"/>
              <a:t>Kolaborasi</a:t>
            </a:r>
            <a:r>
              <a:rPr lang="en-US" b="1" dirty="0"/>
              <a:t> Global</a:t>
            </a:r>
          </a:p>
          <a:p>
            <a:pPr lvl="0"/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antarbudaya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harmonis</a:t>
            </a:r>
            <a:r>
              <a:rPr lang="en-US" dirty="0"/>
              <a:t>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/>
              <a:t>Hasil:</a:t>
            </a:r>
          </a:p>
          <a:p>
            <a:pPr lvl="0"/>
            <a:r>
              <a:rPr lang="en-US" dirty="0" err="1"/>
              <a:t>Produktivitas</a:t>
            </a:r>
            <a:r>
              <a:rPr lang="en-US" dirty="0"/>
              <a:t> </a:t>
            </a:r>
            <a:r>
              <a:rPr lang="en-US" dirty="0" err="1"/>
              <a:t>meningkat</a:t>
            </a:r>
            <a:endParaRPr lang="en-US" dirty="0"/>
          </a:p>
          <a:p>
            <a:pPr lvl="0"/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menurun</a:t>
            </a:r>
            <a:endParaRPr lang="en-US" dirty="0"/>
          </a:p>
          <a:p>
            <a:pPr lvl="0"/>
            <a:r>
              <a:rPr lang="en-US" dirty="0" err="1"/>
              <a:t>Loyalitas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meningkat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45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64195-51AB-4892-5113-16F036FA8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Kepemimpinan</a:t>
            </a:r>
            <a:r>
              <a:rPr lang="en-US" b="1" dirty="0"/>
              <a:t> Lintas </a:t>
            </a:r>
            <a:r>
              <a:rPr lang="en-US" b="1" dirty="0" err="1"/>
              <a:t>Budaya</a:t>
            </a:r>
            <a:r>
              <a:rPr lang="en-US" b="1" dirty="0"/>
              <a:t> di Era Global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3EA12-75E2-1452-C9BB-424F67A50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 err="1"/>
              <a:t>Perubahan</a:t>
            </a:r>
            <a:r>
              <a:rPr lang="en-US" b="1" dirty="0"/>
              <a:t> </a:t>
            </a:r>
            <a:r>
              <a:rPr lang="en-US" b="1" dirty="0" err="1"/>
              <a:t>Lingkungan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:</a:t>
            </a:r>
          </a:p>
          <a:p>
            <a:pPr lvl="0"/>
            <a:r>
              <a:rPr lang="en-US" dirty="0" err="1"/>
              <a:t>Digitalisasi</a:t>
            </a:r>
            <a:endParaRPr lang="en-US" dirty="0"/>
          </a:p>
          <a:p>
            <a:pPr lvl="0"/>
            <a:r>
              <a:rPr lang="en-US" dirty="0"/>
              <a:t>Remote working</a:t>
            </a:r>
          </a:p>
          <a:p>
            <a:pPr lvl="0"/>
            <a:r>
              <a:rPr lang="en-US" dirty="0"/>
              <a:t>Tim virtual </a:t>
            </a:r>
            <a:r>
              <a:rPr lang="en-US" dirty="0" err="1"/>
              <a:t>internasional</a:t>
            </a:r>
            <a:endParaRPr lang="en-US" dirty="0"/>
          </a:p>
          <a:p>
            <a:pPr lvl="0"/>
            <a:r>
              <a:rPr lang="en-US" dirty="0" err="1"/>
              <a:t>Persaingan</a:t>
            </a:r>
            <a:r>
              <a:rPr lang="en-US" dirty="0"/>
              <a:t> global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err="1"/>
              <a:t>Kompetensi</a:t>
            </a:r>
            <a:r>
              <a:rPr lang="en-US" b="1" dirty="0"/>
              <a:t> </a:t>
            </a:r>
            <a:r>
              <a:rPr lang="en-US" b="1" dirty="0" err="1"/>
              <a:t>Pemimpin</a:t>
            </a:r>
            <a:r>
              <a:rPr lang="en-US" b="1" dirty="0"/>
              <a:t> Masa Kini:</a:t>
            </a:r>
          </a:p>
          <a:p>
            <a:pPr lvl="0"/>
            <a:r>
              <a:rPr lang="en-US" dirty="0"/>
              <a:t>Digital mindset</a:t>
            </a:r>
          </a:p>
          <a:p>
            <a:pPr lvl="0"/>
            <a:r>
              <a:rPr lang="en-US" dirty="0" err="1"/>
              <a:t>Adaptasi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  <a:p>
            <a:pPr lvl="0"/>
            <a:r>
              <a:rPr lang="en-US" dirty="0" err="1"/>
              <a:t>Kemampuan</a:t>
            </a:r>
            <a:r>
              <a:rPr lang="en-US" dirty="0"/>
              <a:t> networking global</a:t>
            </a:r>
          </a:p>
          <a:p>
            <a:pPr lvl="0"/>
            <a:r>
              <a:rPr lang="en-US" dirty="0" err="1"/>
              <a:t>Inovatif</a:t>
            </a:r>
            <a:r>
              <a:rPr lang="en-US" dirty="0"/>
              <a:t> dan agile</a:t>
            </a:r>
          </a:p>
        </p:txBody>
      </p:sp>
    </p:spTree>
    <p:extLst>
      <p:ext uri="{BB962C8B-B14F-4D97-AF65-F5344CB8AC3E}">
        <p14:creationId xmlns:p14="http://schemas.microsoft.com/office/powerpoint/2010/main" val="4074233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B201A-8974-4E89-A6EC-349C00619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Kesimpulan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96868-7207-8162-4E1D-FD45F0867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Kesimpulan</a:t>
            </a:r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sangat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global.</a:t>
            </a:r>
          </a:p>
          <a:p>
            <a:pPr lvl="0"/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kontemporer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fleksibilitas</a:t>
            </a:r>
            <a:r>
              <a:rPr lang="en-US" dirty="0"/>
              <a:t>, </a:t>
            </a:r>
            <a:r>
              <a:rPr lang="en-US" dirty="0" err="1"/>
              <a:t>kolaborasi</a:t>
            </a:r>
            <a:r>
              <a:rPr lang="en-US" dirty="0"/>
              <a:t>, dan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transaksional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pada target dan </a:t>
            </a:r>
            <a:r>
              <a:rPr lang="en-US" dirty="0" err="1"/>
              <a:t>kontrol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transformasional</a:t>
            </a:r>
            <a:r>
              <a:rPr lang="en-US" dirty="0"/>
              <a:t> lebih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dan </a:t>
            </a:r>
            <a:r>
              <a:rPr lang="en-US" dirty="0" err="1"/>
              <a:t>keberagaman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Pemimpin</a:t>
            </a:r>
            <a:r>
              <a:rPr lang="en-US" dirty="0"/>
              <a:t> modern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global, </a:t>
            </a:r>
            <a:r>
              <a:rPr lang="en-US" dirty="0" err="1"/>
              <a:t>adaptasi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dan </a:t>
            </a:r>
            <a:r>
              <a:rPr lang="en-US" dirty="0" err="1"/>
              <a:t>inovasi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173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B4210-D9E1-4663-2E79-D4AF96FCB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Pengertian</a:t>
            </a:r>
            <a:r>
              <a:rPr lang="en-US" b="1" dirty="0"/>
              <a:t> </a:t>
            </a:r>
            <a:r>
              <a:rPr lang="en-US" b="1" dirty="0" err="1"/>
              <a:t>Kepemimpinan</a:t>
            </a:r>
            <a:r>
              <a:rPr lang="en-US" b="1" dirty="0"/>
              <a:t> Lintas </a:t>
            </a:r>
            <a:r>
              <a:rPr lang="en-US" b="1" dirty="0" err="1"/>
              <a:t>Budaya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0E3EB-C4F9-7B85-36B8-698754BA6B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b="1" dirty="0" err="1"/>
              <a:t>Definisi</a:t>
            </a:r>
            <a:endParaRPr lang="en-US" b="1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, </a:t>
            </a:r>
            <a:r>
              <a:rPr lang="en-US" dirty="0" err="1"/>
              <a:t>mengarahkan</a:t>
            </a:r>
            <a:r>
              <a:rPr lang="en-US" dirty="0"/>
              <a:t>, dan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err="1"/>
              <a:t>Karakteristik</a:t>
            </a:r>
            <a:r>
              <a:rPr lang="en-US" b="1" dirty="0"/>
              <a:t>:</a:t>
            </a:r>
          </a:p>
          <a:p>
            <a:pPr lvl="0"/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  <a:p>
            <a:pPr lvl="0"/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global</a:t>
            </a:r>
          </a:p>
          <a:p>
            <a:pPr lvl="0"/>
            <a:r>
              <a:rPr lang="en-US" dirty="0" err="1"/>
              <a:t>Adaptif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dan norma </a:t>
            </a:r>
            <a:r>
              <a:rPr lang="en-US" dirty="0" err="1"/>
              <a:t>budaya</a:t>
            </a:r>
            <a:endParaRPr lang="en-US" dirty="0"/>
          </a:p>
          <a:p>
            <a:pPr lvl="0"/>
            <a:r>
              <a:rPr lang="en-US" dirty="0"/>
              <a:t>Mampu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multikultural</a:t>
            </a:r>
            <a:endParaRPr lang="en-US" dirty="0"/>
          </a:p>
          <a:p>
            <a:pPr lvl="0"/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6F338-76FD-1C0D-392C-3B0EE34957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b="1" dirty="0"/>
              <a:t>Tujuan:</a:t>
            </a:r>
          </a:p>
          <a:p>
            <a:pPr lvl="0"/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harmonisasi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global</a:t>
            </a:r>
          </a:p>
          <a:p>
            <a:pPr lvl="0"/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  <a:p>
            <a:pPr lvl="0"/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2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7EB66-6F9A-15CB-29CC-AE94CD147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Pentingnya</a:t>
            </a:r>
            <a:r>
              <a:rPr lang="en-US" b="1" dirty="0"/>
              <a:t> </a:t>
            </a:r>
            <a:r>
              <a:rPr lang="en-US" b="1" dirty="0" err="1"/>
              <a:t>Kepemimpinan</a:t>
            </a:r>
            <a:r>
              <a:rPr lang="en-US" b="1" dirty="0"/>
              <a:t> Lintas </a:t>
            </a:r>
            <a:r>
              <a:rPr lang="en-US" b="1" dirty="0" err="1"/>
              <a:t>Budaya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FB983-F4EF-4C00-0D35-F625735E1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411"/>
            <a:ext cx="10515600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b="1" dirty="0"/>
              <a:t>Faktor </a:t>
            </a:r>
            <a:r>
              <a:rPr lang="en-US" b="1" dirty="0" err="1"/>
              <a:t>Pendorong</a:t>
            </a:r>
            <a:r>
              <a:rPr lang="en-US" b="1" dirty="0"/>
              <a:t>:</a:t>
            </a:r>
          </a:p>
          <a:p>
            <a:pPr lvl="0"/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  <a:p>
            <a:pPr lvl="0"/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endParaRPr lang="en-US" dirty="0"/>
          </a:p>
          <a:p>
            <a:pPr lvl="0"/>
            <a:r>
              <a:rPr lang="en-US" dirty="0"/>
              <a:t>Tenaga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multinasional</a:t>
            </a:r>
            <a:endParaRPr lang="en-US" dirty="0"/>
          </a:p>
          <a:p>
            <a:pPr lvl="0"/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US" dirty="0"/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Tim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lebih </a:t>
            </a:r>
            <a:r>
              <a:rPr lang="en-US" dirty="0" err="1"/>
              <a:t>beragam</a:t>
            </a:r>
            <a:endParaRPr lang="en-US" dirty="0"/>
          </a:p>
          <a:p>
            <a:pPr lvl="0"/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antarnegara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intensif</a:t>
            </a:r>
            <a:endParaRPr lang="en-US" dirty="0"/>
          </a:p>
          <a:p>
            <a:pPr lvl="0"/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39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39BF-1B6F-F2D1-331D-8413A6AB0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Tantangan</a:t>
            </a:r>
            <a:r>
              <a:rPr lang="en-US" b="1" dirty="0"/>
              <a:t> </a:t>
            </a:r>
            <a:r>
              <a:rPr lang="en-US" b="1" dirty="0" err="1"/>
              <a:t>Kepemimpinan</a:t>
            </a:r>
            <a:r>
              <a:rPr lang="en-US" b="1" dirty="0"/>
              <a:t> Lintas </a:t>
            </a:r>
            <a:r>
              <a:rPr lang="en-US" b="1" dirty="0" err="1"/>
              <a:t>Budaya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114CD-19A7-F705-42ED-763137349E5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b="1" dirty="0" err="1"/>
              <a:t>Tantangan</a:t>
            </a:r>
            <a:r>
              <a:rPr lang="en-US" b="1" dirty="0"/>
              <a:t> Utama</a:t>
            </a:r>
          </a:p>
          <a:p>
            <a:pPr marL="0" lv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Perbedaan</a:t>
            </a:r>
            <a:r>
              <a:rPr lang="en-US" b="1" dirty="0"/>
              <a:t> Bahasa</a:t>
            </a:r>
          </a:p>
          <a:p>
            <a:pPr lvl="0"/>
            <a:r>
              <a:rPr lang="en-US" dirty="0" err="1"/>
              <a:t>Kesalahpahaman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US" dirty="0"/>
          </a:p>
          <a:p>
            <a:pPr lvl="0"/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en-US" dirty="0" err="1"/>
              <a:t>pesan</a:t>
            </a:r>
            <a:endParaRPr lang="en-US" dirty="0"/>
          </a:p>
          <a:p>
            <a:pPr marL="0" lvl="0" indent="0">
              <a:buNone/>
            </a:pPr>
            <a:r>
              <a:rPr lang="en-US" b="1" dirty="0"/>
              <a:t>2. Nilai dan Norma </a:t>
            </a:r>
            <a:r>
              <a:rPr lang="en-US" b="1" dirty="0" err="1"/>
              <a:t>Berbeda</a:t>
            </a:r>
            <a:endParaRPr lang="en-US" b="1" dirty="0"/>
          </a:p>
          <a:p>
            <a:pPr lvl="0"/>
            <a:r>
              <a:rPr lang="en-US" dirty="0"/>
              <a:t>Cara </a:t>
            </a: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atasan</a:t>
            </a:r>
            <a:r>
              <a:rPr lang="en-US" dirty="0"/>
              <a:t> </a:t>
            </a:r>
            <a:r>
              <a:rPr lang="en-US" dirty="0" err="1"/>
              <a:t>berbeda</a:t>
            </a:r>
            <a:endParaRPr lang="en-US" dirty="0"/>
          </a:p>
          <a:p>
            <a:pPr lvl="0"/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1ED71-EA7F-16BF-DB14-72EC341BC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/>
              <a:t>3. Gaya </a:t>
            </a:r>
            <a:r>
              <a:rPr lang="en-US" b="1" dirty="0" err="1"/>
              <a:t>Komunikasi</a:t>
            </a:r>
            <a:endParaRPr lang="en-US" b="1" dirty="0"/>
          </a:p>
          <a:p>
            <a:pPr lvl="0"/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(direct)</a:t>
            </a:r>
          </a:p>
          <a:p>
            <a:pPr lvl="0"/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(indirect)</a:t>
            </a:r>
          </a:p>
          <a:p>
            <a:pPr marL="0" lvl="0" indent="0">
              <a:buNone/>
            </a:pPr>
            <a:r>
              <a:rPr lang="en-US" b="1" dirty="0"/>
              <a:t>4. </a:t>
            </a:r>
            <a:r>
              <a:rPr lang="en-US" b="1" dirty="0" err="1"/>
              <a:t>Perbedaan</a:t>
            </a:r>
            <a:r>
              <a:rPr lang="en-US" b="1" dirty="0"/>
              <a:t> </a:t>
            </a:r>
            <a:r>
              <a:rPr lang="en-US" b="1" dirty="0" err="1"/>
              <a:t>Pengambilan</a:t>
            </a:r>
            <a:r>
              <a:rPr lang="en-US" b="1" dirty="0"/>
              <a:t> Keputusan</a:t>
            </a:r>
          </a:p>
          <a:p>
            <a:pPr lvl="0"/>
            <a:r>
              <a:rPr lang="en-US" dirty="0" err="1"/>
              <a:t>Individualistik</a:t>
            </a:r>
            <a:endParaRPr lang="en-US" dirty="0"/>
          </a:p>
          <a:p>
            <a:pPr lvl="0"/>
            <a:r>
              <a:rPr lang="en-US" dirty="0" err="1"/>
              <a:t>Kolektivistik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07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BB10B-49BC-181D-102F-5C262BAB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Pendekatan</a:t>
            </a:r>
            <a:r>
              <a:rPr lang="en-US" b="1" dirty="0"/>
              <a:t> </a:t>
            </a:r>
            <a:r>
              <a:rPr lang="en-US" b="1" dirty="0" err="1"/>
              <a:t>Kontemporer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6BF38-C3E1-B9C8-51A2-728EB3122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Pendekatan</a:t>
            </a:r>
            <a:r>
              <a:rPr lang="en-US" b="1" dirty="0"/>
              <a:t> </a:t>
            </a:r>
            <a:r>
              <a:rPr lang="en-US" b="1" dirty="0" err="1"/>
              <a:t>Kontemporer</a:t>
            </a:r>
            <a:endParaRPr lang="en-US" b="1" dirty="0"/>
          </a:p>
          <a:p>
            <a:pPr lvl="0"/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kontemporer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Fleksibel</a:t>
            </a:r>
            <a:endParaRPr lang="en-US" dirty="0"/>
          </a:p>
          <a:p>
            <a:pPr lvl="0"/>
            <a:r>
              <a:rPr lang="en-US" dirty="0" err="1"/>
              <a:t>Adaptif</a:t>
            </a:r>
            <a:endParaRPr lang="en-US" dirty="0"/>
          </a:p>
          <a:p>
            <a:pPr lvl="0"/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kolaborasi</a:t>
            </a:r>
            <a:endParaRPr lang="en-US" dirty="0"/>
          </a:p>
          <a:p>
            <a:pPr lvl="0"/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inovasi</a:t>
            </a:r>
            <a:endParaRPr lang="en-US" dirty="0"/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err="1"/>
              <a:t>Fokus</a:t>
            </a:r>
            <a:r>
              <a:rPr lang="en-US" b="1" dirty="0"/>
              <a:t> Utama:</a:t>
            </a:r>
          </a:p>
          <a:p>
            <a:pPr lvl="0"/>
            <a:r>
              <a:rPr lang="en-US" dirty="0"/>
              <a:t>Emotional intelligence</a:t>
            </a:r>
          </a:p>
          <a:p>
            <a:pPr lvl="0"/>
            <a:r>
              <a:rPr lang="en-US" dirty="0"/>
              <a:t>Cultural intelligence</a:t>
            </a:r>
          </a:p>
          <a:p>
            <a:pPr lvl="0"/>
            <a:r>
              <a:rPr lang="en-US" dirty="0"/>
              <a:t>Digital leadership</a:t>
            </a:r>
          </a:p>
          <a:p>
            <a:pPr lvl="0"/>
            <a:r>
              <a:rPr lang="en-US" dirty="0"/>
              <a:t>Collaborative leadership</a:t>
            </a:r>
          </a:p>
          <a:p>
            <a:pPr lvl="0"/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9E0D7-B0A6-65C2-C3FA-9464E3015D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b="1" dirty="0" err="1"/>
              <a:t>Karakter</a:t>
            </a:r>
            <a:r>
              <a:rPr lang="en-US" b="1" dirty="0"/>
              <a:t> </a:t>
            </a:r>
            <a:r>
              <a:rPr lang="en-US" b="1" dirty="0" err="1"/>
              <a:t>Pemimpin</a:t>
            </a:r>
            <a:r>
              <a:rPr lang="en-US" b="1" dirty="0"/>
              <a:t> Modern:</a:t>
            </a:r>
          </a:p>
          <a:p>
            <a:pPr lvl="0"/>
            <a:r>
              <a:rPr lang="en-US" dirty="0"/>
              <a:t>Terbuka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endParaRPr lang="en-US" dirty="0"/>
          </a:p>
          <a:p>
            <a:pPr lvl="0"/>
            <a:r>
              <a:rPr lang="en-US" dirty="0" err="1"/>
              <a:t>Inklusif</a:t>
            </a:r>
            <a:endParaRPr lang="en-US" dirty="0"/>
          </a:p>
          <a:p>
            <a:pPr lvl="0"/>
            <a:r>
              <a:rPr lang="en-US" dirty="0"/>
              <a:t>Visioner</a:t>
            </a:r>
          </a:p>
          <a:p>
            <a:pPr lvl="0"/>
            <a:r>
              <a:rPr lang="en-US" dirty="0"/>
              <a:t>Mampu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keberagaman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1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79561-6E6A-A1AB-4D4B-92EE4590F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Cultural Intelligence (CQ)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4DEE2-298F-EE4B-C3C5-60BAF31A65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b="1" dirty="0" err="1"/>
              <a:t>Kecerdasan</a:t>
            </a:r>
            <a:r>
              <a:rPr lang="en-US" b="1" dirty="0"/>
              <a:t> </a:t>
            </a:r>
            <a:r>
              <a:rPr lang="en-US" b="1" dirty="0" err="1"/>
              <a:t>Budaya</a:t>
            </a:r>
            <a:endParaRPr lang="en-US" b="1" dirty="0"/>
          </a:p>
          <a:p>
            <a:pPr lvl="0"/>
            <a:r>
              <a:rPr lang="en-US" dirty="0"/>
              <a:t>Cultural Intelligence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dan </a:t>
            </a:r>
            <a:r>
              <a:rPr lang="en-US" dirty="0" err="1"/>
              <a:t>menyesuaikan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err="1"/>
              <a:t>Dimensi</a:t>
            </a:r>
            <a:r>
              <a:rPr lang="en-US" b="1" dirty="0"/>
              <a:t> CQ:</a:t>
            </a:r>
          </a:p>
          <a:p>
            <a:pPr lvl="0"/>
            <a:r>
              <a:rPr lang="en-US" b="1" dirty="0"/>
              <a:t>CQ </a:t>
            </a:r>
            <a:r>
              <a:rPr lang="en-US" b="1" dirty="0" err="1"/>
              <a:t>Kognitif</a:t>
            </a:r>
            <a:br>
              <a:rPr lang="en-US" dirty="0"/>
            </a:b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lain</a:t>
            </a:r>
          </a:p>
          <a:p>
            <a:pPr lvl="0"/>
            <a:r>
              <a:rPr lang="en-US" b="1" dirty="0"/>
              <a:t>CQ </a:t>
            </a:r>
            <a:r>
              <a:rPr lang="en-US" b="1" dirty="0" err="1"/>
              <a:t>Motivasi</a:t>
            </a:r>
            <a:br>
              <a:rPr lang="en-US" dirty="0"/>
            </a:br>
            <a:r>
              <a:rPr lang="en-US" dirty="0" err="1"/>
              <a:t>Keinginan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baru</a:t>
            </a:r>
            <a:endParaRPr lang="en-US" dirty="0"/>
          </a:p>
          <a:p>
            <a:pPr lvl="0"/>
            <a:r>
              <a:rPr lang="en-US" b="1" dirty="0"/>
              <a:t>CQ </a:t>
            </a:r>
            <a:r>
              <a:rPr lang="en-US" b="1" dirty="0" err="1"/>
              <a:t>Perilaku</a:t>
            </a:r>
            <a:br>
              <a:rPr lang="en-US" dirty="0"/>
            </a:b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</a:t>
            </a:r>
            <a:r>
              <a:rPr lang="en-US" dirty="0" err="1"/>
              <a:t>perilaku</a:t>
            </a:r>
            <a:endParaRPr lang="en-US" dirty="0"/>
          </a:p>
          <a:p>
            <a:pPr lvl="0"/>
            <a:r>
              <a:rPr lang="en-US" b="1" dirty="0"/>
              <a:t>CQ Strategi</a:t>
            </a:r>
            <a:br>
              <a:rPr lang="en-US" dirty="0"/>
            </a:b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merencanakan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  <a:p>
            <a:pPr marL="0" lvl="0" indent="0">
              <a:buNone/>
            </a:pPr>
            <a:endParaRPr lang="en-US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BA5D71-2271-8E73-4C37-3B405CE98E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b="1" dirty="0"/>
              <a:t>Manfaat:</a:t>
            </a:r>
          </a:p>
          <a:p>
            <a:pPr lvl="0"/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konflik</a:t>
            </a:r>
            <a:endParaRPr lang="en-US" dirty="0"/>
          </a:p>
          <a:p>
            <a:pPr lvl="0"/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endParaRPr lang="en-US" dirty="0"/>
          </a:p>
          <a:p>
            <a:pPr lvl="0"/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global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15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3857F-B728-5B1F-E9D0-DCEDFEC6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Kepemimpinan</a:t>
            </a:r>
            <a:r>
              <a:rPr lang="en-US" b="1" dirty="0"/>
              <a:t> </a:t>
            </a:r>
            <a:r>
              <a:rPr lang="en-US" b="1" dirty="0" err="1"/>
              <a:t>Transaksional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3A3CB-C2E1-004F-6E98-A7F68D1BB9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 err="1"/>
              <a:t>Pengertian</a:t>
            </a:r>
            <a:endParaRPr lang="en-US" b="1" dirty="0"/>
          </a:p>
          <a:p>
            <a:pPr marL="0" lvl="0" indent="0">
              <a:buNone/>
            </a:pP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transaksional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yang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dan </a:t>
            </a:r>
            <a:r>
              <a:rPr lang="en-US" dirty="0" err="1"/>
              <a:t>bawahan</a:t>
            </a:r>
            <a:r>
              <a:rPr lang="en-US" dirty="0"/>
              <a:t>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err="1"/>
              <a:t>Karakteristik</a:t>
            </a:r>
            <a:r>
              <a:rPr lang="en-US" b="1" dirty="0"/>
              <a:t>:</a:t>
            </a:r>
          </a:p>
          <a:p>
            <a:pPr lvl="0"/>
            <a:r>
              <a:rPr lang="en-US" dirty="0" err="1"/>
              <a:t>Berorientasi</a:t>
            </a:r>
            <a:r>
              <a:rPr lang="en-US" dirty="0"/>
              <a:t> target</a:t>
            </a:r>
          </a:p>
          <a:p>
            <a:pPr lvl="0"/>
            <a:r>
              <a:rPr lang="en-US" dirty="0" err="1"/>
              <a:t>Sistem</a:t>
            </a:r>
            <a:r>
              <a:rPr lang="en-US" dirty="0"/>
              <a:t> reward dan punishment</a:t>
            </a:r>
          </a:p>
          <a:p>
            <a:pPr lvl="0"/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ketat</a:t>
            </a:r>
            <a:endParaRPr lang="en-US" dirty="0"/>
          </a:p>
          <a:p>
            <a:pPr lvl="0"/>
            <a:r>
              <a:rPr lang="en-US" dirty="0" err="1"/>
              <a:t>Fokus</a:t>
            </a:r>
            <a:r>
              <a:rPr lang="en-US" dirty="0"/>
              <a:t> pada </a:t>
            </a:r>
            <a:r>
              <a:rPr lang="en-US" dirty="0" err="1"/>
              <a:t>efisiensi</a:t>
            </a: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B9E53-E089-A338-3D8C-9790BA16AB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 err="1"/>
              <a:t>Kelebihan</a:t>
            </a:r>
            <a:r>
              <a:rPr lang="en-US" b="1" dirty="0"/>
              <a:t>:</a:t>
            </a:r>
          </a:p>
          <a:p>
            <a:pPr lvl="0"/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jelas</a:t>
            </a:r>
            <a:endParaRPr lang="en-US" dirty="0"/>
          </a:p>
          <a:p>
            <a:pPr lvl="0"/>
            <a:r>
              <a:rPr lang="en-US" dirty="0" err="1"/>
              <a:t>Cocok</a:t>
            </a:r>
            <a:r>
              <a:rPr lang="en-US" dirty="0"/>
              <a:t> untuk </a:t>
            </a:r>
            <a:r>
              <a:rPr lang="en-US" dirty="0" err="1"/>
              <a:t>organisasi</a:t>
            </a:r>
            <a:r>
              <a:rPr lang="en-US" dirty="0"/>
              <a:t> formal</a:t>
            </a:r>
          </a:p>
          <a:p>
            <a:pPr lvl="0"/>
            <a:r>
              <a:rPr lang="en-US" dirty="0" err="1"/>
              <a:t>Mempermudah</a:t>
            </a:r>
            <a:r>
              <a:rPr lang="en-US" dirty="0"/>
              <a:t> control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err="1"/>
              <a:t>Kekurangan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Kurang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kreativitas</a:t>
            </a:r>
            <a:endParaRPr lang="en-US" dirty="0"/>
          </a:p>
          <a:p>
            <a:pPr lvl="0"/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34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CFD13-8829-0907-7671-AF0BBD198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Kepemimpinan</a:t>
            </a:r>
            <a:r>
              <a:rPr lang="en-US" b="1" dirty="0"/>
              <a:t> </a:t>
            </a:r>
            <a:r>
              <a:rPr lang="en-US" b="1" dirty="0" err="1"/>
              <a:t>Transformasional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8FDE1-6363-E0F6-173C-1D3415FCE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en-US" b="1" dirty="0" err="1"/>
              <a:t>Pengertian</a:t>
            </a:r>
            <a:endParaRPr lang="en-US" b="1" dirty="0"/>
          </a:p>
          <a:p>
            <a:pPr marL="0" lvl="0" indent="0">
              <a:buNone/>
            </a:pP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transformasional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menginspirasi</a:t>
            </a:r>
            <a:r>
              <a:rPr lang="en-US" dirty="0"/>
              <a:t> dan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bawahan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 err="1"/>
              <a:t>Karakteristik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Visioner</a:t>
            </a:r>
          </a:p>
          <a:p>
            <a:pPr lvl="1"/>
            <a:r>
              <a:rPr lang="en-US" dirty="0" err="1"/>
              <a:t>Inspiratif</a:t>
            </a:r>
            <a:endParaRPr lang="en-US" dirty="0"/>
          </a:p>
          <a:p>
            <a:pPr lvl="1"/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inovasi</a:t>
            </a:r>
            <a:endParaRPr lang="en-US" dirty="0"/>
          </a:p>
          <a:p>
            <a:pPr lvl="1"/>
            <a:r>
              <a:rPr lang="en-US" dirty="0" err="1"/>
              <a:t>Memberdayakan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en-US" dirty="0"/>
          </a:p>
          <a:p>
            <a:pPr marL="0" lvl="0" indent="0">
              <a:buNone/>
            </a:pPr>
            <a:r>
              <a:rPr lang="en-US" b="1" dirty="0" err="1"/>
              <a:t>Komponen</a:t>
            </a:r>
            <a:r>
              <a:rPr lang="en-US" b="1" dirty="0"/>
              <a:t> Utama:</a:t>
            </a:r>
          </a:p>
          <a:p>
            <a:pPr lvl="1"/>
            <a:r>
              <a:rPr lang="en-US" dirty="0"/>
              <a:t>Idealized Influence</a:t>
            </a:r>
          </a:p>
          <a:p>
            <a:pPr lvl="1"/>
            <a:r>
              <a:rPr lang="en-US" dirty="0"/>
              <a:t>Inspirational Motivation</a:t>
            </a:r>
          </a:p>
          <a:p>
            <a:pPr lvl="1"/>
            <a:r>
              <a:rPr lang="en-US" dirty="0"/>
              <a:t>Intellectual Stimulation</a:t>
            </a:r>
          </a:p>
          <a:p>
            <a:pPr lvl="1"/>
            <a:r>
              <a:rPr lang="en-US" dirty="0"/>
              <a:t>Individualized Consideration</a:t>
            </a:r>
          </a:p>
          <a:p>
            <a:pPr marL="0" lvl="0" indent="0">
              <a:buNone/>
            </a:pPr>
            <a:r>
              <a:rPr lang="en-US" b="1" dirty="0" err="1"/>
              <a:t>Dampak</a:t>
            </a:r>
            <a:r>
              <a:rPr lang="en-US" b="1" dirty="0"/>
              <a:t>:</a:t>
            </a:r>
          </a:p>
          <a:p>
            <a:pPr lvl="1"/>
            <a:r>
              <a:rPr lang="en-US" dirty="0" err="1"/>
              <a:t>Loyalitas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US" dirty="0"/>
          </a:p>
          <a:p>
            <a:pPr lvl="1"/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meningkat</a:t>
            </a:r>
            <a:endParaRPr lang="en-US" dirty="0"/>
          </a:p>
          <a:p>
            <a:pPr lvl="1"/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lebih </a:t>
            </a:r>
            <a:r>
              <a:rPr lang="en-US" dirty="0" err="1"/>
              <a:t>positif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29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52E7E-1909-AC03-82DC-8AE8CF35A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Perbandingan</a:t>
            </a:r>
            <a:r>
              <a:rPr lang="en-US" b="1" dirty="0"/>
              <a:t> </a:t>
            </a:r>
            <a:r>
              <a:rPr lang="en-US" b="1" dirty="0" err="1"/>
              <a:t>Kepemimpinan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67562-6EF6-C327-F0ED-677744DA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 err="1"/>
              <a:t>Transaksional</a:t>
            </a:r>
            <a:r>
              <a:rPr lang="en-US" b="1" dirty="0"/>
              <a:t> vs </a:t>
            </a:r>
            <a:r>
              <a:rPr lang="en-US" b="1" dirty="0" err="1"/>
              <a:t>Transformasional</a:t>
            </a:r>
            <a:endParaRPr lang="en-US" b="1" dirty="0"/>
          </a:p>
          <a:p>
            <a:pPr marL="0" lvl="0" indent="0">
              <a:buNone/>
            </a:pPr>
            <a:r>
              <a:rPr lang="en-US" dirty="0" err="1"/>
              <a:t>AspekTransaksionalTransformasionalFokusTarget</a:t>
            </a:r>
            <a:r>
              <a:rPr lang="en-US" dirty="0"/>
              <a:t> &amp; </a:t>
            </a:r>
            <a:r>
              <a:rPr lang="en-US" dirty="0" err="1"/>
              <a:t>aturanPerubahan</a:t>
            </a:r>
            <a:r>
              <a:rPr lang="en-US" dirty="0"/>
              <a:t> &amp; </a:t>
            </a:r>
            <a:r>
              <a:rPr lang="en-US" dirty="0" err="1"/>
              <a:t>visiMotivasiReward</a:t>
            </a:r>
            <a:r>
              <a:rPr lang="en-US" dirty="0"/>
              <a:t>/punishmentInspirasiHubunganFormalEmosionalInovasiRendahTinggiOrientasiJangka </a:t>
            </a:r>
            <a:r>
              <a:rPr lang="en-US" dirty="0" err="1"/>
              <a:t>pendekJangka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endParaRPr lang="en-US" dirty="0"/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/>
              <a:t>Kesimpulan:</a:t>
            </a:r>
          </a:p>
          <a:p>
            <a:pPr marL="0" lvl="0" indent="0">
              <a:buNone/>
            </a:pPr>
            <a:r>
              <a:rPr lang="en-US" dirty="0"/>
              <a:t>Dalam </a:t>
            </a:r>
            <a:r>
              <a:rPr lang="en-US" dirty="0" err="1"/>
              <a:t>organisasi</a:t>
            </a:r>
            <a:r>
              <a:rPr lang="en-US" dirty="0"/>
              <a:t> global modern,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transformasional</a:t>
            </a:r>
            <a:r>
              <a:rPr lang="en-US" dirty="0"/>
              <a:t> lebih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lebih </a:t>
            </a:r>
            <a:r>
              <a:rPr lang="en-US" dirty="0" err="1"/>
              <a:t>adaptif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dan </a:t>
            </a:r>
            <a:r>
              <a:rPr lang="en-US" dirty="0" err="1"/>
              <a:t>inovasi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066235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</TotalTime>
  <Words>539</Words>
  <Application>Microsoft Office PowerPoint</Application>
  <PresentationFormat>Widescreen</PresentationFormat>
  <Paragraphs>146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Wisp</vt:lpstr>
      <vt:lpstr>KEPEMIMPINAN LINTAS BUDAYA</vt:lpstr>
      <vt:lpstr>Pengertian Kepemimpinan Lintas Budaya</vt:lpstr>
      <vt:lpstr>Pentingnya Kepemimpinan Lintas Budaya</vt:lpstr>
      <vt:lpstr>Tantangan Kepemimpinan Lintas Budaya</vt:lpstr>
      <vt:lpstr>Pendekatan Kontemporer</vt:lpstr>
      <vt:lpstr>Cultural Intelligence (CQ)</vt:lpstr>
      <vt:lpstr>Kepemimpinan Transaksional</vt:lpstr>
      <vt:lpstr>Kepemimpinan Transformasional</vt:lpstr>
      <vt:lpstr>Perbandingan Kepemimpinan</vt:lpstr>
      <vt:lpstr>Efektivitas Gaya Kepemimpinan Lintas Budaya</vt:lpstr>
      <vt:lpstr>Kepemimpinan Lintas Budaya di Era Global</vt:lpstr>
      <vt:lpstr>Kesimpulan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muh rafiq</dc:creator>
  <cp:lastModifiedBy>muh rafiq</cp:lastModifiedBy>
  <cp:revision>3</cp:revision>
  <dcterms:created xsi:type="dcterms:W3CDTF">2026-05-23T06:53:38Z</dcterms:created>
  <dcterms:modified xsi:type="dcterms:W3CDTF">2026-05-23T07:04:45Z</dcterms:modified>
</cp:coreProperties>
</file>