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9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7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5353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40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183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11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14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4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6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6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4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8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9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1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FF755-8E73-4A45-B07E-0AAD65B0A932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3AE353-C52E-488F-B16D-1F735C1B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2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ED475-6109-9E50-BEC8-64024DE14B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KEPEMIMPINAN LINTAS BUDAYA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5C254C-4AA8-7A3E-7BE7-DDFF48774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Pendekatan</a:t>
            </a:r>
            <a:r>
              <a:rPr lang="en-US" sz="3200" b="1" dirty="0"/>
              <a:t> </a:t>
            </a:r>
            <a:r>
              <a:rPr lang="en-US" sz="3200" b="1" dirty="0" err="1"/>
              <a:t>Kontemporer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Era Global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4900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168D-8C35-1240-A0D8-1BF4F94BF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Efektivitas</a:t>
            </a:r>
            <a:r>
              <a:rPr lang="en-US" b="1" dirty="0"/>
              <a:t> Gaya </a:t>
            </a:r>
            <a:r>
              <a:rPr lang="en-US" b="1" dirty="0" err="1"/>
              <a:t>Kepemimpinan</a:t>
            </a:r>
            <a:r>
              <a:rPr lang="en-US" b="1" dirty="0"/>
              <a:t> Lintas </a:t>
            </a:r>
            <a:r>
              <a:rPr lang="en-US" b="1" dirty="0" err="1"/>
              <a:t>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4D0DE-2B41-EDCA-22B5-170985D52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en-US" b="1" dirty="0"/>
              <a:t>Faktor </a:t>
            </a:r>
            <a:r>
              <a:rPr lang="en-US" b="1" dirty="0" err="1"/>
              <a:t>Efektivitas</a:t>
            </a:r>
            <a:endParaRPr lang="en-US" b="1" dirty="0"/>
          </a:p>
          <a:p>
            <a:pPr marL="0" lv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Adaptasi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sesuai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Efektif</a:t>
            </a:r>
            <a:endParaRPr lang="en-US" b="1" dirty="0"/>
          </a:p>
          <a:p>
            <a:pPr lvl="0"/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aktif</a:t>
            </a:r>
            <a:endParaRPr lang="en-US" dirty="0"/>
          </a:p>
          <a:p>
            <a:pPr lvl="0"/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marL="0" lv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Sensitivitas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dan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Kolaborasi</a:t>
            </a:r>
            <a:r>
              <a:rPr lang="en-US" b="1" dirty="0"/>
              <a:t> Global</a:t>
            </a:r>
          </a:p>
          <a:p>
            <a:pPr lvl="0"/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antarbudaya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harmonis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Hasil:</a:t>
            </a:r>
          </a:p>
          <a:p>
            <a:pPr lvl="0"/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  <a:p>
            <a:pPr lvl="0"/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US" dirty="0"/>
          </a:p>
          <a:p>
            <a:pPr lvl="0"/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45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64195-51AB-4892-5113-16F036FA8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Kepemimpinan</a:t>
            </a:r>
            <a:r>
              <a:rPr lang="en-US" b="1" dirty="0"/>
              <a:t> Lintas </a:t>
            </a:r>
            <a:r>
              <a:rPr lang="en-US" b="1" dirty="0" err="1"/>
              <a:t>Budaya</a:t>
            </a:r>
            <a:r>
              <a:rPr lang="en-US" b="1" dirty="0"/>
              <a:t> di Era Global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3EA12-75E2-1452-C9BB-424F67A50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Digitalisasi</a:t>
            </a:r>
            <a:endParaRPr lang="en-US" dirty="0"/>
          </a:p>
          <a:p>
            <a:pPr lvl="0"/>
            <a:r>
              <a:rPr lang="en-US" dirty="0"/>
              <a:t>Remote working</a:t>
            </a:r>
          </a:p>
          <a:p>
            <a:pPr lvl="0"/>
            <a:r>
              <a:rPr lang="en-US" dirty="0"/>
              <a:t>Tim virtual </a:t>
            </a:r>
            <a:r>
              <a:rPr lang="en-US" dirty="0" err="1"/>
              <a:t>internasional</a:t>
            </a:r>
            <a:endParaRPr lang="en-US" dirty="0"/>
          </a:p>
          <a:p>
            <a:pPr lvl="0"/>
            <a:r>
              <a:rPr lang="en-US" dirty="0" err="1"/>
              <a:t>Persaingan</a:t>
            </a:r>
            <a:r>
              <a:rPr lang="en-US" dirty="0"/>
              <a:t> global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Kompetensi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Masa Kini:</a:t>
            </a:r>
          </a:p>
          <a:p>
            <a:pPr lvl="0"/>
            <a:r>
              <a:rPr lang="en-US" dirty="0"/>
              <a:t>Digital mindset</a:t>
            </a:r>
          </a:p>
          <a:p>
            <a:pPr lvl="0"/>
            <a:r>
              <a:rPr lang="en-US" dirty="0" err="1"/>
              <a:t>Adaptasi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Kemampuan</a:t>
            </a:r>
            <a:r>
              <a:rPr lang="en-US" dirty="0"/>
              <a:t> networking global</a:t>
            </a:r>
          </a:p>
          <a:p>
            <a:pPr lvl="0"/>
            <a:r>
              <a:rPr lang="en-US" dirty="0" err="1"/>
              <a:t>Inovatif</a:t>
            </a:r>
            <a:r>
              <a:rPr lang="en-US" dirty="0"/>
              <a:t> dan agile</a:t>
            </a:r>
          </a:p>
        </p:txBody>
      </p:sp>
    </p:spTree>
    <p:extLst>
      <p:ext uri="{BB962C8B-B14F-4D97-AF65-F5344CB8AC3E}">
        <p14:creationId xmlns:p14="http://schemas.microsoft.com/office/powerpoint/2010/main" val="4074233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B201A-8974-4E89-A6EC-349C0061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96868-7207-8162-4E1D-FD45F0867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Kesimpulan</a:t>
            </a:r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sangat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global.</a:t>
            </a:r>
          </a:p>
          <a:p>
            <a:pPr lvl="0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fleksibilitas</a:t>
            </a:r>
            <a:r>
              <a:rPr lang="en-US" dirty="0"/>
              <a:t>, </a:t>
            </a:r>
            <a:r>
              <a:rPr lang="en-US" dirty="0" err="1"/>
              <a:t>kolaborasi</a:t>
            </a:r>
            <a:r>
              <a:rPr lang="en-US" dirty="0"/>
              <a:t>, dan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transaksional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pada target dan </a:t>
            </a:r>
            <a:r>
              <a:rPr lang="en-US" dirty="0" err="1"/>
              <a:t>kontrol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transformasional</a:t>
            </a:r>
            <a:r>
              <a:rPr lang="en-US" dirty="0"/>
              <a:t> lebih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dan </a:t>
            </a:r>
            <a:r>
              <a:rPr lang="en-US" dirty="0" err="1"/>
              <a:t>keberagaman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Pemimpin</a:t>
            </a:r>
            <a:r>
              <a:rPr lang="en-US" dirty="0"/>
              <a:t> modern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global, </a:t>
            </a:r>
            <a:r>
              <a:rPr lang="en-US" dirty="0" err="1"/>
              <a:t>adaptasi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dan </a:t>
            </a:r>
            <a:r>
              <a:rPr lang="en-US" dirty="0" err="1"/>
              <a:t>inovasi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7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B4210-D9E1-4663-2E79-D4AF96FCB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Kepemimpinan</a:t>
            </a:r>
            <a:r>
              <a:rPr lang="en-US" b="1" dirty="0"/>
              <a:t> Lintas </a:t>
            </a:r>
            <a:r>
              <a:rPr lang="en-US" b="1" dirty="0" err="1"/>
              <a:t>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0E3EB-C4F9-7B85-36B8-698754BA6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endParaRPr lang="en-US" b="1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, </a:t>
            </a:r>
            <a:r>
              <a:rPr lang="en-US" dirty="0" err="1"/>
              <a:t>mengarahkan</a:t>
            </a:r>
            <a:r>
              <a:rPr lang="en-US" dirty="0"/>
              <a:t>, dan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Karakteristik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global</a:t>
            </a:r>
          </a:p>
          <a:p>
            <a:pPr lvl="0"/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dan norma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/>
              <a:t>Mampu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multikultural</a:t>
            </a:r>
            <a:endParaRPr lang="en-US" dirty="0"/>
          </a:p>
          <a:p>
            <a:pPr lvl="0"/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6F338-76FD-1C0D-392C-3B0EE34957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dirty="0"/>
              <a:t>Tujuan:</a:t>
            </a:r>
          </a:p>
          <a:p>
            <a:pPr lvl="0"/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harmonisasi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global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0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7EB66-6F9A-15CB-29CC-AE94CD147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Pentingnya</a:t>
            </a:r>
            <a:r>
              <a:rPr lang="en-US" b="1" dirty="0"/>
              <a:t> </a:t>
            </a:r>
            <a:r>
              <a:rPr lang="en-US" b="1" dirty="0" err="1"/>
              <a:t>Kepemimpinan</a:t>
            </a:r>
            <a:r>
              <a:rPr lang="en-US" b="1" dirty="0"/>
              <a:t> Lintas </a:t>
            </a:r>
            <a:r>
              <a:rPr lang="en-US" b="1" dirty="0" err="1"/>
              <a:t>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FB983-F4EF-4C00-0D35-F625735E1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411"/>
            <a:ext cx="1051560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dirty="0"/>
              <a:t>Faktor </a:t>
            </a:r>
            <a:r>
              <a:rPr lang="en-US" b="1" dirty="0" err="1"/>
              <a:t>Pendorong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  <a:p>
            <a:pPr lvl="0"/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pPr lvl="0"/>
            <a:r>
              <a:rPr lang="en-US" dirty="0"/>
              <a:t>Tenaga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multinasional</a:t>
            </a:r>
            <a:endParaRPr lang="en-US" dirty="0"/>
          </a:p>
          <a:p>
            <a:pPr lvl="0"/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Tim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lebih </a:t>
            </a:r>
            <a:r>
              <a:rPr lang="en-US" dirty="0" err="1"/>
              <a:t>beragam</a:t>
            </a:r>
            <a:endParaRPr lang="en-US" dirty="0"/>
          </a:p>
          <a:p>
            <a:pPr lvl="0"/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antarnegara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intensif</a:t>
            </a:r>
            <a:endParaRPr lang="en-US" dirty="0"/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39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39BF-1B6F-F2D1-331D-8413A6AB0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Kepemimpinan</a:t>
            </a:r>
            <a:r>
              <a:rPr lang="en-US" b="1" dirty="0"/>
              <a:t> Lintas </a:t>
            </a:r>
            <a:r>
              <a:rPr lang="en-US" b="1" dirty="0" err="1"/>
              <a:t>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114CD-19A7-F705-42ED-763137349E5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b="1" dirty="0" err="1"/>
              <a:t>Tantangan</a:t>
            </a:r>
            <a:r>
              <a:rPr lang="en-US" b="1" dirty="0"/>
              <a:t> Utama</a:t>
            </a:r>
          </a:p>
          <a:p>
            <a:pPr marL="0" lv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Perbedaan</a:t>
            </a:r>
            <a:r>
              <a:rPr lang="en-US" b="1" dirty="0"/>
              <a:t> Bahasa</a:t>
            </a:r>
          </a:p>
          <a:p>
            <a:pPr lvl="0"/>
            <a:r>
              <a:rPr lang="en-US" dirty="0" err="1"/>
              <a:t>Kesalahpahaman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pPr marL="0" lvl="0" indent="0">
              <a:buNone/>
            </a:pPr>
            <a:r>
              <a:rPr lang="en-US" b="1" dirty="0"/>
              <a:t>2. Nilai dan Norma </a:t>
            </a:r>
            <a:r>
              <a:rPr lang="en-US" b="1" dirty="0" err="1"/>
              <a:t>Berbeda</a:t>
            </a:r>
            <a:endParaRPr lang="en-US" b="1" dirty="0"/>
          </a:p>
          <a:p>
            <a:pPr lvl="0"/>
            <a:r>
              <a:rPr lang="en-US" dirty="0"/>
              <a:t>Cara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1ED71-EA7F-16BF-DB14-72EC341BC9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/>
              <a:t>3. Gaya </a:t>
            </a:r>
            <a:r>
              <a:rPr lang="en-US" b="1" dirty="0" err="1"/>
              <a:t>Komunikasi</a:t>
            </a:r>
            <a:endParaRPr lang="en-US" b="1" dirty="0"/>
          </a:p>
          <a:p>
            <a:pPr lvl="0"/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(direct)</a:t>
            </a:r>
          </a:p>
          <a:p>
            <a:pPr lvl="0"/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(indirect)</a:t>
            </a:r>
          </a:p>
          <a:p>
            <a:pPr marL="0" lv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Keputusan</a:t>
            </a:r>
          </a:p>
          <a:p>
            <a:pPr lvl="0"/>
            <a:r>
              <a:rPr lang="en-US" dirty="0" err="1"/>
              <a:t>Individualistik</a:t>
            </a:r>
            <a:endParaRPr lang="en-US" dirty="0"/>
          </a:p>
          <a:p>
            <a:pPr lvl="0"/>
            <a:r>
              <a:rPr lang="en-US" dirty="0" err="1"/>
              <a:t>Kolektivistik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7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BB10B-49BC-181D-102F-5C262BAB4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Kontemporer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6BF38-C3E1-B9C8-51A2-728EB3122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Kontemporer</a:t>
            </a:r>
            <a:endParaRPr lang="en-US" b="1" dirty="0"/>
          </a:p>
          <a:p>
            <a:pPr lvl="0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Fleksibel</a:t>
            </a:r>
            <a:endParaRPr lang="en-US" dirty="0"/>
          </a:p>
          <a:p>
            <a:pPr lvl="0"/>
            <a:r>
              <a:rPr lang="en-US" dirty="0" err="1"/>
              <a:t>Adaptif</a:t>
            </a:r>
            <a:endParaRPr lang="en-US" dirty="0"/>
          </a:p>
          <a:p>
            <a:pPr lvl="0"/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kolaborasi</a:t>
            </a:r>
            <a:endParaRPr lang="en-US" dirty="0"/>
          </a:p>
          <a:p>
            <a:pPr lvl="0"/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inovasi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Fokus</a:t>
            </a:r>
            <a:r>
              <a:rPr lang="en-US" b="1" dirty="0"/>
              <a:t> Utama:</a:t>
            </a:r>
          </a:p>
          <a:p>
            <a:pPr lvl="0"/>
            <a:r>
              <a:rPr lang="en-US" dirty="0"/>
              <a:t>Emotional intelligence</a:t>
            </a:r>
          </a:p>
          <a:p>
            <a:pPr lvl="0"/>
            <a:r>
              <a:rPr lang="en-US" dirty="0"/>
              <a:t>Cultural intelligence</a:t>
            </a:r>
          </a:p>
          <a:p>
            <a:pPr lvl="0"/>
            <a:r>
              <a:rPr lang="en-US" dirty="0"/>
              <a:t>Digital leadership</a:t>
            </a:r>
          </a:p>
          <a:p>
            <a:pPr lvl="0"/>
            <a:r>
              <a:rPr lang="en-US" dirty="0"/>
              <a:t>Collaborative leadership</a:t>
            </a:r>
          </a:p>
          <a:p>
            <a:pPr lvl="0"/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9E0D7-B0A6-65C2-C3FA-9464E3015D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Modern:</a:t>
            </a:r>
          </a:p>
          <a:p>
            <a:pPr lvl="0"/>
            <a:r>
              <a:rPr lang="en-US" dirty="0"/>
              <a:t>Terbuka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endParaRPr lang="en-US" dirty="0"/>
          </a:p>
          <a:p>
            <a:pPr lvl="0"/>
            <a:r>
              <a:rPr lang="en-US" dirty="0" err="1"/>
              <a:t>Inklusif</a:t>
            </a:r>
            <a:endParaRPr lang="en-US" dirty="0"/>
          </a:p>
          <a:p>
            <a:pPr lvl="0"/>
            <a:r>
              <a:rPr lang="en-US" dirty="0"/>
              <a:t>Visioner</a:t>
            </a:r>
          </a:p>
          <a:p>
            <a:pPr lvl="0"/>
            <a:r>
              <a:rPr lang="en-US" dirty="0"/>
              <a:t>Mampu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keberagaman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71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9561-6E6A-A1AB-4D4B-92EE4590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Cultural Intelligence (CQ)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DEE2-298F-EE4B-C3C5-60BAF31A65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Kecerdasan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endParaRPr lang="en-US" b="1" dirty="0"/>
          </a:p>
          <a:p>
            <a:pPr lvl="0"/>
            <a:r>
              <a:rPr lang="en-US" dirty="0"/>
              <a:t>Cultural Intelligence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dan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Dimensi</a:t>
            </a:r>
            <a:r>
              <a:rPr lang="en-US" b="1" dirty="0"/>
              <a:t> CQ:</a:t>
            </a:r>
          </a:p>
          <a:p>
            <a:pPr lvl="0"/>
            <a:r>
              <a:rPr lang="en-US" b="1" dirty="0"/>
              <a:t>CQ </a:t>
            </a:r>
            <a:r>
              <a:rPr lang="en-US" b="1" dirty="0" err="1"/>
              <a:t>Kognitif</a:t>
            </a:r>
            <a:br>
              <a:rPr lang="en-US" dirty="0"/>
            </a:b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lain</a:t>
            </a:r>
          </a:p>
          <a:p>
            <a:pPr lvl="0"/>
            <a:r>
              <a:rPr lang="en-US" b="1" dirty="0"/>
              <a:t>CQ </a:t>
            </a:r>
            <a:r>
              <a:rPr lang="en-US" b="1" dirty="0" err="1"/>
              <a:t>Motivasi</a:t>
            </a:r>
            <a:br>
              <a:rPr lang="en-US" dirty="0"/>
            </a:b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lvl="0"/>
            <a:r>
              <a:rPr lang="en-US" b="1" dirty="0"/>
              <a:t>CQ </a:t>
            </a:r>
            <a:r>
              <a:rPr lang="en-US" b="1" dirty="0" err="1"/>
              <a:t>Perilaku</a:t>
            </a:r>
            <a:br>
              <a:rPr lang="en-US" dirty="0"/>
            </a:b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dirty="0"/>
          </a:p>
          <a:p>
            <a:pPr lvl="0"/>
            <a:r>
              <a:rPr lang="en-US" b="1" dirty="0"/>
              <a:t>CQ Strategi</a:t>
            </a:r>
            <a:br>
              <a:rPr lang="en-US" dirty="0"/>
            </a:b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BA5D71-2271-8E73-4C37-3B405CE98E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/>
              <a:t>Manfaat: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konflik</a:t>
            </a:r>
            <a:endParaRPr lang="en-US" dirty="0"/>
          </a:p>
          <a:p>
            <a:pPr lvl="0"/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global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15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857F-B728-5B1F-E9D0-DCEDFEC6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Kepemimpinan</a:t>
            </a:r>
            <a:r>
              <a:rPr lang="en-US" b="1" dirty="0"/>
              <a:t> </a:t>
            </a:r>
            <a:r>
              <a:rPr lang="en-US" b="1" dirty="0" err="1"/>
              <a:t>Transaksional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3A3CB-C2E1-004F-6E98-A7F68D1BB9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err="1"/>
              <a:t>Pengertian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transaksional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dan </a:t>
            </a:r>
            <a:r>
              <a:rPr lang="en-US" dirty="0" err="1"/>
              <a:t>bawahan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Karakteristik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Berorientasi</a:t>
            </a:r>
            <a:r>
              <a:rPr lang="en-US" dirty="0"/>
              <a:t> target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reward dan punishment</a:t>
            </a:r>
          </a:p>
          <a:p>
            <a:pPr lvl="0"/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ketat</a:t>
            </a:r>
            <a:endParaRPr lang="en-US" dirty="0"/>
          </a:p>
          <a:p>
            <a:pPr lvl="0"/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efisiensi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B9E53-E089-A338-3D8C-9790BA16AB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err="1"/>
              <a:t>Kelebihan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jelas</a:t>
            </a:r>
            <a:endParaRPr lang="en-US" dirty="0"/>
          </a:p>
          <a:p>
            <a:pPr lvl="0"/>
            <a:r>
              <a:rPr lang="en-US" dirty="0" err="1"/>
              <a:t>Cocok</a:t>
            </a:r>
            <a:r>
              <a:rPr lang="en-US" dirty="0"/>
              <a:t> untuk </a:t>
            </a:r>
            <a:r>
              <a:rPr lang="en-US" dirty="0" err="1"/>
              <a:t>organisasi</a:t>
            </a:r>
            <a:r>
              <a:rPr lang="en-US" dirty="0"/>
              <a:t> formal</a:t>
            </a:r>
          </a:p>
          <a:p>
            <a:pPr lvl="0"/>
            <a:r>
              <a:rPr lang="en-US" dirty="0" err="1"/>
              <a:t>Mempermudah</a:t>
            </a:r>
            <a:r>
              <a:rPr lang="en-US" dirty="0"/>
              <a:t> control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Kekurangan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Kurang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kreativitas</a:t>
            </a:r>
            <a:endParaRPr lang="en-US" dirty="0"/>
          </a:p>
          <a:p>
            <a:pPr lvl="0"/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34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CFD13-8829-0907-7671-AF0BBD198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Kepemimpinan</a:t>
            </a:r>
            <a:r>
              <a:rPr lang="en-US" b="1" dirty="0"/>
              <a:t> </a:t>
            </a:r>
            <a:r>
              <a:rPr lang="en-US" b="1" dirty="0" err="1"/>
              <a:t>Transformasional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8FDE1-6363-E0F6-173C-1D3415FC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Pengertian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transformasional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menginspirasi</a:t>
            </a:r>
            <a:r>
              <a:rPr lang="en-US" dirty="0"/>
              <a:t> dan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Karakteristik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Visioner</a:t>
            </a:r>
          </a:p>
          <a:p>
            <a:pPr lvl="1"/>
            <a:r>
              <a:rPr lang="en-US" dirty="0" err="1"/>
              <a:t>Inspiratif</a:t>
            </a:r>
            <a:endParaRPr lang="en-US" dirty="0"/>
          </a:p>
          <a:p>
            <a:pPr lvl="1"/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inovasi</a:t>
            </a:r>
            <a:endParaRPr lang="en-US" dirty="0"/>
          </a:p>
          <a:p>
            <a:pPr lvl="1"/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pPr marL="0" lvl="0" indent="0">
              <a:buNone/>
            </a:pPr>
            <a:r>
              <a:rPr lang="en-US" b="1" dirty="0" err="1"/>
              <a:t>Komponen</a:t>
            </a:r>
            <a:r>
              <a:rPr lang="en-US" b="1" dirty="0"/>
              <a:t> Utama:</a:t>
            </a:r>
          </a:p>
          <a:p>
            <a:pPr lvl="1"/>
            <a:r>
              <a:rPr lang="en-US" dirty="0"/>
              <a:t>Idealized Influence</a:t>
            </a:r>
          </a:p>
          <a:p>
            <a:pPr lvl="1"/>
            <a:r>
              <a:rPr lang="en-US" dirty="0"/>
              <a:t>Inspirational Motivation</a:t>
            </a:r>
          </a:p>
          <a:p>
            <a:pPr lvl="1"/>
            <a:r>
              <a:rPr lang="en-US" dirty="0"/>
              <a:t>Intellectual Stimulation</a:t>
            </a:r>
          </a:p>
          <a:p>
            <a:pPr lvl="1"/>
            <a:r>
              <a:rPr lang="en-US" dirty="0"/>
              <a:t>Individualized Consideration</a:t>
            </a:r>
          </a:p>
          <a:p>
            <a:pPr marL="0" lv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:</a:t>
            </a:r>
          </a:p>
          <a:p>
            <a:pPr lvl="1"/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dirty="0"/>
          </a:p>
          <a:p>
            <a:pPr lvl="1"/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meningkat</a:t>
            </a:r>
            <a:endParaRPr lang="en-US" dirty="0"/>
          </a:p>
          <a:p>
            <a:pPr lvl="1"/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lebih </a:t>
            </a:r>
            <a:r>
              <a:rPr lang="en-US" dirty="0" err="1"/>
              <a:t>positif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29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2E7E-1909-AC03-82DC-8AE8CF35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Perbandingan</a:t>
            </a:r>
            <a:r>
              <a:rPr lang="en-US" b="1" dirty="0"/>
              <a:t> </a:t>
            </a:r>
            <a:r>
              <a:rPr lang="en-US" b="1" dirty="0" err="1"/>
              <a:t>Kepemimpinan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7562-6EF6-C327-F0ED-677744DA1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err="1"/>
              <a:t>Transaksional</a:t>
            </a:r>
            <a:r>
              <a:rPr lang="en-US" b="1" dirty="0"/>
              <a:t> vs </a:t>
            </a:r>
            <a:r>
              <a:rPr lang="en-US" b="1" dirty="0" err="1"/>
              <a:t>Transformasional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AspekTransaksionalTransformasionalFokusTarget</a:t>
            </a:r>
            <a:r>
              <a:rPr lang="en-US" dirty="0"/>
              <a:t> &amp; </a:t>
            </a:r>
            <a:r>
              <a:rPr lang="en-US" dirty="0" err="1"/>
              <a:t>aturanPerubahan</a:t>
            </a:r>
            <a:r>
              <a:rPr lang="en-US" dirty="0"/>
              <a:t> &amp; </a:t>
            </a:r>
            <a:r>
              <a:rPr lang="en-US" dirty="0" err="1"/>
              <a:t>visiMotivasiReward</a:t>
            </a:r>
            <a:r>
              <a:rPr lang="en-US" dirty="0"/>
              <a:t>/punishmentInspirasiHubunganFormalEmosionalInovasiRendahTinggiOrientasiJangka </a:t>
            </a:r>
            <a:r>
              <a:rPr lang="en-US" dirty="0" err="1"/>
              <a:t>pendekJangka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Kesimpulan:</a:t>
            </a:r>
          </a:p>
          <a:p>
            <a:pPr marL="0" lvl="0" indent="0">
              <a:buNone/>
            </a:pPr>
            <a:r>
              <a:rPr lang="en-US" dirty="0"/>
              <a:t>Dalam </a:t>
            </a:r>
            <a:r>
              <a:rPr lang="en-US" dirty="0" err="1"/>
              <a:t>organisasi</a:t>
            </a:r>
            <a:r>
              <a:rPr lang="en-US" dirty="0"/>
              <a:t> global modern,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transformasional</a:t>
            </a:r>
            <a:r>
              <a:rPr lang="en-US" dirty="0"/>
              <a:t> lebih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lebih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dan </a:t>
            </a:r>
            <a:r>
              <a:rPr lang="en-US" dirty="0" err="1"/>
              <a:t>inovasi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06623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539</Words>
  <Application>Microsoft Office PowerPoint</Application>
  <PresentationFormat>Widescreen</PresentationFormat>
  <Paragraphs>146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KEPEMIMPINAN LINTAS BUDAYA</vt:lpstr>
      <vt:lpstr>Pengertian Kepemimpinan Lintas Budaya</vt:lpstr>
      <vt:lpstr>Pentingnya Kepemimpinan Lintas Budaya</vt:lpstr>
      <vt:lpstr>Tantangan Kepemimpinan Lintas Budaya</vt:lpstr>
      <vt:lpstr>Pendekatan Kontemporer</vt:lpstr>
      <vt:lpstr>Cultural Intelligence (CQ)</vt:lpstr>
      <vt:lpstr>Kepemimpinan Transaksional</vt:lpstr>
      <vt:lpstr>Kepemimpinan Transformasional</vt:lpstr>
      <vt:lpstr>Perbandingan Kepemimpinan</vt:lpstr>
      <vt:lpstr>Efektivitas Gaya Kepemimpinan Lintas Budaya</vt:lpstr>
      <vt:lpstr>Kepemimpinan Lintas Budaya di Era Global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3</cp:revision>
  <dcterms:created xsi:type="dcterms:W3CDTF">2026-05-23T06:53:38Z</dcterms:created>
  <dcterms:modified xsi:type="dcterms:W3CDTF">2026-05-23T07:04:45Z</dcterms:modified>
</cp:coreProperties>
</file>