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01"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00" r:id="rId18"/>
  </p:sldIdLst>
  <p:sldSz cx="9144000" cy="6858000" type="screen4x3"/>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 id="2" name="user" initials="u" lastIdx="1" clrIdx="1">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p:scale>
          <a:sx n="69" d="100"/>
          <a:sy n="69" d="100"/>
        </p:scale>
        <p:origin x="-1104" y="2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xmlns=""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4F613D-8643-46CB-98A3-A2BE2C8FC9A4}"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BD94A6C8-ADC2-4567-80E2-F34672E73D38}">
      <dgm:prSet phldrT="[Text]"/>
      <dgm:spPr/>
      <dgm:t>
        <a:bodyPr/>
        <a:lstStyle/>
        <a:p>
          <a:r>
            <a:rPr lang="en-US" dirty="0" smtClean="0">
              <a:latin typeface="Cambria" pitchFamily="18" charset="0"/>
              <a:ea typeface="Cambria" pitchFamily="18" charset="0"/>
            </a:rPr>
            <a:t>Pailit</a:t>
          </a:r>
          <a:endParaRPr lang="en-US" dirty="0">
            <a:latin typeface="Cambria" pitchFamily="18" charset="0"/>
            <a:ea typeface="Cambria" pitchFamily="18" charset="0"/>
          </a:endParaRPr>
        </a:p>
      </dgm:t>
    </dgm:pt>
    <dgm:pt modelId="{16DA525F-D992-4DA5-B75D-A4F7F362AA6C}" type="parTrans" cxnId="{F2D05733-DF19-4881-98CE-51BF6EB1ED30}">
      <dgm:prSet/>
      <dgm:spPr/>
      <dgm:t>
        <a:bodyPr/>
        <a:lstStyle/>
        <a:p>
          <a:endParaRPr lang="en-US">
            <a:latin typeface="Cambria" pitchFamily="18" charset="0"/>
            <a:ea typeface="Cambria" pitchFamily="18" charset="0"/>
          </a:endParaRPr>
        </a:p>
      </dgm:t>
    </dgm:pt>
    <dgm:pt modelId="{866424E7-7225-4940-8902-8A07ABF8AA75}" type="sibTrans" cxnId="{F2D05733-DF19-4881-98CE-51BF6EB1ED30}">
      <dgm:prSet/>
      <dgm:spPr/>
      <dgm:t>
        <a:bodyPr/>
        <a:lstStyle/>
        <a:p>
          <a:endParaRPr lang="en-US">
            <a:latin typeface="Cambria" pitchFamily="18" charset="0"/>
            <a:ea typeface="Cambria" pitchFamily="18" charset="0"/>
          </a:endParaRPr>
        </a:p>
      </dgm:t>
    </dgm:pt>
    <dgm:pt modelId="{15430C67-CDEA-4A6F-BAD0-7636100EE097}">
      <dgm:prSet phldrT="[Text]"/>
      <dgm:spPr/>
      <dgm:t>
        <a:bodyPr/>
        <a:lstStyle/>
        <a:p>
          <a:pPr algn="just"/>
          <a:r>
            <a:rPr lang="en-US" dirty="0" smtClean="0">
              <a:latin typeface="Cambria" pitchFamily="18" charset="0"/>
              <a:ea typeface="Cambria" pitchFamily="18" charset="0"/>
            </a:rPr>
            <a:t>Pailit sangat erat kaitannya dengan ketidakmampuan dari seorang debitor untuk melunasi utang-utangnya yang telah jatuh tempo. Ketidakmampuan tersebut harus dilakukan melalui suatu tindakan nyata untuk mengajukan permohonan pailit ke pengadilan niaga.</a:t>
          </a:r>
          <a:endParaRPr lang="en-US" dirty="0">
            <a:latin typeface="Cambria" pitchFamily="18" charset="0"/>
            <a:ea typeface="Cambria" pitchFamily="18" charset="0"/>
          </a:endParaRPr>
        </a:p>
      </dgm:t>
    </dgm:pt>
    <dgm:pt modelId="{F0B7182F-EFB2-4FBA-8194-D0B35C682D32}" type="parTrans" cxnId="{D1DCA377-D102-46A7-9884-B2B5321545E8}">
      <dgm:prSet/>
      <dgm:spPr/>
      <dgm:t>
        <a:bodyPr/>
        <a:lstStyle/>
        <a:p>
          <a:endParaRPr lang="en-US">
            <a:latin typeface="Cambria" pitchFamily="18" charset="0"/>
            <a:ea typeface="Cambria" pitchFamily="18" charset="0"/>
          </a:endParaRPr>
        </a:p>
      </dgm:t>
    </dgm:pt>
    <dgm:pt modelId="{22B79696-5AE5-4B6A-9E1A-FB21C5A43FBA}" type="sibTrans" cxnId="{D1DCA377-D102-46A7-9884-B2B5321545E8}">
      <dgm:prSet/>
      <dgm:spPr/>
      <dgm:t>
        <a:bodyPr/>
        <a:lstStyle/>
        <a:p>
          <a:endParaRPr lang="en-US">
            <a:latin typeface="Cambria" pitchFamily="18" charset="0"/>
            <a:ea typeface="Cambria" pitchFamily="18" charset="0"/>
          </a:endParaRPr>
        </a:p>
      </dgm:t>
    </dgm:pt>
    <dgm:pt modelId="{AB755365-7274-43ED-AA6B-1016C682AB9D}">
      <dgm:prSet phldrT="[Text]"/>
      <dgm:spPr/>
      <dgm:t>
        <a:bodyPr/>
        <a:lstStyle/>
        <a:p>
          <a:r>
            <a:rPr lang="en-US" dirty="0" smtClean="0">
              <a:latin typeface="Cambria" pitchFamily="18" charset="0"/>
              <a:ea typeface="Cambria" pitchFamily="18" charset="0"/>
            </a:rPr>
            <a:t>Kepailitan</a:t>
          </a:r>
          <a:endParaRPr lang="en-US" dirty="0">
            <a:latin typeface="Cambria" pitchFamily="18" charset="0"/>
            <a:ea typeface="Cambria" pitchFamily="18" charset="0"/>
          </a:endParaRPr>
        </a:p>
      </dgm:t>
    </dgm:pt>
    <dgm:pt modelId="{0DA5EAFF-BE1A-4041-A493-9FAF66B26D5B}" type="parTrans" cxnId="{9C801386-F335-4A09-AF64-66BFEF31DBE0}">
      <dgm:prSet/>
      <dgm:spPr/>
      <dgm:t>
        <a:bodyPr/>
        <a:lstStyle/>
        <a:p>
          <a:endParaRPr lang="en-US">
            <a:latin typeface="Cambria" pitchFamily="18" charset="0"/>
            <a:ea typeface="Cambria" pitchFamily="18" charset="0"/>
          </a:endParaRPr>
        </a:p>
      </dgm:t>
    </dgm:pt>
    <dgm:pt modelId="{A0FD09AC-B54E-4C42-BC00-FF5FF3A0F1A5}" type="sibTrans" cxnId="{9C801386-F335-4A09-AF64-66BFEF31DBE0}">
      <dgm:prSet/>
      <dgm:spPr/>
      <dgm:t>
        <a:bodyPr/>
        <a:lstStyle/>
        <a:p>
          <a:endParaRPr lang="en-US">
            <a:latin typeface="Cambria" pitchFamily="18" charset="0"/>
            <a:ea typeface="Cambria" pitchFamily="18" charset="0"/>
          </a:endParaRPr>
        </a:p>
      </dgm:t>
    </dgm:pt>
    <dgm:pt modelId="{97B923BB-FCA1-4FAB-935E-F35AF92B1D53}">
      <dgm:prSet phldrT="[Text]"/>
      <dgm:spPr/>
      <dgm:t>
        <a:bodyPr/>
        <a:lstStyle/>
        <a:p>
          <a:pPr algn="just"/>
          <a:r>
            <a:rPr lang="pt-BR" dirty="0" smtClean="0">
              <a:latin typeface="Cambria" pitchFamily="18" charset="0"/>
              <a:ea typeface="Cambria" pitchFamily="18" charset="0"/>
            </a:rPr>
            <a:t>Sita umum atas semua kekayaan Debitor Pailit yang </a:t>
          </a:r>
          <a:r>
            <a:rPr lang="en-US" dirty="0" smtClean="0">
              <a:latin typeface="Cambria" pitchFamily="18" charset="0"/>
              <a:ea typeface="Cambria" pitchFamily="18" charset="0"/>
            </a:rPr>
            <a:t>pengurusan dan </a:t>
          </a:r>
          <a:r>
            <a:rPr lang="en-US" dirty="0" err="1" smtClean="0">
              <a:latin typeface="Cambria" pitchFamily="18" charset="0"/>
              <a:ea typeface="Cambria" pitchFamily="18" charset="0"/>
            </a:rPr>
            <a:t>pemberesannya</a:t>
          </a:r>
          <a:r>
            <a:rPr lang="en-US" dirty="0" smtClean="0">
              <a:latin typeface="Cambria" pitchFamily="18" charset="0"/>
              <a:ea typeface="Cambria" pitchFamily="18" charset="0"/>
            </a:rPr>
            <a:t> dilakukan oleh Kurator di bawah pengawasan Hakim Pengawas sebagaimana diatur dalam Undang-Undang No. </a:t>
          </a:r>
          <a:r>
            <a:rPr lang="fi-FI" dirty="0" smtClean="0">
              <a:latin typeface="Cambria" pitchFamily="18" charset="0"/>
              <a:ea typeface="Cambria" pitchFamily="18" charset="0"/>
            </a:rPr>
            <a:t>37 Tahun 2004 tentang Kepailitan </a:t>
          </a:r>
          <a:r>
            <a:rPr lang="en-US" dirty="0" smtClean="0">
              <a:latin typeface="Cambria" pitchFamily="18" charset="0"/>
              <a:ea typeface="Cambria" pitchFamily="18" charset="0"/>
            </a:rPr>
            <a:t>dan Penundaan Kewajiban Pembayaran Utang.</a:t>
          </a:r>
          <a:endParaRPr lang="en-US" dirty="0">
            <a:latin typeface="Cambria" pitchFamily="18" charset="0"/>
            <a:ea typeface="Cambria" pitchFamily="18" charset="0"/>
          </a:endParaRPr>
        </a:p>
      </dgm:t>
    </dgm:pt>
    <dgm:pt modelId="{FE09593D-CEA4-404D-9527-AD48A1CA9396}" type="parTrans" cxnId="{576D5EF9-FB2B-4D12-BBF1-AFE5D8B2C0D9}">
      <dgm:prSet/>
      <dgm:spPr/>
      <dgm:t>
        <a:bodyPr/>
        <a:lstStyle/>
        <a:p>
          <a:endParaRPr lang="en-US">
            <a:latin typeface="Cambria" pitchFamily="18" charset="0"/>
            <a:ea typeface="Cambria" pitchFamily="18" charset="0"/>
          </a:endParaRPr>
        </a:p>
      </dgm:t>
    </dgm:pt>
    <dgm:pt modelId="{CE0F8E92-D671-4D55-BF30-A7B8E4B9DABD}" type="sibTrans" cxnId="{576D5EF9-FB2B-4D12-BBF1-AFE5D8B2C0D9}">
      <dgm:prSet/>
      <dgm:spPr/>
      <dgm:t>
        <a:bodyPr/>
        <a:lstStyle/>
        <a:p>
          <a:endParaRPr lang="en-US">
            <a:latin typeface="Cambria" pitchFamily="18" charset="0"/>
            <a:ea typeface="Cambria" pitchFamily="18" charset="0"/>
          </a:endParaRPr>
        </a:p>
      </dgm:t>
    </dgm:pt>
    <dgm:pt modelId="{5284DF2A-5213-4032-937A-F9FD0C3522A9}">
      <dgm:prSet phldrT="[Text]"/>
      <dgm:spPr/>
      <dgm:t>
        <a:bodyPr/>
        <a:lstStyle/>
        <a:p>
          <a:pPr algn="just"/>
          <a:r>
            <a:rPr lang="en-US" dirty="0" smtClean="0">
              <a:latin typeface="Cambria" pitchFamily="18" charset="0"/>
              <a:ea typeface="Cambria" pitchFamily="18" charset="0"/>
            </a:rPr>
            <a:t>Pengertian atau arti orisinal dari bangkrut atau pailit adalah seorang pedagang yang bersembunyi atau </a:t>
          </a:r>
          <a:r>
            <a:rPr lang="sv-SE" dirty="0" smtClean="0">
              <a:latin typeface="Cambria" pitchFamily="18" charset="0"/>
              <a:ea typeface="Cambria" pitchFamily="18" charset="0"/>
            </a:rPr>
            <a:t>melakukan tindakan tertentu yang cenderung untuk </a:t>
          </a:r>
          <a:r>
            <a:rPr lang="en-US" dirty="0" smtClean="0">
              <a:latin typeface="Cambria" pitchFamily="18" charset="0"/>
              <a:ea typeface="Cambria" pitchFamily="18" charset="0"/>
            </a:rPr>
            <a:t>mengelabuhi pihak </a:t>
          </a:r>
          <a:r>
            <a:rPr lang="en-US" dirty="0" err="1" smtClean="0">
              <a:latin typeface="Cambria" pitchFamily="18" charset="0"/>
              <a:ea typeface="Cambria" pitchFamily="18" charset="0"/>
            </a:rPr>
            <a:t>kreditornya</a:t>
          </a:r>
          <a:r>
            <a:rPr lang="en-US" dirty="0" smtClean="0">
              <a:latin typeface="Cambria" pitchFamily="18" charset="0"/>
              <a:ea typeface="Cambria" pitchFamily="18" charset="0"/>
            </a:rPr>
            <a:t>.</a:t>
          </a:r>
          <a:endParaRPr lang="en-US" dirty="0">
            <a:latin typeface="Cambria" pitchFamily="18" charset="0"/>
            <a:ea typeface="Cambria" pitchFamily="18" charset="0"/>
          </a:endParaRPr>
        </a:p>
      </dgm:t>
    </dgm:pt>
    <dgm:pt modelId="{F44F64C2-6036-4989-A5B3-8EEC763EF9D2}" type="parTrans" cxnId="{E9CB9D2C-8318-4B3F-ACB1-1DA72420DB22}">
      <dgm:prSet/>
      <dgm:spPr/>
      <dgm:t>
        <a:bodyPr/>
        <a:lstStyle/>
        <a:p>
          <a:endParaRPr lang="en-US">
            <a:latin typeface="Cambria" pitchFamily="18" charset="0"/>
            <a:ea typeface="Cambria" pitchFamily="18" charset="0"/>
          </a:endParaRPr>
        </a:p>
      </dgm:t>
    </dgm:pt>
    <dgm:pt modelId="{16E91A3F-7D4C-4A85-96E1-9FBDE31B4D6E}" type="sibTrans" cxnId="{E9CB9D2C-8318-4B3F-ACB1-1DA72420DB22}">
      <dgm:prSet/>
      <dgm:spPr/>
      <dgm:t>
        <a:bodyPr/>
        <a:lstStyle/>
        <a:p>
          <a:endParaRPr lang="en-US">
            <a:latin typeface="Cambria" pitchFamily="18" charset="0"/>
            <a:ea typeface="Cambria" pitchFamily="18" charset="0"/>
          </a:endParaRPr>
        </a:p>
      </dgm:t>
    </dgm:pt>
    <dgm:pt modelId="{1C9BA0B5-A85D-47DD-A986-630E1FAA6848}" type="pres">
      <dgm:prSet presAssocID="{D24F613D-8643-46CB-98A3-A2BE2C8FC9A4}" presName="Name0" presStyleCnt="0">
        <dgm:presLayoutVars>
          <dgm:dir/>
          <dgm:animLvl val="lvl"/>
          <dgm:resizeHandles val="exact"/>
        </dgm:presLayoutVars>
      </dgm:prSet>
      <dgm:spPr/>
      <dgm:t>
        <a:bodyPr/>
        <a:lstStyle/>
        <a:p>
          <a:endParaRPr lang="en-US"/>
        </a:p>
      </dgm:t>
    </dgm:pt>
    <dgm:pt modelId="{087FBCA5-4C2F-4122-858B-209AE3B81071}" type="pres">
      <dgm:prSet presAssocID="{BD94A6C8-ADC2-4567-80E2-F34672E73D38}" presName="linNode" presStyleCnt="0"/>
      <dgm:spPr/>
    </dgm:pt>
    <dgm:pt modelId="{49F95E42-DC4D-40C1-95E1-FB82EA8D5365}" type="pres">
      <dgm:prSet presAssocID="{BD94A6C8-ADC2-4567-80E2-F34672E73D38}" presName="parentText" presStyleLbl="node1" presStyleIdx="0" presStyleCnt="3">
        <dgm:presLayoutVars>
          <dgm:chMax val="1"/>
          <dgm:bulletEnabled val="1"/>
        </dgm:presLayoutVars>
      </dgm:prSet>
      <dgm:spPr/>
      <dgm:t>
        <a:bodyPr/>
        <a:lstStyle/>
        <a:p>
          <a:endParaRPr lang="en-US"/>
        </a:p>
      </dgm:t>
    </dgm:pt>
    <dgm:pt modelId="{F5DED3F1-9CBE-4345-8114-708F392A31E7}" type="pres">
      <dgm:prSet presAssocID="{BD94A6C8-ADC2-4567-80E2-F34672E73D38}" presName="descendantText" presStyleLbl="alignAccFollowNode1" presStyleIdx="0" presStyleCnt="2">
        <dgm:presLayoutVars>
          <dgm:bulletEnabled val="1"/>
        </dgm:presLayoutVars>
      </dgm:prSet>
      <dgm:spPr/>
      <dgm:t>
        <a:bodyPr/>
        <a:lstStyle/>
        <a:p>
          <a:endParaRPr lang="en-US"/>
        </a:p>
      </dgm:t>
    </dgm:pt>
    <dgm:pt modelId="{4C050B23-8C74-4453-B02C-D250477C8CF9}" type="pres">
      <dgm:prSet presAssocID="{866424E7-7225-4940-8902-8A07ABF8AA75}" presName="sp" presStyleCnt="0"/>
      <dgm:spPr/>
    </dgm:pt>
    <dgm:pt modelId="{D9F4DDBB-4AB5-4535-A785-52D1B4D3CA96}" type="pres">
      <dgm:prSet presAssocID="{AB755365-7274-43ED-AA6B-1016C682AB9D}" presName="linNode" presStyleCnt="0"/>
      <dgm:spPr/>
    </dgm:pt>
    <dgm:pt modelId="{6BF902D8-628B-4EB8-A8F5-AAF6EBE4DDE7}" type="pres">
      <dgm:prSet presAssocID="{AB755365-7274-43ED-AA6B-1016C682AB9D}" presName="parentText" presStyleLbl="node1" presStyleIdx="1" presStyleCnt="3">
        <dgm:presLayoutVars>
          <dgm:chMax val="1"/>
          <dgm:bulletEnabled val="1"/>
        </dgm:presLayoutVars>
      </dgm:prSet>
      <dgm:spPr/>
      <dgm:t>
        <a:bodyPr/>
        <a:lstStyle/>
        <a:p>
          <a:endParaRPr lang="en-US"/>
        </a:p>
      </dgm:t>
    </dgm:pt>
    <dgm:pt modelId="{13E2FCF3-766F-465B-96FE-A0BCCBF40DB4}" type="pres">
      <dgm:prSet presAssocID="{AB755365-7274-43ED-AA6B-1016C682AB9D}" presName="descendantText" presStyleLbl="alignAccFollowNode1" presStyleIdx="1" presStyleCnt="2">
        <dgm:presLayoutVars>
          <dgm:bulletEnabled val="1"/>
        </dgm:presLayoutVars>
      </dgm:prSet>
      <dgm:spPr/>
      <dgm:t>
        <a:bodyPr/>
        <a:lstStyle/>
        <a:p>
          <a:endParaRPr lang="en-US"/>
        </a:p>
      </dgm:t>
    </dgm:pt>
    <dgm:pt modelId="{6CBBF5AF-2407-4AC9-B4F5-354A568B8EAC}" type="pres">
      <dgm:prSet presAssocID="{A0FD09AC-B54E-4C42-BC00-FF5FF3A0F1A5}" presName="sp" presStyleCnt="0"/>
      <dgm:spPr/>
    </dgm:pt>
    <dgm:pt modelId="{9B999652-C1BC-4991-A8E3-B1851E5E219B}" type="pres">
      <dgm:prSet presAssocID="{5284DF2A-5213-4032-937A-F9FD0C3522A9}" presName="linNode" presStyleCnt="0"/>
      <dgm:spPr/>
    </dgm:pt>
    <dgm:pt modelId="{6A86DA1F-C694-41A1-A70D-A089082B8432}" type="pres">
      <dgm:prSet presAssocID="{5284DF2A-5213-4032-937A-F9FD0C3522A9}" presName="parentText" presStyleLbl="node1" presStyleIdx="2" presStyleCnt="3" custScaleX="182382" custLinFactNeighborY="2095">
        <dgm:presLayoutVars>
          <dgm:chMax val="1"/>
          <dgm:bulletEnabled val="1"/>
        </dgm:presLayoutVars>
      </dgm:prSet>
      <dgm:spPr/>
      <dgm:t>
        <a:bodyPr/>
        <a:lstStyle/>
        <a:p>
          <a:endParaRPr lang="en-US"/>
        </a:p>
      </dgm:t>
    </dgm:pt>
  </dgm:ptLst>
  <dgm:cxnLst>
    <dgm:cxn modelId="{706FA4F4-B68E-4C0C-923F-71015ED4A35B}" type="presOf" srcId="{BD94A6C8-ADC2-4567-80E2-F34672E73D38}" destId="{49F95E42-DC4D-40C1-95E1-FB82EA8D5365}" srcOrd="0" destOrd="0" presId="urn:microsoft.com/office/officeart/2005/8/layout/vList5"/>
    <dgm:cxn modelId="{E9CB9D2C-8318-4B3F-ACB1-1DA72420DB22}" srcId="{D24F613D-8643-46CB-98A3-A2BE2C8FC9A4}" destId="{5284DF2A-5213-4032-937A-F9FD0C3522A9}" srcOrd="2" destOrd="0" parTransId="{F44F64C2-6036-4989-A5B3-8EEC763EF9D2}" sibTransId="{16E91A3F-7D4C-4A85-96E1-9FBDE31B4D6E}"/>
    <dgm:cxn modelId="{9C801386-F335-4A09-AF64-66BFEF31DBE0}" srcId="{D24F613D-8643-46CB-98A3-A2BE2C8FC9A4}" destId="{AB755365-7274-43ED-AA6B-1016C682AB9D}" srcOrd="1" destOrd="0" parTransId="{0DA5EAFF-BE1A-4041-A493-9FAF66B26D5B}" sibTransId="{A0FD09AC-B54E-4C42-BC00-FF5FF3A0F1A5}"/>
    <dgm:cxn modelId="{576D5EF9-FB2B-4D12-BBF1-AFE5D8B2C0D9}" srcId="{AB755365-7274-43ED-AA6B-1016C682AB9D}" destId="{97B923BB-FCA1-4FAB-935E-F35AF92B1D53}" srcOrd="0" destOrd="0" parTransId="{FE09593D-CEA4-404D-9527-AD48A1CA9396}" sibTransId="{CE0F8E92-D671-4D55-BF30-A7B8E4B9DABD}"/>
    <dgm:cxn modelId="{EDB1FBDE-0CAB-4EFF-8BBE-E2722C21EFD5}" type="presOf" srcId="{15430C67-CDEA-4A6F-BAD0-7636100EE097}" destId="{F5DED3F1-9CBE-4345-8114-708F392A31E7}" srcOrd="0" destOrd="0" presId="urn:microsoft.com/office/officeart/2005/8/layout/vList5"/>
    <dgm:cxn modelId="{476BA963-E8F6-438F-82F1-16A0806B16EF}" type="presOf" srcId="{AB755365-7274-43ED-AA6B-1016C682AB9D}" destId="{6BF902D8-628B-4EB8-A8F5-AAF6EBE4DDE7}" srcOrd="0" destOrd="0" presId="urn:microsoft.com/office/officeart/2005/8/layout/vList5"/>
    <dgm:cxn modelId="{DB892F0E-34F1-4EBB-AB47-664C48AF036A}" type="presOf" srcId="{D24F613D-8643-46CB-98A3-A2BE2C8FC9A4}" destId="{1C9BA0B5-A85D-47DD-A986-630E1FAA6848}" srcOrd="0" destOrd="0" presId="urn:microsoft.com/office/officeart/2005/8/layout/vList5"/>
    <dgm:cxn modelId="{B68E8802-5300-490C-A1A0-01C78A120559}" type="presOf" srcId="{97B923BB-FCA1-4FAB-935E-F35AF92B1D53}" destId="{13E2FCF3-766F-465B-96FE-A0BCCBF40DB4}" srcOrd="0" destOrd="0" presId="urn:microsoft.com/office/officeart/2005/8/layout/vList5"/>
    <dgm:cxn modelId="{3D29CD66-31EC-489C-A25D-7A9C0401D4E1}" type="presOf" srcId="{5284DF2A-5213-4032-937A-F9FD0C3522A9}" destId="{6A86DA1F-C694-41A1-A70D-A089082B8432}" srcOrd="0" destOrd="0" presId="urn:microsoft.com/office/officeart/2005/8/layout/vList5"/>
    <dgm:cxn modelId="{D1DCA377-D102-46A7-9884-B2B5321545E8}" srcId="{BD94A6C8-ADC2-4567-80E2-F34672E73D38}" destId="{15430C67-CDEA-4A6F-BAD0-7636100EE097}" srcOrd="0" destOrd="0" parTransId="{F0B7182F-EFB2-4FBA-8194-D0B35C682D32}" sibTransId="{22B79696-5AE5-4B6A-9E1A-FB21C5A43FBA}"/>
    <dgm:cxn modelId="{F2D05733-DF19-4881-98CE-51BF6EB1ED30}" srcId="{D24F613D-8643-46CB-98A3-A2BE2C8FC9A4}" destId="{BD94A6C8-ADC2-4567-80E2-F34672E73D38}" srcOrd="0" destOrd="0" parTransId="{16DA525F-D992-4DA5-B75D-A4F7F362AA6C}" sibTransId="{866424E7-7225-4940-8902-8A07ABF8AA75}"/>
    <dgm:cxn modelId="{F6FAC7EE-97A4-4821-8DDB-D252409484AC}" type="presParOf" srcId="{1C9BA0B5-A85D-47DD-A986-630E1FAA6848}" destId="{087FBCA5-4C2F-4122-858B-209AE3B81071}" srcOrd="0" destOrd="0" presId="urn:microsoft.com/office/officeart/2005/8/layout/vList5"/>
    <dgm:cxn modelId="{9624282D-2751-458F-B6F5-365EEF5BF883}" type="presParOf" srcId="{087FBCA5-4C2F-4122-858B-209AE3B81071}" destId="{49F95E42-DC4D-40C1-95E1-FB82EA8D5365}" srcOrd="0" destOrd="0" presId="urn:microsoft.com/office/officeart/2005/8/layout/vList5"/>
    <dgm:cxn modelId="{604AD96F-2145-4EB2-8CA0-41D851D674D9}" type="presParOf" srcId="{087FBCA5-4C2F-4122-858B-209AE3B81071}" destId="{F5DED3F1-9CBE-4345-8114-708F392A31E7}" srcOrd="1" destOrd="0" presId="urn:microsoft.com/office/officeart/2005/8/layout/vList5"/>
    <dgm:cxn modelId="{A94F2162-B40C-41C3-B3BE-2DF5768404CD}" type="presParOf" srcId="{1C9BA0B5-A85D-47DD-A986-630E1FAA6848}" destId="{4C050B23-8C74-4453-B02C-D250477C8CF9}" srcOrd="1" destOrd="0" presId="urn:microsoft.com/office/officeart/2005/8/layout/vList5"/>
    <dgm:cxn modelId="{E0D5D8A9-9E70-401F-9190-6436B18EFACF}" type="presParOf" srcId="{1C9BA0B5-A85D-47DD-A986-630E1FAA6848}" destId="{D9F4DDBB-4AB5-4535-A785-52D1B4D3CA96}" srcOrd="2" destOrd="0" presId="urn:microsoft.com/office/officeart/2005/8/layout/vList5"/>
    <dgm:cxn modelId="{E4BFBB0F-F11E-4A55-8205-2B2A18AFECC2}" type="presParOf" srcId="{D9F4DDBB-4AB5-4535-A785-52D1B4D3CA96}" destId="{6BF902D8-628B-4EB8-A8F5-AAF6EBE4DDE7}" srcOrd="0" destOrd="0" presId="urn:microsoft.com/office/officeart/2005/8/layout/vList5"/>
    <dgm:cxn modelId="{59560F76-4D24-4697-A07E-758F527B958F}" type="presParOf" srcId="{D9F4DDBB-4AB5-4535-A785-52D1B4D3CA96}" destId="{13E2FCF3-766F-465B-96FE-A0BCCBF40DB4}" srcOrd="1" destOrd="0" presId="urn:microsoft.com/office/officeart/2005/8/layout/vList5"/>
    <dgm:cxn modelId="{C7045F9F-4AE5-463C-B608-9FF8394EF555}" type="presParOf" srcId="{1C9BA0B5-A85D-47DD-A986-630E1FAA6848}" destId="{6CBBF5AF-2407-4AC9-B4F5-354A568B8EAC}" srcOrd="3" destOrd="0" presId="urn:microsoft.com/office/officeart/2005/8/layout/vList5"/>
    <dgm:cxn modelId="{51CB33F5-31B7-45EB-A703-8BC19305E1CE}" type="presParOf" srcId="{1C9BA0B5-A85D-47DD-A986-630E1FAA6848}" destId="{9B999652-C1BC-4991-A8E3-B1851E5E219B}" srcOrd="4" destOrd="0" presId="urn:microsoft.com/office/officeart/2005/8/layout/vList5"/>
    <dgm:cxn modelId="{10B44C4A-D87E-40AC-ABC7-938FD111DCF4}" type="presParOf" srcId="{9B999652-C1BC-4991-A8E3-B1851E5E219B}" destId="{6A86DA1F-C694-41A1-A70D-A089082B8432}"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610B8D-7083-4D5A-BA2B-4AE3D0436916}"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en-US"/>
        </a:p>
      </dgm:t>
    </dgm:pt>
    <dgm:pt modelId="{30B99A92-40B3-43BA-A705-FC2040FB32CF}">
      <dgm:prSet phldrT="[Text]" custT="1"/>
      <dgm:spPr/>
      <dgm:t>
        <a:bodyPr/>
        <a:lstStyle/>
        <a:p>
          <a:r>
            <a:rPr lang="en-US" sz="4000" dirty="0" smtClean="0">
              <a:latin typeface="Cambria" pitchFamily="18" charset="0"/>
              <a:ea typeface="Cambria" pitchFamily="18" charset="0"/>
            </a:rPr>
            <a:t>Ps. 2 UU Kepailitan</a:t>
          </a:r>
          <a:endParaRPr lang="en-US" sz="4000" dirty="0">
            <a:latin typeface="Cambria" pitchFamily="18" charset="0"/>
            <a:ea typeface="Cambria" pitchFamily="18" charset="0"/>
          </a:endParaRPr>
        </a:p>
      </dgm:t>
    </dgm:pt>
    <dgm:pt modelId="{1706EAB7-5860-4B81-A283-276872FA27D9}" type="parTrans" cxnId="{3545A920-946D-4ED4-868E-C88AD80C17DD}">
      <dgm:prSet/>
      <dgm:spPr/>
      <dgm:t>
        <a:bodyPr/>
        <a:lstStyle/>
        <a:p>
          <a:endParaRPr lang="en-US">
            <a:latin typeface="Cambria" pitchFamily="18" charset="0"/>
            <a:ea typeface="Cambria" pitchFamily="18" charset="0"/>
          </a:endParaRPr>
        </a:p>
      </dgm:t>
    </dgm:pt>
    <dgm:pt modelId="{11D64EBA-6F3E-4694-A8DF-EA70C61A0E76}" type="sibTrans" cxnId="{3545A920-946D-4ED4-868E-C88AD80C17DD}">
      <dgm:prSet/>
      <dgm:spPr/>
      <dgm:t>
        <a:bodyPr/>
        <a:lstStyle/>
        <a:p>
          <a:endParaRPr lang="en-US">
            <a:latin typeface="Cambria" pitchFamily="18" charset="0"/>
            <a:ea typeface="Cambria" pitchFamily="18" charset="0"/>
          </a:endParaRPr>
        </a:p>
      </dgm:t>
    </dgm:pt>
    <dgm:pt modelId="{24F29F37-5DF9-4A7A-AAC4-B0E567E55FB3}">
      <dgm:prSet phldrT="[Text]"/>
      <dgm:spPr/>
      <dgm:t>
        <a:bodyPr/>
        <a:lstStyle/>
        <a:p>
          <a:r>
            <a:rPr lang="en-US" dirty="0" smtClean="0">
              <a:latin typeface="Cambria" pitchFamily="18" charset="0"/>
              <a:ea typeface="Cambria" pitchFamily="18" charset="0"/>
            </a:rPr>
            <a:t>Adanya utang</a:t>
          </a:r>
          <a:endParaRPr lang="en-US" dirty="0">
            <a:latin typeface="Cambria" pitchFamily="18" charset="0"/>
            <a:ea typeface="Cambria" pitchFamily="18" charset="0"/>
          </a:endParaRPr>
        </a:p>
      </dgm:t>
    </dgm:pt>
    <dgm:pt modelId="{4C2C1AD7-364C-4FD7-ACB2-9C1FD7D7CAF6}" type="parTrans" cxnId="{880DD711-6464-41EE-B763-1C881BED1A49}">
      <dgm:prSet/>
      <dgm:spPr/>
      <dgm:t>
        <a:bodyPr/>
        <a:lstStyle/>
        <a:p>
          <a:endParaRPr lang="en-US">
            <a:latin typeface="Cambria" pitchFamily="18" charset="0"/>
            <a:ea typeface="Cambria" pitchFamily="18" charset="0"/>
          </a:endParaRPr>
        </a:p>
      </dgm:t>
    </dgm:pt>
    <dgm:pt modelId="{E79C0DDD-A2F4-4759-B8DC-52D20F576D8D}" type="sibTrans" cxnId="{880DD711-6464-41EE-B763-1C881BED1A49}">
      <dgm:prSet/>
      <dgm:spPr/>
      <dgm:t>
        <a:bodyPr/>
        <a:lstStyle/>
        <a:p>
          <a:endParaRPr lang="en-US">
            <a:latin typeface="Cambria" pitchFamily="18" charset="0"/>
            <a:ea typeface="Cambria" pitchFamily="18" charset="0"/>
          </a:endParaRPr>
        </a:p>
      </dgm:t>
    </dgm:pt>
    <dgm:pt modelId="{B106F3D0-D005-4F14-AD5D-358132222C94}">
      <dgm:prSet phldrT="[Text]"/>
      <dgm:spPr/>
      <dgm:t>
        <a:bodyPr/>
        <a:lstStyle/>
        <a:p>
          <a:r>
            <a:rPr lang="en-US" dirty="0" smtClean="0">
              <a:latin typeface="Cambria" pitchFamily="18" charset="0"/>
              <a:ea typeface="Cambria" pitchFamily="18" charset="0"/>
            </a:rPr>
            <a:t>Minimal satu dari utang sudah jatuh tempo</a:t>
          </a:r>
          <a:endParaRPr lang="en-US" dirty="0">
            <a:latin typeface="Cambria" pitchFamily="18" charset="0"/>
            <a:ea typeface="Cambria" pitchFamily="18" charset="0"/>
          </a:endParaRPr>
        </a:p>
      </dgm:t>
    </dgm:pt>
    <dgm:pt modelId="{25E430B0-A6E7-4874-812E-21C60BA9D18F}" type="parTrans" cxnId="{6107BB2E-39F9-43BF-A783-6E1CA150E8EE}">
      <dgm:prSet/>
      <dgm:spPr/>
      <dgm:t>
        <a:bodyPr/>
        <a:lstStyle/>
        <a:p>
          <a:endParaRPr lang="en-US">
            <a:latin typeface="Cambria" pitchFamily="18" charset="0"/>
            <a:ea typeface="Cambria" pitchFamily="18" charset="0"/>
          </a:endParaRPr>
        </a:p>
      </dgm:t>
    </dgm:pt>
    <dgm:pt modelId="{4C10E61F-2581-4D1F-838E-3CF7503A3D72}" type="sibTrans" cxnId="{6107BB2E-39F9-43BF-A783-6E1CA150E8EE}">
      <dgm:prSet/>
      <dgm:spPr/>
      <dgm:t>
        <a:bodyPr/>
        <a:lstStyle/>
        <a:p>
          <a:endParaRPr lang="en-US">
            <a:latin typeface="Cambria" pitchFamily="18" charset="0"/>
            <a:ea typeface="Cambria" pitchFamily="18" charset="0"/>
          </a:endParaRPr>
        </a:p>
      </dgm:t>
    </dgm:pt>
    <dgm:pt modelId="{B771F01C-BB3A-4A3B-86B2-C3DDF760ECE9}">
      <dgm:prSet phldrT="[Text]"/>
      <dgm:spPr/>
      <dgm:t>
        <a:bodyPr/>
        <a:lstStyle/>
        <a:p>
          <a:r>
            <a:rPr lang="en-US" dirty="0" smtClean="0">
              <a:latin typeface="Cambria" pitchFamily="18" charset="0"/>
              <a:ea typeface="Cambria" pitchFamily="18" charset="0"/>
            </a:rPr>
            <a:t>Minimal satu dari utang dapat ditagih</a:t>
          </a:r>
          <a:endParaRPr lang="en-US" dirty="0">
            <a:latin typeface="Cambria" pitchFamily="18" charset="0"/>
            <a:ea typeface="Cambria" pitchFamily="18" charset="0"/>
          </a:endParaRPr>
        </a:p>
      </dgm:t>
    </dgm:pt>
    <dgm:pt modelId="{E796FEBB-9683-4875-8574-917CFAB7F655}" type="parTrans" cxnId="{94F9DC0E-D8AB-4BC7-8E71-D3158D97D950}">
      <dgm:prSet/>
      <dgm:spPr/>
      <dgm:t>
        <a:bodyPr/>
        <a:lstStyle/>
        <a:p>
          <a:endParaRPr lang="en-US">
            <a:latin typeface="Cambria" pitchFamily="18" charset="0"/>
            <a:ea typeface="Cambria" pitchFamily="18" charset="0"/>
          </a:endParaRPr>
        </a:p>
      </dgm:t>
    </dgm:pt>
    <dgm:pt modelId="{C1478032-B58F-4FD2-A2AD-1545E6C9D2AC}" type="sibTrans" cxnId="{94F9DC0E-D8AB-4BC7-8E71-D3158D97D950}">
      <dgm:prSet/>
      <dgm:spPr/>
      <dgm:t>
        <a:bodyPr/>
        <a:lstStyle/>
        <a:p>
          <a:endParaRPr lang="en-US">
            <a:latin typeface="Cambria" pitchFamily="18" charset="0"/>
            <a:ea typeface="Cambria" pitchFamily="18" charset="0"/>
          </a:endParaRPr>
        </a:p>
      </dgm:t>
    </dgm:pt>
    <dgm:pt modelId="{1D7758EC-8666-4523-AED4-DABC59BDBEB6}" type="pres">
      <dgm:prSet presAssocID="{38610B8D-7083-4D5A-BA2B-4AE3D0436916}" presName="Name0" presStyleCnt="0">
        <dgm:presLayoutVars>
          <dgm:chPref val="1"/>
          <dgm:dir/>
          <dgm:animOne val="branch"/>
          <dgm:animLvl val="lvl"/>
          <dgm:resizeHandles val="exact"/>
        </dgm:presLayoutVars>
      </dgm:prSet>
      <dgm:spPr/>
      <dgm:t>
        <a:bodyPr/>
        <a:lstStyle/>
        <a:p>
          <a:endParaRPr lang="en-US"/>
        </a:p>
      </dgm:t>
    </dgm:pt>
    <dgm:pt modelId="{9FC202A0-8ACC-4F38-8662-C49F9FB7BE4D}" type="pres">
      <dgm:prSet presAssocID="{30B99A92-40B3-43BA-A705-FC2040FB32CF}" presName="root1" presStyleCnt="0"/>
      <dgm:spPr/>
    </dgm:pt>
    <dgm:pt modelId="{64122419-ADFB-4C96-80BA-D0045BEF1FC5}" type="pres">
      <dgm:prSet presAssocID="{30B99A92-40B3-43BA-A705-FC2040FB32CF}" presName="LevelOneTextNode" presStyleLbl="node0" presStyleIdx="0" presStyleCnt="1">
        <dgm:presLayoutVars>
          <dgm:chPref val="3"/>
        </dgm:presLayoutVars>
      </dgm:prSet>
      <dgm:spPr/>
      <dgm:t>
        <a:bodyPr/>
        <a:lstStyle/>
        <a:p>
          <a:endParaRPr lang="en-US"/>
        </a:p>
      </dgm:t>
    </dgm:pt>
    <dgm:pt modelId="{9BA79AA2-2E30-4A16-9AAD-DF03FC2CF908}" type="pres">
      <dgm:prSet presAssocID="{30B99A92-40B3-43BA-A705-FC2040FB32CF}" presName="level2hierChild" presStyleCnt="0"/>
      <dgm:spPr/>
    </dgm:pt>
    <dgm:pt modelId="{FFA5D572-F5A5-4502-A7D0-2348142EC798}" type="pres">
      <dgm:prSet presAssocID="{4C2C1AD7-364C-4FD7-ACB2-9C1FD7D7CAF6}" presName="conn2-1" presStyleLbl="parChTrans1D2" presStyleIdx="0" presStyleCnt="3"/>
      <dgm:spPr/>
      <dgm:t>
        <a:bodyPr/>
        <a:lstStyle/>
        <a:p>
          <a:endParaRPr lang="en-US"/>
        </a:p>
      </dgm:t>
    </dgm:pt>
    <dgm:pt modelId="{C194339D-2132-4025-AD3B-889A0A698C9F}" type="pres">
      <dgm:prSet presAssocID="{4C2C1AD7-364C-4FD7-ACB2-9C1FD7D7CAF6}" presName="connTx" presStyleLbl="parChTrans1D2" presStyleIdx="0" presStyleCnt="3"/>
      <dgm:spPr/>
      <dgm:t>
        <a:bodyPr/>
        <a:lstStyle/>
        <a:p>
          <a:endParaRPr lang="en-US"/>
        </a:p>
      </dgm:t>
    </dgm:pt>
    <dgm:pt modelId="{62531071-096E-44AD-9077-7B8681117A6C}" type="pres">
      <dgm:prSet presAssocID="{24F29F37-5DF9-4A7A-AAC4-B0E567E55FB3}" presName="root2" presStyleCnt="0"/>
      <dgm:spPr/>
    </dgm:pt>
    <dgm:pt modelId="{3A1D4F2A-B918-4FFB-90FA-960B8CD00F41}" type="pres">
      <dgm:prSet presAssocID="{24F29F37-5DF9-4A7A-AAC4-B0E567E55FB3}" presName="LevelTwoTextNode" presStyleLbl="node2" presStyleIdx="0" presStyleCnt="3">
        <dgm:presLayoutVars>
          <dgm:chPref val="3"/>
        </dgm:presLayoutVars>
      </dgm:prSet>
      <dgm:spPr/>
      <dgm:t>
        <a:bodyPr/>
        <a:lstStyle/>
        <a:p>
          <a:endParaRPr lang="en-US"/>
        </a:p>
      </dgm:t>
    </dgm:pt>
    <dgm:pt modelId="{920936DC-D2BF-430F-80C2-DFDD396F52B6}" type="pres">
      <dgm:prSet presAssocID="{24F29F37-5DF9-4A7A-AAC4-B0E567E55FB3}" presName="level3hierChild" presStyleCnt="0"/>
      <dgm:spPr/>
    </dgm:pt>
    <dgm:pt modelId="{D5820019-F3C1-498F-A24C-FD73B6C65A1A}" type="pres">
      <dgm:prSet presAssocID="{25E430B0-A6E7-4874-812E-21C60BA9D18F}" presName="conn2-1" presStyleLbl="parChTrans1D2" presStyleIdx="1" presStyleCnt="3"/>
      <dgm:spPr/>
      <dgm:t>
        <a:bodyPr/>
        <a:lstStyle/>
        <a:p>
          <a:endParaRPr lang="en-US"/>
        </a:p>
      </dgm:t>
    </dgm:pt>
    <dgm:pt modelId="{63F6130F-B1CE-4F0B-B5EC-B2D0F5541D02}" type="pres">
      <dgm:prSet presAssocID="{25E430B0-A6E7-4874-812E-21C60BA9D18F}" presName="connTx" presStyleLbl="parChTrans1D2" presStyleIdx="1" presStyleCnt="3"/>
      <dgm:spPr/>
      <dgm:t>
        <a:bodyPr/>
        <a:lstStyle/>
        <a:p>
          <a:endParaRPr lang="en-US"/>
        </a:p>
      </dgm:t>
    </dgm:pt>
    <dgm:pt modelId="{1FA71E91-5074-4F54-828F-C5CDA55D8623}" type="pres">
      <dgm:prSet presAssocID="{B106F3D0-D005-4F14-AD5D-358132222C94}" presName="root2" presStyleCnt="0"/>
      <dgm:spPr/>
    </dgm:pt>
    <dgm:pt modelId="{7F58BA66-69B4-4AB1-BB85-222D536DB329}" type="pres">
      <dgm:prSet presAssocID="{B106F3D0-D005-4F14-AD5D-358132222C94}" presName="LevelTwoTextNode" presStyleLbl="node2" presStyleIdx="1" presStyleCnt="3">
        <dgm:presLayoutVars>
          <dgm:chPref val="3"/>
        </dgm:presLayoutVars>
      </dgm:prSet>
      <dgm:spPr/>
      <dgm:t>
        <a:bodyPr/>
        <a:lstStyle/>
        <a:p>
          <a:endParaRPr lang="en-US"/>
        </a:p>
      </dgm:t>
    </dgm:pt>
    <dgm:pt modelId="{B756D93A-64FF-42BE-8859-2CFDBB64F252}" type="pres">
      <dgm:prSet presAssocID="{B106F3D0-D005-4F14-AD5D-358132222C94}" presName="level3hierChild" presStyleCnt="0"/>
      <dgm:spPr/>
    </dgm:pt>
    <dgm:pt modelId="{E7A622F7-7F5A-41D2-A0A7-F11BA9D7E37F}" type="pres">
      <dgm:prSet presAssocID="{E796FEBB-9683-4875-8574-917CFAB7F655}" presName="conn2-1" presStyleLbl="parChTrans1D2" presStyleIdx="2" presStyleCnt="3"/>
      <dgm:spPr/>
      <dgm:t>
        <a:bodyPr/>
        <a:lstStyle/>
        <a:p>
          <a:endParaRPr lang="en-US"/>
        </a:p>
      </dgm:t>
    </dgm:pt>
    <dgm:pt modelId="{58DF69C9-338D-40AF-89B0-9A1248F8691D}" type="pres">
      <dgm:prSet presAssocID="{E796FEBB-9683-4875-8574-917CFAB7F655}" presName="connTx" presStyleLbl="parChTrans1D2" presStyleIdx="2" presStyleCnt="3"/>
      <dgm:spPr/>
      <dgm:t>
        <a:bodyPr/>
        <a:lstStyle/>
        <a:p>
          <a:endParaRPr lang="en-US"/>
        </a:p>
      </dgm:t>
    </dgm:pt>
    <dgm:pt modelId="{FADC79AF-5CF3-4DC9-B8BD-BD28E4122A06}" type="pres">
      <dgm:prSet presAssocID="{B771F01C-BB3A-4A3B-86B2-C3DDF760ECE9}" presName="root2" presStyleCnt="0"/>
      <dgm:spPr/>
    </dgm:pt>
    <dgm:pt modelId="{4427E117-4BF8-4583-9F27-531217150280}" type="pres">
      <dgm:prSet presAssocID="{B771F01C-BB3A-4A3B-86B2-C3DDF760ECE9}" presName="LevelTwoTextNode" presStyleLbl="node2" presStyleIdx="2" presStyleCnt="3">
        <dgm:presLayoutVars>
          <dgm:chPref val="3"/>
        </dgm:presLayoutVars>
      </dgm:prSet>
      <dgm:spPr/>
      <dgm:t>
        <a:bodyPr/>
        <a:lstStyle/>
        <a:p>
          <a:endParaRPr lang="en-US"/>
        </a:p>
      </dgm:t>
    </dgm:pt>
    <dgm:pt modelId="{0344AE4C-6B1D-4CE0-8817-6569B2AB87A6}" type="pres">
      <dgm:prSet presAssocID="{B771F01C-BB3A-4A3B-86B2-C3DDF760ECE9}" presName="level3hierChild" presStyleCnt="0"/>
      <dgm:spPr/>
    </dgm:pt>
  </dgm:ptLst>
  <dgm:cxnLst>
    <dgm:cxn modelId="{E8D13F74-95D9-4C48-8A54-4F6161056E39}" type="presOf" srcId="{25E430B0-A6E7-4874-812E-21C60BA9D18F}" destId="{D5820019-F3C1-498F-A24C-FD73B6C65A1A}" srcOrd="0" destOrd="0" presId="urn:microsoft.com/office/officeart/2008/layout/HorizontalMultiLevelHierarchy"/>
    <dgm:cxn modelId="{880DD711-6464-41EE-B763-1C881BED1A49}" srcId="{30B99A92-40B3-43BA-A705-FC2040FB32CF}" destId="{24F29F37-5DF9-4A7A-AAC4-B0E567E55FB3}" srcOrd="0" destOrd="0" parTransId="{4C2C1AD7-364C-4FD7-ACB2-9C1FD7D7CAF6}" sibTransId="{E79C0DDD-A2F4-4759-B8DC-52D20F576D8D}"/>
    <dgm:cxn modelId="{7E460ACC-ABAD-41C6-898E-1D168FBE09A4}" type="presOf" srcId="{25E430B0-A6E7-4874-812E-21C60BA9D18F}" destId="{63F6130F-B1CE-4F0B-B5EC-B2D0F5541D02}" srcOrd="1" destOrd="0" presId="urn:microsoft.com/office/officeart/2008/layout/HorizontalMultiLevelHierarchy"/>
    <dgm:cxn modelId="{289A1210-B2F3-4AA8-9EBC-0CA5A0643004}" type="presOf" srcId="{E796FEBB-9683-4875-8574-917CFAB7F655}" destId="{58DF69C9-338D-40AF-89B0-9A1248F8691D}" srcOrd="1" destOrd="0" presId="urn:microsoft.com/office/officeart/2008/layout/HorizontalMultiLevelHierarchy"/>
    <dgm:cxn modelId="{3545A920-946D-4ED4-868E-C88AD80C17DD}" srcId="{38610B8D-7083-4D5A-BA2B-4AE3D0436916}" destId="{30B99A92-40B3-43BA-A705-FC2040FB32CF}" srcOrd="0" destOrd="0" parTransId="{1706EAB7-5860-4B81-A283-276872FA27D9}" sibTransId="{11D64EBA-6F3E-4694-A8DF-EA70C61A0E76}"/>
    <dgm:cxn modelId="{D740F1CB-4B7C-45A4-B220-FB5469284D8F}" type="presOf" srcId="{B106F3D0-D005-4F14-AD5D-358132222C94}" destId="{7F58BA66-69B4-4AB1-BB85-222D536DB329}" srcOrd="0" destOrd="0" presId="urn:microsoft.com/office/officeart/2008/layout/HorizontalMultiLevelHierarchy"/>
    <dgm:cxn modelId="{761BCE6C-116B-429A-A125-06384A7CC1DB}" type="presOf" srcId="{E796FEBB-9683-4875-8574-917CFAB7F655}" destId="{E7A622F7-7F5A-41D2-A0A7-F11BA9D7E37F}" srcOrd="0" destOrd="0" presId="urn:microsoft.com/office/officeart/2008/layout/HorizontalMultiLevelHierarchy"/>
    <dgm:cxn modelId="{9DC76A5D-253C-4FB7-836B-FCBF947BEA7D}" type="presOf" srcId="{B771F01C-BB3A-4A3B-86B2-C3DDF760ECE9}" destId="{4427E117-4BF8-4583-9F27-531217150280}" srcOrd="0" destOrd="0" presId="urn:microsoft.com/office/officeart/2008/layout/HorizontalMultiLevelHierarchy"/>
    <dgm:cxn modelId="{2C01D4C3-D96E-4027-9344-E272E8BC2D0F}" type="presOf" srcId="{38610B8D-7083-4D5A-BA2B-4AE3D0436916}" destId="{1D7758EC-8666-4523-AED4-DABC59BDBEB6}" srcOrd="0" destOrd="0" presId="urn:microsoft.com/office/officeart/2008/layout/HorizontalMultiLevelHierarchy"/>
    <dgm:cxn modelId="{A36925A7-BD30-44CF-AE38-C821E5E3AC4C}" type="presOf" srcId="{4C2C1AD7-364C-4FD7-ACB2-9C1FD7D7CAF6}" destId="{FFA5D572-F5A5-4502-A7D0-2348142EC798}" srcOrd="0" destOrd="0" presId="urn:microsoft.com/office/officeart/2008/layout/HorizontalMultiLevelHierarchy"/>
    <dgm:cxn modelId="{5B62B5A5-9939-4876-94B1-3CA7DFF388B5}" type="presOf" srcId="{4C2C1AD7-364C-4FD7-ACB2-9C1FD7D7CAF6}" destId="{C194339D-2132-4025-AD3B-889A0A698C9F}" srcOrd="1" destOrd="0" presId="urn:microsoft.com/office/officeart/2008/layout/HorizontalMultiLevelHierarchy"/>
    <dgm:cxn modelId="{94F9DC0E-D8AB-4BC7-8E71-D3158D97D950}" srcId="{30B99A92-40B3-43BA-A705-FC2040FB32CF}" destId="{B771F01C-BB3A-4A3B-86B2-C3DDF760ECE9}" srcOrd="2" destOrd="0" parTransId="{E796FEBB-9683-4875-8574-917CFAB7F655}" sibTransId="{C1478032-B58F-4FD2-A2AD-1545E6C9D2AC}"/>
    <dgm:cxn modelId="{32CF075A-58E0-4394-8C76-83334E54B953}" type="presOf" srcId="{30B99A92-40B3-43BA-A705-FC2040FB32CF}" destId="{64122419-ADFB-4C96-80BA-D0045BEF1FC5}" srcOrd="0" destOrd="0" presId="urn:microsoft.com/office/officeart/2008/layout/HorizontalMultiLevelHierarchy"/>
    <dgm:cxn modelId="{1F8A6F02-C6CC-4B9D-817A-7324BCFC3D24}" type="presOf" srcId="{24F29F37-5DF9-4A7A-AAC4-B0E567E55FB3}" destId="{3A1D4F2A-B918-4FFB-90FA-960B8CD00F41}" srcOrd="0" destOrd="0" presId="urn:microsoft.com/office/officeart/2008/layout/HorizontalMultiLevelHierarchy"/>
    <dgm:cxn modelId="{6107BB2E-39F9-43BF-A783-6E1CA150E8EE}" srcId="{30B99A92-40B3-43BA-A705-FC2040FB32CF}" destId="{B106F3D0-D005-4F14-AD5D-358132222C94}" srcOrd="1" destOrd="0" parTransId="{25E430B0-A6E7-4874-812E-21C60BA9D18F}" sibTransId="{4C10E61F-2581-4D1F-838E-3CF7503A3D72}"/>
    <dgm:cxn modelId="{7F3D0DF7-1126-42B7-A04B-B464ED6D8317}" type="presParOf" srcId="{1D7758EC-8666-4523-AED4-DABC59BDBEB6}" destId="{9FC202A0-8ACC-4F38-8662-C49F9FB7BE4D}" srcOrd="0" destOrd="0" presId="urn:microsoft.com/office/officeart/2008/layout/HorizontalMultiLevelHierarchy"/>
    <dgm:cxn modelId="{BAEC13D6-6F2B-4723-9325-F4AEF1F79B4A}" type="presParOf" srcId="{9FC202A0-8ACC-4F38-8662-C49F9FB7BE4D}" destId="{64122419-ADFB-4C96-80BA-D0045BEF1FC5}" srcOrd="0" destOrd="0" presId="urn:microsoft.com/office/officeart/2008/layout/HorizontalMultiLevelHierarchy"/>
    <dgm:cxn modelId="{067269BF-35CA-42B9-9065-74498BB8249D}" type="presParOf" srcId="{9FC202A0-8ACC-4F38-8662-C49F9FB7BE4D}" destId="{9BA79AA2-2E30-4A16-9AAD-DF03FC2CF908}" srcOrd="1" destOrd="0" presId="urn:microsoft.com/office/officeart/2008/layout/HorizontalMultiLevelHierarchy"/>
    <dgm:cxn modelId="{8FCC1BC1-04BB-45FB-9CD6-4097A8BC7C7E}" type="presParOf" srcId="{9BA79AA2-2E30-4A16-9AAD-DF03FC2CF908}" destId="{FFA5D572-F5A5-4502-A7D0-2348142EC798}" srcOrd="0" destOrd="0" presId="urn:microsoft.com/office/officeart/2008/layout/HorizontalMultiLevelHierarchy"/>
    <dgm:cxn modelId="{836BD9E7-774A-4CE8-BE3A-849E320E837B}" type="presParOf" srcId="{FFA5D572-F5A5-4502-A7D0-2348142EC798}" destId="{C194339D-2132-4025-AD3B-889A0A698C9F}" srcOrd="0" destOrd="0" presId="urn:microsoft.com/office/officeart/2008/layout/HorizontalMultiLevelHierarchy"/>
    <dgm:cxn modelId="{9A971518-DBEC-49B3-B6A2-E63AD0064A0F}" type="presParOf" srcId="{9BA79AA2-2E30-4A16-9AAD-DF03FC2CF908}" destId="{62531071-096E-44AD-9077-7B8681117A6C}" srcOrd="1" destOrd="0" presId="urn:microsoft.com/office/officeart/2008/layout/HorizontalMultiLevelHierarchy"/>
    <dgm:cxn modelId="{5C58A844-67B1-4310-A3F3-BB11C5A07E40}" type="presParOf" srcId="{62531071-096E-44AD-9077-7B8681117A6C}" destId="{3A1D4F2A-B918-4FFB-90FA-960B8CD00F41}" srcOrd="0" destOrd="0" presId="urn:microsoft.com/office/officeart/2008/layout/HorizontalMultiLevelHierarchy"/>
    <dgm:cxn modelId="{E86326E4-DB93-4F8E-B1BE-92703EB681F9}" type="presParOf" srcId="{62531071-096E-44AD-9077-7B8681117A6C}" destId="{920936DC-D2BF-430F-80C2-DFDD396F52B6}" srcOrd="1" destOrd="0" presId="urn:microsoft.com/office/officeart/2008/layout/HorizontalMultiLevelHierarchy"/>
    <dgm:cxn modelId="{278A8893-11C7-4A4E-8AAF-BD38042644B2}" type="presParOf" srcId="{9BA79AA2-2E30-4A16-9AAD-DF03FC2CF908}" destId="{D5820019-F3C1-498F-A24C-FD73B6C65A1A}" srcOrd="2" destOrd="0" presId="urn:microsoft.com/office/officeart/2008/layout/HorizontalMultiLevelHierarchy"/>
    <dgm:cxn modelId="{5CD669D9-F744-4753-8B7D-1BF8A2D178BE}" type="presParOf" srcId="{D5820019-F3C1-498F-A24C-FD73B6C65A1A}" destId="{63F6130F-B1CE-4F0B-B5EC-B2D0F5541D02}" srcOrd="0" destOrd="0" presId="urn:microsoft.com/office/officeart/2008/layout/HorizontalMultiLevelHierarchy"/>
    <dgm:cxn modelId="{ED6D5D04-8F08-4AE8-88B1-51FEDF184925}" type="presParOf" srcId="{9BA79AA2-2E30-4A16-9AAD-DF03FC2CF908}" destId="{1FA71E91-5074-4F54-828F-C5CDA55D8623}" srcOrd="3" destOrd="0" presId="urn:microsoft.com/office/officeart/2008/layout/HorizontalMultiLevelHierarchy"/>
    <dgm:cxn modelId="{7D1E6898-1259-4E9E-A10A-D5064C173138}" type="presParOf" srcId="{1FA71E91-5074-4F54-828F-C5CDA55D8623}" destId="{7F58BA66-69B4-4AB1-BB85-222D536DB329}" srcOrd="0" destOrd="0" presId="urn:microsoft.com/office/officeart/2008/layout/HorizontalMultiLevelHierarchy"/>
    <dgm:cxn modelId="{4475C0A7-E567-4343-99C8-390AFA0573E2}" type="presParOf" srcId="{1FA71E91-5074-4F54-828F-C5CDA55D8623}" destId="{B756D93A-64FF-42BE-8859-2CFDBB64F252}" srcOrd="1" destOrd="0" presId="urn:microsoft.com/office/officeart/2008/layout/HorizontalMultiLevelHierarchy"/>
    <dgm:cxn modelId="{449C9C40-35A3-41FB-BF43-14E28ACCD033}" type="presParOf" srcId="{9BA79AA2-2E30-4A16-9AAD-DF03FC2CF908}" destId="{E7A622F7-7F5A-41D2-A0A7-F11BA9D7E37F}" srcOrd="4" destOrd="0" presId="urn:microsoft.com/office/officeart/2008/layout/HorizontalMultiLevelHierarchy"/>
    <dgm:cxn modelId="{94960B72-C35B-4C13-BD0E-5940403322BA}" type="presParOf" srcId="{E7A622F7-7F5A-41D2-A0A7-F11BA9D7E37F}" destId="{58DF69C9-338D-40AF-89B0-9A1248F8691D}" srcOrd="0" destOrd="0" presId="urn:microsoft.com/office/officeart/2008/layout/HorizontalMultiLevelHierarchy"/>
    <dgm:cxn modelId="{DDCFD7E8-93DE-4AF1-9FFF-DC3E02F71159}" type="presParOf" srcId="{9BA79AA2-2E30-4A16-9AAD-DF03FC2CF908}" destId="{FADC79AF-5CF3-4DC9-B8BD-BD28E4122A06}" srcOrd="5" destOrd="0" presId="urn:microsoft.com/office/officeart/2008/layout/HorizontalMultiLevelHierarchy"/>
    <dgm:cxn modelId="{E16101F7-EF4C-4F2E-A0A2-13E23282E993}" type="presParOf" srcId="{FADC79AF-5CF3-4DC9-B8BD-BD28E4122A06}" destId="{4427E117-4BF8-4583-9F27-531217150280}" srcOrd="0" destOrd="0" presId="urn:microsoft.com/office/officeart/2008/layout/HorizontalMultiLevelHierarchy"/>
    <dgm:cxn modelId="{19968DF5-19A8-46E5-8FC4-1193543BE28E}" type="presParOf" srcId="{FADC79AF-5CF3-4DC9-B8BD-BD28E4122A06}" destId="{0344AE4C-6B1D-4CE0-8817-6569B2AB87A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CF8668-E2D7-40FD-81C4-FFD8D031F4C6}" type="doc">
      <dgm:prSet loTypeId="urn:microsoft.com/office/officeart/2005/8/layout/vList3" loCatId="picture" qsTypeId="urn:microsoft.com/office/officeart/2005/8/quickstyle/simple1" qsCatId="simple" csTypeId="urn:microsoft.com/office/officeart/2005/8/colors/colorful2" csCatId="colorful" phldr="1"/>
      <dgm:spPr/>
    </dgm:pt>
    <dgm:pt modelId="{B2022FF8-B439-4702-B87E-EAF465691E85}">
      <dgm:prSet phldrT="[Text]" custT="1"/>
      <dgm:spPr/>
      <dgm:t>
        <a:bodyPr/>
        <a:lstStyle/>
        <a:p>
          <a:r>
            <a:rPr lang="en-US" sz="1400" b="1" dirty="0" smtClean="0">
              <a:solidFill>
                <a:schemeClr val="bg1"/>
              </a:solidFill>
              <a:latin typeface="Cambria" pitchFamily="18" charset="0"/>
              <a:ea typeface="Cambria" pitchFamily="18" charset="0"/>
            </a:rPr>
            <a:t>Permohonan pailit dapat juga diajukan oleh kejaksaan untuk kepentingan umum</a:t>
          </a:r>
          <a:endParaRPr lang="en-US" sz="1400" b="1" dirty="0">
            <a:solidFill>
              <a:schemeClr val="bg1"/>
            </a:solidFill>
            <a:latin typeface="Cambria" pitchFamily="18" charset="0"/>
            <a:ea typeface="Cambria" pitchFamily="18" charset="0"/>
          </a:endParaRPr>
        </a:p>
      </dgm:t>
    </dgm:pt>
    <dgm:pt modelId="{73AF1E01-2ACF-4440-801F-848FE39F5627}" type="parTrans" cxnId="{2A257324-B891-4DFD-9BB9-81023ACF0275}">
      <dgm:prSet/>
      <dgm:spPr/>
      <dgm:t>
        <a:bodyPr/>
        <a:lstStyle/>
        <a:p>
          <a:endParaRPr lang="en-US" sz="1400">
            <a:solidFill>
              <a:schemeClr val="bg1"/>
            </a:solidFill>
            <a:latin typeface="Cambria" pitchFamily="18" charset="0"/>
            <a:ea typeface="Cambria" pitchFamily="18" charset="0"/>
          </a:endParaRPr>
        </a:p>
      </dgm:t>
    </dgm:pt>
    <dgm:pt modelId="{02616C11-EF8D-4209-9640-0CBD61B8186A}" type="sibTrans" cxnId="{2A257324-B891-4DFD-9BB9-81023ACF0275}">
      <dgm:prSet/>
      <dgm:spPr/>
      <dgm:t>
        <a:bodyPr/>
        <a:lstStyle/>
        <a:p>
          <a:endParaRPr lang="en-US" sz="1400">
            <a:solidFill>
              <a:schemeClr val="bg1"/>
            </a:solidFill>
            <a:latin typeface="Cambria" pitchFamily="18" charset="0"/>
            <a:ea typeface="Cambria" pitchFamily="18" charset="0"/>
          </a:endParaRPr>
        </a:p>
      </dgm:t>
    </dgm:pt>
    <dgm:pt modelId="{B5EEB68B-9994-4952-888B-1BF8D4CE78C3}">
      <dgm:prSet phldrT="[Text]" custT="1"/>
      <dgm:spPr/>
      <dgm:t>
        <a:bodyPr/>
        <a:lstStyle/>
        <a:p>
          <a:r>
            <a:rPr lang="en-US" sz="1400" b="1" dirty="0" smtClean="0">
              <a:solidFill>
                <a:schemeClr val="bg1"/>
              </a:solidFill>
              <a:latin typeface="Cambria" pitchFamily="18" charset="0"/>
              <a:ea typeface="Cambria" pitchFamily="18" charset="0"/>
            </a:rPr>
            <a:t>Dalam hal Debitor adalah bank, permohonan pernyataan pailit hanya dapat diajukan oleh Bank Indonesia</a:t>
          </a:r>
          <a:endParaRPr lang="en-US" sz="1400" b="1" dirty="0">
            <a:solidFill>
              <a:schemeClr val="bg1"/>
            </a:solidFill>
            <a:latin typeface="Cambria" pitchFamily="18" charset="0"/>
            <a:ea typeface="Cambria" pitchFamily="18" charset="0"/>
          </a:endParaRPr>
        </a:p>
      </dgm:t>
    </dgm:pt>
    <dgm:pt modelId="{3F8DBD25-7840-430E-8D4C-CB9BD7723F6A}" type="parTrans" cxnId="{EEC9DBBC-278E-4A80-80DD-B8B0AD1D7F3C}">
      <dgm:prSet/>
      <dgm:spPr/>
      <dgm:t>
        <a:bodyPr/>
        <a:lstStyle/>
        <a:p>
          <a:endParaRPr lang="en-US" sz="1400">
            <a:solidFill>
              <a:schemeClr val="bg1"/>
            </a:solidFill>
            <a:latin typeface="Cambria" pitchFamily="18" charset="0"/>
            <a:ea typeface="Cambria" pitchFamily="18" charset="0"/>
          </a:endParaRPr>
        </a:p>
      </dgm:t>
    </dgm:pt>
    <dgm:pt modelId="{47F1EB07-82C9-432B-9B3E-1FD2CA579899}" type="sibTrans" cxnId="{EEC9DBBC-278E-4A80-80DD-B8B0AD1D7F3C}">
      <dgm:prSet/>
      <dgm:spPr/>
      <dgm:t>
        <a:bodyPr/>
        <a:lstStyle/>
        <a:p>
          <a:endParaRPr lang="en-US" sz="1400">
            <a:solidFill>
              <a:schemeClr val="bg1"/>
            </a:solidFill>
            <a:latin typeface="Cambria" pitchFamily="18" charset="0"/>
            <a:ea typeface="Cambria" pitchFamily="18" charset="0"/>
          </a:endParaRPr>
        </a:p>
      </dgm:t>
    </dgm:pt>
    <dgm:pt modelId="{2E92EA6A-AF61-4159-AEA5-226245D7F83B}">
      <dgm:prSet phldrT="[Text]" custT="1"/>
      <dgm:spPr/>
      <dgm:t>
        <a:bodyPr/>
        <a:lstStyle/>
        <a:p>
          <a:r>
            <a:rPr lang="sv-SE" sz="1400" b="1" dirty="0" smtClean="0">
              <a:solidFill>
                <a:schemeClr val="bg1"/>
              </a:solidFill>
              <a:latin typeface="Cambria" pitchFamily="18" charset="0"/>
              <a:ea typeface="Cambria" pitchFamily="18" charset="0"/>
            </a:rPr>
            <a:t>Dalam hal Debitor adalah Perusahaan Efek, Bursa Efek, Lembaga Kliring </a:t>
          </a:r>
          <a:r>
            <a:rPr lang="en-US" sz="1400" b="1" dirty="0" smtClean="0">
              <a:solidFill>
                <a:schemeClr val="bg1"/>
              </a:solidFill>
              <a:latin typeface="Cambria" pitchFamily="18" charset="0"/>
              <a:ea typeface="Cambria" pitchFamily="18" charset="0"/>
            </a:rPr>
            <a:t>dan Penjaminan, Lembaga Penyimpanan dan Penyelesaian, permohonan </a:t>
          </a:r>
          <a:r>
            <a:rPr lang="sv-SE" sz="1400" b="1" dirty="0" smtClean="0">
              <a:solidFill>
                <a:schemeClr val="bg1"/>
              </a:solidFill>
              <a:latin typeface="Cambria" pitchFamily="18" charset="0"/>
              <a:ea typeface="Cambria" pitchFamily="18" charset="0"/>
            </a:rPr>
            <a:t>pernyataan pailit hanya dapat diajukan oleh Badan Pengawas Pasar Modal</a:t>
          </a:r>
          <a:endParaRPr lang="en-US" sz="1400" b="1" dirty="0">
            <a:solidFill>
              <a:schemeClr val="bg1"/>
            </a:solidFill>
            <a:latin typeface="Cambria" pitchFamily="18" charset="0"/>
            <a:ea typeface="Cambria" pitchFamily="18" charset="0"/>
          </a:endParaRPr>
        </a:p>
      </dgm:t>
    </dgm:pt>
    <dgm:pt modelId="{68FE58FF-6B73-44A8-8BFE-EFA42B2A0272}" type="parTrans" cxnId="{BB159B7E-F32F-4036-8891-4BA124138B7F}">
      <dgm:prSet/>
      <dgm:spPr/>
      <dgm:t>
        <a:bodyPr/>
        <a:lstStyle/>
        <a:p>
          <a:endParaRPr lang="en-US" sz="1400">
            <a:solidFill>
              <a:schemeClr val="bg1"/>
            </a:solidFill>
            <a:latin typeface="Cambria" pitchFamily="18" charset="0"/>
            <a:ea typeface="Cambria" pitchFamily="18" charset="0"/>
          </a:endParaRPr>
        </a:p>
      </dgm:t>
    </dgm:pt>
    <dgm:pt modelId="{DD31567D-42E9-48C3-8AE2-F2E4637289A7}" type="sibTrans" cxnId="{BB159B7E-F32F-4036-8891-4BA124138B7F}">
      <dgm:prSet/>
      <dgm:spPr/>
      <dgm:t>
        <a:bodyPr/>
        <a:lstStyle/>
        <a:p>
          <a:endParaRPr lang="en-US" sz="1400">
            <a:solidFill>
              <a:schemeClr val="bg1"/>
            </a:solidFill>
            <a:latin typeface="Cambria" pitchFamily="18" charset="0"/>
            <a:ea typeface="Cambria" pitchFamily="18" charset="0"/>
          </a:endParaRPr>
        </a:p>
      </dgm:t>
    </dgm:pt>
    <dgm:pt modelId="{C51218B2-1269-4C15-A04C-482B01C53640}">
      <dgm:prSet phldrT="[Text]" custT="1"/>
      <dgm:spPr/>
      <dgm:t>
        <a:bodyPr/>
        <a:lstStyle/>
        <a:p>
          <a:endParaRPr lang="en-US" sz="1400" b="1" dirty="0" smtClean="0">
            <a:solidFill>
              <a:schemeClr val="bg1"/>
            </a:solidFill>
            <a:latin typeface="Cambria" pitchFamily="18" charset="0"/>
            <a:ea typeface="Cambria" pitchFamily="18" charset="0"/>
          </a:endParaRPr>
        </a:p>
        <a:p>
          <a:r>
            <a:rPr lang="en-US" sz="1400" b="1" dirty="0" smtClean="0">
              <a:solidFill>
                <a:schemeClr val="bg1"/>
              </a:solidFill>
              <a:latin typeface="Cambria" pitchFamily="18" charset="0"/>
              <a:ea typeface="Cambria" pitchFamily="18" charset="0"/>
            </a:rPr>
            <a:t>Dalam hal Debitor adalah Perusahaan Asuransi, Perusahaan Reasuransi, Dana Pensiun, atau Badan Usaha Milik Negara yang bergerak di bidang </a:t>
          </a:r>
          <a:r>
            <a:rPr lang="sv-SE" sz="1400" b="1" dirty="0" smtClean="0">
              <a:solidFill>
                <a:schemeClr val="bg1"/>
              </a:solidFill>
              <a:latin typeface="Cambria" pitchFamily="18" charset="0"/>
              <a:ea typeface="Cambria" pitchFamily="18" charset="0"/>
            </a:rPr>
            <a:t>kepentingan publik, permohonan pernyataan pailit hanya dapat diajukan </a:t>
          </a:r>
          <a:r>
            <a:rPr lang="en-US" sz="1400" b="1" dirty="0" smtClean="0">
              <a:solidFill>
                <a:schemeClr val="bg1"/>
              </a:solidFill>
              <a:latin typeface="Cambria" pitchFamily="18" charset="0"/>
              <a:ea typeface="Cambria" pitchFamily="18" charset="0"/>
            </a:rPr>
            <a:t>oleh Menteri Keuangan.</a:t>
          </a:r>
        </a:p>
        <a:p>
          <a:endParaRPr lang="en-US" sz="1400" b="1" dirty="0">
            <a:solidFill>
              <a:schemeClr val="bg1"/>
            </a:solidFill>
            <a:latin typeface="Cambria" pitchFamily="18" charset="0"/>
            <a:ea typeface="Cambria" pitchFamily="18" charset="0"/>
          </a:endParaRPr>
        </a:p>
      </dgm:t>
    </dgm:pt>
    <dgm:pt modelId="{CA09BE5F-0D5C-4CCE-804F-175F29FB3ECB}" type="parTrans" cxnId="{CE827AA6-7B67-4249-8EE5-C681374092FB}">
      <dgm:prSet/>
      <dgm:spPr/>
      <dgm:t>
        <a:bodyPr/>
        <a:lstStyle/>
        <a:p>
          <a:endParaRPr lang="en-US" sz="1400">
            <a:solidFill>
              <a:schemeClr val="bg1"/>
            </a:solidFill>
            <a:latin typeface="Cambria" pitchFamily="18" charset="0"/>
            <a:ea typeface="Cambria" pitchFamily="18" charset="0"/>
          </a:endParaRPr>
        </a:p>
      </dgm:t>
    </dgm:pt>
    <dgm:pt modelId="{88E0776C-D657-4272-9332-4194F5A145B7}" type="sibTrans" cxnId="{CE827AA6-7B67-4249-8EE5-C681374092FB}">
      <dgm:prSet/>
      <dgm:spPr/>
      <dgm:t>
        <a:bodyPr/>
        <a:lstStyle/>
        <a:p>
          <a:endParaRPr lang="en-US" sz="1400">
            <a:solidFill>
              <a:schemeClr val="bg1"/>
            </a:solidFill>
            <a:latin typeface="Cambria" pitchFamily="18" charset="0"/>
            <a:ea typeface="Cambria" pitchFamily="18" charset="0"/>
          </a:endParaRPr>
        </a:p>
      </dgm:t>
    </dgm:pt>
    <dgm:pt modelId="{957F82F3-61BB-46E7-8C2F-5A0ED908B476}" type="pres">
      <dgm:prSet presAssocID="{B2CF8668-E2D7-40FD-81C4-FFD8D031F4C6}" presName="linearFlow" presStyleCnt="0">
        <dgm:presLayoutVars>
          <dgm:dir/>
          <dgm:resizeHandles val="exact"/>
        </dgm:presLayoutVars>
      </dgm:prSet>
      <dgm:spPr/>
    </dgm:pt>
    <dgm:pt modelId="{0A69E901-77FA-4BDF-BE9C-8E2AFCC393D7}" type="pres">
      <dgm:prSet presAssocID="{B2022FF8-B439-4702-B87E-EAF465691E85}" presName="composite" presStyleCnt="0"/>
      <dgm:spPr/>
    </dgm:pt>
    <dgm:pt modelId="{0FAAE892-5EB3-4F2A-AC1E-A478DD43693F}" type="pres">
      <dgm:prSet presAssocID="{B2022FF8-B439-4702-B87E-EAF465691E85}" presName="imgShp" presStyleLbl="fgImgPlace1" presStyleIdx="0" presStyleCnt="4"/>
      <dgm:spPr/>
    </dgm:pt>
    <dgm:pt modelId="{2A8031A8-3BA4-4181-9C25-318E65909C82}" type="pres">
      <dgm:prSet presAssocID="{B2022FF8-B439-4702-B87E-EAF465691E85}" presName="txShp" presStyleLbl="node1" presStyleIdx="0" presStyleCnt="4">
        <dgm:presLayoutVars>
          <dgm:bulletEnabled val="1"/>
        </dgm:presLayoutVars>
      </dgm:prSet>
      <dgm:spPr/>
      <dgm:t>
        <a:bodyPr/>
        <a:lstStyle/>
        <a:p>
          <a:endParaRPr lang="en-US"/>
        </a:p>
      </dgm:t>
    </dgm:pt>
    <dgm:pt modelId="{1F537DB5-368E-4CE1-BABE-9B102138965A}" type="pres">
      <dgm:prSet presAssocID="{02616C11-EF8D-4209-9640-0CBD61B8186A}" presName="spacing" presStyleCnt="0"/>
      <dgm:spPr/>
    </dgm:pt>
    <dgm:pt modelId="{6CAA30C0-F77C-4B08-B247-EAE1A95A0C5D}" type="pres">
      <dgm:prSet presAssocID="{B5EEB68B-9994-4952-888B-1BF8D4CE78C3}" presName="composite" presStyleCnt="0"/>
      <dgm:spPr/>
    </dgm:pt>
    <dgm:pt modelId="{73BF896C-EB81-4761-82A5-1CC572ACAB29}" type="pres">
      <dgm:prSet presAssocID="{B5EEB68B-9994-4952-888B-1BF8D4CE78C3}" presName="imgShp" presStyleLbl="fgImgPlace1" presStyleIdx="1" presStyleCnt="4"/>
      <dgm:spPr/>
    </dgm:pt>
    <dgm:pt modelId="{9FBA12D0-B279-4DDA-B3CF-CDCBB7AD11FF}" type="pres">
      <dgm:prSet presAssocID="{B5EEB68B-9994-4952-888B-1BF8D4CE78C3}" presName="txShp" presStyleLbl="node1" presStyleIdx="1" presStyleCnt="4">
        <dgm:presLayoutVars>
          <dgm:bulletEnabled val="1"/>
        </dgm:presLayoutVars>
      </dgm:prSet>
      <dgm:spPr/>
      <dgm:t>
        <a:bodyPr/>
        <a:lstStyle/>
        <a:p>
          <a:endParaRPr lang="en-US"/>
        </a:p>
      </dgm:t>
    </dgm:pt>
    <dgm:pt modelId="{63DED66B-732C-4022-8DD3-3299FC8915C5}" type="pres">
      <dgm:prSet presAssocID="{47F1EB07-82C9-432B-9B3E-1FD2CA579899}" presName="spacing" presStyleCnt="0"/>
      <dgm:spPr/>
    </dgm:pt>
    <dgm:pt modelId="{02ED7A6A-D6F4-4B04-A164-79C89BCC7DC2}" type="pres">
      <dgm:prSet presAssocID="{2E92EA6A-AF61-4159-AEA5-226245D7F83B}" presName="composite" presStyleCnt="0"/>
      <dgm:spPr/>
    </dgm:pt>
    <dgm:pt modelId="{BC588775-18E1-4708-8C16-6CD530224922}" type="pres">
      <dgm:prSet presAssocID="{2E92EA6A-AF61-4159-AEA5-226245D7F83B}" presName="imgShp" presStyleLbl="fgImgPlace1" presStyleIdx="2" presStyleCnt="4"/>
      <dgm:spPr/>
    </dgm:pt>
    <dgm:pt modelId="{0536644B-39B9-457C-97C0-D3FCE40F7EDA}" type="pres">
      <dgm:prSet presAssocID="{2E92EA6A-AF61-4159-AEA5-226245D7F83B}" presName="txShp" presStyleLbl="node1" presStyleIdx="2" presStyleCnt="4">
        <dgm:presLayoutVars>
          <dgm:bulletEnabled val="1"/>
        </dgm:presLayoutVars>
      </dgm:prSet>
      <dgm:spPr/>
      <dgm:t>
        <a:bodyPr/>
        <a:lstStyle/>
        <a:p>
          <a:endParaRPr lang="en-US"/>
        </a:p>
      </dgm:t>
    </dgm:pt>
    <dgm:pt modelId="{2AA0C1FF-680F-4760-A3FA-D9DF499BB1B6}" type="pres">
      <dgm:prSet presAssocID="{DD31567D-42E9-48C3-8AE2-F2E4637289A7}" presName="spacing" presStyleCnt="0"/>
      <dgm:spPr/>
    </dgm:pt>
    <dgm:pt modelId="{643C6272-E553-4E7E-8BB0-271A9CE05820}" type="pres">
      <dgm:prSet presAssocID="{C51218B2-1269-4C15-A04C-482B01C53640}" presName="composite" presStyleCnt="0"/>
      <dgm:spPr/>
    </dgm:pt>
    <dgm:pt modelId="{1F5A2702-F24F-4D2B-8278-586E12AEEFB6}" type="pres">
      <dgm:prSet presAssocID="{C51218B2-1269-4C15-A04C-482B01C53640}" presName="imgShp" presStyleLbl="fgImgPlace1" presStyleIdx="3" presStyleCnt="4"/>
      <dgm:spPr/>
    </dgm:pt>
    <dgm:pt modelId="{545C9EE4-A73A-4F52-A7D7-D3C4E7CBA93B}" type="pres">
      <dgm:prSet presAssocID="{C51218B2-1269-4C15-A04C-482B01C53640}" presName="txShp" presStyleLbl="node1" presStyleIdx="3" presStyleCnt="4">
        <dgm:presLayoutVars>
          <dgm:bulletEnabled val="1"/>
        </dgm:presLayoutVars>
      </dgm:prSet>
      <dgm:spPr/>
      <dgm:t>
        <a:bodyPr/>
        <a:lstStyle/>
        <a:p>
          <a:endParaRPr lang="en-US"/>
        </a:p>
      </dgm:t>
    </dgm:pt>
  </dgm:ptLst>
  <dgm:cxnLst>
    <dgm:cxn modelId="{C488BFCA-9254-441A-8F18-2BB7E3C220D6}" type="presOf" srcId="{B2022FF8-B439-4702-B87E-EAF465691E85}" destId="{2A8031A8-3BA4-4181-9C25-318E65909C82}" srcOrd="0" destOrd="0" presId="urn:microsoft.com/office/officeart/2005/8/layout/vList3"/>
    <dgm:cxn modelId="{1CE27571-5409-42AE-8CE2-6A8CB53D6BDB}" type="presOf" srcId="{B5EEB68B-9994-4952-888B-1BF8D4CE78C3}" destId="{9FBA12D0-B279-4DDA-B3CF-CDCBB7AD11FF}" srcOrd="0" destOrd="0" presId="urn:microsoft.com/office/officeart/2005/8/layout/vList3"/>
    <dgm:cxn modelId="{2A257324-B891-4DFD-9BB9-81023ACF0275}" srcId="{B2CF8668-E2D7-40FD-81C4-FFD8D031F4C6}" destId="{B2022FF8-B439-4702-B87E-EAF465691E85}" srcOrd="0" destOrd="0" parTransId="{73AF1E01-2ACF-4440-801F-848FE39F5627}" sibTransId="{02616C11-EF8D-4209-9640-0CBD61B8186A}"/>
    <dgm:cxn modelId="{EEC9DBBC-278E-4A80-80DD-B8B0AD1D7F3C}" srcId="{B2CF8668-E2D7-40FD-81C4-FFD8D031F4C6}" destId="{B5EEB68B-9994-4952-888B-1BF8D4CE78C3}" srcOrd="1" destOrd="0" parTransId="{3F8DBD25-7840-430E-8D4C-CB9BD7723F6A}" sibTransId="{47F1EB07-82C9-432B-9B3E-1FD2CA579899}"/>
    <dgm:cxn modelId="{45CA9E83-C236-4C31-9FC3-91DA36DD4BA4}" type="presOf" srcId="{C51218B2-1269-4C15-A04C-482B01C53640}" destId="{545C9EE4-A73A-4F52-A7D7-D3C4E7CBA93B}" srcOrd="0" destOrd="0" presId="urn:microsoft.com/office/officeart/2005/8/layout/vList3"/>
    <dgm:cxn modelId="{EC887B76-5992-415D-B663-4B1DDB24B9F9}" type="presOf" srcId="{B2CF8668-E2D7-40FD-81C4-FFD8D031F4C6}" destId="{957F82F3-61BB-46E7-8C2F-5A0ED908B476}" srcOrd="0" destOrd="0" presId="urn:microsoft.com/office/officeart/2005/8/layout/vList3"/>
    <dgm:cxn modelId="{BB159B7E-F32F-4036-8891-4BA124138B7F}" srcId="{B2CF8668-E2D7-40FD-81C4-FFD8D031F4C6}" destId="{2E92EA6A-AF61-4159-AEA5-226245D7F83B}" srcOrd="2" destOrd="0" parTransId="{68FE58FF-6B73-44A8-8BFE-EFA42B2A0272}" sibTransId="{DD31567D-42E9-48C3-8AE2-F2E4637289A7}"/>
    <dgm:cxn modelId="{17026117-43A0-42B5-918B-F5FA64DCB90C}" type="presOf" srcId="{2E92EA6A-AF61-4159-AEA5-226245D7F83B}" destId="{0536644B-39B9-457C-97C0-D3FCE40F7EDA}" srcOrd="0" destOrd="0" presId="urn:microsoft.com/office/officeart/2005/8/layout/vList3"/>
    <dgm:cxn modelId="{CE827AA6-7B67-4249-8EE5-C681374092FB}" srcId="{B2CF8668-E2D7-40FD-81C4-FFD8D031F4C6}" destId="{C51218B2-1269-4C15-A04C-482B01C53640}" srcOrd="3" destOrd="0" parTransId="{CA09BE5F-0D5C-4CCE-804F-175F29FB3ECB}" sibTransId="{88E0776C-D657-4272-9332-4194F5A145B7}"/>
    <dgm:cxn modelId="{D015A697-C277-4E24-AF00-D5AB07AB5161}" type="presParOf" srcId="{957F82F3-61BB-46E7-8C2F-5A0ED908B476}" destId="{0A69E901-77FA-4BDF-BE9C-8E2AFCC393D7}" srcOrd="0" destOrd="0" presId="urn:microsoft.com/office/officeart/2005/8/layout/vList3"/>
    <dgm:cxn modelId="{CD09FFF8-9685-4932-AE64-96D8118DF7E4}" type="presParOf" srcId="{0A69E901-77FA-4BDF-BE9C-8E2AFCC393D7}" destId="{0FAAE892-5EB3-4F2A-AC1E-A478DD43693F}" srcOrd="0" destOrd="0" presId="urn:microsoft.com/office/officeart/2005/8/layout/vList3"/>
    <dgm:cxn modelId="{76DF7B5D-7855-45E7-9AC9-2091B8081DD5}" type="presParOf" srcId="{0A69E901-77FA-4BDF-BE9C-8E2AFCC393D7}" destId="{2A8031A8-3BA4-4181-9C25-318E65909C82}" srcOrd="1" destOrd="0" presId="urn:microsoft.com/office/officeart/2005/8/layout/vList3"/>
    <dgm:cxn modelId="{A0D48865-3F6A-42CB-A3CC-47ED48566726}" type="presParOf" srcId="{957F82F3-61BB-46E7-8C2F-5A0ED908B476}" destId="{1F537DB5-368E-4CE1-BABE-9B102138965A}" srcOrd="1" destOrd="0" presId="urn:microsoft.com/office/officeart/2005/8/layout/vList3"/>
    <dgm:cxn modelId="{F4E21550-83E1-4A38-929B-2ABBC9F9A735}" type="presParOf" srcId="{957F82F3-61BB-46E7-8C2F-5A0ED908B476}" destId="{6CAA30C0-F77C-4B08-B247-EAE1A95A0C5D}" srcOrd="2" destOrd="0" presId="urn:microsoft.com/office/officeart/2005/8/layout/vList3"/>
    <dgm:cxn modelId="{D113F49F-2A87-4993-8721-D64E2F7F2224}" type="presParOf" srcId="{6CAA30C0-F77C-4B08-B247-EAE1A95A0C5D}" destId="{73BF896C-EB81-4761-82A5-1CC572ACAB29}" srcOrd="0" destOrd="0" presId="urn:microsoft.com/office/officeart/2005/8/layout/vList3"/>
    <dgm:cxn modelId="{E1CF4C9C-3CD7-41E4-B553-46AD8810E03E}" type="presParOf" srcId="{6CAA30C0-F77C-4B08-B247-EAE1A95A0C5D}" destId="{9FBA12D0-B279-4DDA-B3CF-CDCBB7AD11FF}" srcOrd="1" destOrd="0" presId="urn:microsoft.com/office/officeart/2005/8/layout/vList3"/>
    <dgm:cxn modelId="{D8B2F85E-EB69-4004-8B6D-FD1DA9AF0570}" type="presParOf" srcId="{957F82F3-61BB-46E7-8C2F-5A0ED908B476}" destId="{63DED66B-732C-4022-8DD3-3299FC8915C5}" srcOrd="3" destOrd="0" presId="urn:microsoft.com/office/officeart/2005/8/layout/vList3"/>
    <dgm:cxn modelId="{2C50D34E-41A7-4359-B346-4EDB8E4F5822}" type="presParOf" srcId="{957F82F3-61BB-46E7-8C2F-5A0ED908B476}" destId="{02ED7A6A-D6F4-4B04-A164-79C89BCC7DC2}" srcOrd="4" destOrd="0" presId="urn:microsoft.com/office/officeart/2005/8/layout/vList3"/>
    <dgm:cxn modelId="{959078AF-97DC-4B73-8FD5-191FDFF0CFF9}" type="presParOf" srcId="{02ED7A6A-D6F4-4B04-A164-79C89BCC7DC2}" destId="{BC588775-18E1-4708-8C16-6CD530224922}" srcOrd="0" destOrd="0" presId="urn:microsoft.com/office/officeart/2005/8/layout/vList3"/>
    <dgm:cxn modelId="{187C95E9-E745-4A15-9379-C0176669E8B0}" type="presParOf" srcId="{02ED7A6A-D6F4-4B04-A164-79C89BCC7DC2}" destId="{0536644B-39B9-457C-97C0-D3FCE40F7EDA}" srcOrd="1" destOrd="0" presId="urn:microsoft.com/office/officeart/2005/8/layout/vList3"/>
    <dgm:cxn modelId="{353720F7-D633-4BA0-AB2D-2DEA4D62E64E}" type="presParOf" srcId="{957F82F3-61BB-46E7-8C2F-5A0ED908B476}" destId="{2AA0C1FF-680F-4760-A3FA-D9DF499BB1B6}" srcOrd="5" destOrd="0" presId="urn:microsoft.com/office/officeart/2005/8/layout/vList3"/>
    <dgm:cxn modelId="{7E868DE9-B4E0-4868-8602-033B9080EFCB}" type="presParOf" srcId="{957F82F3-61BB-46E7-8C2F-5A0ED908B476}" destId="{643C6272-E553-4E7E-8BB0-271A9CE05820}" srcOrd="6" destOrd="0" presId="urn:microsoft.com/office/officeart/2005/8/layout/vList3"/>
    <dgm:cxn modelId="{BAB4F1B2-A016-4BAD-B204-ACA6A4967393}" type="presParOf" srcId="{643C6272-E553-4E7E-8BB0-271A9CE05820}" destId="{1F5A2702-F24F-4D2B-8278-586E12AEEFB6}" srcOrd="0" destOrd="0" presId="urn:microsoft.com/office/officeart/2005/8/layout/vList3"/>
    <dgm:cxn modelId="{A7D8CC3D-9A3A-48D8-BE1F-BABC9B797A70}" type="presParOf" srcId="{643C6272-E553-4E7E-8BB0-271A9CE05820}" destId="{545C9EE4-A73A-4F52-A7D7-D3C4E7CBA93B}"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C87919-8A2D-4648-911D-8188383F49A2}"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US"/>
        </a:p>
      </dgm:t>
    </dgm:pt>
    <dgm:pt modelId="{86269956-7E80-4B16-8A8F-0A06AA6AE6D2}">
      <dgm:prSet phldrT="[Text]" custT="1"/>
      <dgm:spPr/>
      <dgm:t>
        <a:bodyPr/>
        <a:lstStyle/>
        <a:p>
          <a:r>
            <a:rPr lang="en-US" sz="1200" dirty="0" smtClean="0">
              <a:latin typeface="Cambria" pitchFamily="18" charset="0"/>
              <a:ea typeface="Cambria" pitchFamily="18" charset="0"/>
            </a:rPr>
            <a:t>Putusan pailit diputuskan oleh Pengadilan yang daerah hukumnya meliputi daerah tempat kedudukan hukum Debitor</a:t>
          </a:r>
          <a:endParaRPr lang="en-US" sz="1200" dirty="0">
            <a:latin typeface="Cambria" pitchFamily="18" charset="0"/>
            <a:ea typeface="Cambria" pitchFamily="18" charset="0"/>
          </a:endParaRPr>
        </a:p>
      </dgm:t>
    </dgm:pt>
    <dgm:pt modelId="{F2318F46-A835-42C0-8A14-537E54AD4ED6}" type="parTrans" cxnId="{E0C7B2F6-072C-41B3-A2E9-160EFA7B39E2}">
      <dgm:prSet/>
      <dgm:spPr/>
      <dgm:t>
        <a:bodyPr/>
        <a:lstStyle/>
        <a:p>
          <a:endParaRPr lang="en-US" sz="1100">
            <a:latin typeface="Cambria" pitchFamily="18" charset="0"/>
            <a:ea typeface="Cambria" pitchFamily="18" charset="0"/>
          </a:endParaRPr>
        </a:p>
      </dgm:t>
    </dgm:pt>
    <dgm:pt modelId="{997FFA84-71D5-409A-94D2-2BDF513DC89A}" type="sibTrans" cxnId="{E0C7B2F6-072C-41B3-A2E9-160EFA7B39E2}">
      <dgm:prSet/>
      <dgm:spPr/>
      <dgm:t>
        <a:bodyPr/>
        <a:lstStyle/>
        <a:p>
          <a:endParaRPr lang="en-US" sz="1100">
            <a:latin typeface="Cambria" pitchFamily="18" charset="0"/>
            <a:ea typeface="Cambria" pitchFamily="18" charset="0"/>
          </a:endParaRPr>
        </a:p>
      </dgm:t>
    </dgm:pt>
    <dgm:pt modelId="{8ACF3CF9-9C14-4019-B6C1-F097056D5966}">
      <dgm:prSet phldrT="[Text]" custT="1"/>
      <dgm:spPr/>
      <dgm:t>
        <a:bodyPr/>
        <a:lstStyle/>
        <a:p>
          <a:r>
            <a:rPr lang="en-US" sz="1200" dirty="0" smtClean="0">
              <a:latin typeface="Cambria" pitchFamily="18" charset="0"/>
              <a:ea typeface="Cambria" pitchFamily="18" charset="0"/>
            </a:rPr>
            <a:t>Apabila Debitor telah meninggalkan wilayah Negara Republik Indonesia, Pengadilan yang berwenang menjatuhkan putusan atas permohonan pernyataan pailit adalah Pengadilan yang daerah hukumnya meliputi tempat kedudukan hukum terakhir Debitor.</a:t>
          </a:r>
          <a:endParaRPr lang="en-US" sz="1200" dirty="0">
            <a:latin typeface="Cambria" pitchFamily="18" charset="0"/>
            <a:ea typeface="Cambria" pitchFamily="18" charset="0"/>
          </a:endParaRPr>
        </a:p>
      </dgm:t>
    </dgm:pt>
    <dgm:pt modelId="{6B599C2A-197B-4CA6-9627-E5FE0A25BEC8}" type="parTrans" cxnId="{6C658A4F-0CCD-4223-A695-EFF03AC2CB08}">
      <dgm:prSet/>
      <dgm:spPr/>
      <dgm:t>
        <a:bodyPr/>
        <a:lstStyle/>
        <a:p>
          <a:endParaRPr lang="en-US" sz="1100">
            <a:latin typeface="Cambria" pitchFamily="18" charset="0"/>
            <a:ea typeface="Cambria" pitchFamily="18" charset="0"/>
          </a:endParaRPr>
        </a:p>
      </dgm:t>
    </dgm:pt>
    <dgm:pt modelId="{1B796515-7AFF-4945-8C81-26D3195383DF}" type="sibTrans" cxnId="{6C658A4F-0CCD-4223-A695-EFF03AC2CB08}">
      <dgm:prSet/>
      <dgm:spPr/>
      <dgm:t>
        <a:bodyPr/>
        <a:lstStyle/>
        <a:p>
          <a:endParaRPr lang="en-US" sz="1100">
            <a:latin typeface="Cambria" pitchFamily="18" charset="0"/>
            <a:ea typeface="Cambria" pitchFamily="18" charset="0"/>
          </a:endParaRPr>
        </a:p>
      </dgm:t>
    </dgm:pt>
    <dgm:pt modelId="{CC2A18B5-CAC7-4C0E-9068-356A18C7EE6B}">
      <dgm:prSet phldrT="[Text]" custT="1"/>
      <dgm:spPr/>
      <dgm:t>
        <a:bodyPr/>
        <a:lstStyle/>
        <a:p>
          <a:r>
            <a:rPr lang="en-US" sz="1200" dirty="0" smtClean="0">
              <a:latin typeface="Cambria" pitchFamily="18" charset="0"/>
              <a:ea typeface="Cambria" pitchFamily="18" charset="0"/>
            </a:rPr>
            <a:t>Apabila Debitor adalah pesero suatu firma, Pengadilan yang daerah hukumnya meliputi tempat kedudukan hukum firma tersebut juga berwenang memutuskan</a:t>
          </a:r>
          <a:endParaRPr lang="en-US" sz="1200" dirty="0">
            <a:latin typeface="Cambria" pitchFamily="18" charset="0"/>
            <a:ea typeface="Cambria" pitchFamily="18" charset="0"/>
          </a:endParaRPr>
        </a:p>
      </dgm:t>
    </dgm:pt>
    <dgm:pt modelId="{47AF0FFF-01F4-4DF4-8F21-C3B1481E61EA}" type="parTrans" cxnId="{36D061CC-6E57-4C13-8099-583663DB8150}">
      <dgm:prSet/>
      <dgm:spPr/>
      <dgm:t>
        <a:bodyPr/>
        <a:lstStyle/>
        <a:p>
          <a:endParaRPr lang="en-US" sz="1100">
            <a:latin typeface="Cambria" pitchFamily="18" charset="0"/>
            <a:ea typeface="Cambria" pitchFamily="18" charset="0"/>
          </a:endParaRPr>
        </a:p>
      </dgm:t>
    </dgm:pt>
    <dgm:pt modelId="{E52239A5-F1B4-41AD-AF8E-A43B0C426528}" type="sibTrans" cxnId="{36D061CC-6E57-4C13-8099-583663DB8150}">
      <dgm:prSet/>
      <dgm:spPr/>
      <dgm:t>
        <a:bodyPr/>
        <a:lstStyle/>
        <a:p>
          <a:endParaRPr lang="en-US" sz="1100">
            <a:latin typeface="Cambria" pitchFamily="18" charset="0"/>
            <a:ea typeface="Cambria" pitchFamily="18" charset="0"/>
          </a:endParaRPr>
        </a:p>
      </dgm:t>
    </dgm:pt>
    <dgm:pt modelId="{60CA2051-78D6-4E88-99F7-33ED432891EF}">
      <dgm:prSet phldrT="[Text]" custT="1"/>
      <dgm:spPr/>
      <dgm:t>
        <a:bodyPr/>
        <a:lstStyle/>
        <a:p>
          <a:r>
            <a:rPr lang="en-US" sz="1200" dirty="0" smtClean="0">
              <a:latin typeface="Cambria" pitchFamily="18" charset="0"/>
              <a:ea typeface="Cambria" pitchFamily="18" charset="0"/>
            </a:rPr>
            <a:t>Apabila debitur tidak berkedudukan di NKRI, tetapi usahanya di wilayah NKRI Pengadilan yang berwenang memutuskan adalah Pengadilan yang daerah hukumnya meliputi tempat kedudukan atau kantor  pusat Debitor menjalankan profesi atau usahanya di wilayah negara Republik Indonesia.</a:t>
          </a:r>
          <a:endParaRPr lang="en-US" sz="1200" dirty="0">
            <a:latin typeface="Cambria" pitchFamily="18" charset="0"/>
            <a:ea typeface="Cambria" pitchFamily="18" charset="0"/>
          </a:endParaRPr>
        </a:p>
      </dgm:t>
    </dgm:pt>
    <dgm:pt modelId="{D50C484F-F55B-418B-B58B-A6508E415EEA}" type="parTrans" cxnId="{D163DEB9-A646-4C2A-9E0E-C130564DC3BC}">
      <dgm:prSet/>
      <dgm:spPr/>
      <dgm:t>
        <a:bodyPr/>
        <a:lstStyle/>
        <a:p>
          <a:endParaRPr lang="en-US" sz="1100">
            <a:latin typeface="Cambria" pitchFamily="18" charset="0"/>
            <a:ea typeface="Cambria" pitchFamily="18" charset="0"/>
          </a:endParaRPr>
        </a:p>
      </dgm:t>
    </dgm:pt>
    <dgm:pt modelId="{A2F85388-B495-4CB8-967E-1EC3FBA74E7C}" type="sibTrans" cxnId="{D163DEB9-A646-4C2A-9E0E-C130564DC3BC}">
      <dgm:prSet/>
      <dgm:spPr/>
      <dgm:t>
        <a:bodyPr/>
        <a:lstStyle/>
        <a:p>
          <a:endParaRPr lang="en-US" sz="1100">
            <a:latin typeface="Cambria" pitchFamily="18" charset="0"/>
            <a:ea typeface="Cambria" pitchFamily="18" charset="0"/>
          </a:endParaRPr>
        </a:p>
      </dgm:t>
    </dgm:pt>
    <dgm:pt modelId="{20F74975-0FC7-4F0D-90C7-853E53A4DEF5}">
      <dgm:prSet phldrT="[Text]" custT="1"/>
      <dgm:spPr/>
      <dgm:t>
        <a:bodyPr/>
        <a:lstStyle/>
        <a:p>
          <a:r>
            <a:rPr lang="en-US" sz="1200" dirty="0" smtClean="0">
              <a:latin typeface="Cambria" pitchFamily="18" charset="0"/>
              <a:ea typeface="Cambria" pitchFamily="18" charset="0"/>
            </a:rPr>
            <a:t>Apabila Debitor merupakan badan hukum, tempat kedudukan hukumnya adalah sebagaimana dimaksud dalam anggaran dasarnya</a:t>
          </a:r>
          <a:endParaRPr lang="en-US" sz="1200" dirty="0">
            <a:latin typeface="Cambria" pitchFamily="18" charset="0"/>
            <a:ea typeface="Cambria" pitchFamily="18" charset="0"/>
          </a:endParaRPr>
        </a:p>
      </dgm:t>
    </dgm:pt>
    <dgm:pt modelId="{C44941C8-35D6-4064-B54E-9B077D0474BA}" type="parTrans" cxnId="{31DC4A89-4A84-401E-8F6C-D3EB4C7582DE}">
      <dgm:prSet/>
      <dgm:spPr/>
      <dgm:t>
        <a:bodyPr/>
        <a:lstStyle/>
        <a:p>
          <a:endParaRPr lang="en-US" sz="1100">
            <a:latin typeface="Cambria" pitchFamily="18" charset="0"/>
            <a:ea typeface="Cambria" pitchFamily="18" charset="0"/>
          </a:endParaRPr>
        </a:p>
      </dgm:t>
    </dgm:pt>
    <dgm:pt modelId="{FA46BDDC-96E1-4C1A-AD02-C5F766B06CE7}" type="sibTrans" cxnId="{31DC4A89-4A84-401E-8F6C-D3EB4C7582DE}">
      <dgm:prSet/>
      <dgm:spPr/>
      <dgm:t>
        <a:bodyPr/>
        <a:lstStyle/>
        <a:p>
          <a:endParaRPr lang="en-US" sz="1100">
            <a:latin typeface="Cambria" pitchFamily="18" charset="0"/>
            <a:ea typeface="Cambria" pitchFamily="18" charset="0"/>
          </a:endParaRPr>
        </a:p>
      </dgm:t>
    </dgm:pt>
    <dgm:pt modelId="{003D6886-61C1-4D96-9021-2D9A57108A5C}" type="pres">
      <dgm:prSet presAssocID="{BBC87919-8A2D-4648-911D-8188383F49A2}" presName="Name0" presStyleCnt="0">
        <dgm:presLayoutVars>
          <dgm:chMax val="7"/>
          <dgm:chPref val="7"/>
          <dgm:dir/>
        </dgm:presLayoutVars>
      </dgm:prSet>
      <dgm:spPr/>
      <dgm:t>
        <a:bodyPr/>
        <a:lstStyle/>
        <a:p>
          <a:endParaRPr lang="en-US"/>
        </a:p>
      </dgm:t>
    </dgm:pt>
    <dgm:pt modelId="{401C7D98-1C20-4161-A536-20197C404793}" type="pres">
      <dgm:prSet presAssocID="{BBC87919-8A2D-4648-911D-8188383F49A2}" presName="Name1" presStyleCnt="0"/>
      <dgm:spPr/>
    </dgm:pt>
    <dgm:pt modelId="{28519D9E-53F7-4F3F-A111-884890BEDE9E}" type="pres">
      <dgm:prSet presAssocID="{BBC87919-8A2D-4648-911D-8188383F49A2}" presName="cycle" presStyleCnt="0"/>
      <dgm:spPr/>
    </dgm:pt>
    <dgm:pt modelId="{31667BDC-0DB8-48A6-B368-F9142024EDE6}" type="pres">
      <dgm:prSet presAssocID="{BBC87919-8A2D-4648-911D-8188383F49A2}" presName="srcNode" presStyleLbl="node1" presStyleIdx="0" presStyleCnt="5"/>
      <dgm:spPr/>
    </dgm:pt>
    <dgm:pt modelId="{D3DE36DD-5F63-4F8C-9C55-AB97F72E1595}" type="pres">
      <dgm:prSet presAssocID="{BBC87919-8A2D-4648-911D-8188383F49A2}" presName="conn" presStyleLbl="parChTrans1D2" presStyleIdx="0" presStyleCnt="1"/>
      <dgm:spPr/>
      <dgm:t>
        <a:bodyPr/>
        <a:lstStyle/>
        <a:p>
          <a:endParaRPr lang="en-US"/>
        </a:p>
      </dgm:t>
    </dgm:pt>
    <dgm:pt modelId="{46AE2EF9-2EFE-4782-BCBC-CFA0D485EED5}" type="pres">
      <dgm:prSet presAssocID="{BBC87919-8A2D-4648-911D-8188383F49A2}" presName="extraNode" presStyleLbl="node1" presStyleIdx="0" presStyleCnt="5"/>
      <dgm:spPr/>
    </dgm:pt>
    <dgm:pt modelId="{70BD2099-9103-44B3-BC9D-A0059E92552A}" type="pres">
      <dgm:prSet presAssocID="{BBC87919-8A2D-4648-911D-8188383F49A2}" presName="dstNode" presStyleLbl="node1" presStyleIdx="0" presStyleCnt="5"/>
      <dgm:spPr/>
    </dgm:pt>
    <dgm:pt modelId="{55AE18EB-B2CF-4EA3-9AF4-65B9B10126F3}" type="pres">
      <dgm:prSet presAssocID="{86269956-7E80-4B16-8A8F-0A06AA6AE6D2}" presName="text_1" presStyleLbl="node1" presStyleIdx="0" presStyleCnt="5">
        <dgm:presLayoutVars>
          <dgm:bulletEnabled val="1"/>
        </dgm:presLayoutVars>
      </dgm:prSet>
      <dgm:spPr/>
      <dgm:t>
        <a:bodyPr/>
        <a:lstStyle/>
        <a:p>
          <a:endParaRPr lang="en-US"/>
        </a:p>
      </dgm:t>
    </dgm:pt>
    <dgm:pt modelId="{91B1E6C9-5240-483B-9FB1-4A5A366E6AD4}" type="pres">
      <dgm:prSet presAssocID="{86269956-7E80-4B16-8A8F-0A06AA6AE6D2}" presName="accent_1" presStyleCnt="0"/>
      <dgm:spPr/>
    </dgm:pt>
    <dgm:pt modelId="{8D2B18D2-329E-4B52-9795-68D3F09D31EB}" type="pres">
      <dgm:prSet presAssocID="{86269956-7E80-4B16-8A8F-0A06AA6AE6D2}" presName="accentRepeatNode" presStyleLbl="solidFgAcc1" presStyleIdx="0" presStyleCnt="5"/>
      <dgm:spPr/>
    </dgm:pt>
    <dgm:pt modelId="{526D3A50-E154-4B78-9AAF-192E7258C585}" type="pres">
      <dgm:prSet presAssocID="{8ACF3CF9-9C14-4019-B6C1-F097056D5966}" presName="text_2" presStyleLbl="node1" presStyleIdx="1" presStyleCnt="5">
        <dgm:presLayoutVars>
          <dgm:bulletEnabled val="1"/>
        </dgm:presLayoutVars>
      </dgm:prSet>
      <dgm:spPr/>
      <dgm:t>
        <a:bodyPr/>
        <a:lstStyle/>
        <a:p>
          <a:endParaRPr lang="en-US"/>
        </a:p>
      </dgm:t>
    </dgm:pt>
    <dgm:pt modelId="{C0DA617E-58EC-4470-A928-D459930EDA82}" type="pres">
      <dgm:prSet presAssocID="{8ACF3CF9-9C14-4019-B6C1-F097056D5966}" presName="accent_2" presStyleCnt="0"/>
      <dgm:spPr/>
    </dgm:pt>
    <dgm:pt modelId="{00ECC2D7-8F7F-4C10-9287-408120E7B447}" type="pres">
      <dgm:prSet presAssocID="{8ACF3CF9-9C14-4019-B6C1-F097056D5966}" presName="accentRepeatNode" presStyleLbl="solidFgAcc1" presStyleIdx="1" presStyleCnt="5"/>
      <dgm:spPr/>
    </dgm:pt>
    <dgm:pt modelId="{B7FC7153-3D40-4002-97A7-8F200FF53EAC}" type="pres">
      <dgm:prSet presAssocID="{CC2A18B5-CAC7-4C0E-9068-356A18C7EE6B}" presName="text_3" presStyleLbl="node1" presStyleIdx="2" presStyleCnt="5">
        <dgm:presLayoutVars>
          <dgm:bulletEnabled val="1"/>
        </dgm:presLayoutVars>
      </dgm:prSet>
      <dgm:spPr/>
      <dgm:t>
        <a:bodyPr/>
        <a:lstStyle/>
        <a:p>
          <a:endParaRPr lang="en-US"/>
        </a:p>
      </dgm:t>
    </dgm:pt>
    <dgm:pt modelId="{C7DCCF27-FB7E-4650-A934-3D541D2D5C7B}" type="pres">
      <dgm:prSet presAssocID="{CC2A18B5-CAC7-4C0E-9068-356A18C7EE6B}" presName="accent_3" presStyleCnt="0"/>
      <dgm:spPr/>
    </dgm:pt>
    <dgm:pt modelId="{7FC7D5E2-609A-4579-B489-B0EAD819B09F}" type="pres">
      <dgm:prSet presAssocID="{CC2A18B5-CAC7-4C0E-9068-356A18C7EE6B}" presName="accentRepeatNode" presStyleLbl="solidFgAcc1" presStyleIdx="2" presStyleCnt="5"/>
      <dgm:spPr/>
    </dgm:pt>
    <dgm:pt modelId="{C5B192C1-E9A1-4CA0-9E2D-D03CCBD773F7}" type="pres">
      <dgm:prSet presAssocID="{60CA2051-78D6-4E88-99F7-33ED432891EF}" presName="text_4" presStyleLbl="node1" presStyleIdx="3" presStyleCnt="5">
        <dgm:presLayoutVars>
          <dgm:bulletEnabled val="1"/>
        </dgm:presLayoutVars>
      </dgm:prSet>
      <dgm:spPr/>
      <dgm:t>
        <a:bodyPr/>
        <a:lstStyle/>
        <a:p>
          <a:endParaRPr lang="en-US"/>
        </a:p>
      </dgm:t>
    </dgm:pt>
    <dgm:pt modelId="{54D48D30-1610-4B40-91FC-C506473BBF36}" type="pres">
      <dgm:prSet presAssocID="{60CA2051-78D6-4E88-99F7-33ED432891EF}" presName="accent_4" presStyleCnt="0"/>
      <dgm:spPr/>
    </dgm:pt>
    <dgm:pt modelId="{4BCF34BC-98E4-43E0-9230-A34718B6000D}" type="pres">
      <dgm:prSet presAssocID="{60CA2051-78D6-4E88-99F7-33ED432891EF}" presName="accentRepeatNode" presStyleLbl="solidFgAcc1" presStyleIdx="3" presStyleCnt="5"/>
      <dgm:spPr/>
    </dgm:pt>
    <dgm:pt modelId="{FDA6487A-82DF-4EE9-85F1-FC903F5FFE7D}" type="pres">
      <dgm:prSet presAssocID="{20F74975-0FC7-4F0D-90C7-853E53A4DEF5}" presName="text_5" presStyleLbl="node1" presStyleIdx="4" presStyleCnt="5">
        <dgm:presLayoutVars>
          <dgm:bulletEnabled val="1"/>
        </dgm:presLayoutVars>
      </dgm:prSet>
      <dgm:spPr/>
      <dgm:t>
        <a:bodyPr/>
        <a:lstStyle/>
        <a:p>
          <a:endParaRPr lang="en-US"/>
        </a:p>
      </dgm:t>
    </dgm:pt>
    <dgm:pt modelId="{7FA72208-3F29-4AD5-92E2-2BD9FBC94258}" type="pres">
      <dgm:prSet presAssocID="{20F74975-0FC7-4F0D-90C7-853E53A4DEF5}" presName="accent_5" presStyleCnt="0"/>
      <dgm:spPr/>
    </dgm:pt>
    <dgm:pt modelId="{4B4C5B57-265F-4745-B1AF-BD6602664260}" type="pres">
      <dgm:prSet presAssocID="{20F74975-0FC7-4F0D-90C7-853E53A4DEF5}" presName="accentRepeatNode" presStyleLbl="solidFgAcc1" presStyleIdx="4" presStyleCnt="5"/>
      <dgm:spPr/>
    </dgm:pt>
  </dgm:ptLst>
  <dgm:cxnLst>
    <dgm:cxn modelId="{69980F85-3496-4164-97B0-DDCE1BBEE919}" type="presOf" srcId="{8ACF3CF9-9C14-4019-B6C1-F097056D5966}" destId="{526D3A50-E154-4B78-9AAF-192E7258C585}" srcOrd="0" destOrd="0" presId="urn:microsoft.com/office/officeart/2008/layout/VerticalCurvedList"/>
    <dgm:cxn modelId="{31DC4A89-4A84-401E-8F6C-D3EB4C7582DE}" srcId="{BBC87919-8A2D-4648-911D-8188383F49A2}" destId="{20F74975-0FC7-4F0D-90C7-853E53A4DEF5}" srcOrd="4" destOrd="0" parTransId="{C44941C8-35D6-4064-B54E-9B077D0474BA}" sibTransId="{FA46BDDC-96E1-4C1A-AD02-C5F766B06CE7}"/>
    <dgm:cxn modelId="{B5F98D37-E091-4AC8-84C5-0A19A3255D70}" type="presOf" srcId="{20F74975-0FC7-4F0D-90C7-853E53A4DEF5}" destId="{FDA6487A-82DF-4EE9-85F1-FC903F5FFE7D}" srcOrd="0" destOrd="0" presId="urn:microsoft.com/office/officeart/2008/layout/VerticalCurvedList"/>
    <dgm:cxn modelId="{E0C7B2F6-072C-41B3-A2E9-160EFA7B39E2}" srcId="{BBC87919-8A2D-4648-911D-8188383F49A2}" destId="{86269956-7E80-4B16-8A8F-0A06AA6AE6D2}" srcOrd="0" destOrd="0" parTransId="{F2318F46-A835-42C0-8A14-537E54AD4ED6}" sibTransId="{997FFA84-71D5-409A-94D2-2BDF513DC89A}"/>
    <dgm:cxn modelId="{D163DEB9-A646-4C2A-9E0E-C130564DC3BC}" srcId="{BBC87919-8A2D-4648-911D-8188383F49A2}" destId="{60CA2051-78D6-4E88-99F7-33ED432891EF}" srcOrd="3" destOrd="0" parTransId="{D50C484F-F55B-418B-B58B-A6508E415EEA}" sibTransId="{A2F85388-B495-4CB8-967E-1EC3FBA74E7C}"/>
    <dgm:cxn modelId="{E8FC4B44-867E-4259-95E2-DFC6A605B6B1}" type="presOf" srcId="{997FFA84-71D5-409A-94D2-2BDF513DC89A}" destId="{D3DE36DD-5F63-4F8C-9C55-AB97F72E1595}" srcOrd="0" destOrd="0" presId="urn:microsoft.com/office/officeart/2008/layout/VerticalCurvedList"/>
    <dgm:cxn modelId="{6DF0A0A7-37C3-41DB-BA6C-D1B7FCF8DD56}" type="presOf" srcId="{86269956-7E80-4B16-8A8F-0A06AA6AE6D2}" destId="{55AE18EB-B2CF-4EA3-9AF4-65B9B10126F3}" srcOrd="0" destOrd="0" presId="urn:microsoft.com/office/officeart/2008/layout/VerticalCurvedList"/>
    <dgm:cxn modelId="{36D061CC-6E57-4C13-8099-583663DB8150}" srcId="{BBC87919-8A2D-4648-911D-8188383F49A2}" destId="{CC2A18B5-CAC7-4C0E-9068-356A18C7EE6B}" srcOrd="2" destOrd="0" parTransId="{47AF0FFF-01F4-4DF4-8F21-C3B1481E61EA}" sibTransId="{E52239A5-F1B4-41AD-AF8E-A43B0C426528}"/>
    <dgm:cxn modelId="{421904C9-89D9-40EC-BD27-60B3919BA52B}" type="presOf" srcId="{CC2A18B5-CAC7-4C0E-9068-356A18C7EE6B}" destId="{B7FC7153-3D40-4002-97A7-8F200FF53EAC}" srcOrd="0" destOrd="0" presId="urn:microsoft.com/office/officeart/2008/layout/VerticalCurvedList"/>
    <dgm:cxn modelId="{835540D9-0B6E-4076-93BE-B6512C54676C}" type="presOf" srcId="{BBC87919-8A2D-4648-911D-8188383F49A2}" destId="{003D6886-61C1-4D96-9021-2D9A57108A5C}" srcOrd="0" destOrd="0" presId="urn:microsoft.com/office/officeart/2008/layout/VerticalCurvedList"/>
    <dgm:cxn modelId="{6C658A4F-0CCD-4223-A695-EFF03AC2CB08}" srcId="{BBC87919-8A2D-4648-911D-8188383F49A2}" destId="{8ACF3CF9-9C14-4019-B6C1-F097056D5966}" srcOrd="1" destOrd="0" parTransId="{6B599C2A-197B-4CA6-9627-E5FE0A25BEC8}" sibTransId="{1B796515-7AFF-4945-8C81-26D3195383DF}"/>
    <dgm:cxn modelId="{05BD6179-5F32-4477-8DF3-D037B8B0A851}" type="presOf" srcId="{60CA2051-78D6-4E88-99F7-33ED432891EF}" destId="{C5B192C1-E9A1-4CA0-9E2D-D03CCBD773F7}" srcOrd="0" destOrd="0" presId="urn:microsoft.com/office/officeart/2008/layout/VerticalCurvedList"/>
    <dgm:cxn modelId="{F5028846-6683-4398-B60B-00416C6DE241}" type="presParOf" srcId="{003D6886-61C1-4D96-9021-2D9A57108A5C}" destId="{401C7D98-1C20-4161-A536-20197C404793}" srcOrd="0" destOrd="0" presId="urn:microsoft.com/office/officeart/2008/layout/VerticalCurvedList"/>
    <dgm:cxn modelId="{2A38C80B-F15C-49D8-BE14-979510AF86AD}" type="presParOf" srcId="{401C7D98-1C20-4161-A536-20197C404793}" destId="{28519D9E-53F7-4F3F-A111-884890BEDE9E}" srcOrd="0" destOrd="0" presId="urn:microsoft.com/office/officeart/2008/layout/VerticalCurvedList"/>
    <dgm:cxn modelId="{59876813-41B2-4ECF-99BB-0885FE1D083A}" type="presParOf" srcId="{28519D9E-53F7-4F3F-A111-884890BEDE9E}" destId="{31667BDC-0DB8-48A6-B368-F9142024EDE6}" srcOrd="0" destOrd="0" presId="urn:microsoft.com/office/officeart/2008/layout/VerticalCurvedList"/>
    <dgm:cxn modelId="{54E823C3-2AB1-4691-B351-C95D3B4135FF}" type="presParOf" srcId="{28519D9E-53F7-4F3F-A111-884890BEDE9E}" destId="{D3DE36DD-5F63-4F8C-9C55-AB97F72E1595}" srcOrd="1" destOrd="0" presId="urn:microsoft.com/office/officeart/2008/layout/VerticalCurvedList"/>
    <dgm:cxn modelId="{4FE62F0E-AEF5-414B-ADAC-D5172B6BCF68}" type="presParOf" srcId="{28519D9E-53F7-4F3F-A111-884890BEDE9E}" destId="{46AE2EF9-2EFE-4782-BCBC-CFA0D485EED5}" srcOrd="2" destOrd="0" presId="urn:microsoft.com/office/officeart/2008/layout/VerticalCurvedList"/>
    <dgm:cxn modelId="{14C9FC67-7BEF-462A-81E5-C81FDC12D1D4}" type="presParOf" srcId="{28519D9E-53F7-4F3F-A111-884890BEDE9E}" destId="{70BD2099-9103-44B3-BC9D-A0059E92552A}" srcOrd="3" destOrd="0" presId="urn:microsoft.com/office/officeart/2008/layout/VerticalCurvedList"/>
    <dgm:cxn modelId="{01FE9247-45C2-40EB-97DD-C085E0C64072}" type="presParOf" srcId="{401C7D98-1C20-4161-A536-20197C404793}" destId="{55AE18EB-B2CF-4EA3-9AF4-65B9B10126F3}" srcOrd="1" destOrd="0" presId="urn:microsoft.com/office/officeart/2008/layout/VerticalCurvedList"/>
    <dgm:cxn modelId="{B44EA0CF-FB2E-4457-B3F0-F44DBFC504E8}" type="presParOf" srcId="{401C7D98-1C20-4161-A536-20197C404793}" destId="{91B1E6C9-5240-483B-9FB1-4A5A366E6AD4}" srcOrd="2" destOrd="0" presId="urn:microsoft.com/office/officeart/2008/layout/VerticalCurvedList"/>
    <dgm:cxn modelId="{A7641017-2FC4-463D-AFE1-93225AF4F42A}" type="presParOf" srcId="{91B1E6C9-5240-483B-9FB1-4A5A366E6AD4}" destId="{8D2B18D2-329E-4B52-9795-68D3F09D31EB}" srcOrd="0" destOrd="0" presId="urn:microsoft.com/office/officeart/2008/layout/VerticalCurvedList"/>
    <dgm:cxn modelId="{655A4F91-62E3-4BB8-8B65-8EE0474037B4}" type="presParOf" srcId="{401C7D98-1C20-4161-A536-20197C404793}" destId="{526D3A50-E154-4B78-9AAF-192E7258C585}" srcOrd="3" destOrd="0" presId="urn:microsoft.com/office/officeart/2008/layout/VerticalCurvedList"/>
    <dgm:cxn modelId="{098AF20F-DEF2-4BB4-ADE9-FE676826F0E3}" type="presParOf" srcId="{401C7D98-1C20-4161-A536-20197C404793}" destId="{C0DA617E-58EC-4470-A928-D459930EDA82}" srcOrd="4" destOrd="0" presId="urn:microsoft.com/office/officeart/2008/layout/VerticalCurvedList"/>
    <dgm:cxn modelId="{7F79B5B5-1ACF-4C94-B7DA-DF482541CD45}" type="presParOf" srcId="{C0DA617E-58EC-4470-A928-D459930EDA82}" destId="{00ECC2D7-8F7F-4C10-9287-408120E7B447}" srcOrd="0" destOrd="0" presId="urn:microsoft.com/office/officeart/2008/layout/VerticalCurvedList"/>
    <dgm:cxn modelId="{2201ECA8-8822-4291-BF3A-7953E42AB561}" type="presParOf" srcId="{401C7D98-1C20-4161-A536-20197C404793}" destId="{B7FC7153-3D40-4002-97A7-8F200FF53EAC}" srcOrd="5" destOrd="0" presId="urn:microsoft.com/office/officeart/2008/layout/VerticalCurvedList"/>
    <dgm:cxn modelId="{1D32CB96-344B-4B2D-A264-513022E5EFA2}" type="presParOf" srcId="{401C7D98-1C20-4161-A536-20197C404793}" destId="{C7DCCF27-FB7E-4650-A934-3D541D2D5C7B}" srcOrd="6" destOrd="0" presId="urn:microsoft.com/office/officeart/2008/layout/VerticalCurvedList"/>
    <dgm:cxn modelId="{AD061F2A-02C2-4C7C-BACC-F1F763BBC731}" type="presParOf" srcId="{C7DCCF27-FB7E-4650-A934-3D541D2D5C7B}" destId="{7FC7D5E2-609A-4579-B489-B0EAD819B09F}" srcOrd="0" destOrd="0" presId="urn:microsoft.com/office/officeart/2008/layout/VerticalCurvedList"/>
    <dgm:cxn modelId="{A41D5B7B-F622-4BCD-8E2A-02D69697E836}" type="presParOf" srcId="{401C7D98-1C20-4161-A536-20197C404793}" destId="{C5B192C1-E9A1-4CA0-9E2D-D03CCBD773F7}" srcOrd="7" destOrd="0" presId="urn:microsoft.com/office/officeart/2008/layout/VerticalCurvedList"/>
    <dgm:cxn modelId="{9E58FFB7-36BB-4E58-B229-810EC34ED8E3}" type="presParOf" srcId="{401C7D98-1C20-4161-A536-20197C404793}" destId="{54D48D30-1610-4B40-91FC-C506473BBF36}" srcOrd="8" destOrd="0" presId="urn:microsoft.com/office/officeart/2008/layout/VerticalCurvedList"/>
    <dgm:cxn modelId="{2C0907A5-22B1-49A2-B767-CD8A84B4BB0A}" type="presParOf" srcId="{54D48D30-1610-4B40-91FC-C506473BBF36}" destId="{4BCF34BC-98E4-43E0-9230-A34718B6000D}" srcOrd="0" destOrd="0" presId="urn:microsoft.com/office/officeart/2008/layout/VerticalCurvedList"/>
    <dgm:cxn modelId="{82781E57-057B-46C2-942E-45B1295C9FC7}" type="presParOf" srcId="{401C7D98-1C20-4161-A536-20197C404793}" destId="{FDA6487A-82DF-4EE9-85F1-FC903F5FFE7D}" srcOrd="9" destOrd="0" presId="urn:microsoft.com/office/officeart/2008/layout/VerticalCurvedList"/>
    <dgm:cxn modelId="{278299DF-B31C-454D-B993-9D4ED306F31A}" type="presParOf" srcId="{401C7D98-1C20-4161-A536-20197C404793}" destId="{7FA72208-3F29-4AD5-92E2-2BD9FBC94258}" srcOrd="10" destOrd="0" presId="urn:microsoft.com/office/officeart/2008/layout/VerticalCurvedList"/>
    <dgm:cxn modelId="{3C62E7B3-16F9-4CF1-AD1C-7AEA7FAB37F1}" type="presParOf" srcId="{7FA72208-3F29-4AD5-92E2-2BD9FBC94258}" destId="{4B4C5B57-265F-4745-B1AF-BD660266426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72EC21-C47F-4AE8-B2CD-048AA93A0D07}" type="doc">
      <dgm:prSet loTypeId="urn:microsoft.com/office/officeart/2008/layout/PictureStrips" loCatId="list" qsTypeId="urn:microsoft.com/office/officeart/2005/8/quickstyle/simple1" qsCatId="simple" csTypeId="urn:microsoft.com/office/officeart/2005/8/colors/colorful3" csCatId="colorful" phldr="1"/>
      <dgm:spPr/>
      <dgm:t>
        <a:bodyPr/>
        <a:lstStyle/>
        <a:p>
          <a:endParaRPr lang="en-US"/>
        </a:p>
      </dgm:t>
    </dgm:pt>
    <dgm:pt modelId="{799E0E2B-1786-4D2E-9331-0FADB8ECAB01}">
      <dgm:prSet phldrT="[Text]"/>
      <dgm:spPr/>
      <dgm:t>
        <a:bodyPr/>
        <a:lstStyle/>
        <a:p>
          <a:r>
            <a:rPr lang="en-US" dirty="0" smtClean="0">
              <a:latin typeface="Cambria" pitchFamily="18" charset="0"/>
              <a:ea typeface="Cambria" pitchFamily="18" charset="0"/>
            </a:rPr>
            <a:t>Sidang pemeriksaan atas permohonan pernyataan pailit diselenggarakan dalam jangka waktu paling lambat 20 (dua puluh) hari setelah tanggal permohonan didaftarkan.</a:t>
          </a:r>
          <a:endParaRPr lang="en-US" dirty="0">
            <a:latin typeface="Cambria" pitchFamily="18" charset="0"/>
            <a:ea typeface="Cambria" pitchFamily="18" charset="0"/>
          </a:endParaRPr>
        </a:p>
      </dgm:t>
    </dgm:pt>
    <dgm:pt modelId="{28717736-1E7C-4C7C-94CE-7E999E8E8FF8}" type="parTrans" cxnId="{7DA4DC4E-4C57-4270-AB31-77FA2ECB7C98}">
      <dgm:prSet/>
      <dgm:spPr/>
      <dgm:t>
        <a:bodyPr/>
        <a:lstStyle/>
        <a:p>
          <a:endParaRPr lang="en-US">
            <a:latin typeface="Cambria" pitchFamily="18" charset="0"/>
            <a:ea typeface="Cambria" pitchFamily="18" charset="0"/>
          </a:endParaRPr>
        </a:p>
      </dgm:t>
    </dgm:pt>
    <dgm:pt modelId="{818305A9-C2AC-4F2E-84EE-AB3A97248D68}" type="sibTrans" cxnId="{7DA4DC4E-4C57-4270-AB31-77FA2ECB7C98}">
      <dgm:prSet/>
      <dgm:spPr/>
      <dgm:t>
        <a:bodyPr/>
        <a:lstStyle/>
        <a:p>
          <a:endParaRPr lang="en-US">
            <a:latin typeface="Cambria" pitchFamily="18" charset="0"/>
            <a:ea typeface="Cambria" pitchFamily="18" charset="0"/>
          </a:endParaRPr>
        </a:p>
      </dgm:t>
    </dgm:pt>
    <dgm:pt modelId="{CB32BFFE-76E2-4570-AE85-B4547A079918}">
      <dgm:prSet phldrT="[Text]"/>
      <dgm:spPr/>
      <dgm:t>
        <a:bodyPr/>
        <a:lstStyle/>
        <a:p>
          <a:r>
            <a:rPr lang="en-US" dirty="0" smtClean="0">
              <a:latin typeface="Cambria" pitchFamily="18" charset="0"/>
              <a:ea typeface="Cambria" pitchFamily="18" charset="0"/>
            </a:rPr>
            <a:t>Pengadilan dapat menunda penyelenggaraan sidang paling lambat 25 (dua puluh lima) hari setelah tanggal permohonan didaftarkan.</a:t>
          </a:r>
        </a:p>
      </dgm:t>
    </dgm:pt>
    <dgm:pt modelId="{CA9F91F7-BE10-426F-9DCB-E9C30C8E386F}" type="parTrans" cxnId="{520158D7-D890-49C4-AEC6-727D06E89FDA}">
      <dgm:prSet/>
      <dgm:spPr/>
      <dgm:t>
        <a:bodyPr/>
        <a:lstStyle/>
        <a:p>
          <a:endParaRPr lang="en-US">
            <a:latin typeface="Cambria" pitchFamily="18" charset="0"/>
            <a:ea typeface="Cambria" pitchFamily="18" charset="0"/>
          </a:endParaRPr>
        </a:p>
      </dgm:t>
    </dgm:pt>
    <dgm:pt modelId="{BE734A5B-133F-4E35-9E18-60796583BAF4}" type="sibTrans" cxnId="{520158D7-D890-49C4-AEC6-727D06E89FDA}">
      <dgm:prSet/>
      <dgm:spPr/>
      <dgm:t>
        <a:bodyPr/>
        <a:lstStyle/>
        <a:p>
          <a:endParaRPr lang="en-US">
            <a:latin typeface="Cambria" pitchFamily="18" charset="0"/>
            <a:ea typeface="Cambria" pitchFamily="18" charset="0"/>
          </a:endParaRPr>
        </a:p>
      </dgm:t>
    </dgm:pt>
    <dgm:pt modelId="{40E8A942-AB28-449C-A293-14B6301DFC56}" type="pres">
      <dgm:prSet presAssocID="{1372EC21-C47F-4AE8-B2CD-048AA93A0D07}" presName="Name0" presStyleCnt="0">
        <dgm:presLayoutVars>
          <dgm:dir/>
          <dgm:resizeHandles val="exact"/>
        </dgm:presLayoutVars>
      </dgm:prSet>
      <dgm:spPr/>
      <dgm:t>
        <a:bodyPr/>
        <a:lstStyle/>
        <a:p>
          <a:endParaRPr lang="en-US"/>
        </a:p>
      </dgm:t>
    </dgm:pt>
    <dgm:pt modelId="{9F8E7764-49AB-41C4-A108-4A54F5FD159B}" type="pres">
      <dgm:prSet presAssocID="{799E0E2B-1786-4D2E-9331-0FADB8ECAB01}" presName="composite" presStyleCnt="0"/>
      <dgm:spPr/>
    </dgm:pt>
    <dgm:pt modelId="{47FFF10C-828B-40E5-A4AC-0CA5E6CE06E1}" type="pres">
      <dgm:prSet presAssocID="{799E0E2B-1786-4D2E-9331-0FADB8ECAB01}" presName="rect1" presStyleLbl="trAlignAcc1" presStyleIdx="0" presStyleCnt="2">
        <dgm:presLayoutVars>
          <dgm:bulletEnabled val="1"/>
        </dgm:presLayoutVars>
      </dgm:prSet>
      <dgm:spPr/>
      <dgm:t>
        <a:bodyPr/>
        <a:lstStyle/>
        <a:p>
          <a:endParaRPr lang="en-US"/>
        </a:p>
      </dgm:t>
    </dgm:pt>
    <dgm:pt modelId="{DBC8D21A-8979-4BF0-8236-CAD6F925DCC7}" type="pres">
      <dgm:prSet presAssocID="{799E0E2B-1786-4D2E-9331-0FADB8ECAB01}" presName="rect2" presStyleLbl="fgImgPlace1" presStyleIdx="0" presStyleCnt="2"/>
      <dgm:spPr/>
    </dgm:pt>
    <dgm:pt modelId="{D7E3B2B7-5BDA-49C7-A7D3-0BD6F3B0351E}" type="pres">
      <dgm:prSet presAssocID="{818305A9-C2AC-4F2E-84EE-AB3A97248D68}" presName="sibTrans" presStyleCnt="0"/>
      <dgm:spPr/>
    </dgm:pt>
    <dgm:pt modelId="{5436B5C6-2370-4E7E-95E9-868633A86E42}" type="pres">
      <dgm:prSet presAssocID="{CB32BFFE-76E2-4570-AE85-B4547A079918}" presName="composite" presStyleCnt="0"/>
      <dgm:spPr/>
    </dgm:pt>
    <dgm:pt modelId="{63FE8DF3-5CBE-4D35-BE85-A1AB5205F2C7}" type="pres">
      <dgm:prSet presAssocID="{CB32BFFE-76E2-4570-AE85-B4547A079918}" presName="rect1" presStyleLbl="trAlignAcc1" presStyleIdx="1" presStyleCnt="2">
        <dgm:presLayoutVars>
          <dgm:bulletEnabled val="1"/>
        </dgm:presLayoutVars>
      </dgm:prSet>
      <dgm:spPr/>
      <dgm:t>
        <a:bodyPr/>
        <a:lstStyle/>
        <a:p>
          <a:endParaRPr lang="en-US"/>
        </a:p>
      </dgm:t>
    </dgm:pt>
    <dgm:pt modelId="{37043CDF-AB09-4BFE-94A6-F5E24A674037}" type="pres">
      <dgm:prSet presAssocID="{CB32BFFE-76E2-4570-AE85-B4547A079918}" presName="rect2" presStyleLbl="fgImgPlace1" presStyleIdx="1" presStyleCnt="2"/>
      <dgm:spPr/>
    </dgm:pt>
  </dgm:ptLst>
  <dgm:cxnLst>
    <dgm:cxn modelId="{520158D7-D890-49C4-AEC6-727D06E89FDA}" srcId="{1372EC21-C47F-4AE8-B2CD-048AA93A0D07}" destId="{CB32BFFE-76E2-4570-AE85-B4547A079918}" srcOrd="1" destOrd="0" parTransId="{CA9F91F7-BE10-426F-9DCB-E9C30C8E386F}" sibTransId="{BE734A5B-133F-4E35-9E18-60796583BAF4}"/>
    <dgm:cxn modelId="{0B3E57AA-2EF2-4A91-ABE7-9B6C80B82BD5}" type="presOf" srcId="{CB32BFFE-76E2-4570-AE85-B4547A079918}" destId="{63FE8DF3-5CBE-4D35-BE85-A1AB5205F2C7}" srcOrd="0" destOrd="0" presId="urn:microsoft.com/office/officeart/2008/layout/PictureStrips"/>
    <dgm:cxn modelId="{85D5C592-91A3-4AF1-B5BE-510E87061369}" type="presOf" srcId="{799E0E2B-1786-4D2E-9331-0FADB8ECAB01}" destId="{47FFF10C-828B-40E5-A4AC-0CA5E6CE06E1}" srcOrd="0" destOrd="0" presId="urn:microsoft.com/office/officeart/2008/layout/PictureStrips"/>
    <dgm:cxn modelId="{7DA4DC4E-4C57-4270-AB31-77FA2ECB7C98}" srcId="{1372EC21-C47F-4AE8-B2CD-048AA93A0D07}" destId="{799E0E2B-1786-4D2E-9331-0FADB8ECAB01}" srcOrd="0" destOrd="0" parTransId="{28717736-1E7C-4C7C-94CE-7E999E8E8FF8}" sibTransId="{818305A9-C2AC-4F2E-84EE-AB3A97248D68}"/>
    <dgm:cxn modelId="{5BCB7EDF-A383-4EA3-A796-7A0881CA4DBE}" type="presOf" srcId="{1372EC21-C47F-4AE8-B2CD-048AA93A0D07}" destId="{40E8A942-AB28-449C-A293-14B6301DFC56}" srcOrd="0" destOrd="0" presId="urn:microsoft.com/office/officeart/2008/layout/PictureStrips"/>
    <dgm:cxn modelId="{B6E474AA-BFC0-40CB-882F-BFA605241BB3}" type="presParOf" srcId="{40E8A942-AB28-449C-A293-14B6301DFC56}" destId="{9F8E7764-49AB-41C4-A108-4A54F5FD159B}" srcOrd="0" destOrd="0" presId="urn:microsoft.com/office/officeart/2008/layout/PictureStrips"/>
    <dgm:cxn modelId="{86E088C7-754C-43E3-8AB8-088BC3A966A4}" type="presParOf" srcId="{9F8E7764-49AB-41C4-A108-4A54F5FD159B}" destId="{47FFF10C-828B-40E5-A4AC-0CA5E6CE06E1}" srcOrd="0" destOrd="0" presId="urn:microsoft.com/office/officeart/2008/layout/PictureStrips"/>
    <dgm:cxn modelId="{FF1AF1AE-8A8A-4409-8152-6373B9943BF4}" type="presParOf" srcId="{9F8E7764-49AB-41C4-A108-4A54F5FD159B}" destId="{DBC8D21A-8979-4BF0-8236-CAD6F925DCC7}" srcOrd="1" destOrd="0" presId="urn:microsoft.com/office/officeart/2008/layout/PictureStrips"/>
    <dgm:cxn modelId="{EF81A859-5A2C-4F25-97B2-846DB1C8AEB8}" type="presParOf" srcId="{40E8A942-AB28-449C-A293-14B6301DFC56}" destId="{D7E3B2B7-5BDA-49C7-A7D3-0BD6F3B0351E}" srcOrd="1" destOrd="0" presId="urn:microsoft.com/office/officeart/2008/layout/PictureStrips"/>
    <dgm:cxn modelId="{39603BEC-2643-4591-9839-07EBCC476E97}" type="presParOf" srcId="{40E8A942-AB28-449C-A293-14B6301DFC56}" destId="{5436B5C6-2370-4E7E-95E9-868633A86E42}" srcOrd="2" destOrd="0" presId="urn:microsoft.com/office/officeart/2008/layout/PictureStrips"/>
    <dgm:cxn modelId="{AE8FCFF6-1032-469F-8DA8-4891F3B4B896}" type="presParOf" srcId="{5436B5C6-2370-4E7E-95E9-868633A86E42}" destId="{63FE8DF3-5CBE-4D35-BE85-A1AB5205F2C7}" srcOrd="0" destOrd="0" presId="urn:microsoft.com/office/officeart/2008/layout/PictureStrips"/>
    <dgm:cxn modelId="{41B97BB3-5D58-4355-94D7-D8D4C7014D44}" type="presParOf" srcId="{5436B5C6-2370-4E7E-95E9-868633A86E42}" destId="{37043CDF-AB09-4BFE-94A6-F5E24A674037}"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DED3F1-9CBE-4345-8114-708F392A31E7}">
      <dsp:nvSpPr>
        <dsp:cNvPr id="0" name=""/>
        <dsp:cNvSpPr/>
      </dsp:nvSpPr>
      <dsp:spPr>
        <a:xfrm rot="5400000">
          <a:off x="5297956" y="-2051644"/>
          <a:ext cx="1127456" cy="5516880"/>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Cambria" pitchFamily="18" charset="0"/>
              <a:ea typeface="Cambria" pitchFamily="18" charset="0"/>
            </a:rPr>
            <a:t>Pailit sangat erat kaitannya dengan ketidakmampuan dari seorang debitor untuk melunasi utang-utangnya yang telah jatuh tempo. Ketidakmampuan tersebut harus dilakukan melalui suatu tindakan nyata untuk mengajukan permohonan pailit ke pengadilan niaga.</a:t>
          </a:r>
          <a:endParaRPr lang="en-US" sz="1400" kern="1200" dirty="0">
            <a:latin typeface="Cambria" pitchFamily="18" charset="0"/>
            <a:ea typeface="Cambria" pitchFamily="18" charset="0"/>
          </a:endParaRPr>
        </a:p>
      </dsp:txBody>
      <dsp:txXfrm rot="-5400000">
        <a:off x="3103244" y="198106"/>
        <a:ext cx="5461842" cy="1017380"/>
      </dsp:txXfrm>
    </dsp:sp>
    <dsp:sp modelId="{49F95E42-DC4D-40C1-95E1-FB82EA8D5365}">
      <dsp:nvSpPr>
        <dsp:cNvPr id="0" name=""/>
        <dsp:cNvSpPr/>
      </dsp:nvSpPr>
      <dsp:spPr>
        <a:xfrm>
          <a:off x="0" y="2135"/>
          <a:ext cx="3103245" cy="140932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en-US" sz="1900" kern="1200" dirty="0" smtClean="0">
              <a:latin typeface="Cambria" pitchFamily="18" charset="0"/>
              <a:ea typeface="Cambria" pitchFamily="18" charset="0"/>
            </a:rPr>
            <a:t>Pailit</a:t>
          </a:r>
          <a:endParaRPr lang="en-US" sz="1900" kern="1200" dirty="0">
            <a:latin typeface="Cambria" pitchFamily="18" charset="0"/>
            <a:ea typeface="Cambria" pitchFamily="18" charset="0"/>
          </a:endParaRPr>
        </a:p>
      </dsp:txBody>
      <dsp:txXfrm>
        <a:off x="68797" y="70932"/>
        <a:ext cx="2965651" cy="1271727"/>
      </dsp:txXfrm>
    </dsp:sp>
    <dsp:sp modelId="{13E2FCF3-766F-465B-96FE-A0BCCBF40DB4}">
      <dsp:nvSpPr>
        <dsp:cNvPr id="0" name=""/>
        <dsp:cNvSpPr/>
      </dsp:nvSpPr>
      <dsp:spPr>
        <a:xfrm rot="5400000">
          <a:off x="5297956" y="-571857"/>
          <a:ext cx="1127456" cy="5516880"/>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just" defTabSz="622300">
            <a:lnSpc>
              <a:spcPct val="90000"/>
            </a:lnSpc>
            <a:spcBef>
              <a:spcPct val="0"/>
            </a:spcBef>
            <a:spcAft>
              <a:spcPct val="15000"/>
            </a:spcAft>
            <a:buChar char="••"/>
          </a:pPr>
          <a:r>
            <a:rPr lang="pt-BR" sz="1400" kern="1200" dirty="0" smtClean="0">
              <a:latin typeface="Cambria" pitchFamily="18" charset="0"/>
              <a:ea typeface="Cambria" pitchFamily="18" charset="0"/>
            </a:rPr>
            <a:t>Sita umum atas semua kekayaan Debitor Pailit yang </a:t>
          </a:r>
          <a:r>
            <a:rPr lang="en-US" sz="1400" kern="1200" dirty="0" smtClean="0">
              <a:latin typeface="Cambria" pitchFamily="18" charset="0"/>
              <a:ea typeface="Cambria" pitchFamily="18" charset="0"/>
            </a:rPr>
            <a:t>pengurusan dan </a:t>
          </a:r>
          <a:r>
            <a:rPr lang="en-US" sz="1400" kern="1200" dirty="0" err="1" smtClean="0">
              <a:latin typeface="Cambria" pitchFamily="18" charset="0"/>
              <a:ea typeface="Cambria" pitchFamily="18" charset="0"/>
            </a:rPr>
            <a:t>pemberesannya</a:t>
          </a:r>
          <a:r>
            <a:rPr lang="en-US" sz="1400" kern="1200" dirty="0" smtClean="0">
              <a:latin typeface="Cambria" pitchFamily="18" charset="0"/>
              <a:ea typeface="Cambria" pitchFamily="18" charset="0"/>
            </a:rPr>
            <a:t> dilakukan oleh Kurator di bawah pengawasan Hakim Pengawas sebagaimana diatur dalam Undang-Undang No. </a:t>
          </a:r>
          <a:r>
            <a:rPr lang="fi-FI" sz="1400" kern="1200" dirty="0" smtClean="0">
              <a:latin typeface="Cambria" pitchFamily="18" charset="0"/>
              <a:ea typeface="Cambria" pitchFamily="18" charset="0"/>
            </a:rPr>
            <a:t>37 Tahun 2004 tentang Kepailitan </a:t>
          </a:r>
          <a:r>
            <a:rPr lang="en-US" sz="1400" kern="1200" dirty="0" smtClean="0">
              <a:latin typeface="Cambria" pitchFamily="18" charset="0"/>
              <a:ea typeface="Cambria" pitchFamily="18" charset="0"/>
            </a:rPr>
            <a:t>dan Penundaan Kewajiban Pembayaran Utang.</a:t>
          </a:r>
          <a:endParaRPr lang="en-US" sz="1400" kern="1200" dirty="0">
            <a:latin typeface="Cambria" pitchFamily="18" charset="0"/>
            <a:ea typeface="Cambria" pitchFamily="18" charset="0"/>
          </a:endParaRPr>
        </a:p>
      </dsp:txBody>
      <dsp:txXfrm rot="-5400000">
        <a:off x="3103244" y="1677893"/>
        <a:ext cx="5461842" cy="1017380"/>
      </dsp:txXfrm>
    </dsp:sp>
    <dsp:sp modelId="{6BF902D8-628B-4EB8-A8F5-AAF6EBE4DDE7}">
      <dsp:nvSpPr>
        <dsp:cNvPr id="0" name=""/>
        <dsp:cNvSpPr/>
      </dsp:nvSpPr>
      <dsp:spPr>
        <a:xfrm>
          <a:off x="0" y="1481922"/>
          <a:ext cx="3103245" cy="140932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a:lnSpc>
              <a:spcPct val="90000"/>
            </a:lnSpc>
            <a:spcBef>
              <a:spcPct val="0"/>
            </a:spcBef>
            <a:spcAft>
              <a:spcPct val="35000"/>
            </a:spcAft>
          </a:pPr>
          <a:r>
            <a:rPr lang="en-US" sz="1900" kern="1200" dirty="0" smtClean="0">
              <a:latin typeface="Cambria" pitchFamily="18" charset="0"/>
              <a:ea typeface="Cambria" pitchFamily="18" charset="0"/>
            </a:rPr>
            <a:t>Kepailitan</a:t>
          </a:r>
          <a:endParaRPr lang="en-US" sz="1900" kern="1200" dirty="0">
            <a:latin typeface="Cambria" pitchFamily="18" charset="0"/>
            <a:ea typeface="Cambria" pitchFamily="18" charset="0"/>
          </a:endParaRPr>
        </a:p>
      </dsp:txBody>
      <dsp:txXfrm>
        <a:off x="68797" y="1550719"/>
        <a:ext cx="2965651" cy="1271727"/>
      </dsp:txXfrm>
    </dsp:sp>
    <dsp:sp modelId="{6A86DA1F-C694-41A1-A70D-A089082B8432}">
      <dsp:nvSpPr>
        <dsp:cNvPr id="0" name=""/>
        <dsp:cNvSpPr/>
      </dsp:nvSpPr>
      <dsp:spPr>
        <a:xfrm>
          <a:off x="0" y="2963844"/>
          <a:ext cx="5659760" cy="140932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just" defTabSz="844550">
            <a:lnSpc>
              <a:spcPct val="90000"/>
            </a:lnSpc>
            <a:spcBef>
              <a:spcPct val="0"/>
            </a:spcBef>
            <a:spcAft>
              <a:spcPct val="35000"/>
            </a:spcAft>
          </a:pPr>
          <a:r>
            <a:rPr lang="en-US" sz="1900" kern="1200" dirty="0" smtClean="0">
              <a:latin typeface="Cambria" pitchFamily="18" charset="0"/>
              <a:ea typeface="Cambria" pitchFamily="18" charset="0"/>
            </a:rPr>
            <a:t>Pengertian atau arti orisinal dari bangkrut atau pailit adalah seorang pedagang yang bersembunyi atau </a:t>
          </a:r>
          <a:r>
            <a:rPr lang="sv-SE" sz="1900" kern="1200" dirty="0" smtClean="0">
              <a:latin typeface="Cambria" pitchFamily="18" charset="0"/>
              <a:ea typeface="Cambria" pitchFamily="18" charset="0"/>
            </a:rPr>
            <a:t>melakukan tindakan tertentu yang cenderung untuk </a:t>
          </a:r>
          <a:r>
            <a:rPr lang="en-US" sz="1900" kern="1200" dirty="0" smtClean="0">
              <a:latin typeface="Cambria" pitchFamily="18" charset="0"/>
              <a:ea typeface="Cambria" pitchFamily="18" charset="0"/>
            </a:rPr>
            <a:t>mengelabuhi pihak </a:t>
          </a:r>
          <a:r>
            <a:rPr lang="en-US" sz="1900" kern="1200" dirty="0" err="1" smtClean="0">
              <a:latin typeface="Cambria" pitchFamily="18" charset="0"/>
              <a:ea typeface="Cambria" pitchFamily="18" charset="0"/>
            </a:rPr>
            <a:t>kreditornya</a:t>
          </a:r>
          <a:r>
            <a:rPr lang="en-US" sz="1900" kern="1200" dirty="0" smtClean="0">
              <a:latin typeface="Cambria" pitchFamily="18" charset="0"/>
              <a:ea typeface="Cambria" pitchFamily="18" charset="0"/>
            </a:rPr>
            <a:t>.</a:t>
          </a:r>
          <a:endParaRPr lang="en-US" sz="1900" kern="1200" dirty="0">
            <a:latin typeface="Cambria" pitchFamily="18" charset="0"/>
            <a:ea typeface="Cambria" pitchFamily="18" charset="0"/>
          </a:endParaRPr>
        </a:p>
      </dsp:txBody>
      <dsp:txXfrm>
        <a:off x="68797" y="3032641"/>
        <a:ext cx="5522166" cy="12717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622F7-7F5A-41D2-A0A7-F11BA9D7E37F}">
      <dsp:nvSpPr>
        <dsp:cNvPr id="0" name=""/>
        <dsp:cNvSpPr/>
      </dsp:nvSpPr>
      <dsp:spPr>
        <a:xfrm>
          <a:off x="2590236" y="2186583"/>
          <a:ext cx="545071" cy="1038626"/>
        </a:xfrm>
        <a:custGeom>
          <a:avLst/>
          <a:gdLst/>
          <a:ahLst/>
          <a:cxnLst/>
          <a:rect l="0" t="0" r="0" b="0"/>
          <a:pathLst>
            <a:path>
              <a:moveTo>
                <a:pt x="0" y="0"/>
              </a:moveTo>
              <a:lnTo>
                <a:pt x="272535" y="0"/>
              </a:lnTo>
              <a:lnTo>
                <a:pt x="272535" y="1038626"/>
              </a:lnTo>
              <a:lnTo>
                <a:pt x="545071" y="103862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latin typeface="Cambria" pitchFamily="18" charset="0"/>
            <a:ea typeface="Cambria" pitchFamily="18" charset="0"/>
          </a:endParaRPr>
        </a:p>
      </dsp:txBody>
      <dsp:txXfrm>
        <a:off x="2833448" y="2676572"/>
        <a:ext cx="58648" cy="58648"/>
      </dsp:txXfrm>
    </dsp:sp>
    <dsp:sp modelId="{D5820019-F3C1-498F-A24C-FD73B6C65A1A}">
      <dsp:nvSpPr>
        <dsp:cNvPr id="0" name=""/>
        <dsp:cNvSpPr/>
      </dsp:nvSpPr>
      <dsp:spPr>
        <a:xfrm>
          <a:off x="2590236" y="2140863"/>
          <a:ext cx="545071" cy="91440"/>
        </a:xfrm>
        <a:custGeom>
          <a:avLst/>
          <a:gdLst/>
          <a:ahLst/>
          <a:cxnLst/>
          <a:rect l="0" t="0" r="0" b="0"/>
          <a:pathLst>
            <a:path>
              <a:moveTo>
                <a:pt x="0" y="45720"/>
              </a:moveTo>
              <a:lnTo>
                <a:pt x="545071"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latin typeface="Cambria" pitchFamily="18" charset="0"/>
            <a:ea typeface="Cambria" pitchFamily="18" charset="0"/>
          </a:endParaRPr>
        </a:p>
      </dsp:txBody>
      <dsp:txXfrm>
        <a:off x="2849145" y="2172956"/>
        <a:ext cx="27253" cy="27253"/>
      </dsp:txXfrm>
    </dsp:sp>
    <dsp:sp modelId="{FFA5D572-F5A5-4502-A7D0-2348142EC798}">
      <dsp:nvSpPr>
        <dsp:cNvPr id="0" name=""/>
        <dsp:cNvSpPr/>
      </dsp:nvSpPr>
      <dsp:spPr>
        <a:xfrm>
          <a:off x="2590236" y="1147956"/>
          <a:ext cx="545071" cy="1038626"/>
        </a:xfrm>
        <a:custGeom>
          <a:avLst/>
          <a:gdLst/>
          <a:ahLst/>
          <a:cxnLst/>
          <a:rect l="0" t="0" r="0" b="0"/>
          <a:pathLst>
            <a:path>
              <a:moveTo>
                <a:pt x="0" y="1038626"/>
              </a:moveTo>
              <a:lnTo>
                <a:pt x="272535" y="1038626"/>
              </a:lnTo>
              <a:lnTo>
                <a:pt x="272535" y="0"/>
              </a:lnTo>
              <a:lnTo>
                <a:pt x="545071" y="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latin typeface="Cambria" pitchFamily="18" charset="0"/>
            <a:ea typeface="Cambria" pitchFamily="18" charset="0"/>
          </a:endParaRPr>
        </a:p>
      </dsp:txBody>
      <dsp:txXfrm>
        <a:off x="2833448" y="1637945"/>
        <a:ext cx="58648" cy="58648"/>
      </dsp:txXfrm>
    </dsp:sp>
    <dsp:sp modelId="{64122419-ADFB-4C96-80BA-D0045BEF1FC5}">
      <dsp:nvSpPr>
        <dsp:cNvPr id="0" name=""/>
        <dsp:cNvSpPr/>
      </dsp:nvSpPr>
      <dsp:spPr>
        <a:xfrm rot="16200000">
          <a:off x="-11797" y="1771132"/>
          <a:ext cx="4373166" cy="83090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kern="1200" dirty="0" smtClean="0">
              <a:latin typeface="Cambria" pitchFamily="18" charset="0"/>
              <a:ea typeface="Cambria" pitchFamily="18" charset="0"/>
            </a:rPr>
            <a:t>Ps. 2 UU Kepailitan</a:t>
          </a:r>
          <a:endParaRPr lang="en-US" sz="4000" kern="1200" dirty="0">
            <a:latin typeface="Cambria" pitchFamily="18" charset="0"/>
            <a:ea typeface="Cambria" pitchFamily="18" charset="0"/>
          </a:endParaRPr>
        </a:p>
      </dsp:txBody>
      <dsp:txXfrm>
        <a:off x="-11797" y="1771132"/>
        <a:ext cx="4373166" cy="830901"/>
      </dsp:txXfrm>
    </dsp:sp>
    <dsp:sp modelId="{3A1D4F2A-B918-4FFB-90FA-960B8CD00F41}">
      <dsp:nvSpPr>
        <dsp:cNvPr id="0" name=""/>
        <dsp:cNvSpPr/>
      </dsp:nvSpPr>
      <dsp:spPr>
        <a:xfrm>
          <a:off x="3135307" y="732505"/>
          <a:ext cx="2725357" cy="83090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Adanya utang</a:t>
          </a:r>
          <a:endParaRPr lang="en-US" sz="2000" kern="1200" dirty="0">
            <a:latin typeface="Cambria" pitchFamily="18" charset="0"/>
            <a:ea typeface="Cambria" pitchFamily="18" charset="0"/>
          </a:endParaRPr>
        </a:p>
      </dsp:txBody>
      <dsp:txXfrm>
        <a:off x="3135307" y="732505"/>
        <a:ext cx="2725357" cy="830901"/>
      </dsp:txXfrm>
    </dsp:sp>
    <dsp:sp modelId="{7F58BA66-69B4-4AB1-BB85-222D536DB329}">
      <dsp:nvSpPr>
        <dsp:cNvPr id="0" name=""/>
        <dsp:cNvSpPr/>
      </dsp:nvSpPr>
      <dsp:spPr>
        <a:xfrm>
          <a:off x="3135307" y="1771132"/>
          <a:ext cx="2725357" cy="83090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Minimal satu dari utang sudah jatuh tempo</a:t>
          </a:r>
          <a:endParaRPr lang="en-US" sz="2000" kern="1200" dirty="0">
            <a:latin typeface="Cambria" pitchFamily="18" charset="0"/>
            <a:ea typeface="Cambria" pitchFamily="18" charset="0"/>
          </a:endParaRPr>
        </a:p>
      </dsp:txBody>
      <dsp:txXfrm>
        <a:off x="3135307" y="1771132"/>
        <a:ext cx="2725357" cy="830901"/>
      </dsp:txXfrm>
    </dsp:sp>
    <dsp:sp modelId="{4427E117-4BF8-4583-9F27-531217150280}">
      <dsp:nvSpPr>
        <dsp:cNvPr id="0" name=""/>
        <dsp:cNvSpPr/>
      </dsp:nvSpPr>
      <dsp:spPr>
        <a:xfrm>
          <a:off x="3135307" y="2809759"/>
          <a:ext cx="2725357" cy="83090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Cambria" pitchFamily="18" charset="0"/>
              <a:ea typeface="Cambria" pitchFamily="18" charset="0"/>
            </a:rPr>
            <a:t>Minimal satu dari utang dapat ditagih</a:t>
          </a:r>
          <a:endParaRPr lang="en-US" sz="2000" kern="1200" dirty="0">
            <a:latin typeface="Cambria" pitchFamily="18" charset="0"/>
            <a:ea typeface="Cambria" pitchFamily="18" charset="0"/>
          </a:endParaRPr>
        </a:p>
      </dsp:txBody>
      <dsp:txXfrm>
        <a:off x="3135307" y="2809759"/>
        <a:ext cx="2725357" cy="8309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8031A8-3BA4-4181-9C25-318E65909C82}">
      <dsp:nvSpPr>
        <dsp:cNvPr id="0" name=""/>
        <dsp:cNvSpPr/>
      </dsp:nvSpPr>
      <dsp:spPr>
        <a:xfrm rot="10800000">
          <a:off x="1690750" y="232"/>
          <a:ext cx="5700712" cy="1019428"/>
        </a:xfrm>
        <a:prstGeom prst="homePlat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540" tIns="53340" rIns="99568"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latin typeface="Cambria" pitchFamily="18" charset="0"/>
              <a:ea typeface="Cambria" pitchFamily="18" charset="0"/>
            </a:rPr>
            <a:t>Permohonan pailit dapat juga diajukan oleh kejaksaan untuk kepentingan umum</a:t>
          </a:r>
          <a:endParaRPr lang="en-US" sz="1400" b="1" kern="1200" dirty="0">
            <a:solidFill>
              <a:schemeClr val="bg1"/>
            </a:solidFill>
            <a:latin typeface="Cambria" pitchFamily="18" charset="0"/>
            <a:ea typeface="Cambria" pitchFamily="18" charset="0"/>
          </a:endParaRPr>
        </a:p>
      </dsp:txBody>
      <dsp:txXfrm rot="10800000">
        <a:off x="1945607" y="232"/>
        <a:ext cx="5445855" cy="1019428"/>
      </dsp:txXfrm>
    </dsp:sp>
    <dsp:sp modelId="{0FAAE892-5EB3-4F2A-AC1E-A478DD43693F}">
      <dsp:nvSpPr>
        <dsp:cNvPr id="0" name=""/>
        <dsp:cNvSpPr/>
      </dsp:nvSpPr>
      <dsp:spPr>
        <a:xfrm>
          <a:off x="1181036" y="232"/>
          <a:ext cx="1019428" cy="1019428"/>
        </a:xfrm>
        <a:prstGeom prst="ellipse">
          <a:avLst/>
        </a:prstGeom>
        <a:solidFill>
          <a:schemeClr val="accent2">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BA12D0-B279-4DDA-B3CF-CDCBB7AD11FF}">
      <dsp:nvSpPr>
        <dsp:cNvPr id="0" name=""/>
        <dsp:cNvSpPr/>
      </dsp:nvSpPr>
      <dsp:spPr>
        <a:xfrm rot="10800000">
          <a:off x="1690750" y="1323968"/>
          <a:ext cx="5700712" cy="1019428"/>
        </a:xfrm>
        <a:prstGeom prst="homePlate">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540" tIns="53340" rIns="99568" bIns="53340" numCol="1" spcCol="1270" anchor="ctr" anchorCtr="0">
          <a:noAutofit/>
        </a:bodyPr>
        <a:lstStyle/>
        <a:p>
          <a:pPr lvl="0" algn="ctr" defTabSz="622300">
            <a:lnSpc>
              <a:spcPct val="90000"/>
            </a:lnSpc>
            <a:spcBef>
              <a:spcPct val="0"/>
            </a:spcBef>
            <a:spcAft>
              <a:spcPct val="35000"/>
            </a:spcAft>
          </a:pPr>
          <a:r>
            <a:rPr lang="en-US" sz="1400" b="1" kern="1200" dirty="0" smtClean="0">
              <a:solidFill>
                <a:schemeClr val="bg1"/>
              </a:solidFill>
              <a:latin typeface="Cambria" pitchFamily="18" charset="0"/>
              <a:ea typeface="Cambria" pitchFamily="18" charset="0"/>
            </a:rPr>
            <a:t>Dalam hal Debitor adalah bank, permohonan pernyataan pailit hanya dapat diajukan oleh Bank Indonesia</a:t>
          </a:r>
          <a:endParaRPr lang="en-US" sz="1400" b="1" kern="1200" dirty="0">
            <a:solidFill>
              <a:schemeClr val="bg1"/>
            </a:solidFill>
            <a:latin typeface="Cambria" pitchFamily="18" charset="0"/>
            <a:ea typeface="Cambria" pitchFamily="18" charset="0"/>
          </a:endParaRPr>
        </a:p>
      </dsp:txBody>
      <dsp:txXfrm rot="10800000">
        <a:off x="1945607" y="1323968"/>
        <a:ext cx="5445855" cy="1019428"/>
      </dsp:txXfrm>
    </dsp:sp>
    <dsp:sp modelId="{73BF896C-EB81-4761-82A5-1CC572ACAB29}">
      <dsp:nvSpPr>
        <dsp:cNvPr id="0" name=""/>
        <dsp:cNvSpPr/>
      </dsp:nvSpPr>
      <dsp:spPr>
        <a:xfrm>
          <a:off x="1181036" y="1323968"/>
          <a:ext cx="1019428" cy="1019428"/>
        </a:xfrm>
        <a:prstGeom prst="ellipse">
          <a:avLst/>
        </a:prstGeom>
        <a:solidFill>
          <a:schemeClr val="accent2">
            <a:tint val="50000"/>
            <a:hueOff val="1667625"/>
            <a:satOff val="-1491"/>
            <a:lumOff val="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36644B-39B9-457C-97C0-D3FCE40F7EDA}">
      <dsp:nvSpPr>
        <dsp:cNvPr id="0" name=""/>
        <dsp:cNvSpPr/>
      </dsp:nvSpPr>
      <dsp:spPr>
        <a:xfrm rot="10800000">
          <a:off x="1690750" y="2647703"/>
          <a:ext cx="5700712" cy="1019428"/>
        </a:xfrm>
        <a:prstGeom prst="homePlate">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540" tIns="53340" rIns="99568" bIns="53340" numCol="1" spcCol="1270" anchor="ctr" anchorCtr="0">
          <a:noAutofit/>
        </a:bodyPr>
        <a:lstStyle/>
        <a:p>
          <a:pPr lvl="0" algn="ctr" defTabSz="622300">
            <a:lnSpc>
              <a:spcPct val="90000"/>
            </a:lnSpc>
            <a:spcBef>
              <a:spcPct val="0"/>
            </a:spcBef>
            <a:spcAft>
              <a:spcPct val="35000"/>
            </a:spcAft>
          </a:pPr>
          <a:r>
            <a:rPr lang="sv-SE" sz="1400" b="1" kern="1200" dirty="0" smtClean="0">
              <a:solidFill>
                <a:schemeClr val="bg1"/>
              </a:solidFill>
              <a:latin typeface="Cambria" pitchFamily="18" charset="0"/>
              <a:ea typeface="Cambria" pitchFamily="18" charset="0"/>
            </a:rPr>
            <a:t>Dalam hal Debitor adalah Perusahaan Efek, Bursa Efek, Lembaga Kliring </a:t>
          </a:r>
          <a:r>
            <a:rPr lang="en-US" sz="1400" b="1" kern="1200" dirty="0" smtClean="0">
              <a:solidFill>
                <a:schemeClr val="bg1"/>
              </a:solidFill>
              <a:latin typeface="Cambria" pitchFamily="18" charset="0"/>
              <a:ea typeface="Cambria" pitchFamily="18" charset="0"/>
            </a:rPr>
            <a:t>dan Penjaminan, Lembaga Penyimpanan dan Penyelesaian, permohonan </a:t>
          </a:r>
          <a:r>
            <a:rPr lang="sv-SE" sz="1400" b="1" kern="1200" dirty="0" smtClean="0">
              <a:solidFill>
                <a:schemeClr val="bg1"/>
              </a:solidFill>
              <a:latin typeface="Cambria" pitchFamily="18" charset="0"/>
              <a:ea typeface="Cambria" pitchFamily="18" charset="0"/>
            </a:rPr>
            <a:t>pernyataan pailit hanya dapat diajukan oleh Badan Pengawas Pasar Modal</a:t>
          </a:r>
          <a:endParaRPr lang="en-US" sz="1400" b="1" kern="1200" dirty="0">
            <a:solidFill>
              <a:schemeClr val="bg1"/>
            </a:solidFill>
            <a:latin typeface="Cambria" pitchFamily="18" charset="0"/>
            <a:ea typeface="Cambria" pitchFamily="18" charset="0"/>
          </a:endParaRPr>
        </a:p>
      </dsp:txBody>
      <dsp:txXfrm rot="10800000">
        <a:off x="1945607" y="2647703"/>
        <a:ext cx="5445855" cy="1019428"/>
      </dsp:txXfrm>
    </dsp:sp>
    <dsp:sp modelId="{BC588775-18E1-4708-8C16-6CD530224922}">
      <dsp:nvSpPr>
        <dsp:cNvPr id="0" name=""/>
        <dsp:cNvSpPr/>
      </dsp:nvSpPr>
      <dsp:spPr>
        <a:xfrm>
          <a:off x="1181036" y="2647703"/>
          <a:ext cx="1019428" cy="1019428"/>
        </a:xfrm>
        <a:prstGeom prst="ellipse">
          <a:avLst/>
        </a:prstGeom>
        <a:solidFill>
          <a:schemeClr val="accent2">
            <a:tint val="50000"/>
            <a:hueOff val="3335250"/>
            <a:satOff val="-2982"/>
            <a:lumOff val="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5C9EE4-A73A-4F52-A7D7-D3C4E7CBA93B}">
      <dsp:nvSpPr>
        <dsp:cNvPr id="0" name=""/>
        <dsp:cNvSpPr/>
      </dsp:nvSpPr>
      <dsp:spPr>
        <a:xfrm rot="10800000">
          <a:off x="1690750" y="3971438"/>
          <a:ext cx="5700712" cy="1019428"/>
        </a:xfrm>
        <a:prstGeom prst="homePlat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540" tIns="53340" rIns="99568" bIns="53340" numCol="1" spcCol="1270" anchor="ctr" anchorCtr="0">
          <a:noAutofit/>
        </a:bodyPr>
        <a:lstStyle/>
        <a:p>
          <a:pPr lvl="0" algn="ctr" defTabSz="622300">
            <a:lnSpc>
              <a:spcPct val="90000"/>
            </a:lnSpc>
            <a:spcBef>
              <a:spcPct val="0"/>
            </a:spcBef>
            <a:spcAft>
              <a:spcPct val="35000"/>
            </a:spcAft>
          </a:pPr>
          <a:endParaRPr lang="en-US" sz="1400" b="1" kern="1200" dirty="0" smtClean="0">
            <a:solidFill>
              <a:schemeClr val="bg1"/>
            </a:solidFill>
            <a:latin typeface="Cambria" pitchFamily="18" charset="0"/>
            <a:ea typeface="Cambria" pitchFamily="18" charset="0"/>
          </a:endParaRPr>
        </a:p>
        <a:p>
          <a:pPr lvl="0" algn="ctr" defTabSz="622300">
            <a:lnSpc>
              <a:spcPct val="90000"/>
            </a:lnSpc>
            <a:spcBef>
              <a:spcPct val="0"/>
            </a:spcBef>
            <a:spcAft>
              <a:spcPct val="35000"/>
            </a:spcAft>
          </a:pPr>
          <a:r>
            <a:rPr lang="en-US" sz="1400" b="1" kern="1200" dirty="0" smtClean="0">
              <a:solidFill>
                <a:schemeClr val="bg1"/>
              </a:solidFill>
              <a:latin typeface="Cambria" pitchFamily="18" charset="0"/>
              <a:ea typeface="Cambria" pitchFamily="18" charset="0"/>
            </a:rPr>
            <a:t>Dalam hal Debitor adalah Perusahaan Asuransi, Perusahaan Reasuransi, Dana Pensiun, atau Badan Usaha Milik Negara yang bergerak di bidang </a:t>
          </a:r>
          <a:r>
            <a:rPr lang="sv-SE" sz="1400" b="1" kern="1200" dirty="0" smtClean="0">
              <a:solidFill>
                <a:schemeClr val="bg1"/>
              </a:solidFill>
              <a:latin typeface="Cambria" pitchFamily="18" charset="0"/>
              <a:ea typeface="Cambria" pitchFamily="18" charset="0"/>
            </a:rPr>
            <a:t>kepentingan publik, permohonan pernyataan pailit hanya dapat diajukan </a:t>
          </a:r>
          <a:r>
            <a:rPr lang="en-US" sz="1400" b="1" kern="1200" dirty="0" smtClean="0">
              <a:solidFill>
                <a:schemeClr val="bg1"/>
              </a:solidFill>
              <a:latin typeface="Cambria" pitchFamily="18" charset="0"/>
              <a:ea typeface="Cambria" pitchFamily="18" charset="0"/>
            </a:rPr>
            <a:t>oleh Menteri Keuangan.</a:t>
          </a:r>
        </a:p>
        <a:p>
          <a:pPr lvl="0" algn="ctr" defTabSz="622300">
            <a:lnSpc>
              <a:spcPct val="90000"/>
            </a:lnSpc>
            <a:spcBef>
              <a:spcPct val="0"/>
            </a:spcBef>
            <a:spcAft>
              <a:spcPct val="35000"/>
            </a:spcAft>
          </a:pPr>
          <a:endParaRPr lang="en-US" sz="1400" b="1" kern="1200" dirty="0">
            <a:solidFill>
              <a:schemeClr val="bg1"/>
            </a:solidFill>
            <a:latin typeface="Cambria" pitchFamily="18" charset="0"/>
            <a:ea typeface="Cambria" pitchFamily="18" charset="0"/>
          </a:endParaRPr>
        </a:p>
      </dsp:txBody>
      <dsp:txXfrm rot="10800000">
        <a:off x="1945607" y="3971438"/>
        <a:ext cx="5445855" cy="1019428"/>
      </dsp:txXfrm>
    </dsp:sp>
    <dsp:sp modelId="{1F5A2702-F24F-4D2B-8278-586E12AEEFB6}">
      <dsp:nvSpPr>
        <dsp:cNvPr id="0" name=""/>
        <dsp:cNvSpPr/>
      </dsp:nvSpPr>
      <dsp:spPr>
        <a:xfrm>
          <a:off x="1181036" y="3971438"/>
          <a:ext cx="1019428" cy="1019428"/>
        </a:xfrm>
        <a:prstGeom prst="ellipse">
          <a:avLst/>
        </a:prstGeom>
        <a:solidFill>
          <a:schemeClr val="accent2">
            <a:tint val="50000"/>
            <a:hueOff val="5002875"/>
            <a:satOff val="-4473"/>
            <a:lumOff val="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DE36DD-5F63-4F8C-9C55-AB97F72E1595}">
      <dsp:nvSpPr>
        <dsp:cNvPr id="0" name=""/>
        <dsp:cNvSpPr/>
      </dsp:nvSpPr>
      <dsp:spPr>
        <a:xfrm>
          <a:off x="-6203613" y="-949060"/>
          <a:ext cx="7384521" cy="7384521"/>
        </a:xfrm>
        <a:prstGeom prst="blockArc">
          <a:avLst>
            <a:gd name="adj1" fmla="val 18900000"/>
            <a:gd name="adj2" fmla="val 2700000"/>
            <a:gd name="adj3" fmla="val 293"/>
          </a:avLst>
        </a:pr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AE18EB-B2CF-4EA3-9AF4-65B9B10126F3}">
      <dsp:nvSpPr>
        <dsp:cNvPr id="0" name=""/>
        <dsp:cNvSpPr/>
      </dsp:nvSpPr>
      <dsp:spPr>
        <a:xfrm>
          <a:off x="515976" y="342790"/>
          <a:ext cx="7931246" cy="68601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4528" tIns="30480" rIns="30480" bIns="30480" numCol="1" spcCol="1270" anchor="ctr" anchorCtr="0">
          <a:noAutofit/>
        </a:bodyPr>
        <a:lstStyle/>
        <a:p>
          <a:pPr lvl="0" algn="l" defTabSz="533400">
            <a:lnSpc>
              <a:spcPct val="90000"/>
            </a:lnSpc>
            <a:spcBef>
              <a:spcPct val="0"/>
            </a:spcBef>
            <a:spcAft>
              <a:spcPct val="35000"/>
            </a:spcAft>
          </a:pPr>
          <a:r>
            <a:rPr lang="en-US" sz="1200" kern="1200" dirty="0" smtClean="0">
              <a:latin typeface="Cambria" pitchFamily="18" charset="0"/>
              <a:ea typeface="Cambria" pitchFamily="18" charset="0"/>
            </a:rPr>
            <a:t>Putusan pailit diputuskan oleh Pengadilan yang daerah hukumnya meliputi daerah tempat kedudukan hukum Debitor</a:t>
          </a:r>
          <a:endParaRPr lang="en-US" sz="1200" kern="1200" dirty="0">
            <a:latin typeface="Cambria" pitchFamily="18" charset="0"/>
            <a:ea typeface="Cambria" pitchFamily="18" charset="0"/>
          </a:endParaRPr>
        </a:p>
      </dsp:txBody>
      <dsp:txXfrm>
        <a:off x="515976" y="342790"/>
        <a:ext cx="7931246" cy="686019"/>
      </dsp:txXfrm>
    </dsp:sp>
    <dsp:sp modelId="{8D2B18D2-329E-4B52-9795-68D3F09D31EB}">
      <dsp:nvSpPr>
        <dsp:cNvPr id="0" name=""/>
        <dsp:cNvSpPr/>
      </dsp:nvSpPr>
      <dsp:spPr>
        <a:xfrm>
          <a:off x="87214" y="257037"/>
          <a:ext cx="857524" cy="857524"/>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6D3A50-E154-4B78-9AAF-192E7258C585}">
      <dsp:nvSpPr>
        <dsp:cNvPr id="0" name=""/>
        <dsp:cNvSpPr/>
      </dsp:nvSpPr>
      <dsp:spPr>
        <a:xfrm>
          <a:off x="1007558" y="1371490"/>
          <a:ext cx="7439665" cy="68601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4528" tIns="30480" rIns="30480" bIns="30480" numCol="1" spcCol="1270" anchor="ctr" anchorCtr="0">
          <a:noAutofit/>
        </a:bodyPr>
        <a:lstStyle/>
        <a:p>
          <a:pPr lvl="0" algn="l" defTabSz="533400">
            <a:lnSpc>
              <a:spcPct val="90000"/>
            </a:lnSpc>
            <a:spcBef>
              <a:spcPct val="0"/>
            </a:spcBef>
            <a:spcAft>
              <a:spcPct val="35000"/>
            </a:spcAft>
          </a:pPr>
          <a:r>
            <a:rPr lang="en-US" sz="1200" kern="1200" dirty="0" smtClean="0">
              <a:latin typeface="Cambria" pitchFamily="18" charset="0"/>
              <a:ea typeface="Cambria" pitchFamily="18" charset="0"/>
            </a:rPr>
            <a:t>Apabila Debitor telah meninggalkan wilayah Negara Republik Indonesia, Pengadilan yang berwenang menjatuhkan putusan atas permohonan pernyataan pailit adalah Pengadilan yang daerah hukumnya meliputi tempat kedudukan hukum terakhir Debitor.</a:t>
          </a:r>
          <a:endParaRPr lang="en-US" sz="1200" kern="1200" dirty="0">
            <a:latin typeface="Cambria" pitchFamily="18" charset="0"/>
            <a:ea typeface="Cambria" pitchFamily="18" charset="0"/>
          </a:endParaRPr>
        </a:p>
      </dsp:txBody>
      <dsp:txXfrm>
        <a:off x="1007558" y="1371490"/>
        <a:ext cx="7439665" cy="686019"/>
      </dsp:txXfrm>
    </dsp:sp>
    <dsp:sp modelId="{00ECC2D7-8F7F-4C10-9287-408120E7B447}">
      <dsp:nvSpPr>
        <dsp:cNvPr id="0" name=""/>
        <dsp:cNvSpPr/>
      </dsp:nvSpPr>
      <dsp:spPr>
        <a:xfrm>
          <a:off x="578795" y="1285737"/>
          <a:ext cx="857524" cy="857524"/>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FC7153-3D40-4002-97A7-8F200FF53EAC}">
      <dsp:nvSpPr>
        <dsp:cNvPr id="0" name=""/>
        <dsp:cNvSpPr/>
      </dsp:nvSpPr>
      <dsp:spPr>
        <a:xfrm>
          <a:off x="1158434" y="2400190"/>
          <a:ext cx="7288789" cy="68601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4528" tIns="30480" rIns="30480" bIns="30480" numCol="1" spcCol="1270" anchor="ctr" anchorCtr="0">
          <a:noAutofit/>
        </a:bodyPr>
        <a:lstStyle/>
        <a:p>
          <a:pPr lvl="0" algn="l" defTabSz="533400">
            <a:lnSpc>
              <a:spcPct val="90000"/>
            </a:lnSpc>
            <a:spcBef>
              <a:spcPct val="0"/>
            </a:spcBef>
            <a:spcAft>
              <a:spcPct val="35000"/>
            </a:spcAft>
          </a:pPr>
          <a:r>
            <a:rPr lang="en-US" sz="1200" kern="1200" dirty="0" smtClean="0">
              <a:latin typeface="Cambria" pitchFamily="18" charset="0"/>
              <a:ea typeface="Cambria" pitchFamily="18" charset="0"/>
            </a:rPr>
            <a:t>Apabila Debitor adalah pesero suatu firma, Pengadilan yang daerah hukumnya meliputi tempat kedudukan hukum firma tersebut juga berwenang memutuskan</a:t>
          </a:r>
          <a:endParaRPr lang="en-US" sz="1200" kern="1200" dirty="0">
            <a:latin typeface="Cambria" pitchFamily="18" charset="0"/>
            <a:ea typeface="Cambria" pitchFamily="18" charset="0"/>
          </a:endParaRPr>
        </a:p>
      </dsp:txBody>
      <dsp:txXfrm>
        <a:off x="1158434" y="2400190"/>
        <a:ext cx="7288789" cy="686019"/>
      </dsp:txXfrm>
    </dsp:sp>
    <dsp:sp modelId="{7FC7D5E2-609A-4579-B489-B0EAD819B09F}">
      <dsp:nvSpPr>
        <dsp:cNvPr id="0" name=""/>
        <dsp:cNvSpPr/>
      </dsp:nvSpPr>
      <dsp:spPr>
        <a:xfrm>
          <a:off x="729671" y="2314437"/>
          <a:ext cx="857524" cy="857524"/>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B192C1-E9A1-4CA0-9E2D-D03CCBD773F7}">
      <dsp:nvSpPr>
        <dsp:cNvPr id="0" name=""/>
        <dsp:cNvSpPr/>
      </dsp:nvSpPr>
      <dsp:spPr>
        <a:xfrm>
          <a:off x="1007558" y="3428890"/>
          <a:ext cx="7439665" cy="68601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4528" tIns="30480" rIns="30480" bIns="30480" numCol="1" spcCol="1270" anchor="ctr" anchorCtr="0">
          <a:noAutofit/>
        </a:bodyPr>
        <a:lstStyle/>
        <a:p>
          <a:pPr lvl="0" algn="l" defTabSz="533400">
            <a:lnSpc>
              <a:spcPct val="90000"/>
            </a:lnSpc>
            <a:spcBef>
              <a:spcPct val="0"/>
            </a:spcBef>
            <a:spcAft>
              <a:spcPct val="35000"/>
            </a:spcAft>
          </a:pPr>
          <a:r>
            <a:rPr lang="en-US" sz="1200" kern="1200" dirty="0" smtClean="0">
              <a:latin typeface="Cambria" pitchFamily="18" charset="0"/>
              <a:ea typeface="Cambria" pitchFamily="18" charset="0"/>
            </a:rPr>
            <a:t>Apabila debitur tidak berkedudukan di NKRI, tetapi usahanya di wilayah NKRI Pengadilan yang berwenang memutuskan adalah Pengadilan yang daerah hukumnya meliputi tempat kedudukan atau kantor  pusat Debitor menjalankan profesi atau usahanya di wilayah negara Republik Indonesia.</a:t>
          </a:r>
          <a:endParaRPr lang="en-US" sz="1200" kern="1200" dirty="0">
            <a:latin typeface="Cambria" pitchFamily="18" charset="0"/>
            <a:ea typeface="Cambria" pitchFamily="18" charset="0"/>
          </a:endParaRPr>
        </a:p>
      </dsp:txBody>
      <dsp:txXfrm>
        <a:off x="1007558" y="3428890"/>
        <a:ext cx="7439665" cy="686019"/>
      </dsp:txXfrm>
    </dsp:sp>
    <dsp:sp modelId="{4BCF34BC-98E4-43E0-9230-A34718B6000D}">
      <dsp:nvSpPr>
        <dsp:cNvPr id="0" name=""/>
        <dsp:cNvSpPr/>
      </dsp:nvSpPr>
      <dsp:spPr>
        <a:xfrm>
          <a:off x="578795" y="3343137"/>
          <a:ext cx="857524" cy="857524"/>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A6487A-82DF-4EE9-85F1-FC903F5FFE7D}">
      <dsp:nvSpPr>
        <dsp:cNvPr id="0" name=""/>
        <dsp:cNvSpPr/>
      </dsp:nvSpPr>
      <dsp:spPr>
        <a:xfrm>
          <a:off x="515976" y="4457590"/>
          <a:ext cx="7931246" cy="686019"/>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4528" tIns="30480" rIns="30480" bIns="30480" numCol="1" spcCol="1270" anchor="ctr" anchorCtr="0">
          <a:noAutofit/>
        </a:bodyPr>
        <a:lstStyle/>
        <a:p>
          <a:pPr lvl="0" algn="l" defTabSz="533400">
            <a:lnSpc>
              <a:spcPct val="90000"/>
            </a:lnSpc>
            <a:spcBef>
              <a:spcPct val="0"/>
            </a:spcBef>
            <a:spcAft>
              <a:spcPct val="35000"/>
            </a:spcAft>
          </a:pPr>
          <a:r>
            <a:rPr lang="en-US" sz="1200" kern="1200" dirty="0" smtClean="0">
              <a:latin typeface="Cambria" pitchFamily="18" charset="0"/>
              <a:ea typeface="Cambria" pitchFamily="18" charset="0"/>
            </a:rPr>
            <a:t>Apabila Debitor merupakan badan hukum, tempat kedudukan hukumnya adalah sebagaimana dimaksud dalam anggaran dasarnya</a:t>
          </a:r>
          <a:endParaRPr lang="en-US" sz="1200" kern="1200" dirty="0">
            <a:latin typeface="Cambria" pitchFamily="18" charset="0"/>
            <a:ea typeface="Cambria" pitchFamily="18" charset="0"/>
          </a:endParaRPr>
        </a:p>
      </dsp:txBody>
      <dsp:txXfrm>
        <a:off x="515976" y="4457590"/>
        <a:ext cx="7931246" cy="686019"/>
      </dsp:txXfrm>
    </dsp:sp>
    <dsp:sp modelId="{4B4C5B57-265F-4745-B1AF-BD6602664260}">
      <dsp:nvSpPr>
        <dsp:cNvPr id="0" name=""/>
        <dsp:cNvSpPr/>
      </dsp:nvSpPr>
      <dsp:spPr>
        <a:xfrm>
          <a:off x="87214" y="4371837"/>
          <a:ext cx="857524" cy="857524"/>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FFF10C-828B-40E5-A4AC-0CA5E6CE06E1}">
      <dsp:nvSpPr>
        <dsp:cNvPr id="0" name=""/>
        <dsp:cNvSpPr/>
      </dsp:nvSpPr>
      <dsp:spPr>
        <a:xfrm>
          <a:off x="1109216" y="324412"/>
          <a:ext cx="5636418" cy="1761380"/>
        </a:xfrm>
        <a:prstGeom prst="rect">
          <a:avLst/>
        </a:prstGeom>
        <a:solidFill>
          <a:schemeClr val="lt1">
            <a:alpha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93042" tIns="80010" rIns="80010" bIns="80010" numCol="1" spcCol="1270" anchor="ctr" anchorCtr="0">
          <a:noAutofit/>
        </a:bodyPr>
        <a:lstStyle/>
        <a:p>
          <a:pPr lvl="0" algn="l" defTabSz="933450">
            <a:lnSpc>
              <a:spcPct val="90000"/>
            </a:lnSpc>
            <a:spcBef>
              <a:spcPct val="0"/>
            </a:spcBef>
            <a:spcAft>
              <a:spcPct val="35000"/>
            </a:spcAft>
          </a:pPr>
          <a:r>
            <a:rPr lang="en-US" sz="2100" kern="1200" dirty="0" smtClean="0">
              <a:latin typeface="Cambria" pitchFamily="18" charset="0"/>
              <a:ea typeface="Cambria" pitchFamily="18" charset="0"/>
            </a:rPr>
            <a:t>Sidang pemeriksaan atas permohonan pernyataan pailit diselenggarakan dalam jangka waktu paling lambat 20 (dua puluh) hari setelah tanggal permohonan didaftarkan.</a:t>
          </a:r>
          <a:endParaRPr lang="en-US" sz="2100" kern="1200" dirty="0">
            <a:latin typeface="Cambria" pitchFamily="18" charset="0"/>
            <a:ea typeface="Cambria" pitchFamily="18" charset="0"/>
          </a:endParaRPr>
        </a:p>
      </dsp:txBody>
      <dsp:txXfrm>
        <a:off x="1109216" y="324412"/>
        <a:ext cx="5636418" cy="1761380"/>
      </dsp:txXfrm>
    </dsp:sp>
    <dsp:sp modelId="{DBC8D21A-8979-4BF0-8236-CAD6F925DCC7}">
      <dsp:nvSpPr>
        <dsp:cNvPr id="0" name=""/>
        <dsp:cNvSpPr/>
      </dsp:nvSpPr>
      <dsp:spPr>
        <a:xfrm>
          <a:off x="874365" y="69990"/>
          <a:ext cx="1232966" cy="1849449"/>
        </a:xfrm>
        <a:prstGeom prst="rect">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FE8DF3-5CBE-4D35-BE85-A1AB5205F2C7}">
      <dsp:nvSpPr>
        <dsp:cNvPr id="0" name=""/>
        <dsp:cNvSpPr/>
      </dsp:nvSpPr>
      <dsp:spPr>
        <a:xfrm>
          <a:off x="1109216" y="2541794"/>
          <a:ext cx="5636418" cy="1761380"/>
        </a:xfrm>
        <a:prstGeom prst="rect">
          <a:avLst/>
        </a:prstGeom>
        <a:solidFill>
          <a:schemeClr val="lt1">
            <a:alpha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93042" tIns="80010" rIns="80010" bIns="80010" numCol="1" spcCol="1270" anchor="ctr" anchorCtr="0">
          <a:noAutofit/>
        </a:bodyPr>
        <a:lstStyle/>
        <a:p>
          <a:pPr lvl="0" algn="l" defTabSz="933450">
            <a:lnSpc>
              <a:spcPct val="90000"/>
            </a:lnSpc>
            <a:spcBef>
              <a:spcPct val="0"/>
            </a:spcBef>
            <a:spcAft>
              <a:spcPct val="35000"/>
            </a:spcAft>
          </a:pPr>
          <a:r>
            <a:rPr lang="en-US" sz="2100" kern="1200" dirty="0" smtClean="0">
              <a:latin typeface="Cambria" pitchFamily="18" charset="0"/>
              <a:ea typeface="Cambria" pitchFamily="18" charset="0"/>
            </a:rPr>
            <a:t>Pengadilan dapat menunda penyelenggaraan sidang paling lambat 25 (dua puluh lima) hari setelah tanggal permohonan didaftarkan.</a:t>
          </a:r>
        </a:p>
      </dsp:txBody>
      <dsp:txXfrm>
        <a:off x="1109216" y="2541794"/>
        <a:ext cx="5636418" cy="1761380"/>
      </dsp:txXfrm>
    </dsp:sp>
    <dsp:sp modelId="{37043CDF-AB09-4BFE-94A6-F5E24A674037}">
      <dsp:nvSpPr>
        <dsp:cNvPr id="0" name=""/>
        <dsp:cNvSpPr/>
      </dsp:nvSpPr>
      <dsp:spPr>
        <a:xfrm>
          <a:off x="874365" y="2287373"/>
          <a:ext cx="1232966" cy="1849449"/>
        </a:xfrm>
        <a:prstGeom prst="rect">
          <a:avLst/>
        </a:prstGeom>
        <a:solidFill>
          <a:schemeClr val="accent3">
            <a:tint val="50000"/>
            <a:hueOff val="10752198"/>
            <a:satOff val="-14108"/>
            <a:lumOff val="-13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xmlns=""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xmlns=""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172201"/>
            <a:ext cx="3429000" cy="304800"/>
          </a:xfrm>
          <a:prstGeom prst="rect">
            <a:avLst/>
          </a:prstGeom>
        </p:spPr>
        <p:txBody>
          <a:bodyPr lIns="61539" tIns="30770" rIns="61539" bIns="30770"/>
          <a:lstStyle/>
          <a:p>
            <a:fld id="{F536E4E0-58F2-4B92-A375-220BD6E510A1}" type="datetimeFigureOut">
              <a:rPr lang="en-US" smtClean="0">
                <a:solidFill>
                  <a:srgbClr val="303030">
                    <a:lumMod val="90000"/>
                    <a:lumOff val="10000"/>
                  </a:srgbClr>
                </a:solidFill>
              </a:rPr>
              <a:pPr/>
              <a:t>6/5/2023</a:t>
            </a:fld>
            <a:endParaRPr lang="en-US">
              <a:solidFill>
                <a:srgbClr val="303030">
                  <a:lumMod val="90000"/>
                  <a:lumOff val="10000"/>
                </a:srgbClr>
              </a:solidFill>
            </a:endParaRPr>
          </a:p>
        </p:txBody>
      </p:sp>
      <p:sp>
        <p:nvSpPr>
          <p:cNvPr id="5" name="Footer Placeholder 4"/>
          <p:cNvSpPr>
            <a:spLocks noGrp="1"/>
          </p:cNvSpPr>
          <p:nvPr>
            <p:ph type="ftr" sz="quarter" idx="11"/>
          </p:nvPr>
        </p:nvSpPr>
        <p:spPr>
          <a:xfrm>
            <a:off x="457200" y="6492875"/>
            <a:ext cx="3429000" cy="283845"/>
          </a:xfrm>
          <a:prstGeom prst="rect">
            <a:avLst/>
          </a:prstGeom>
        </p:spPr>
        <p:txBody>
          <a:bodyPr lIns="61539" tIns="30770" rIns="61539" bIns="30770"/>
          <a:lstStyle/>
          <a:p>
            <a:endParaRPr lang="en-US">
              <a:solidFill>
                <a:srgbClr val="303030">
                  <a:lumMod val="90000"/>
                  <a:lumOff val="10000"/>
                </a:srgbClr>
              </a:solidFill>
            </a:endParaRPr>
          </a:p>
        </p:txBody>
      </p:sp>
      <p:sp>
        <p:nvSpPr>
          <p:cNvPr id="6" name="Slide Number Placeholder 5"/>
          <p:cNvSpPr>
            <a:spLocks noGrp="1"/>
          </p:cNvSpPr>
          <p:nvPr>
            <p:ph type="sldNum" sz="quarter" idx="12"/>
          </p:nvPr>
        </p:nvSpPr>
        <p:spPr>
          <a:xfrm rot="16200000">
            <a:off x="8227378" y="5885498"/>
            <a:ext cx="1315721" cy="365125"/>
          </a:xfrm>
          <a:prstGeom prst="rect">
            <a:avLst/>
          </a:prstGeom>
        </p:spPr>
        <p:txBody>
          <a:bodyPr lIns="61539" tIns="30770" rIns="61539" bIns="30770"/>
          <a:lstStyle/>
          <a:p>
            <a:fld id="{5CD62896-4EAB-45AC-9488-5F894FA20519}" type="slidenum">
              <a:rPr lang="en-US" smtClean="0">
                <a:solidFill>
                  <a:prstClr val="black">
                    <a:lumMod val="85000"/>
                    <a:lumOff val="15000"/>
                  </a:prstClr>
                </a:solidFill>
              </a:rPr>
              <a:pPr/>
              <a:t>‹#›</a:t>
            </a:fld>
            <a:endParaRPr lang="en-US">
              <a:solidFill>
                <a:prstClr val="black">
                  <a:lumMod val="85000"/>
                  <a:lumOff val="15000"/>
                </a:prstClr>
              </a:solidFill>
            </a:endParaRPr>
          </a:p>
        </p:txBody>
      </p:sp>
    </p:spTree>
    <p:extLst>
      <p:ext uri="{BB962C8B-B14F-4D97-AF65-F5344CB8AC3E}">
        <p14:creationId xmlns:p14="http://schemas.microsoft.com/office/powerpoint/2010/main" val="226055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xmlns=""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HUKUM KEPAILITAN</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HAKIM NIAGA</a:t>
            </a:r>
            <a:endParaRPr lang="en-US" dirty="0"/>
          </a:p>
        </p:txBody>
      </p:sp>
      <p:sp>
        <p:nvSpPr>
          <p:cNvPr id="3" name="Content Placeholder 2"/>
          <p:cNvSpPr>
            <a:spLocks noGrp="1"/>
          </p:cNvSpPr>
          <p:nvPr>
            <p:ph idx="1"/>
          </p:nvPr>
        </p:nvSpPr>
        <p:spPr/>
        <p:txBody>
          <a:bodyPr/>
          <a:lstStyle/>
          <a:p>
            <a:pPr algn="just"/>
            <a:r>
              <a:rPr lang="en-US" dirty="0">
                <a:latin typeface="Cambria" pitchFamily="18" charset="0"/>
                <a:ea typeface="Cambria" pitchFamily="18" charset="0"/>
              </a:rPr>
              <a:t>Perkara kepailitan akan ditangani oleh </a:t>
            </a:r>
            <a:r>
              <a:rPr lang="en-US" dirty="0" smtClean="0">
                <a:latin typeface="Cambria" pitchFamily="18" charset="0"/>
                <a:ea typeface="Cambria" pitchFamily="18" charset="0"/>
              </a:rPr>
              <a:t>pengadilan niaga oleh karena </a:t>
            </a:r>
            <a:r>
              <a:rPr lang="en-US" dirty="0">
                <a:latin typeface="Cambria" pitchFamily="18" charset="0"/>
                <a:ea typeface="Cambria" pitchFamily="18" charset="0"/>
              </a:rPr>
              <a:t>itu yang akan melakukan </a:t>
            </a:r>
            <a:r>
              <a:rPr lang="en-US" dirty="0" smtClean="0">
                <a:latin typeface="Cambria" pitchFamily="18" charset="0"/>
                <a:ea typeface="Cambria" pitchFamily="18" charset="0"/>
              </a:rPr>
              <a:t>pemeriksaan terhadap perkara tersebut </a:t>
            </a:r>
            <a:r>
              <a:rPr lang="en-US" dirty="0">
                <a:latin typeface="Cambria" pitchFamily="18" charset="0"/>
                <a:ea typeface="Cambria" pitchFamily="18" charset="0"/>
              </a:rPr>
              <a:t>juga merupakan hakim </a:t>
            </a:r>
            <a:r>
              <a:rPr lang="en-US" dirty="0" smtClean="0">
                <a:latin typeface="Cambria" pitchFamily="18" charset="0"/>
                <a:ea typeface="Cambria" pitchFamily="18" charset="0"/>
              </a:rPr>
              <a:t>niaga secara </a:t>
            </a:r>
            <a:r>
              <a:rPr lang="en-US" dirty="0">
                <a:latin typeface="Cambria" pitchFamily="18" charset="0"/>
                <a:ea typeface="Cambria" pitchFamily="18" charset="0"/>
              </a:rPr>
              <a:t>majelis</a:t>
            </a:r>
          </a:p>
        </p:txBody>
      </p:sp>
    </p:spTree>
    <p:extLst>
      <p:ext uri="{BB962C8B-B14F-4D97-AF65-F5344CB8AC3E}">
        <p14:creationId xmlns:p14="http://schemas.microsoft.com/office/powerpoint/2010/main" val="2103604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HAKIM PENGAWAS</a:t>
            </a:r>
            <a:endParaRPr lang="en-US" dirty="0"/>
          </a:p>
        </p:txBody>
      </p:sp>
      <p:sp>
        <p:nvSpPr>
          <p:cNvPr id="3" name="Content Placeholder 2"/>
          <p:cNvSpPr>
            <a:spLocks noGrp="1"/>
          </p:cNvSpPr>
          <p:nvPr>
            <p:ph idx="1"/>
          </p:nvPr>
        </p:nvSpPr>
        <p:spPr/>
        <p:txBody>
          <a:bodyPr/>
          <a:lstStyle/>
          <a:p>
            <a:pPr algn="just"/>
            <a:r>
              <a:rPr lang="en-US" dirty="0">
                <a:latin typeface="Cambria" pitchFamily="18" charset="0"/>
                <a:ea typeface="Cambria" pitchFamily="18" charset="0"/>
              </a:rPr>
              <a:t>Hakim pengawas adalah hakim yang diangkat </a:t>
            </a:r>
            <a:r>
              <a:rPr lang="en-US" dirty="0" smtClean="0">
                <a:latin typeface="Cambria" pitchFamily="18" charset="0"/>
                <a:ea typeface="Cambria" pitchFamily="18" charset="0"/>
              </a:rPr>
              <a:t>oleh pengadilan yang </a:t>
            </a:r>
            <a:r>
              <a:rPr lang="en-US" dirty="0">
                <a:latin typeface="Cambria" pitchFamily="18" charset="0"/>
                <a:ea typeface="Cambria" pitchFamily="18" charset="0"/>
              </a:rPr>
              <a:t>bertugas untuk melakukan pengawasan </a:t>
            </a:r>
            <a:r>
              <a:rPr lang="en-US" dirty="0" smtClean="0">
                <a:latin typeface="Cambria" pitchFamily="18" charset="0"/>
                <a:ea typeface="Cambria" pitchFamily="18" charset="0"/>
              </a:rPr>
              <a:t>terhadap pelaksanaan </a:t>
            </a:r>
            <a:r>
              <a:rPr lang="en-US" dirty="0">
                <a:latin typeface="Cambria" pitchFamily="18" charset="0"/>
                <a:ea typeface="Cambria" pitchFamily="18" charset="0"/>
              </a:rPr>
              <a:t>pemberesan harta pailit. </a:t>
            </a:r>
            <a:r>
              <a:rPr lang="en-US" dirty="0" smtClean="0">
                <a:latin typeface="Cambria" pitchFamily="18" charset="0"/>
                <a:ea typeface="Cambria" pitchFamily="18" charset="0"/>
              </a:rPr>
              <a:t>Ada beberapa </a:t>
            </a:r>
            <a:r>
              <a:rPr lang="en-US" dirty="0">
                <a:latin typeface="Cambria" pitchFamily="18" charset="0"/>
                <a:ea typeface="Cambria" pitchFamily="18" charset="0"/>
              </a:rPr>
              <a:t>tugas </a:t>
            </a:r>
            <a:r>
              <a:rPr lang="en-US" dirty="0" smtClean="0">
                <a:latin typeface="Cambria" pitchFamily="18" charset="0"/>
                <a:ea typeface="Cambria" pitchFamily="18" charset="0"/>
              </a:rPr>
              <a:t>dan wewenang </a:t>
            </a:r>
            <a:r>
              <a:rPr lang="en-US" dirty="0">
                <a:latin typeface="Cambria" pitchFamily="18" charset="0"/>
                <a:ea typeface="Cambria" pitchFamily="18" charset="0"/>
              </a:rPr>
              <a:t>dari hakim pengawas </a:t>
            </a:r>
            <a:r>
              <a:rPr lang="en-US" dirty="0" smtClean="0">
                <a:latin typeface="Cambria" pitchFamily="18" charset="0"/>
                <a:ea typeface="Cambria" pitchFamily="18" charset="0"/>
              </a:rPr>
              <a:t>yang diatur </a:t>
            </a:r>
            <a:r>
              <a:rPr lang="en-US" dirty="0">
                <a:latin typeface="Cambria" pitchFamily="18" charset="0"/>
                <a:ea typeface="Cambria" pitchFamily="18" charset="0"/>
              </a:rPr>
              <a:t>dalam Undang-Undang kepailitan</a:t>
            </a:r>
          </a:p>
        </p:txBody>
      </p:sp>
    </p:spTree>
    <p:extLst>
      <p:ext uri="{BB962C8B-B14F-4D97-AF65-F5344CB8AC3E}">
        <p14:creationId xmlns:p14="http://schemas.microsoft.com/office/powerpoint/2010/main" val="1241662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KURATOR</a:t>
            </a:r>
            <a:endParaRPr lang="en-US" dirty="0"/>
          </a:p>
        </p:txBody>
      </p:sp>
      <p:sp>
        <p:nvSpPr>
          <p:cNvPr id="3" name="Content Placeholder 2"/>
          <p:cNvSpPr>
            <a:spLocks noGrp="1"/>
          </p:cNvSpPr>
          <p:nvPr>
            <p:ph idx="1"/>
          </p:nvPr>
        </p:nvSpPr>
        <p:spPr/>
        <p:txBody>
          <a:bodyPr/>
          <a:lstStyle/>
          <a:p>
            <a:pPr algn="just"/>
            <a:r>
              <a:rPr lang="en-US" dirty="0">
                <a:latin typeface="Cambria" pitchFamily="18" charset="0"/>
                <a:ea typeface="Cambria" pitchFamily="18" charset="0"/>
              </a:rPr>
              <a:t>Kurator memiliki peran penting dalam </a:t>
            </a:r>
            <a:r>
              <a:rPr lang="en-US" dirty="0" smtClean="0">
                <a:latin typeface="Cambria" pitchFamily="18" charset="0"/>
                <a:ea typeface="Cambria" pitchFamily="18" charset="0"/>
              </a:rPr>
              <a:t>perkara kepailitan. Berdasarkan </a:t>
            </a:r>
            <a:r>
              <a:rPr lang="en-US" dirty="0">
                <a:latin typeface="Cambria" pitchFamily="18" charset="0"/>
                <a:ea typeface="Cambria" pitchFamily="18" charset="0"/>
              </a:rPr>
              <a:t>ketentuan Pasal 1 angka </a:t>
            </a:r>
            <a:r>
              <a:rPr lang="en-US" dirty="0" smtClean="0">
                <a:latin typeface="Cambria" pitchFamily="18" charset="0"/>
                <a:ea typeface="Cambria" pitchFamily="18" charset="0"/>
              </a:rPr>
              <a:t>5 Undang-Undang Nomor 37 </a:t>
            </a:r>
            <a:r>
              <a:rPr lang="en-US" dirty="0">
                <a:latin typeface="Cambria" pitchFamily="18" charset="0"/>
                <a:ea typeface="Cambria" pitchFamily="18" charset="0"/>
              </a:rPr>
              <a:t>Tahun 2004 tentang </a:t>
            </a:r>
            <a:r>
              <a:rPr lang="en-US" dirty="0" smtClean="0">
                <a:latin typeface="Cambria" pitchFamily="18" charset="0"/>
                <a:ea typeface="Cambria" pitchFamily="18" charset="0"/>
              </a:rPr>
              <a:t>Kepailitan dan </a:t>
            </a:r>
            <a:r>
              <a:rPr lang="en-US" dirty="0">
                <a:latin typeface="Cambria" pitchFamily="18" charset="0"/>
                <a:ea typeface="Cambria" pitchFamily="18" charset="0"/>
              </a:rPr>
              <a:t>Penundaan </a:t>
            </a:r>
            <a:r>
              <a:rPr lang="en-US" dirty="0" smtClean="0">
                <a:latin typeface="Cambria" pitchFamily="18" charset="0"/>
                <a:ea typeface="Cambria" pitchFamily="18" charset="0"/>
              </a:rPr>
              <a:t>Kewajiban Pembayaran </a:t>
            </a:r>
            <a:r>
              <a:rPr lang="en-US" dirty="0">
                <a:latin typeface="Cambria" pitchFamily="18" charset="0"/>
                <a:ea typeface="Cambria" pitchFamily="18" charset="0"/>
              </a:rPr>
              <a:t>Utang </a:t>
            </a:r>
            <a:r>
              <a:rPr lang="en-US" dirty="0" smtClean="0">
                <a:latin typeface="Cambria" pitchFamily="18" charset="0"/>
                <a:ea typeface="Cambria" pitchFamily="18" charset="0"/>
              </a:rPr>
              <a:t>Kurator adalah </a:t>
            </a:r>
            <a:r>
              <a:rPr lang="en-US" dirty="0">
                <a:latin typeface="Cambria" pitchFamily="18" charset="0"/>
                <a:ea typeface="Cambria" pitchFamily="18" charset="0"/>
              </a:rPr>
              <a:t>Balai Harta Peninggalan </a:t>
            </a:r>
            <a:r>
              <a:rPr lang="en-US" dirty="0" smtClean="0">
                <a:latin typeface="Cambria" pitchFamily="18" charset="0"/>
                <a:ea typeface="Cambria" pitchFamily="18" charset="0"/>
              </a:rPr>
              <a:t>atau orang perseorangan yang </a:t>
            </a:r>
            <a:r>
              <a:rPr lang="en-US" dirty="0">
                <a:latin typeface="Cambria" pitchFamily="18" charset="0"/>
                <a:ea typeface="Cambria" pitchFamily="18" charset="0"/>
              </a:rPr>
              <a:t>diangkat oleh Pengadilan </a:t>
            </a:r>
            <a:r>
              <a:rPr lang="en-US" dirty="0" smtClean="0">
                <a:latin typeface="Cambria" pitchFamily="18" charset="0"/>
                <a:ea typeface="Cambria" pitchFamily="18" charset="0"/>
              </a:rPr>
              <a:t>untuk mengurus dan membereskan harta Debitor </a:t>
            </a:r>
            <a:r>
              <a:rPr lang="en-US" dirty="0">
                <a:latin typeface="Cambria" pitchFamily="18" charset="0"/>
                <a:ea typeface="Cambria" pitchFamily="18" charset="0"/>
              </a:rPr>
              <a:t>Pailit di </a:t>
            </a:r>
            <a:r>
              <a:rPr lang="en-US" dirty="0" smtClean="0">
                <a:latin typeface="Cambria" pitchFamily="18" charset="0"/>
                <a:ea typeface="Cambria" pitchFamily="18" charset="0"/>
              </a:rPr>
              <a:t>bawah pengawasan Hakim </a:t>
            </a:r>
            <a:r>
              <a:rPr lang="en-US" dirty="0">
                <a:latin typeface="Cambria" pitchFamily="18" charset="0"/>
                <a:ea typeface="Cambria" pitchFamily="18" charset="0"/>
              </a:rPr>
              <a:t>Pengawas sesuai dengan Undang-Undang</a:t>
            </a:r>
          </a:p>
        </p:txBody>
      </p:sp>
    </p:spTree>
    <p:extLst>
      <p:ext uri="{BB962C8B-B14F-4D97-AF65-F5344CB8AC3E}">
        <p14:creationId xmlns:p14="http://schemas.microsoft.com/office/powerpoint/2010/main" val="3150119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Panitia kreditur</a:t>
            </a:r>
          </a:p>
        </p:txBody>
      </p:sp>
      <p:sp>
        <p:nvSpPr>
          <p:cNvPr id="3" name="Content Placeholder 2"/>
          <p:cNvSpPr>
            <a:spLocks noGrp="1"/>
          </p:cNvSpPr>
          <p:nvPr>
            <p:ph idx="1"/>
          </p:nvPr>
        </p:nvSpPr>
        <p:spPr/>
        <p:txBody>
          <a:bodyPr>
            <a:normAutofit lnSpcReduction="10000"/>
          </a:bodyPr>
          <a:lstStyle/>
          <a:p>
            <a:pPr algn="just"/>
            <a:r>
              <a:rPr lang="en-US" dirty="0">
                <a:latin typeface="Cambria" pitchFamily="18" charset="0"/>
                <a:ea typeface="Cambria" pitchFamily="18" charset="0"/>
              </a:rPr>
              <a:t>Panitia kreditor adalah perwakilan dari pihak </a:t>
            </a:r>
            <a:r>
              <a:rPr lang="en-US" dirty="0" smtClean="0">
                <a:latin typeface="Cambria" pitchFamily="18" charset="0"/>
                <a:ea typeface="Cambria" pitchFamily="18" charset="0"/>
              </a:rPr>
              <a:t>kreditor yang memperjuangkan </a:t>
            </a:r>
            <a:r>
              <a:rPr lang="en-US" dirty="0">
                <a:latin typeface="Cambria" pitchFamily="18" charset="0"/>
                <a:ea typeface="Cambria" pitchFamily="18" charset="0"/>
              </a:rPr>
              <a:t>segala kepentingan dari </a:t>
            </a:r>
            <a:r>
              <a:rPr lang="en-US" dirty="0" smtClean="0">
                <a:latin typeface="Cambria" pitchFamily="18" charset="0"/>
                <a:ea typeface="Cambria" pitchFamily="18" charset="0"/>
              </a:rPr>
              <a:t>pihak kreditor. Berdasarkan </a:t>
            </a:r>
            <a:r>
              <a:rPr lang="en-US" dirty="0">
                <a:latin typeface="Cambria" pitchFamily="18" charset="0"/>
                <a:ea typeface="Cambria" pitchFamily="18" charset="0"/>
              </a:rPr>
              <a:t>Undang-Undang Kepailitan </a:t>
            </a:r>
            <a:r>
              <a:rPr lang="en-US" dirty="0" smtClean="0">
                <a:latin typeface="Cambria" pitchFamily="18" charset="0"/>
                <a:ea typeface="Cambria" pitchFamily="18" charset="0"/>
              </a:rPr>
              <a:t>panitia kreditor </a:t>
            </a:r>
            <a:r>
              <a:rPr lang="en-US" dirty="0">
                <a:latin typeface="Cambria" pitchFamily="18" charset="0"/>
                <a:ea typeface="Cambria" pitchFamily="18" charset="0"/>
              </a:rPr>
              <a:t>dibedakan menjadi dua macam yaitu Panitia kreditor </a:t>
            </a:r>
            <a:r>
              <a:rPr lang="en-US" dirty="0" smtClean="0">
                <a:latin typeface="Cambria" pitchFamily="18" charset="0"/>
                <a:ea typeface="Cambria" pitchFamily="18" charset="0"/>
              </a:rPr>
              <a:t>sementara, adalah </a:t>
            </a:r>
            <a:r>
              <a:rPr lang="en-US" dirty="0">
                <a:latin typeface="Cambria" pitchFamily="18" charset="0"/>
                <a:ea typeface="Cambria" pitchFamily="18" charset="0"/>
              </a:rPr>
              <a:t>panitia yang </a:t>
            </a:r>
            <a:r>
              <a:rPr lang="en-US" dirty="0" err="1" smtClean="0">
                <a:latin typeface="Cambria" pitchFamily="18" charset="0"/>
                <a:ea typeface="Cambria" pitchFamily="18" charset="0"/>
              </a:rPr>
              <a:t>penujukannya</a:t>
            </a:r>
            <a:r>
              <a:rPr lang="en-US" dirty="0" smtClean="0">
                <a:latin typeface="Cambria" pitchFamily="18" charset="0"/>
                <a:ea typeface="Cambria" pitchFamily="18" charset="0"/>
              </a:rPr>
              <a:t> </a:t>
            </a:r>
            <a:r>
              <a:rPr lang="en-US" dirty="0">
                <a:latin typeface="Cambria" pitchFamily="18" charset="0"/>
                <a:ea typeface="Cambria" pitchFamily="18" charset="0"/>
              </a:rPr>
              <a:t>tercantum dalam putusan pailit dan Panitia kreditor tetap, adalah panitia yang eksistensinya karena dibentuk oleh hakim </a:t>
            </a:r>
            <a:r>
              <a:rPr lang="en-US" dirty="0" err="1">
                <a:latin typeface="Cambria" pitchFamily="18" charset="0"/>
                <a:ea typeface="Cambria" pitchFamily="18" charset="0"/>
              </a:rPr>
              <a:t>penga</a:t>
            </a:r>
            <a:r>
              <a:rPr lang="en-US" dirty="0">
                <a:latin typeface="Cambria" pitchFamily="18" charset="0"/>
                <a:ea typeface="Cambria" pitchFamily="18" charset="0"/>
              </a:rPr>
              <a:t> was </a:t>
            </a:r>
            <a:r>
              <a:rPr lang="en-US" dirty="0" smtClean="0">
                <a:latin typeface="Cambria" pitchFamily="18" charset="0"/>
                <a:ea typeface="Cambria" pitchFamily="18" charset="0"/>
              </a:rPr>
              <a:t>apabila tidak diangkat </a:t>
            </a:r>
            <a:r>
              <a:rPr lang="en-US" dirty="0">
                <a:latin typeface="Cambria" pitchFamily="18" charset="0"/>
                <a:ea typeface="Cambria" pitchFamily="18" charset="0"/>
              </a:rPr>
              <a:t>kreditor </a:t>
            </a:r>
            <a:r>
              <a:rPr lang="en-US" dirty="0" err="1">
                <a:latin typeface="Cambria" pitchFamily="18" charset="0"/>
                <a:ea typeface="Cambria" pitchFamily="18" charset="0"/>
              </a:rPr>
              <a:t>semetara</a:t>
            </a:r>
            <a:r>
              <a:rPr lang="en-US" dirty="0">
                <a:latin typeface="Cambria" pitchFamily="18" charset="0"/>
                <a:ea typeface="Cambria" pitchFamily="18" charset="0"/>
              </a:rPr>
              <a:t> dalam putusan pailit</a:t>
            </a:r>
            <a:r>
              <a:rPr lang="en-US" dirty="0" smtClean="0">
                <a:latin typeface="Cambria" pitchFamily="18" charset="0"/>
                <a:ea typeface="Cambria" pitchFamily="18" charset="0"/>
              </a:rPr>
              <a:t>.</a:t>
            </a:r>
            <a:endParaRPr lang="en-US" dirty="0">
              <a:latin typeface="Cambria" pitchFamily="18" charset="0"/>
              <a:ea typeface="Cambria" pitchFamily="18" charset="0"/>
            </a:endParaRPr>
          </a:p>
        </p:txBody>
      </p:sp>
    </p:spTree>
    <p:extLst>
      <p:ext uri="{BB962C8B-B14F-4D97-AF65-F5344CB8AC3E}">
        <p14:creationId xmlns:p14="http://schemas.microsoft.com/office/powerpoint/2010/main" val="1345064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476672"/>
            <a:ext cx="6877050" cy="781368"/>
          </a:xfrm>
        </p:spPr>
        <p:txBody>
          <a:bodyPr/>
          <a:lstStyle/>
          <a:p>
            <a:r>
              <a:rPr lang="en-US" dirty="0"/>
              <a:t>Akibat </a:t>
            </a:r>
            <a:r>
              <a:rPr lang="en-US" dirty="0" smtClean="0"/>
              <a:t>Hukum Kepailitan</a:t>
            </a:r>
            <a:endParaRPr lang="en-US" dirty="0"/>
          </a:p>
        </p:txBody>
      </p:sp>
      <p:sp>
        <p:nvSpPr>
          <p:cNvPr id="3" name="Content Placeholder 2"/>
          <p:cNvSpPr>
            <a:spLocks noGrp="1"/>
          </p:cNvSpPr>
          <p:nvPr>
            <p:ph idx="1"/>
          </p:nvPr>
        </p:nvSpPr>
        <p:spPr>
          <a:xfrm>
            <a:off x="457200" y="1341438"/>
            <a:ext cx="7620000" cy="4373563"/>
          </a:xfrm>
        </p:spPr>
        <p:txBody>
          <a:bodyPr>
            <a:noAutofit/>
          </a:bodyPr>
          <a:lstStyle/>
          <a:p>
            <a:pPr marL="307696" indent="-307696" algn="just">
              <a:buFont typeface="Wingdings" pitchFamily="2" charset="2"/>
              <a:buChar char="v"/>
            </a:pPr>
            <a:r>
              <a:rPr lang="en-US" sz="2000" dirty="0">
                <a:latin typeface="Cambria" pitchFamily="18" charset="0"/>
                <a:ea typeface="Cambria" pitchFamily="18" charset="0"/>
              </a:rPr>
              <a:t>Boleh dilakukan kompensasi </a:t>
            </a:r>
            <a:r>
              <a:rPr lang="en-US" sz="2000" dirty="0" smtClean="0">
                <a:latin typeface="Cambria" pitchFamily="18" charset="0"/>
                <a:ea typeface="Cambria" pitchFamily="18" charset="0"/>
              </a:rPr>
              <a:t>hutang</a:t>
            </a:r>
          </a:p>
          <a:p>
            <a:pPr marL="307696" indent="-307696" algn="just">
              <a:buFont typeface="Wingdings" pitchFamily="2" charset="2"/>
              <a:buChar char="v"/>
            </a:pPr>
            <a:r>
              <a:rPr lang="en-US" sz="2000" dirty="0">
                <a:latin typeface="Cambria" pitchFamily="18" charset="0"/>
                <a:ea typeface="Cambria" pitchFamily="18" charset="0"/>
              </a:rPr>
              <a:t>Kontrak timbal balik boleh </a:t>
            </a:r>
            <a:r>
              <a:rPr lang="en-US" sz="2000" dirty="0" smtClean="0">
                <a:latin typeface="Cambria" pitchFamily="18" charset="0"/>
                <a:ea typeface="Cambria" pitchFamily="18" charset="0"/>
              </a:rPr>
              <a:t>dilanjutkan</a:t>
            </a:r>
          </a:p>
          <a:p>
            <a:pPr marL="307696" indent="-307696" algn="just">
              <a:buFont typeface="Wingdings" pitchFamily="2" charset="2"/>
              <a:buChar char="v"/>
            </a:pPr>
            <a:r>
              <a:rPr lang="en-US" sz="2000" dirty="0">
                <a:latin typeface="Cambria" pitchFamily="18" charset="0"/>
                <a:ea typeface="Cambria" pitchFamily="18" charset="0"/>
              </a:rPr>
              <a:t>Berlaku penangguhan eksekusi </a:t>
            </a:r>
            <a:r>
              <a:rPr lang="en-US" sz="2000" dirty="0" smtClean="0">
                <a:latin typeface="Cambria" pitchFamily="18" charset="0"/>
                <a:ea typeface="Cambria" pitchFamily="18" charset="0"/>
              </a:rPr>
              <a:t>jaminan (Maks. 90 hari)</a:t>
            </a:r>
          </a:p>
          <a:p>
            <a:pPr marL="307696" indent="-307696" algn="just">
              <a:buFont typeface="Wingdings" pitchFamily="2" charset="2"/>
              <a:buChar char="v"/>
            </a:pPr>
            <a:r>
              <a:rPr lang="en-US" sz="2000" dirty="0">
                <a:latin typeface="Cambria" pitchFamily="18" charset="0"/>
                <a:ea typeface="Cambria" pitchFamily="18" charset="0"/>
              </a:rPr>
              <a:t>Berlaku </a:t>
            </a:r>
            <a:r>
              <a:rPr lang="en-US" sz="2000" dirty="0" err="1">
                <a:latin typeface="Cambria" pitchFamily="18" charset="0"/>
                <a:ea typeface="Cambria" pitchFamily="18" charset="0"/>
              </a:rPr>
              <a:t>actio</a:t>
            </a:r>
            <a:r>
              <a:rPr lang="en-US" sz="2000" dirty="0">
                <a:latin typeface="Cambria" pitchFamily="18" charset="0"/>
                <a:ea typeface="Cambria" pitchFamily="18" charset="0"/>
              </a:rPr>
              <a:t> </a:t>
            </a:r>
            <a:r>
              <a:rPr lang="en-US" sz="2000" dirty="0" err="1" smtClean="0">
                <a:latin typeface="Cambria" pitchFamily="18" charset="0"/>
                <a:ea typeface="Cambria" pitchFamily="18" charset="0"/>
              </a:rPr>
              <a:t>pauliana</a:t>
            </a:r>
            <a:r>
              <a:rPr lang="en-US" sz="2000" dirty="0">
                <a:latin typeface="Cambria" pitchFamily="18" charset="0"/>
                <a:ea typeface="Cambria" pitchFamily="18" charset="0"/>
              </a:rPr>
              <a:t> /upaya yang dilakukan </a:t>
            </a:r>
            <a:r>
              <a:rPr lang="en-US" sz="2000" dirty="0" smtClean="0">
                <a:latin typeface="Cambria" pitchFamily="18" charset="0"/>
                <a:ea typeface="Cambria" pitchFamily="18" charset="0"/>
              </a:rPr>
              <a:t>untuk membatalkan </a:t>
            </a:r>
            <a:r>
              <a:rPr lang="en-US" sz="2000" dirty="0">
                <a:latin typeface="Cambria" pitchFamily="18" charset="0"/>
                <a:ea typeface="Cambria" pitchFamily="18" charset="0"/>
              </a:rPr>
              <a:t>transaksi yang dapat merugikan </a:t>
            </a:r>
            <a:r>
              <a:rPr lang="en-US" sz="2000" dirty="0" smtClean="0">
                <a:latin typeface="Cambria" pitchFamily="18" charset="0"/>
                <a:ea typeface="Cambria" pitchFamily="18" charset="0"/>
              </a:rPr>
              <a:t>kreditor</a:t>
            </a:r>
          </a:p>
          <a:p>
            <a:pPr marL="307696" indent="-307696" algn="just">
              <a:buFont typeface="Wingdings" pitchFamily="2" charset="2"/>
              <a:buChar char="v"/>
            </a:pPr>
            <a:r>
              <a:rPr lang="pt-BR" sz="2000" dirty="0">
                <a:latin typeface="Cambria" pitchFamily="18" charset="0"/>
                <a:ea typeface="Cambria" pitchFamily="18" charset="0"/>
              </a:rPr>
              <a:t>Berlaku sita umum atas harta debitur, untuk menghentikan adanya perebutan harta pailit </a:t>
            </a:r>
            <a:r>
              <a:rPr lang="pt-BR" sz="2000" dirty="0" smtClean="0">
                <a:latin typeface="Cambria" pitchFamily="18" charset="0"/>
                <a:ea typeface="Cambria" pitchFamily="18" charset="0"/>
              </a:rPr>
              <a:t>oleh para kreditor</a:t>
            </a:r>
          </a:p>
          <a:p>
            <a:pPr marL="307696" indent="-307696" algn="just">
              <a:buFont typeface="Wingdings" pitchFamily="2" charset="2"/>
              <a:buChar char="v"/>
            </a:pPr>
            <a:r>
              <a:rPr lang="fi-FI" sz="2000" dirty="0">
                <a:latin typeface="Cambria" pitchFamily="18" charset="0"/>
                <a:ea typeface="Cambria" pitchFamily="18" charset="0"/>
              </a:rPr>
              <a:t>Putusan pailit berlaku juga bagi </a:t>
            </a:r>
            <a:r>
              <a:rPr lang="fi-FI" sz="2000" dirty="0" smtClean="0">
                <a:latin typeface="Cambria" pitchFamily="18" charset="0"/>
                <a:ea typeface="Cambria" pitchFamily="18" charset="0"/>
              </a:rPr>
              <a:t>suami/isteri</a:t>
            </a:r>
          </a:p>
          <a:p>
            <a:pPr marL="307696" indent="-307696" algn="just">
              <a:buFont typeface="Wingdings" pitchFamily="2" charset="2"/>
              <a:buChar char="v"/>
            </a:pPr>
            <a:r>
              <a:rPr lang="en-US" sz="2000" dirty="0">
                <a:latin typeface="Cambria" pitchFamily="18" charset="0"/>
                <a:ea typeface="Cambria" pitchFamily="18" charset="0"/>
              </a:rPr>
              <a:t>Debitur kehilangan hak </a:t>
            </a:r>
            <a:r>
              <a:rPr lang="en-US" sz="2000" dirty="0" smtClean="0">
                <a:latin typeface="Cambria" pitchFamily="18" charset="0"/>
                <a:ea typeface="Cambria" pitchFamily="18" charset="0"/>
              </a:rPr>
              <a:t>mengurus kekayaannya</a:t>
            </a:r>
          </a:p>
          <a:p>
            <a:pPr marL="307696" indent="-307696" algn="just">
              <a:buFont typeface="Wingdings" pitchFamily="2" charset="2"/>
              <a:buChar char="v"/>
            </a:pPr>
            <a:r>
              <a:rPr lang="en-US" sz="2000" dirty="0">
                <a:latin typeface="Cambria" pitchFamily="18" charset="0"/>
                <a:ea typeface="Cambria" pitchFamily="18" charset="0"/>
              </a:rPr>
              <a:t>Perikatan yang dibuat setelah putusan pailit </a:t>
            </a:r>
            <a:r>
              <a:rPr lang="en-US" sz="2000" dirty="0" smtClean="0">
                <a:latin typeface="Cambria" pitchFamily="18" charset="0"/>
                <a:ea typeface="Cambria" pitchFamily="18" charset="0"/>
              </a:rPr>
              <a:t>tidak dapat dibayar</a:t>
            </a:r>
          </a:p>
          <a:p>
            <a:pPr marL="307696" indent="-307696" algn="just">
              <a:buFont typeface="Wingdings" pitchFamily="2" charset="2"/>
              <a:buChar char="v"/>
            </a:pPr>
            <a:r>
              <a:rPr lang="en-US" sz="2000" dirty="0">
                <a:latin typeface="Cambria" pitchFamily="18" charset="0"/>
                <a:ea typeface="Cambria" pitchFamily="18" charset="0"/>
              </a:rPr>
              <a:t>Gugatan hukum harus dilakukan </a:t>
            </a:r>
            <a:r>
              <a:rPr lang="en-US" sz="2000" dirty="0" smtClean="0">
                <a:latin typeface="Cambria" pitchFamily="18" charset="0"/>
                <a:ea typeface="Cambria" pitchFamily="18" charset="0"/>
              </a:rPr>
              <a:t>oleh/terhadap kurator</a:t>
            </a:r>
          </a:p>
          <a:p>
            <a:pPr marL="307696" indent="-307696" algn="just">
              <a:buFont typeface="Wingdings" pitchFamily="2" charset="2"/>
              <a:buChar char="v"/>
            </a:pPr>
            <a:r>
              <a:rPr lang="en-US" sz="2000" dirty="0" smtClean="0">
                <a:latin typeface="Cambria" pitchFamily="18" charset="0"/>
                <a:ea typeface="Cambria" pitchFamily="18" charset="0"/>
              </a:rPr>
              <a:t>Perkara </a:t>
            </a:r>
            <a:r>
              <a:rPr lang="en-US" sz="2000" dirty="0">
                <a:latin typeface="Cambria" pitchFamily="18" charset="0"/>
                <a:ea typeface="Cambria" pitchFamily="18" charset="0"/>
              </a:rPr>
              <a:t>pengadilan ditangguhkan atau diambil </a:t>
            </a:r>
            <a:r>
              <a:rPr lang="en-US" sz="2000" dirty="0" smtClean="0">
                <a:latin typeface="Cambria" pitchFamily="18" charset="0"/>
                <a:ea typeface="Cambria" pitchFamily="18" charset="0"/>
              </a:rPr>
              <a:t>alih oleh kurator</a:t>
            </a:r>
          </a:p>
          <a:p>
            <a:pPr marL="307696" indent="-307696" algn="just">
              <a:buFont typeface="Wingdings" pitchFamily="2" charset="2"/>
              <a:buChar char="v"/>
            </a:pPr>
            <a:r>
              <a:rPr lang="en-US" sz="2000" dirty="0">
                <a:latin typeface="Cambria" pitchFamily="18" charset="0"/>
                <a:ea typeface="Cambria" pitchFamily="18" charset="0"/>
              </a:rPr>
              <a:t>Semua penyitaan dibatalkan</a:t>
            </a:r>
          </a:p>
        </p:txBody>
      </p:sp>
    </p:spTree>
    <p:extLst>
      <p:ext uri="{BB962C8B-B14F-4D97-AF65-F5344CB8AC3E}">
        <p14:creationId xmlns:p14="http://schemas.microsoft.com/office/powerpoint/2010/main" val="2136993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3200" dirty="0" smtClean="0">
                <a:latin typeface="Cambria" pitchFamily="18" charset="0"/>
                <a:ea typeface="Cambria" pitchFamily="18" charset="0"/>
              </a:rPr>
              <a:t>Kepailitan </a:t>
            </a:r>
            <a:r>
              <a:rPr lang="en-US" sz="3200" dirty="0">
                <a:latin typeface="Cambria" pitchFamily="18" charset="0"/>
                <a:ea typeface="Cambria" pitchFamily="18" charset="0"/>
              </a:rPr>
              <a:t>disebut sebagai </a:t>
            </a:r>
            <a:r>
              <a:rPr lang="en-US" sz="3200" dirty="0" err="1" smtClean="0">
                <a:latin typeface="Cambria" pitchFamily="18" charset="0"/>
                <a:ea typeface="Cambria" pitchFamily="18" charset="0"/>
              </a:rPr>
              <a:t>ultimum</a:t>
            </a:r>
            <a:r>
              <a:rPr lang="en-US" sz="3200" dirty="0" smtClean="0">
                <a:latin typeface="Cambria" pitchFamily="18" charset="0"/>
                <a:ea typeface="Cambria" pitchFamily="18" charset="0"/>
              </a:rPr>
              <a:t> </a:t>
            </a:r>
            <a:r>
              <a:rPr lang="en-US" sz="3200" dirty="0" err="1" smtClean="0">
                <a:latin typeface="Cambria" pitchFamily="18" charset="0"/>
                <a:ea typeface="Cambria" pitchFamily="18" charset="0"/>
              </a:rPr>
              <a:t>remidium</a:t>
            </a:r>
            <a:r>
              <a:rPr lang="en-US" sz="3200" dirty="0" smtClean="0">
                <a:latin typeface="Cambria" pitchFamily="18" charset="0"/>
                <a:ea typeface="Cambria" pitchFamily="18" charset="0"/>
              </a:rPr>
              <a:t>/upaya terakhir, karena lebih banyak mudarat ketimbang faedahnya bagi kalangan kreditor konkuren.</a:t>
            </a:r>
            <a:endParaRPr lang="en-US" sz="3200" dirty="0">
              <a:latin typeface="Cambria" pitchFamily="18" charset="0"/>
              <a:ea typeface="Cambria" pitchFamily="18" charset="0"/>
            </a:endParaRPr>
          </a:p>
        </p:txBody>
      </p:sp>
    </p:spTree>
    <p:extLst>
      <p:ext uri="{BB962C8B-B14F-4D97-AF65-F5344CB8AC3E}">
        <p14:creationId xmlns:p14="http://schemas.microsoft.com/office/powerpoint/2010/main" val="1266835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7734300" cy="609918"/>
          </a:xfrm>
        </p:spPr>
        <p:txBody>
          <a:bodyPr>
            <a:normAutofit/>
          </a:bodyPr>
          <a:lstStyle/>
          <a:p>
            <a:r>
              <a:rPr lang="en-US" sz="2200" dirty="0"/>
              <a:t>Penundaan Kewajiban Pembayaran </a:t>
            </a:r>
            <a:r>
              <a:rPr lang="en-US" sz="2200" dirty="0"/>
              <a:t>Utang (</a:t>
            </a:r>
            <a:r>
              <a:rPr lang="en-US" sz="2200" dirty="0" err="1"/>
              <a:t>pkpu</a:t>
            </a:r>
            <a:r>
              <a:rPr lang="en-US" sz="2200" dirty="0"/>
              <a:t>)</a:t>
            </a:r>
            <a:endParaRPr lang="en-US" sz="2200" dirty="0"/>
          </a:p>
        </p:txBody>
      </p:sp>
      <p:sp>
        <p:nvSpPr>
          <p:cNvPr id="3" name="Content Placeholder 2"/>
          <p:cNvSpPr>
            <a:spLocks noGrp="1"/>
          </p:cNvSpPr>
          <p:nvPr>
            <p:ph idx="1"/>
          </p:nvPr>
        </p:nvSpPr>
        <p:spPr>
          <a:xfrm>
            <a:off x="457200" y="1752601"/>
            <a:ext cx="7620000" cy="2762249"/>
          </a:xfrm>
          <a:solidFill>
            <a:schemeClr val="accent2">
              <a:lumMod val="60000"/>
              <a:lumOff val="40000"/>
            </a:schemeClr>
          </a:solidFill>
        </p:spPr>
        <p:txBody>
          <a:bodyPr>
            <a:noAutofit/>
          </a:bodyPr>
          <a:lstStyle/>
          <a:p>
            <a:pPr algn="just"/>
            <a:r>
              <a:rPr lang="en-US" sz="2000" dirty="0">
                <a:solidFill>
                  <a:schemeClr val="bg1"/>
                </a:solidFill>
                <a:latin typeface="Cambria" pitchFamily="18" charset="0"/>
                <a:ea typeface="Cambria" pitchFamily="18" charset="0"/>
              </a:rPr>
              <a:t>Penundaan kewajiban pembayaran Utang atau </a:t>
            </a:r>
            <a:r>
              <a:rPr lang="en-US" sz="2000" dirty="0">
                <a:solidFill>
                  <a:schemeClr val="bg1"/>
                </a:solidFill>
                <a:latin typeface="Cambria" pitchFamily="18" charset="0"/>
                <a:ea typeface="Cambria" pitchFamily="18" charset="0"/>
              </a:rPr>
              <a:t>yang lebih dikenal dengan </a:t>
            </a:r>
            <a:r>
              <a:rPr lang="en-US" sz="2000" dirty="0">
                <a:solidFill>
                  <a:schemeClr val="bg1"/>
                </a:solidFill>
                <a:latin typeface="Cambria" pitchFamily="18" charset="0"/>
                <a:ea typeface="Cambria" pitchFamily="18" charset="0"/>
              </a:rPr>
              <a:t>PKPU adalah salah satu upaya </a:t>
            </a:r>
            <a:r>
              <a:rPr lang="en-US" sz="2000" dirty="0">
                <a:solidFill>
                  <a:schemeClr val="bg1"/>
                </a:solidFill>
                <a:latin typeface="Cambria" pitchFamily="18" charset="0"/>
                <a:ea typeface="Cambria" pitchFamily="18" charset="0"/>
              </a:rPr>
              <a:t>yang dapat dilakukan untuk menghindari kepailitan. </a:t>
            </a:r>
            <a:r>
              <a:rPr lang="fi-FI" sz="2000" dirty="0">
                <a:solidFill>
                  <a:schemeClr val="bg1"/>
                </a:solidFill>
                <a:latin typeface="Cambria" pitchFamily="18" charset="0"/>
                <a:ea typeface="Cambria" pitchFamily="18" charset="0"/>
              </a:rPr>
              <a:t>Pengajuan </a:t>
            </a:r>
            <a:r>
              <a:rPr lang="fi-FI" sz="2000" dirty="0">
                <a:solidFill>
                  <a:schemeClr val="bg1"/>
                </a:solidFill>
                <a:latin typeface="Cambria" pitchFamily="18" charset="0"/>
                <a:ea typeface="Cambria" pitchFamily="18" charset="0"/>
              </a:rPr>
              <a:t>PKPU </a:t>
            </a:r>
            <a:r>
              <a:rPr lang="fi-FI" sz="2000" dirty="0">
                <a:solidFill>
                  <a:schemeClr val="bg1"/>
                </a:solidFill>
                <a:latin typeface="Cambria" pitchFamily="18" charset="0"/>
                <a:ea typeface="Cambria" pitchFamily="18" charset="0"/>
              </a:rPr>
              <a:t>dilakukan sebelum </a:t>
            </a:r>
            <a:r>
              <a:rPr lang="fi-FI" sz="2000" dirty="0">
                <a:solidFill>
                  <a:schemeClr val="bg1"/>
                </a:solidFill>
                <a:latin typeface="Cambria" pitchFamily="18" charset="0"/>
                <a:ea typeface="Cambria" pitchFamily="18" charset="0"/>
              </a:rPr>
              <a:t>adanya </a:t>
            </a:r>
            <a:r>
              <a:rPr lang="fi-FI" sz="2000" dirty="0">
                <a:solidFill>
                  <a:schemeClr val="bg1"/>
                </a:solidFill>
                <a:latin typeface="Cambria" pitchFamily="18" charset="0"/>
                <a:ea typeface="Cambria" pitchFamily="18" charset="0"/>
              </a:rPr>
              <a:t>putusan pernyataan </a:t>
            </a:r>
            <a:r>
              <a:rPr lang="fi-FI" sz="2000" dirty="0">
                <a:solidFill>
                  <a:schemeClr val="bg1"/>
                </a:solidFill>
                <a:latin typeface="Cambria" pitchFamily="18" charset="0"/>
                <a:ea typeface="Cambria" pitchFamily="18" charset="0"/>
              </a:rPr>
              <a:t>pailit. Tujuan dari adanya PKPU </a:t>
            </a:r>
            <a:r>
              <a:rPr lang="fi-FI" sz="2000" dirty="0">
                <a:solidFill>
                  <a:schemeClr val="bg1"/>
                </a:solidFill>
                <a:latin typeface="Cambria" pitchFamily="18" charset="0"/>
                <a:ea typeface="Cambria" pitchFamily="18" charset="0"/>
              </a:rPr>
              <a:t>sesungguhnya memberikan kesempatan kepada debitor </a:t>
            </a:r>
            <a:r>
              <a:rPr lang="fi-FI" sz="2000" dirty="0">
                <a:solidFill>
                  <a:schemeClr val="bg1"/>
                </a:solidFill>
                <a:latin typeface="Cambria" pitchFamily="18" charset="0"/>
                <a:ea typeface="Cambria" pitchFamily="18" charset="0"/>
              </a:rPr>
              <a:t>yang diperkirakan </a:t>
            </a:r>
            <a:r>
              <a:rPr lang="fi-FI" sz="2000" dirty="0">
                <a:solidFill>
                  <a:schemeClr val="bg1"/>
                </a:solidFill>
                <a:latin typeface="Cambria" pitchFamily="18" charset="0"/>
                <a:ea typeface="Cambria" pitchFamily="18" charset="0"/>
              </a:rPr>
              <a:t>masih mampu </a:t>
            </a:r>
            <a:r>
              <a:rPr lang="fi-FI" sz="2000" dirty="0">
                <a:solidFill>
                  <a:schemeClr val="bg1"/>
                </a:solidFill>
                <a:latin typeface="Cambria" pitchFamily="18" charset="0"/>
                <a:ea typeface="Cambria" pitchFamily="18" charset="0"/>
              </a:rPr>
              <a:t>membayar utang-utangnya yang telah </a:t>
            </a:r>
            <a:r>
              <a:rPr lang="fi-FI" sz="2000" dirty="0">
                <a:solidFill>
                  <a:schemeClr val="bg1"/>
                </a:solidFill>
                <a:latin typeface="Cambria" pitchFamily="18" charset="0"/>
                <a:ea typeface="Cambria" pitchFamily="18" charset="0"/>
              </a:rPr>
              <a:t>jatuh tempo </a:t>
            </a:r>
            <a:r>
              <a:rPr lang="fi-FI" sz="2000" dirty="0">
                <a:solidFill>
                  <a:schemeClr val="bg1"/>
                </a:solidFill>
                <a:latin typeface="Cambria" pitchFamily="18" charset="0"/>
                <a:ea typeface="Cambria" pitchFamily="18" charset="0"/>
              </a:rPr>
              <a:t>dan dapat ditagih untuk mengadakan </a:t>
            </a:r>
            <a:r>
              <a:rPr lang="fi-FI" sz="2000" dirty="0">
                <a:solidFill>
                  <a:schemeClr val="bg1"/>
                </a:solidFill>
                <a:latin typeface="Cambria" pitchFamily="18" charset="0"/>
                <a:ea typeface="Cambria" pitchFamily="18" charset="0"/>
              </a:rPr>
              <a:t>perdamaian/accord </a:t>
            </a:r>
            <a:r>
              <a:rPr lang="fi-FI" sz="2000" dirty="0">
                <a:solidFill>
                  <a:schemeClr val="bg1"/>
                </a:solidFill>
                <a:latin typeface="Cambria" pitchFamily="18" charset="0"/>
                <a:ea typeface="Cambria" pitchFamily="18" charset="0"/>
              </a:rPr>
              <a:t>dengan seluruh kreditor konkuren.</a:t>
            </a:r>
            <a:endParaRPr lang="en-US" sz="2000" dirty="0">
              <a:solidFill>
                <a:schemeClr val="bg1"/>
              </a:solidFill>
              <a:latin typeface="Cambria" pitchFamily="18" charset="0"/>
              <a:ea typeface="Cambria" pitchFamily="18" charset="0"/>
            </a:endParaRPr>
          </a:p>
        </p:txBody>
      </p:sp>
    </p:spTree>
    <p:extLst>
      <p:ext uri="{BB962C8B-B14F-4D97-AF65-F5344CB8AC3E}">
        <p14:creationId xmlns:p14="http://schemas.microsoft.com/office/powerpoint/2010/main" val="2310415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84" y="415384"/>
            <a:ext cx="6972300" cy="781368"/>
          </a:xfrm>
        </p:spPr>
        <p:txBody>
          <a:bodyPr/>
          <a:lstStyle/>
          <a:p>
            <a:r>
              <a:rPr lang="en-US" dirty="0" smtClean="0"/>
              <a:t>DEFINISI</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5865846"/>
              </p:ext>
            </p:extLst>
          </p:nvPr>
        </p:nvGraphicFramePr>
        <p:xfrm>
          <a:off x="142875" y="1143000"/>
          <a:ext cx="8620125" cy="4373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Left-Up Arrow 4"/>
          <p:cNvSpPr/>
          <p:nvPr/>
        </p:nvSpPr>
        <p:spPr>
          <a:xfrm>
            <a:off x="5810250" y="3886200"/>
            <a:ext cx="857250" cy="142875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lIns="61539" tIns="30770" rIns="61539" bIns="30770" rtlCol="0" anchor="ctr"/>
          <a:lstStyle/>
          <a:p>
            <a:pPr algn="ctr"/>
            <a:endParaRPr lang="en-US"/>
          </a:p>
        </p:txBody>
      </p:sp>
    </p:spTree>
    <p:extLst>
      <p:ext uri="{BB962C8B-B14F-4D97-AF65-F5344CB8AC3E}">
        <p14:creationId xmlns:p14="http://schemas.microsoft.com/office/powerpoint/2010/main" val="37720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3314700"/>
            <a:ext cx="7162800" cy="2000250"/>
          </a:xfrm>
          <a:solidFill>
            <a:srgbClr val="C00000"/>
          </a:solidFill>
        </p:spPr>
        <p:txBody>
          <a:bodyPr>
            <a:noAutofit/>
          </a:bodyPr>
          <a:lstStyle/>
          <a:p>
            <a:pPr algn="just"/>
            <a:r>
              <a:rPr lang="en-US" sz="2200" dirty="0">
                <a:solidFill>
                  <a:schemeClr val="bg1"/>
                </a:solidFill>
                <a:latin typeface="Cambria" pitchFamily="18" charset="0"/>
                <a:ea typeface="Cambria" pitchFamily="18" charset="0"/>
              </a:rPr>
              <a:t>Status pailit yang </a:t>
            </a:r>
            <a:r>
              <a:rPr lang="en-US" sz="2200" dirty="0">
                <a:solidFill>
                  <a:schemeClr val="bg1"/>
                </a:solidFill>
                <a:latin typeface="Cambria" pitchFamily="18" charset="0"/>
                <a:ea typeface="Cambria" pitchFamily="18" charset="0"/>
              </a:rPr>
              <a:t>diberikan kepada </a:t>
            </a:r>
            <a:r>
              <a:rPr lang="en-US" sz="2200" dirty="0">
                <a:solidFill>
                  <a:schemeClr val="bg1"/>
                </a:solidFill>
                <a:latin typeface="Cambria" pitchFamily="18" charset="0"/>
                <a:ea typeface="Cambria" pitchFamily="18" charset="0"/>
              </a:rPr>
              <a:t>debitor akan </a:t>
            </a:r>
            <a:r>
              <a:rPr lang="en-US" sz="2200" dirty="0">
                <a:solidFill>
                  <a:schemeClr val="bg1"/>
                </a:solidFill>
                <a:latin typeface="Cambria" pitchFamily="18" charset="0"/>
                <a:ea typeface="Cambria" pitchFamily="18" charset="0"/>
              </a:rPr>
              <a:t>memberi </a:t>
            </a:r>
            <a:r>
              <a:rPr lang="sv-SE" sz="2200" dirty="0">
                <a:solidFill>
                  <a:schemeClr val="bg1"/>
                </a:solidFill>
                <a:latin typeface="Cambria" pitchFamily="18" charset="0"/>
                <a:ea typeface="Cambria" pitchFamily="18" charset="0"/>
              </a:rPr>
              <a:t>konsekUensi </a:t>
            </a:r>
            <a:r>
              <a:rPr lang="sv-SE" sz="2200" dirty="0">
                <a:solidFill>
                  <a:schemeClr val="bg1"/>
                </a:solidFill>
                <a:latin typeface="Cambria" pitchFamily="18" charset="0"/>
                <a:ea typeface="Cambria" pitchFamily="18" charset="0"/>
              </a:rPr>
              <a:t>hukum </a:t>
            </a:r>
            <a:r>
              <a:rPr lang="sv-SE" sz="2200" dirty="0">
                <a:solidFill>
                  <a:schemeClr val="bg1"/>
                </a:solidFill>
                <a:latin typeface="Cambria" pitchFamily="18" charset="0"/>
                <a:ea typeface="Cambria" pitchFamily="18" charset="0"/>
              </a:rPr>
              <a:t>terhadap debitor </a:t>
            </a:r>
            <a:r>
              <a:rPr lang="sv-SE" sz="2200" dirty="0">
                <a:solidFill>
                  <a:schemeClr val="bg1"/>
                </a:solidFill>
                <a:latin typeface="Cambria" pitchFamily="18" charset="0"/>
                <a:ea typeface="Cambria" pitchFamily="18" charset="0"/>
              </a:rPr>
              <a:t>dimana debitor </a:t>
            </a:r>
            <a:r>
              <a:rPr lang="sv-SE" sz="2200" dirty="0">
                <a:solidFill>
                  <a:schemeClr val="bg1"/>
                </a:solidFill>
                <a:latin typeface="Cambria" pitchFamily="18" charset="0"/>
                <a:ea typeface="Cambria" pitchFamily="18" charset="0"/>
              </a:rPr>
              <a:t>otomatis tidak </a:t>
            </a:r>
            <a:r>
              <a:rPr lang="sv-SE" sz="2200" dirty="0">
                <a:solidFill>
                  <a:schemeClr val="bg1"/>
                </a:solidFill>
                <a:latin typeface="Cambria" pitchFamily="18" charset="0"/>
                <a:ea typeface="Cambria" pitchFamily="18" charset="0"/>
              </a:rPr>
              <a:t>lagi memiliki hak </a:t>
            </a:r>
            <a:r>
              <a:rPr lang="sv-SE" sz="2200" dirty="0">
                <a:solidFill>
                  <a:schemeClr val="bg1"/>
                </a:solidFill>
                <a:latin typeface="Cambria" pitchFamily="18" charset="0"/>
                <a:ea typeface="Cambria" pitchFamily="18" charset="0"/>
              </a:rPr>
              <a:t>atas penguasaan </a:t>
            </a:r>
            <a:r>
              <a:rPr lang="sv-SE" sz="2200" dirty="0">
                <a:solidFill>
                  <a:schemeClr val="bg1"/>
                </a:solidFill>
                <a:latin typeface="Cambria" pitchFamily="18" charset="0"/>
                <a:ea typeface="Cambria" pitchFamily="18" charset="0"/>
              </a:rPr>
              <a:t>harta kekayaannya. </a:t>
            </a:r>
            <a:endParaRPr lang="en-US" sz="2200" dirty="0">
              <a:solidFill>
                <a:schemeClr val="bg1"/>
              </a:solidFill>
              <a:latin typeface="Cambria" pitchFamily="18" charset="0"/>
              <a:ea typeface="Cambria" pitchFamily="18" charset="0"/>
            </a:endParaRPr>
          </a:p>
        </p:txBody>
      </p:sp>
      <p:sp>
        <p:nvSpPr>
          <p:cNvPr id="5" name="Title 1"/>
          <p:cNvSpPr txBox="1">
            <a:spLocks/>
          </p:cNvSpPr>
          <p:nvPr/>
        </p:nvSpPr>
        <p:spPr>
          <a:xfrm>
            <a:off x="285750" y="1543050"/>
            <a:ext cx="2857500" cy="1143000"/>
          </a:xfrm>
          <a:prstGeom prst="rect">
            <a:avLst/>
          </a:prstGeom>
          <a:solidFill>
            <a:schemeClr val="accent2"/>
          </a:solidFill>
        </p:spPr>
        <p:txBody>
          <a:bodyPr vert="horz" lIns="91428" tIns="45714" rIns="91428" bIns="45714" rtlCol="0" anchor="b">
            <a:noAutofit/>
          </a:bodyPr>
          <a:lstStyle>
            <a:lvl1pPr algn="l" defTabSz="1358524" rtl="0" eaLnBrk="1" latinLnBrk="0" hangingPunct="1">
              <a:spcBef>
                <a:spcPct val="0"/>
              </a:spcBef>
              <a:buNone/>
              <a:defRPr sz="5300" kern="1200" cap="all" spc="-89" baseline="0">
                <a:solidFill>
                  <a:schemeClr val="tx2"/>
                </a:solidFill>
                <a:latin typeface="+mj-lt"/>
                <a:ea typeface="+mj-ea"/>
                <a:cs typeface="+mj-cs"/>
              </a:defRPr>
            </a:lvl1pPr>
          </a:lstStyle>
          <a:p>
            <a:pPr algn="just"/>
            <a:r>
              <a:rPr lang="en-US" sz="2800" dirty="0">
                <a:solidFill>
                  <a:schemeClr val="bg1"/>
                </a:solidFill>
                <a:latin typeface="Cambria" pitchFamily="18" charset="0"/>
                <a:ea typeface="Cambria" pitchFamily="18" charset="0"/>
              </a:rPr>
              <a:t>KONSEKUENSI HUKUM PAILIT</a:t>
            </a:r>
            <a:endParaRPr lang="en-US" sz="2800" dirty="0">
              <a:solidFill>
                <a:schemeClr val="bg1"/>
              </a:solidFill>
              <a:latin typeface="Cambria" pitchFamily="18" charset="0"/>
              <a:ea typeface="Cambria" pitchFamily="18" charset="0"/>
            </a:endParaRPr>
          </a:p>
        </p:txBody>
      </p:sp>
      <p:sp>
        <p:nvSpPr>
          <p:cNvPr id="6" name="Left-Up Arrow 5"/>
          <p:cNvSpPr/>
          <p:nvPr/>
        </p:nvSpPr>
        <p:spPr>
          <a:xfrm rot="16200000">
            <a:off x="2727614" y="2301587"/>
            <a:ext cx="1402773" cy="571500"/>
          </a:xfrm>
          <a:prstGeom prst="lef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lIns="61539" tIns="30770" rIns="61539" bIns="30770" rtlCol="0" anchor="ctr"/>
          <a:lstStyle/>
          <a:p>
            <a:pPr algn="ctr"/>
            <a:endParaRPr lang="en-US"/>
          </a:p>
        </p:txBody>
      </p:sp>
    </p:spTree>
    <p:extLst>
      <p:ext uri="{BB962C8B-B14F-4D97-AF65-F5344CB8AC3E}">
        <p14:creationId xmlns:p14="http://schemas.microsoft.com/office/powerpoint/2010/main" val="257091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SYARAT PAILIT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6372624"/>
              </p:ext>
            </p:extLst>
          </p:nvPr>
        </p:nvGraphicFramePr>
        <p:xfrm>
          <a:off x="457399" y="1556792"/>
          <a:ext cx="7620000" cy="4373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322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404664"/>
            <a:ext cx="5791200" cy="781368"/>
          </a:xfrm>
        </p:spPr>
        <p:txBody>
          <a:bodyPr/>
          <a:lstStyle/>
          <a:p>
            <a:r>
              <a:rPr lang="en-US" dirty="0" smtClean="0"/>
              <a:t>Permohonan pailit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9250587"/>
              </p:ext>
            </p:extLst>
          </p:nvPr>
        </p:nvGraphicFramePr>
        <p:xfrm>
          <a:off x="190500" y="1143000"/>
          <a:ext cx="8572500" cy="4991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5332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0526"/>
            <a:ext cx="5791200" cy="724218"/>
          </a:xfrm>
        </p:spPr>
        <p:txBody>
          <a:bodyPr>
            <a:normAutofit/>
          </a:bodyPr>
          <a:lstStyle/>
          <a:p>
            <a:r>
              <a:rPr lang="en-US" dirty="0" smtClean="0"/>
              <a:t>Kompetensi </a:t>
            </a:r>
            <a:r>
              <a:rPr lang="en-US" dirty="0" err="1" smtClean="0"/>
              <a:t>pengADILAN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1809542"/>
              </p:ext>
            </p:extLst>
          </p:nvPr>
        </p:nvGraphicFramePr>
        <p:xfrm>
          <a:off x="190500" y="1085850"/>
          <a:ext cx="8524875"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4719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0255521"/>
              </p:ext>
            </p:extLst>
          </p:nvPr>
        </p:nvGraphicFramePr>
        <p:xfrm>
          <a:off x="457399" y="1412776"/>
          <a:ext cx="7620000" cy="43731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2905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0242"/>
            <a:ext cx="7686675" cy="838518"/>
          </a:xfrm>
        </p:spPr>
        <p:txBody>
          <a:bodyPr/>
          <a:lstStyle/>
          <a:p>
            <a:r>
              <a:rPr lang="en-US" dirty="0" smtClean="0"/>
              <a:t>PARA PIHAK DALAM KEPAILITAN</a:t>
            </a:r>
            <a:endParaRPr lang="en-US" dirty="0"/>
          </a:p>
        </p:txBody>
      </p:sp>
      <p:sp>
        <p:nvSpPr>
          <p:cNvPr id="3" name="Content Placeholder 2"/>
          <p:cNvSpPr>
            <a:spLocks noGrp="1"/>
          </p:cNvSpPr>
          <p:nvPr>
            <p:ph idx="1"/>
          </p:nvPr>
        </p:nvSpPr>
        <p:spPr>
          <a:xfrm>
            <a:off x="457200" y="1999381"/>
            <a:ext cx="8229600" cy="4525963"/>
          </a:xfrm>
        </p:spPr>
        <p:txBody>
          <a:bodyPr>
            <a:normAutofit fontScale="92500" lnSpcReduction="20000"/>
          </a:bodyPr>
          <a:lstStyle/>
          <a:p>
            <a:pPr marL="307696" indent="-307696" algn="just">
              <a:buFont typeface="Wingdings" pitchFamily="2" charset="2"/>
              <a:buChar char="q"/>
            </a:pPr>
            <a:r>
              <a:rPr lang="en-US" dirty="0">
                <a:latin typeface="Cambria" pitchFamily="18" charset="0"/>
                <a:ea typeface="Cambria" pitchFamily="18" charset="0"/>
              </a:rPr>
              <a:t>Pihak debitor itu </a:t>
            </a:r>
            <a:r>
              <a:rPr lang="en-US" dirty="0" smtClean="0">
                <a:latin typeface="Cambria" pitchFamily="18" charset="0"/>
                <a:ea typeface="Cambria" pitchFamily="18" charset="0"/>
              </a:rPr>
              <a:t>sendiri</a:t>
            </a:r>
          </a:p>
          <a:p>
            <a:pPr marL="307696" indent="-307696" algn="just">
              <a:buFont typeface="Wingdings" pitchFamily="2" charset="2"/>
              <a:buChar char="q"/>
            </a:pPr>
            <a:r>
              <a:rPr lang="en-US" dirty="0" smtClean="0">
                <a:latin typeface="Cambria" pitchFamily="18" charset="0"/>
                <a:ea typeface="Cambria" pitchFamily="18" charset="0"/>
              </a:rPr>
              <a:t>Salah </a:t>
            </a:r>
            <a:r>
              <a:rPr lang="en-US" dirty="0">
                <a:latin typeface="Cambria" pitchFamily="18" charset="0"/>
                <a:ea typeface="Cambria" pitchFamily="18" charset="0"/>
              </a:rPr>
              <a:t>satu atau lebih dari pihak </a:t>
            </a:r>
            <a:r>
              <a:rPr lang="en-US" dirty="0" smtClean="0">
                <a:latin typeface="Cambria" pitchFamily="18" charset="0"/>
                <a:ea typeface="Cambria" pitchFamily="18" charset="0"/>
              </a:rPr>
              <a:t>kreditor Pihak </a:t>
            </a:r>
            <a:r>
              <a:rPr lang="en-US" dirty="0">
                <a:latin typeface="Cambria" pitchFamily="18" charset="0"/>
                <a:ea typeface="Cambria" pitchFamily="18" charset="0"/>
              </a:rPr>
              <a:t>kejaksaan apabila menyangkut </a:t>
            </a:r>
            <a:r>
              <a:rPr lang="en-US" dirty="0" smtClean="0">
                <a:latin typeface="Cambria" pitchFamily="18" charset="0"/>
                <a:ea typeface="Cambria" pitchFamily="18" charset="0"/>
              </a:rPr>
              <a:t>kepentingan umum</a:t>
            </a:r>
          </a:p>
          <a:p>
            <a:pPr marL="307696" indent="-307696" algn="just">
              <a:buFont typeface="Wingdings" pitchFamily="2" charset="2"/>
              <a:buChar char="q"/>
            </a:pPr>
            <a:r>
              <a:rPr lang="en-US" dirty="0" smtClean="0">
                <a:latin typeface="Cambria" pitchFamily="18" charset="0"/>
                <a:ea typeface="Cambria" pitchFamily="18" charset="0"/>
              </a:rPr>
              <a:t>OJK apabila </a:t>
            </a:r>
            <a:r>
              <a:rPr lang="en-US" dirty="0" err="1" smtClean="0">
                <a:latin typeface="Cambria" pitchFamily="18" charset="0"/>
                <a:ea typeface="Cambria" pitchFamily="18" charset="0"/>
              </a:rPr>
              <a:t>debiturnya</a:t>
            </a:r>
            <a:r>
              <a:rPr lang="en-US" dirty="0" smtClean="0">
                <a:latin typeface="Cambria" pitchFamily="18" charset="0"/>
                <a:ea typeface="Cambria" pitchFamily="18" charset="0"/>
              </a:rPr>
              <a:t> adalah bank</a:t>
            </a:r>
            <a:r>
              <a:rPr lang="en-US" dirty="0">
                <a:latin typeface="Cambria" pitchFamily="18" charset="0"/>
                <a:ea typeface="Cambria" pitchFamily="18" charset="0"/>
              </a:rPr>
              <a:t>, perusahaan efek, </a:t>
            </a:r>
            <a:r>
              <a:rPr lang="en-US" dirty="0" smtClean="0">
                <a:latin typeface="Cambria" pitchFamily="18" charset="0"/>
                <a:ea typeface="Cambria" pitchFamily="18" charset="0"/>
              </a:rPr>
              <a:t>bursa efek</a:t>
            </a:r>
            <a:r>
              <a:rPr lang="en-US" dirty="0">
                <a:latin typeface="Cambria" pitchFamily="18" charset="0"/>
                <a:ea typeface="Cambria" pitchFamily="18" charset="0"/>
              </a:rPr>
              <a:t>, </a:t>
            </a:r>
            <a:r>
              <a:rPr lang="en-US" dirty="0" smtClean="0">
                <a:latin typeface="Cambria" pitchFamily="18" charset="0"/>
                <a:ea typeface="Cambria" pitchFamily="18" charset="0"/>
              </a:rPr>
              <a:t>lembaga kliring </a:t>
            </a:r>
            <a:r>
              <a:rPr lang="en-US" dirty="0">
                <a:latin typeface="Cambria" pitchFamily="18" charset="0"/>
                <a:ea typeface="Cambria" pitchFamily="18" charset="0"/>
              </a:rPr>
              <a:t>dan penjaminan, serta </a:t>
            </a:r>
            <a:r>
              <a:rPr lang="en-US" dirty="0" smtClean="0">
                <a:latin typeface="Cambria" pitchFamily="18" charset="0"/>
                <a:ea typeface="Cambria" pitchFamily="18" charset="0"/>
              </a:rPr>
              <a:t>lembaga penyimpanan dan penyelesaian, </a:t>
            </a:r>
            <a:r>
              <a:rPr lang="sv-SE" dirty="0">
                <a:latin typeface="Cambria" pitchFamily="18" charset="0"/>
                <a:ea typeface="Cambria" pitchFamily="18" charset="0"/>
              </a:rPr>
              <a:t>perusahaan </a:t>
            </a:r>
            <a:r>
              <a:rPr lang="sv-SE" dirty="0" smtClean="0">
                <a:latin typeface="Cambria" pitchFamily="18" charset="0"/>
                <a:ea typeface="Cambria" pitchFamily="18" charset="0"/>
              </a:rPr>
              <a:t>asuransi, reasuransi</a:t>
            </a:r>
            <a:r>
              <a:rPr lang="sv-SE" dirty="0">
                <a:latin typeface="Cambria" pitchFamily="18" charset="0"/>
                <a:ea typeface="Cambria" pitchFamily="18" charset="0"/>
              </a:rPr>
              <a:t>, dana pensiun, </a:t>
            </a:r>
            <a:r>
              <a:rPr lang="sv-SE" dirty="0" smtClean="0">
                <a:latin typeface="Cambria" pitchFamily="18" charset="0"/>
                <a:ea typeface="Cambria" pitchFamily="18" charset="0"/>
              </a:rPr>
              <a:t>atau BUMN </a:t>
            </a:r>
            <a:r>
              <a:rPr lang="sv-SE" dirty="0">
                <a:latin typeface="Cambria" pitchFamily="18" charset="0"/>
                <a:ea typeface="Cambria" pitchFamily="18" charset="0"/>
              </a:rPr>
              <a:t>yang bergerak di bidang kepentingan </a:t>
            </a:r>
            <a:r>
              <a:rPr lang="sv-SE" dirty="0" smtClean="0">
                <a:latin typeface="Cambria" pitchFamily="18" charset="0"/>
                <a:ea typeface="Cambria" pitchFamily="18" charset="0"/>
              </a:rPr>
              <a:t>publik</a:t>
            </a:r>
          </a:p>
          <a:p>
            <a:pPr marL="307696" indent="-307696" algn="just">
              <a:buFont typeface="Wingdings" pitchFamily="2" charset="2"/>
              <a:buChar char="q"/>
            </a:pPr>
            <a:r>
              <a:rPr lang="en-US" dirty="0" smtClean="0">
                <a:latin typeface="Cambria" pitchFamily="18" charset="0"/>
                <a:ea typeface="Cambria" pitchFamily="18" charset="0"/>
              </a:rPr>
              <a:t>Likuidator </a:t>
            </a:r>
            <a:r>
              <a:rPr lang="en-US" dirty="0">
                <a:latin typeface="Cambria" pitchFamily="18" charset="0"/>
                <a:ea typeface="Cambria" pitchFamily="18" charset="0"/>
              </a:rPr>
              <a:t>wajib melakukan permohonan </a:t>
            </a:r>
            <a:r>
              <a:rPr lang="en-US" dirty="0" smtClean="0">
                <a:latin typeface="Cambria" pitchFamily="18" charset="0"/>
                <a:ea typeface="Cambria" pitchFamily="18" charset="0"/>
              </a:rPr>
              <a:t>kepailitan apabila </a:t>
            </a:r>
            <a:r>
              <a:rPr lang="en-US" dirty="0">
                <a:latin typeface="Cambria" pitchFamily="18" charset="0"/>
                <a:ea typeface="Cambria" pitchFamily="18" charset="0"/>
              </a:rPr>
              <a:t>menurut perkiraan likuidator kekayaan </a:t>
            </a:r>
            <a:r>
              <a:rPr lang="en-US" dirty="0" smtClean="0">
                <a:latin typeface="Cambria" pitchFamily="18" charset="0"/>
                <a:ea typeface="Cambria" pitchFamily="18" charset="0"/>
              </a:rPr>
              <a:t>sebuah perseroan </a:t>
            </a:r>
            <a:r>
              <a:rPr lang="en-US" dirty="0">
                <a:latin typeface="Cambria" pitchFamily="18" charset="0"/>
                <a:ea typeface="Cambria" pitchFamily="18" charset="0"/>
              </a:rPr>
              <a:t>tidak lebih besar </a:t>
            </a:r>
            <a:r>
              <a:rPr lang="en-US" dirty="0" smtClean="0">
                <a:latin typeface="Cambria" pitchFamily="18" charset="0"/>
                <a:ea typeface="Cambria" pitchFamily="18" charset="0"/>
              </a:rPr>
              <a:t>daripada utangnya, dan likuidator hanya dibatasi untuk hal tersebut</a:t>
            </a:r>
            <a:r>
              <a:rPr lang="en-US" dirty="0">
                <a:latin typeface="Cambria" pitchFamily="18" charset="0"/>
                <a:ea typeface="Cambria" pitchFamily="18" charset="0"/>
              </a:rPr>
              <a:t>.</a:t>
            </a:r>
          </a:p>
        </p:txBody>
      </p:sp>
      <p:sp>
        <p:nvSpPr>
          <p:cNvPr id="4" name="Title 1"/>
          <p:cNvSpPr txBox="1">
            <a:spLocks/>
          </p:cNvSpPr>
          <p:nvPr/>
        </p:nvSpPr>
        <p:spPr>
          <a:xfrm>
            <a:off x="476250" y="1150322"/>
            <a:ext cx="7686675" cy="838518"/>
          </a:xfrm>
          <a:prstGeom prst="rect">
            <a:avLst/>
          </a:prstGeom>
        </p:spPr>
        <p:txBody>
          <a:bodyPr vert="horz" lIns="91428" tIns="45714" rIns="91428" bIns="45714" rtlCol="0" anchor="b">
            <a:normAutofit/>
          </a:bodyPr>
          <a:lstStyle>
            <a:lvl1pPr algn="l" defTabSz="1358524" rtl="0" eaLnBrk="1" latinLnBrk="0" hangingPunct="1">
              <a:spcBef>
                <a:spcPct val="0"/>
              </a:spcBef>
              <a:buNone/>
              <a:defRPr sz="5300" kern="1200" cap="all" spc="-89" baseline="0">
                <a:solidFill>
                  <a:schemeClr val="tx2"/>
                </a:solidFill>
                <a:latin typeface="+mj-lt"/>
                <a:ea typeface="+mj-ea"/>
                <a:cs typeface="+mj-cs"/>
              </a:defRPr>
            </a:lvl1pPr>
          </a:lstStyle>
          <a:p>
            <a:r>
              <a:rPr lang="en-US" sz="2400" b="1" dirty="0">
                <a:latin typeface="Cambria" pitchFamily="18" charset="0"/>
                <a:ea typeface="Cambria" pitchFamily="18" charset="0"/>
              </a:rPr>
              <a:t>Pemohon pailit</a:t>
            </a:r>
            <a:endParaRPr lang="en-US" sz="2400" b="1" dirty="0">
              <a:latin typeface="Cambria" pitchFamily="18" charset="0"/>
              <a:ea typeface="Cambria" pitchFamily="18" charset="0"/>
            </a:endParaRPr>
          </a:p>
        </p:txBody>
      </p:sp>
    </p:spTree>
    <p:extLst>
      <p:ext uri="{BB962C8B-B14F-4D97-AF65-F5344CB8AC3E}">
        <p14:creationId xmlns:p14="http://schemas.microsoft.com/office/powerpoint/2010/main" val="269588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DEBITUR PAILIT</a:t>
            </a:r>
            <a:endParaRPr lang="en-US" dirty="0"/>
          </a:p>
        </p:txBody>
      </p:sp>
      <p:sp>
        <p:nvSpPr>
          <p:cNvPr id="3" name="Content Placeholder 2"/>
          <p:cNvSpPr>
            <a:spLocks noGrp="1"/>
          </p:cNvSpPr>
          <p:nvPr>
            <p:ph idx="1"/>
          </p:nvPr>
        </p:nvSpPr>
        <p:spPr/>
        <p:txBody>
          <a:bodyPr/>
          <a:lstStyle/>
          <a:p>
            <a:pPr algn="just"/>
            <a:r>
              <a:rPr lang="en-US" dirty="0">
                <a:latin typeface="Cambria" pitchFamily="18" charset="0"/>
                <a:ea typeface="Cambria" pitchFamily="18" charset="0"/>
              </a:rPr>
              <a:t>Debitor pailit adalah pihak yang memiliki lebih </a:t>
            </a:r>
            <a:r>
              <a:rPr lang="en-US" dirty="0" smtClean="0">
                <a:latin typeface="Cambria" pitchFamily="18" charset="0"/>
                <a:ea typeface="Cambria" pitchFamily="18" charset="0"/>
              </a:rPr>
              <a:t>dari satu kreditor dan </a:t>
            </a:r>
            <a:r>
              <a:rPr lang="en-US" dirty="0">
                <a:latin typeface="Cambria" pitchFamily="18" charset="0"/>
                <a:ea typeface="Cambria" pitchFamily="18" charset="0"/>
              </a:rPr>
              <a:t>setidaknya satu dari utangnya </a:t>
            </a:r>
            <a:r>
              <a:rPr lang="en-US" dirty="0" smtClean="0">
                <a:latin typeface="Cambria" pitchFamily="18" charset="0"/>
                <a:ea typeface="Cambria" pitchFamily="18" charset="0"/>
              </a:rPr>
              <a:t>telah jatuh </a:t>
            </a:r>
            <a:r>
              <a:rPr lang="en-US" dirty="0">
                <a:latin typeface="Cambria" pitchFamily="18" charset="0"/>
                <a:ea typeface="Cambria" pitchFamily="18" charset="0"/>
              </a:rPr>
              <a:t>tempo dan </a:t>
            </a:r>
            <a:r>
              <a:rPr lang="en-US" dirty="0" smtClean="0">
                <a:latin typeface="Cambria" pitchFamily="18" charset="0"/>
                <a:ea typeface="Cambria" pitchFamily="18" charset="0"/>
              </a:rPr>
              <a:t>dapat ditagih</a:t>
            </a:r>
            <a:r>
              <a:rPr lang="en-US" dirty="0">
                <a:latin typeface="Cambria" pitchFamily="18" charset="0"/>
                <a:ea typeface="Cambria" pitchFamily="18" charset="0"/>
              </a:rPr>
              <a:t>. Pihak debitor adalah </a:t>
            </a:r>
            <a:r>
              <a:rPr lang="en-US" dirty="0" smtClean="0">
                <a:latin typeface="Cambria" pitchFamily="18" charset="0"/>
                <a:ea typeface="Cambria" pitchFamily="18" charset="0"/>
              </a:rPr>
              <a:t>pihak yang </a:t>
            </a:r>
            <a:r>
              <a:rPr lang="en-US" dirty="0">
                <a:latin typeface="Cambria" pitchFamily="18" charset="0"/>
                <a:ea typeface="Cambria" pitchFamily="18" charset="0"/>
              </a:rPr>
              <a:t>dimohonkan atau melakukan permohonan pailit.</a:t>
            </a:r>
          </a:p>
        </p:txBody>
      </p:sp>
    </p:spTree>
    <p:extLst>
      <p:ext uri="{BB962C8B-B14F-4D97-AF65-F5344CB8AC3E}">
        <p14:creationId xmlns:p14="http://schemas.microsoft.com/office/powerpoint/2010/main" val="11654698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2941</TotalTime>
  <Words>877</Words>
  <Application>Microsoft Office PowerPoint</Application>
  <PresentationFormat>On-screen Show (4:3)</PresentationFormat>
  <Paragraphs>64</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DEFINISI</vt:lpstr>
      <vt:lpstr>Status pailit yang diberikan kepada debitor akan memberi konsekUensi hukum terhadap debitor dimana debitor otomatis tidak lagi memiliki hak atas penguasaan harta kekayaannya. </vt:lpstr>
      <vt:lpstr>SYARAT PAILIT</vt:lpstr>
      <vt:lpstr>Permohonan pailit</vt:lpstr>
      <vt:lpstr>Kompetensi pengADILAN</vt:lpstr>
      <vt:lpstr>PowerPoint Presentation</vt:lpstr>
      <vt:lpstr>PARA PIHAK DALAM KEPAILITAN</vt:lpstr>
      <vt:lpstr>DEBITUR PAILIT</vt:lpstr>
      <vt:lpstr>HAKIM NIAGA</vt:lpstr>
      <vt:lpstr>HAKIM PENGAWAS</vt:lpstr>
      <vt:lpstr>KURATOR</vt:lpstr>
      <vt:lpstr>Panitia kreditur</vt:lpstr>
      <vt:lpstr>Akibat Hukum Kepailitan</vt:lpstr>
      <vt:lpstr>PowerPoint Presentation</vt:lpstr>
      <vt:lpstr>Penundaan Kewajiban Pembayaran Utang (pkpu)</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445</cp:revision>
  <cp:lastPrinted>2017-08-29T02:54:51Z</cp:lastPrinted>
  <dcterms:created xsi:type="dcterms:W3CDTF">2010-04-18T12:06:30Z</dcterms:created>
  <dcterms:modified xsi:type="dcterms:W3CDTF">2023-06-05T08:03:14Z</dcterms:modified>
</cp:coreProperties>
</file>