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65" d="100"/>
          <a:sy n="65" d="100"/>
        </p:scale>
        <p:origin x="16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4AFF6-DF7C-4ED7-AF09-5959448B2D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5AE523-02AC-487C-B3B2-7CDBBC2562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0AE74E-BCB7-4F9C-B160-3E159ABFA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EFE4-3407-4186-95A3-DF3D434CF8FA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96CCAC-8644-4736-B45B-B27CB8EB4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E9F4CA-6E42-44FC-B99A-876E4E0CF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94A3-DADD-4D76-8D5F-3B24918BE1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369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7274E-89D0-475B-B186-2A6EE0439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55CC72-E7A9-49DF-91BB-4C98D2E154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E6344F-38D5-4533-A084-BCFA6DEBA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EFE4-3407-4186-95A3-DF3D434CF8FA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8D1162-30EC-4D7B-9A7F-3F88F7993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5FB4DA-75D1-484E-9F70-F6A00A38A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94A3-DADD-4D76-8D5F-3B24918BE1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368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1B18A7D-FB0C-46EC-9EB0-4F42112EA6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B5A15B-8C5D-448D-99CE-8C80DF07BD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00A85-2C43-4B43-8413-B2EC8F80E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EFE4-3407-4186-95A3-DF3D434CF8FA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6656E1-53AB-4E09-AFA0-B9234FD8D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C93130-9560-45FD-8FEB-A9010B6B7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94A3-DADD-4D76-8D5F-3B24918BE1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753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7E320-C4E8-4540-BA6F-B128E4D62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EB9D4A-B4A1-4170-8EC8-10FC3ED4F0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C3D6D8-AD9A-4719-8F3D-334FDE687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EFE4-3407-4186-95A3-DF3D434CF8FA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9CD993-B204-49FB-8364-E4BACA0B7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ACE825-7090-4488-811D-5BF26A4AE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94A3-DADD-4D76-8D5F-3B24918BE1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250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05F350-3CAD-4396-80B0-914DC1124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6EAFD7-C69F-40B6-A31C-018BBE498C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6BC020-5091-48FD-8F8C-55C2F4DC01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EFE4-3407-4186-95A3-DF3D434CF8FA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8CEC6C-272B-4C07-94AE-97AAB3418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F3560F-5322-45B4-8E60-3D9876CAA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94A3-DADD-4D76-8D5F-3B24918BE1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054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34497-DC98-43FE-BA4C-4B82F199B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A8528-FD6C-4A99-AB6D-0AD8BDBAB0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7726CF-734B-4074-A874-F0798230BA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F320B9-9CC8-456D-9682-E2D4CC609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EFE4-3407-4186-95A3-DF3D434CF8FA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66D95E-5593-4DB1-B664-CB23ECC64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CD9A3A-A7D4-498D-A558-8CA1103A2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94A3-DADD-4D76-8D5F-3B24918BE1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710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317D7B-F7C5-49F1-A895-1769E3B3A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5E14B6-4F65-449A-9DE1-E851B93FA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A77CA8-9B3A-4132-91D2-2BD73A9C3F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352939-18E9-4425-8238-5594CCA670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5C1CDA-E0C8-4389-A7EB-323AF6A035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5DA8D0A-FBD2-4B10-8B18-026F07319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EFE4-3407-4186-95A3-DF3D434CF8FA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007433-19A5-466C-BB58-6BB1DF423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BDB85B-D1FB-4345-B05C-06D561C48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94A3-DADD-4D76-8D5F-3B24918BE1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768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47AF0-40F8-49F0-991F-55B7EAD17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11425F-D48B-498B-BAF9-7538A44F9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EFE4-3407-4186-95A3-DF3D434CF8FA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B658BE-2AE4-4DBD-892B-9B37B8AA9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59C1A0-6A67-43C1-939E-7976D7D07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94A3-DADD-4D76-8D5F-3B24918BE1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736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3C940C5-00D0-41AA-801D-F01B212BE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EFE4-3407-4186-95A3-DF3D434CF8FA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0F5219-8A8F-42B9-A78F-9B97BC81C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6A9C9A-5D10-4F56-9405-B1DC0A429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94A3-DADD-4D76-8D5F-3B24918BE1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063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B2872-2E2A-40A4-9B2B-6C5BDE81F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A321E1-0456-4E90-9DDD-75ADE9BAFA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A92F6C-FF97-4168-A39A-C7007CCBE6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F93AF6-2410-4E57-BE7E-630512B82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EFE4-3407-4186-95A3-DF3D434CF8FA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C46074-F5A8-443A-A8AC-D1B8A026E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9ED868-8F53-49A8-BFCD-C7738651B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94A3-DADD-4D76-8D5F-3B24918BE1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427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84EC4-4BAF-43CC-9431-F6B40D859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1870CE-EF0F-4ABD-8876-01F4D84A0A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550A18-84FC-402D-B62E-44522472E7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938F44-9F03-490B-9744-94C95312D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8EFE4-3407-4186-95A3-DF3D434CF8FA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D92AC0-21BF-4ACD-B63D-FC8AE6A6B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E415EB-0F99-4B90-8B51-C34EDD13E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594A3-DADD-4D76-8D5F-3B24918BE1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187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F3471E-59DB-4B1C-BC5E-357A9EB17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C44581-4065-4DA8-8322-066A33EAC1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AAA89A-9513-4186-95CE-3D20E97768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8EFE4-3407-4186-95A3-DF3D434CF8FA}" type="datetimeFigureOut">
              <a:rPr lang="en-US" smtClean="0"/>
              <a:t>10/19/2025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584977-63EB-4DE2-AAA2-015B00DAE0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57C01-A1E5-47AF-BFDF-7AE3919B37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594A3-DADD-4D76-8D5F-3B24918BE1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845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59224-75B7-437D-8F14-BD65D243D5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4920" y="1061874"/>
            <a:ext cx="6712483" cy="3078480"/>
          </a:xfrm>
        </p:spPr>
        <p:txBody>
          <a:bodyPr>
            <a:normAutofit/>
          </a:bodyPr>
          <a:lstStyle/>
          <a:p>
            <a:pPr algn="r"/>
            <a:r>
              <a:rPr lang="fi-FI" b="1" dirty="0"/>
              <a:t>Etika Penggunaan AI pada Karya Desain Komunikasi Visual</a:t>
            </a: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C7534A-AC70-45B8-B95C-4788FED74B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61763" y="4364023"/>
            <a:ext cx="9144000" cy="1655762"/>
          </a:xfrm>
        </p:spPr>
        <p:txBody>
          <a:bodyPr/>
          <a:lstStyle/>
          <a:p>
            <a:r>
              <a:rPr lang="en-US" dirty="0"/>
              <a:t>Oleh : Ade </a:t>
            </a:r>
            <a:r>
              <a:rPr lang="en-US" dirty="0" err="1"/>
              <a:t>Moussadecq</a:t>
            </a:r>
            <a:r>
              <a:rPr lang="en-US" dirty="0"/>
              <a:t>, </a:t>
            </a:r>
            <a:r>
              <a:rPr lang="en-US" dirty="0" err="1"/>
              <a:t>S.Pd</a:t>
            </a:r>
            <a:r>
              <a:rPr lang="en-US" dirty="0"/>
              <a:t>., </a:t>
            </a:r>
            <a:r>
              <a:rPr lang="en-US" dirty="0" err="1"/>
              <a:t>M.Sn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0BFA63-F1DF-4EB8-8A8E-DB586364FD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7"/>
          <a:stretch/>
        </p:blipFill>
        <p:spPr>
          <a:xfrm>
            <a:off x="0" y="0"/>
            <a:ext cx="53644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084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DE6506-17F4-4969-B5AA-DA0FF1284546}"/>
              </a:ext>
            </a:extLst>
          </p:cNvPr>
          <p:cNvSpPr txBox="1"/>
          <p:nvPr/>
        </p:nvSpPr>
        <p:spPr>
          <a:xfrm>
            <a:off x="6093542" y="2705725"/>
            <a:ext cx="609845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chemeClr val="bg1"/>
                </a:solidFill>
              </a:rPr>
              <a:t>Mengapa</a:t>
            </a:r>
            <a:r>
              <a:rPr lang="en-US" sz="4400" b="1" dirty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sz="4400" b="1" dirty="0" err="1">
                <a:solidFill>
                  <a:schemeClr val="bg1"/>
                </a:solidFill>
              </a:rPr>
              <a:t>Penting</a:t>
            </a:r>
            <a:r>
              <a:rPr lang="en-US" sz="4400" b="1" dirty="0">
                <a:solidFill>
                  <a:schemeClr val="bg1"/>
                </a:solidFill>
              </a:rPr>
              <a:t> 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E7ED6E4-AA81-4562-82F6-41478B4966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0" t="3308" b="4982"/>
          <a:stretch/>
        </p:blipFill>
        <p:spPr>
          <a:xfrm>
            <a:off x="0" y="0"/>
            <a:ext cx="70939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02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00B147C4-7BE6-4736-9D4E-1C08D7750CB4}"/>
              </a:ext>
            </a:extLst>
          </p:cNvPr>
          <p:cNvGrpSpPr/>
          <p:nvPr/>
        </p:nvGrpSpPr>
        <p:grpSpPr>
          <a:xfrm>
            <a:off x="945083" y="908820"/>
            <a:ext cx="10301833" cy="4154984"/>
            <a:chOff x="746760" y="1975128"/>
            <a:chExt cx="10301833" cy="4154984"/>
          </a:xfrm>
        </p:grpSpPr>
        <p:sp>
          <p:nvSpPr>
            <p:cNvPr id="4" name="Rectangle 1">
              <a:extLst>
                <a:ext uri="{FF2B5EF4-FFF2-40B4-BE49-F238E27FC236}">
                  <a16:creationId xmlns:a16="http://schemas.microsoft.com/office/drawing/2014/main" id="{37412F88-0A4A-4630-8379-0499FDB15D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71329" y="1975128"/>
              <a:ext cx="4162671" cy="41549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US" altLang="en-US" sz="2400" b="0" i="0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</a:rPr>
                <a:t>AI (</a:t>
              </a:r>
              <a:r>
                <a:rPr kumimoji="0" lang="en-US" altLang="en-US" sz="2400" b="0" i="1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</a:rPr>
                <a:t>Artificial Intelligence</a:t>
              </a:r>
              <a:r>
                <a:rPr kumimoji="0" lang="en-US" altLang="en-US" sz="2400" b="0" i="0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</a:rPr>
                <a:t>) </a:t>
              </a:r>
              <a:r>
                <a:rPr kumimoji="0" lang="en-US" altLang="en-US" sz="2400" b="0" i="0" strike="noStrike" cap="none" normalizeH="0" baseline="0" dirty="0" err="1">
                  <a:ln>
                    <a:noFill/>
                  </a:ln>
                  <a:effectLst/>
                  <a:latin typeface="Arial" panose="020B0604020202020204" pitchFamily="34" charset="0"/>
                </a:rPr>
                <a:t>telah</a:t>
              </a:r>
              <a:r>
                <a:rPr kumimoji="0" lang="en-US" altLang="en-US" sz="2400" b="0" i="0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2400" b="0" i="0" strike="noStrike" cap="none" normalizeH="0" baseline="0" dirty="0" err="1">
                  <a:ln>
                    <a:noFill/>
                  </a:ln>
                  <a:effectLst/>
                  <a:latin typeface="Arial" panose="020B0604020202020204" pitchFamily="34" charset="0"/>
                </a:rPr>
                <a:t>menjadi</a:t>
              </a:r>
              <a:r>
                <a:rPr kumimoji="0" lang="en-US" altLang="en-US" sz="2400" b="0" i="0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2400" b="0" i="0" strike="noStrike" cap="none" normalizeH="0" baseline="0" dirty="0" err="1">
                  <a:ln>
                    <a:noFill/>
                  </a:ln>
                  <a:effectLst/>
                  <a:latin typeface="Arial" panose="020B0604020202020204" pitchFamily="34" charset="0"/>
                </a:rPr>
                <a:t>alat</a:t>
              </a:r>
              <a:r>
                <a:rPr kumimoji="0" lang="en-US" altLang="en-US" sz="2400" b="0" i="0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2400" b="0" i="0" strike="noStrike" cap="none" normalizeH="0" baseline="0" dirty="0" err="1">
                  <a:ln>
                    <a:noFill/>
                  </a:ln>
                  <a:effectLst/>
                  <a:latin typeface="Arial" panose="020B0604020202020204" pitchFamily="34" charset="0"/>
                </a:rPr>
                <a:t>populer</a:t>
              </a:r>
              <a:r>
                <a:rPr kumimoji="0" lang="en-US" altLang="en-US" sz="2400" b="0" i="0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2400" b="0" i="0" strike="noStrike" cap="none" normalizeH="0" baseline="0" dirty="0" err="1">
                  <a:ln>
                    <a:noFill/>
                  </a:ln>
                  <a:effectLst/>
                  <a:latin typeface="Arial" panose="020B0604020202020204" pitchFamily="34" charset="0"/>
                </a:rPr>
                <a:t>dalam</a:t>
              </a:r>
              <a:r>
                <a:rPr kumimoji="0" lang="en-US" altLang="en-US" sz="2400" b="0" i="0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</a:rPr>
                <a:t> proses </a:t>
              </a:r>
              <a:r>
                <a:rPr kumimoji="0" lang="en-US" altLang="en-US" sz="2400" b="0" i="0" strike="noStrike" cap="none" normalizeH="0" baseline="0" dirty="0" err="1">
                  <a:ln>
                    <a:noFill/>
                  </a:ln>
                  <a:effectLst/>
                  <a:latin typeface="Arial" panose="020B0604020202020204" pitchFamily="34" charset="0"/>
                </a:rPr>
                <a:t>kreatif</a:t>
              </a:r>
              <a:r>
                <a:rPr kumimoji="0" lang="en-US" altLang="en-US" sz="2400" b="0" i="0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2400" b="0" i="0" strike="noStrike" cap="none" normalizeH="0" baseline="0" dirty="0" err="1">
                  <a:ln>
                    <a:noFill/>
                  </a:ln>
                  <a:effectLst/>
                  <a:latin typeface="Arial" panose="020B0604020202020204" pitchFamily="34" charset="0"/>
                </a:rPr>
                <a:t>desain</a:t>
              </a:r>
              <a:r>
                <a:rPr kumimoji="0" lang="en-US" altLang="en-US" sz="2400" b="0" i="0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</a:rPr>
                <a:t>.</a:t>
              </a: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0" lang="en-US" altLang="en-US" sz="2400" b="0" i="0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endParaRP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0" lang="en-US" altLang="en-US" sz="2400" b="0" i="0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endParaRP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US" altLang="en-US" sz="2400" b="0" i="0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</a:rPr>
                <a:t>AI </a:t>
              </a:r>
              <a:r>
                <a:rPr kumimoji="0" lang="en-US" altLang="en-US" sz="2400" b="0" i="0" strike="noStrike" cap="none" normalizeH="0" baseline="0" dirty="0" err="1">
                  <a:ln>
                    <a:noFill/>
                  </a:ln>
                  <a:effectLst/>
                  <a:latin typeface="Arial" panose="020B0604020202020204" pitchFamily="34" charset="0"/>
                </a:rPr>
                <a:t>mampu</a:t>
              </a:r>
              <a:r>
                <a:rPr kumimoji="0" lang="en-US" altLang="en-US" sz="2400" b="0" i="0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2400" b="0" i="0" strike="noStrike" cap="none" normalizeH="0" baseline="0" dirty="0" err="1">
                  <a:ln>
                    <a:noFill/>
                  </a:ln>
                  <a:effectLst/>
                  <a:latin typeface="Arial" panose="020B0604020202020204" pitchFamily="34" charset="0"/>
                </a:rPr>
                <a:t>membantu</a:t>
              </a:r>
              <a:r>
                <a:rPr kumimoji="0" lang="en-US" altLang="en-US" sz="2400" b="0" i="0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2400" b="0" i="0" strike="noStrike" cap="none" normalizeH="0" baseline="0" dirty="0" err="1">
                  <a:ln>
                    <a:noFill/>
                  </a:ln>
                  <a:effectLst/>
                  <a:latin typeface="Arial" panose="020B0604020202020204" pitchFamily="34" charset="0"/>
                </a:rPr>
                <a:t>dalam</a:t>
              </a:r>
              <a:r>
                <a:rPr kumimoji="0" lang="en-US" altLang="en-US" sz="2400" b="0" i="0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2400" b="0" i="0" strike="noStrike" cap="none" normalizeH="0" baseline="0" dirty="0" err="1">
                  <a:ln>
                    <a:noFill/>
                  </a:ln>
                  <a:effectLst/>
                  <a:latin typeface="Arial" panose="020B0604020202020204" pitchFamily="34" charset="0"/>
                </a:rPr>
                <a:t>efisiensi</a:t>
              </a:r>
              <a:r>
                <a:rPr kumimoji="0" lang="en-US" altLang="en-US" sz="2400" b="0" i="0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</a:rPr>
                <a:t> dan </a:t>
              </a:r>
              <a:r>
                <a:rPr kumimoji="0" lang="en-US" altLang="en-US" sz="2400" b="0" i="0" strike="noStrike" cap="none" normalizeH="0" baseline="0" dirty="0" err="1">
                  <a:ln>
                    <a:noFill/>
                  </a:ln>
                  <a:effectLst/>
                  <a:latin typeface="Arial" panose="020B0604020202020204" pitchFamily="34" charset="0"/>
                </a:rPr>
                <a:t>eksplorasi</a:t>
              </a:r>
              <a:r>
                <a:rPr kumimoji="0" lang="en-US" altLang="en-US" sz="2400" b="0" i="0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</a:rPr>
                <a:t> ide, </a:t>
              </a:r>
              <a:r>
                <a:rPr kumimoji="0" lang="en-US" altLang="en-US" sz="2400" b="0" i="0" strike="noStrike" cap="none" normalizeH="0" baseline="0" dirty="0" err="1">
                  <a:ln>
                    <a:noFill/>
                  </a:ln>
                  <a:effectLst/>
                  <a:latin typeface="Arial" panose="020B0604020202020204" pitchFamily="34" charset="0"/>
                </a:rPr>
                <a:t>tetapi</a:t>
              </a:r>
              <a:r>
                <a:rPr kumimoji="0" lang="en-US" altLang="en-US" sz="2400" b="0" i="0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</a:rPr>
                <a:t> juga </a:t>
              </a:r>
              <a:r>
                <a:rPr kumimoji="0" lang="en-US" altLang="en-US" sz="2400" b="0" i="0" strike="noStrike" cap="none" normalizeH="0" baseline="0" dirty="0" err="1">
                  <a:ln>
                    <a:noFill/>
                  </a:ln>
                  <a:effectLst/>
                  <a:latin typeface="Arial" panose="020B0604020202020204" pitchFamily="34" charset="0"/>
                </a:rPr>
                <a:t>menimbulkan</a:t>
              </a:r>
              <a:r>
                <a:rPr kumimoji="0" lang="en-US" altLang="en-US" sz="2400" b="0" i="0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2400" b="0" i="0" strike="noStrike" cap="none" normalizeH="0" baseline="0" dirty="0" err="1">
                  <a:ln>
                    <a:noFill/>
                  </a:ln>
                  <a:effectLst/>
                  <a:latin typeface="Arial" panose="020B0604020202020204" pitchFamily="34" charset="0"/>
                </a:rPr>
                <a:t>dilema</a:t>
              </a:r>
              <a:r>
                <a:rPr kumimoji="0" lang="en-US" altLang="en-US" sz="2400" b="0" i="0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2400" b="0" i="0" strike="noStrike" cap="none" normalizeH="0" baseline="0" dirty="0" err="1">
                  <a:ln>
                    <a:noFill/>
                  </a:ln>
                  <a:effectLst/>
                  <a:latin typeface="Arial" panose="020B0604020202020204" pitchFamily="34" charset="0"/>
                </a:rPr>
                <a:t>etis</a:t>
              </a:r>
              <a:r>
                <a:rPr kumimoji="0" lang="en-US" altLang="en-US" sz="2400" b="0" i="0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</a:rPr>
                <a:t>.</a:t>
              </a: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0" lang="en-US" altLang="en-US" sz="2400" b="0" i="0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endParaRP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0" lang="en-US" altLang="en-US" sz="2400" b="0" i="0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EAC7DF6B-3604-4E71-A686-D2787B43CAE3}"/>
                </a:ext>
              </a:extLst>
            </p:cNvPr>
            <p:cNvGrpSpPr/>
            <p:nvPr/>
          </p:nvGrpSpPr>
          <p:grpSpPr>
            <a:xfrm>
              <a:off x="746760" y="1999536"/>
              <a:ext cx="10301833" cy="2528024"/>
              <a:chOff x="746760" y="1999536"/>
              <a:chExt cx="10301833" cy="2528024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4FE7FC7-950E-4184-835D-2792D6513667}"/>
                  </a:ext>
                </a:extLst>
              </p:cNvPr>
              <p:cNvSpPr txBox="1"/>
              <p:nvPr/>
            </p:nvSpPr>
            <p:spPr>
              <a:xfrm>
                <a:off x="7144595" y="1999536"/>
                <a:ext cx="3903998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en-US" altLang="en-US" sz="2400" b="0" i="0" strike="noStrike" cap="none" normalizeH="0" baseline="0" dirty="0" err="1">
                    <a:ln>
                      <a:noFill/>
                    </a:ln>
                    <a:effectLst/>
                    <a:latin typeface="Arial" panose="020B0604020202020204" pitchFamily="34" charset="0"/>
                  </a:rPr>
                  <a:t>Desainer</a:t>
                </a:r>
                <a:r>
                  <a:rPr kumimoji="0" lang="en-US" altLang="en-US" sz="2400" b="0" i="0" strike="noStrike" cap="none" normalizeH="0" baseline="0" dirty="0">
                    <a:ln>
                      <a:noFill/>
                    </a:ln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400" b="0" i="0" strike="noStrike" cap="none" normalizeH="0" baseline="0" dirty="0" err="1">
                    <a:ln>
                      <a:noFill/>
                    </a:ln>
                    <a:effectLst/>
                    <a:latin typeface="Arial" panose="020B0604020202020204" pitchFamily="34" charset="0"/>
                  </a:rPr>
                  <a:t>perlu</a:t>
                </a:r>
                <a:r>
                  <a:rPr kumimoji="0" lang="en-US" altLang="en-US" sz="2400" b="0" i="0" strike="noStrike" cap="none" normalizeH="0" baseline="0" dirty="0">
                    <a:ln>
                      <a:noFill/>
                    </a:ln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400" b="0" i="0" strike="noStrike" cap="none" normalizeH="0" baseline="0" dirty="0" err="1">
                    <a:ln>
                      <a:noFill/>
                    </a:ln>
                    <a:effectLst/>
                    <a:latin typeface="Arial" panose="020B0604020202020204" pitchFamily="34" charset="0"/>
                  </a:rPr>
                  <a:t>memahami</a:t>
                </a:r>
                <a:r>
                  <a:rPr kumimoji="0" lang="en-US" altLang="en-US" sz="2400" b="0" i="0" strike="noStrike" cap="none" normalizeH="0" baseline="0" dirty="0">
                    <a:ln>
                      <a:noFill/>
                    </a:ln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400" b="0" i="0" strike="noStrike" cap="none" normalizeH="0" baseline="0" dirty="0" err="1">
                    <a:ln>
                      <a:noFill/>
                    </a:ln>
                    <a:effectLst/>
                    <a:latin typeface="Arial" panose="020B0604020202020204" pitchFamily="34" charset="0"/>
                  </a:rPr>
                  <a:t>batas</a:t>
                </a:r>
                <a:r>
                  <a:rPr kumimoji="0" lang="en-US" altLang="en-US" sz="2400" b="0" i="0" strike="noStrike" cap="none" normalizeH="0" baseline="0" dirty="0">
                    <a:ln>
                      <a:noFill/>
                    </a:ln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400" b="0" i="0" strike="noStrike" cap="none" normalizeH="0" baseline="0" dirty="0" err="1">
                    <a:ln>
                      <a:noFill/>
                    </a:ln>
                    <a:effectLst/>
                    <a:latin typeface="Arial" panose="020B0604020202020204" pitchFamily="34" charset="0"/>
                  </a:rPr>
                  <a:t>antara</a:t>
                </a:r>
                <a:r>
                  <a:rPr kumimoji="0" lang="en-US" altLang="en-US" sz="2400" b="0" i="0" strike="noStrike" cap="none" normalizeH="0" baseline="0" dirty="0">
                    <a:ln>
                      <a:noFill/>
                    </a:ln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400" b="1" i="0" strike="noStrike" cap="none" normalizeH="0" baseline="0" dirty="0" err="1">
                    <a:ln>
                      <a:noFill/>
                    </a:ln>
                    <a:effectLst/>
                    <a:latin typeface="Arial" panose="020B0604020202020204" pitchFamily="34" charset="0"/>
                  </a:rPr>
                  <a:t>inovasi</a:t>
                </a:r>
                <a:r>
                  <a:rPr kumimoji="0" lang="en-US" altLang="en-US" sz="2400" b="1" i="0" strike="noStrike" cap="none" normalizeH="0" baseline="0" dirty="0">
                    <a:ln>
                      <a:noFill/>
                    </a:ln>
                    <a:effectLst/>
                    <a:latin typeface="Arial" panose="020B0604020202020204" pitchFamily="34" charset="0"/>
                  </a:rPr>
                  <a:t> dan </a:t>
                </a:r>
                <a:r>
                  <a:rPr kumimoji="0" lang="en-US" altLang="en-US" sz="2400" b="1" i="0" strike="noStrike" cap="none" normalizeH="0" baseline="0" dirty="0" err="1">
                    <a:ln>
                      <a:noFill/>
                    </a:ln>
                    <a:effectLst/>
                    <a:latin typeface="Arial" panose="020B0604020202020204" pitchFamily="34" charset="0"/>
                  </a:rPr>
                  <a:t>integritas</a:t>
                </a:r>
                <a:r>
                  <a:rPr kumimoji="0" lang="en-US" altLang="en-US" sz="2400" b="1" i="0" strike="noStrike" cap="none" normalizeH="0" baseline="0" dirty="0">
                    <a:ln>
                      <a:noFill/>
                    </a:ln>
                    <a:effectLst/>
                    <a:latin typeface="Arial" panose="020B0604020202020204" pitchFamily="34" charset="0"/>
                  </a:rPr>
                  <a:t> </a:t>
                </a:r>
                <a:r>
                  <a:rPr kumimoji="0" lang="en-US" altLang="en-US" sz="2400" b="1" i="0" strike="noStrike" cap="none" normalizeH="0" baseline="0" dirty="0" err="1">
                    <a:ln>
                      <a:noFill/>
                    </a:ln>
                    <a:effectLst/>
                    <a:latin typeface="Arial" panose="020B0604020202020204" pitchFamily="34" charset="0"/>
                  </a:rPr>
                  <a:t>karya</a:t>
                </a:r>
                <a:r>
                  <a:rPr kumimoji="0" lang="en-US" altLang="en-US" sz="2400" b="1" i="0" strike="noStrike" cap="none" normalizeH="0" baseline="0" dirty="0">
                    <a:ln>
                      <a:noFill/>
                    </a:ln>
                    <a:effectLst/>
                    <a:latin typeface="Arial" panose="020B0604020202020204" pitchFamily="34" charset="0"/>
                  </a:rPr>
                  <a:t>.</a:t>
                </a:r>
                <a:endParaRPr kumimoji="0" lang="en-US" altLang="en-US" sz="2400" b="0" i="0" strike="noStrike" cap="none" normalizeH="0" baseline="0" dirty="0">
                  <a:ln>
                    <a:noFill/>
                  </a:ln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" name="Flowchart: Connector 17">
                <a:extLst>
                  <a:ext uri="{FF2B5EF4-FFF2-40B4-BE49-F238E27FC236}">
                    <a16:creationId xmlns:a16="http://schemas.microsoft.com/office/drawing/2014/main" id="{D0C7335B-76DC-4B06-B3E2-F2884C54A77D}"/>
                  </a:ext>
                </a:extLst>
              </p:cNvPr>
              <p:cNvSpPr/>
              <p:nvPr/>
            </p:nvSpPr>
            <p:spPr>
              <a:xfrm>
                <a:off x="746760" y="2454920"/>
                <a:ext cx="274320" cy="289560"/>
              </a:xfrm>
              <a:prstGeom prst="flowChartConnector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Flowchart: Connector 18">
                <a:extLst>
                  <a:ext uri="{FF2B5EF4-FFF2-40B4-BE49-F238E27FC236}">
                    <a16:creationId xmlns:a16="http://schemas.microsoft.com/office/drawing/2014/main" id="{B489693A-FB86-44BD-9A84-EE4B508C05F1}"/>
                  </a:ext>
                </a:extLst>
              </p:cNvPr>
              <p:cNvSpPr/>
              <p:nvPr/>
            </p:nvSpPr>
            <p:spPr>
              <a:xfrm>
                <a:off x="746760" y="4238000"/>
                <a:ext cx="274320" cy="289560"/>
              </a:xfrm>
              <a:prstGeom prst="flowChartConnector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20" name="Flowchart: Connector 19">
                <a:extLst>
                  <a:ext uri="{FF2B5EF4-FFF2-40B4-BE49-F238E27FC236}">
                    <a16:creationId xmlns:a16="http://schemas.microsoft.com/office/drawing/2014/main" id="{7AD8A864-DE9A-459D-BF10-AC5226A0CD89}"/>
                  </a:ext>
                </a:extLst>
              </p:cNvPr>
              <p:cNvSpPr/>
              <p:nvPr/>
            </p:nvSpPr>
            <p:spPr>
              <a:xfrm>
                <a:off x="6720842" y="2454920"/>
                <a:ext cx="274320" cy="289560"/>
              </a:xfrm>
              <a:prstGeom prst="flowChartConnector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</p:grp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1A445F8D-618E-4C13-B6D1-BF47491187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402" b="15986"/>
          <a:stretch/>
        </p:blipFill>
        <p:spPr>
          <a:xfrm>
            <a:off x="6659679" y="1161829"/>
            <a:ext cx="5532321" cy="5696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100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0D3A9FE4-CA1D-4234-ABF4-375F69E794E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351" y="534117"/>
            <a:ext cx="8254001" cy="63489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965046-9676-471B-97E5-8DDA8EFC908B}"/>
              </a:ext>
            </a:extLst>
          </p:cNvPr>
          <p:cNvSpPr txBox="1"/>
          <p:nvPr/>
        </p:nvSpPr>
        <p:spPr>
          <a:xfrm>
            <a:off x="1881648" y="416766"/>
            <a:ext cx="873719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PERAN AI DALAM DESAIN KOMUNIKASI VISUAL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6E27FD4-B358-4CFD-A5AD-D95A5EC84313}"/>
              </a:ext>
            </a:extLst>
          </p:cNvPr>
          <p:cNvGrpSpPr/>
          <p:nvPr/>
        </p:nvGrpSpPr>
        <p:grpSpPr>
          <a:xfrm>
            <a:off x="612795" y="2369787"/>
            <a:ext cx="5072216" cy="2677656"/>
            <a:chOff x="753397" y="2012333"/>
            <a:chExt cx="5072216" cy="2677656"/>
          </a:xfrm>
        </p:grpSpPr>
        <p:sp>
          <p:nvSpPr>
            <p:cNvPr id="7" name="Rectangle 1">
              <a:extLst>
                <a:ext uri="{FF2B5EF4-FFF2-40B4-BE49-F238E27FC236}">
                  <a16:creationId xmlns:a16="http://schemas.microsoft.com/office/drawing/2014/main" id="{24EA0DE7-09CC-4B10-BE86-5F2AC64E80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9984" y="2012333"/>
              <a:ext cx="4725629" cy="26776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US" altLang="en-US" sz="24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AI </a:t>
              </a:r>
              <a:r>
                <a:rPr kumimoji="0" lang="en-US" altLang="en-US" sz="2400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sebagai</a:t>
              </a:r>
              <a:r>
                <a:rPr kumimoji="0" lang="en-US" altLang="en-US" sz="24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2400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asisten</a:t>
              </a:r>
              <a:r>
                <a:rPr kumimoji="0" lang="en-US" altLang="en-US" sz="24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2400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kreatif</a:t>
              </a:r>
              <a:r>
                <a:rPr kumimoji="0" lang="en-US" altLang="en-US" sz="24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 </a:t>
              </a: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US" altLang="en-US" sz="24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(</a:t>
              </a:r>
              <a:r>
                <a:rPr kumimoji="0" lang="en-US" altLang="en-US" sz="2400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contoh</a:t>
              </a:r>
              <a:r>
                <a:rPr kumimoji="0" lang="en-US" altLang="en-US" sz="24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: DALL·E, </a:t>
              </a:r>
              <a:r>
                <a:rPr kumimoji="0" lang="en-US" altLang="en-US" sz="2400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Midjourney</a:t>
              </a:r>
              <a:r>
                <a:rPr kumimoji="0" lang="en-US" altLang="en-US" sz="24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, Adobe Firefly).</a:t>
              </a: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US" altLang="en-US" sz="2400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Mempercepat</a:t>
              </a:r>
              <a:r>
                <a:rPr kumimoji="0" lang="en-US" altLang="en-US" sz="24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 proses </a:t>
              </a:r>
              <a:r>
                <a:rPr kumimoji="0" lang="en-US" altLang="en-US" sz="2400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gagasan</a:t>
              </a:r>
              <a:r>
                <a:rPr kumimoji="0" lang="en-US" altLang="en-US" sz="24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en-US" altLang="en-US" sz="2400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kreatif</a:t>
              </a:r>
              <a:r>
                <a:rPr kumimoji="0" lang="en-US" altLang="en-US" sz="24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 dan </a:t>
              </a:r>
              <a:r>
                <a:rPr kumimoji="0" lang="en-US" altLang="en-US" sz="2400" b="0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produksi</a:t>
              </a:r>
              <a:r>
                <a:rPr kumimoji="0" lang="en-US" altLang="en-US" sz="24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 visual.</a:t>
              </a: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endPara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8969085A-FD78-427D-9E37-3E992BA7C900}"/>
                </a:ext>
              </a:extLst>
            </p:cNvPr>
            <p:cNvGrpSpPr/>
            <p:nvPr/>
          </p:nvGrpSpPr>
          <p:grpSpPr>
            <a:xfrm>
              <a:off x="753397" y="2475627"/>
              <a:ext cx="221226" cy="1536150"/>
              <a:chOff x="753397" y="2475627"/>
              <a:chExt cx="221226" cy="1536150"/>
            </a:xfrm>
          </p:grpSpPr>
          <p:sp>
            <p:nvSpPr>
              <p:cNvPr id="8" name="Flowchart: Connector 7">
                <a:extLst>
                  <a:ext uri="{FF2B5EF4-FFF2-40B4-BE49-F238E27FC236}">
                    <a16:creationId xmlns:a16="http://schemas.microsoft.com/office/drawing/2014/main" id="{BCA0689A-791B-4249-BC82-A9F0A484F975}"/>
                  </a:ext>
                </a:extLst>
              </p:cNvPr>
              <p:cNvSpPr/>
              <p:nvPr/>
            </p:nvSpPr>
            <p:spPr>
              <a:xfrm>
                <a:off x="753397" y="2475627"/>
                <a:ext cx="221226" cy="235974"/>
              </a:xfrm>
              <a:prstGeom prst="flowChartConnector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9" name="Flowchart: Connector 8">
                <a:extLst>
                  <a:ext uri="{FF2B5EF4-FFF2-40B4-BE49-F238E27FC236}">
                    <a16:creationId xmlns:a16="http://schemas.microsoft.com/office/drawing/2014/main" id="{92E19FEE-5C2C-4193-8FEF-D981AA9D127D}"/>
                  </a:ext>
                </a:extLst>
              </p:cNvPr>
              <p:cNvSpPr/>
              <p:nvPr/>
            </p:nvSpPr>
            <p:spPr>
              <a:xfrm>
                <a:off x="753397" y="3775803"/>
                <a:ext cx="221226" cy="235974"/>
              </a:xfrm>
              <a:prstGeom prst="flowChartConnector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10" name="Flowchart: Connector 9">
            <a:extLst>
              <a:ext uri="{FF2B5EF4-FFF2-40B4-BE49-F238E27FC236}">
                <a16:creationId xmlns:a16="http://schemas.microsoft.com/office/drawing/2014/main" id="{FB40B710-97B5-4668-B077-A1F436C391BA}"/>
              </a:ext>
            </a:extLst>
          </p:cNvPr>
          <p:cNvSpPr/>
          <p:nvPr/>
        </p:nvSpPr>
        <p:spPr>
          <a:xfrm>
            <a:off x="6506007" y="3897283"/>
            <a:ext cx="221226" cy="235974"/>
          </a:xfrm>
          <a:prstGeom prst="flowChartConnector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1F6A17D7-FB49-453E-A6EF-E9AB3D715AD4}"/>
              </a:ext>
            </a:extLst>
          </p:cNvPr>
          <p:cNvSpPr/>
          <p:nvPr/>
        </p:nvSpPr>
        <p:spPr>
          <a:xfrm>
            <a:off x="6506007" y="2692971"/>
            <a:ext cx="221226" cy="235974"/>
          </a:xfrm>
          <a:prstGeom prst="flowChartConnector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93600D7-4066-48F0-BACB-19BB6415C830}"/>
              </a:ext>
            </a:extLst>
          </p:cNvPr>
          <p:cNvSpPr txBox="1"/>
          <p:nvPr/>
        </p:nvSpPr>
        <p:spPr>
          <a:xfrm>
            <a:off x="6837844" y="2369787"/>
            <a:ext cx="472562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Meningkatkan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kemampuan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personalisasi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desain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Memungkinkan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terjadinya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eksperimen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visual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secara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kompleks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68695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19C6249-3BA0-48B8-9870-15926B82028B}"/>
              </a:ext>
            </a:extLst>
          </p:cNvPr>
          <p:cNvSpPr txBox="1"/>
          <p:nvPr/>
        </p:nvSpPr>
        <p:spPr>
          <a:xfrm>
            <a:off x="2308739" y="605147"/>
            <a:ext cx="757328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3200" b="1" dirty="0"/>
              <a:t>TANTANGAN ETIS DALAM PENGGUNAAN AI</a:t>
            </a:r>
            <a:endParaRPr lang="en-US" sz="3200" b="1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56D473A-4B62-4A37-8F57-402191EE2FB8}"/>
              </a:ext>
            </a:extLst>
          </p:cNvPr>
          <p:cNvGrpSpPr/>
          <p:nvPr/>
        </p:nvGrpSpPr>
        <p:grpSpPr>
          <a:xfrm>
            <a:off x="498070" y="1933439"/>
            <a:ext cx="11194626" cy="4154984"/>
            <a:chOff x="282070" y="1933439"/>
            <a:chExt cx="11194626" cy="415498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188D47F-0184-4CCF-B735-4DE6C4FC2CBA}"/>
                </a:ext>
              </a:extLst>
            </p:cNvPr>
            <p:cNvSpPr txBox="1"/>
            <p:nvPr/>
          </p:nvSpPr>
          <p:spPr>
            <a:xfrm>
              <a:off x="877536" y="1933439"/>
              <a:ext cx="4506856" cy="415498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n-US" sz="2400" b="1" dirty="0" err="1"/>
                <a:t>Kepemilikan</a:t>
              </a:r>
              <a:r>
                <a:rPr lang="en-US" sz="2400" b="1" dirty="0"/>
                <a:t> </a:t>
              </a:r>
              <a:r>
                <a:rPr lang="en-US" sz="2400" b="1" dirty="0" err="1"/>
                <a:t>Karya</a:t>
              </a:r>
              <a:r>
                <a:rPr lang="en-US" sz="2400" dirty="0"/>
                <a:t> = </a:t>
              </a:r>
              <a:r>
                <a:rPr lang="en-US" sz="2400" dirty="0" err="1"/>
                <a:t>Siapa</a:t>
              </a:r>
              <a:r>
                <a:rPr lang="en-US" sz="2400" dirty="0"/>
                <a:t> </a:t>
              </a:r>
              <a:r>
                <a:rPr lang="en-US" sz="2400" dirty="0" err="1"/>
                <a:t>pemilik</a:t>
              </a:r>
              <a:r>
                <a:rPr lang="en-US" sz="2400" dirty="0"/>
                <a:t> </a:t>
              </a:r>
              <a:r>
                <a:rPr lang="en-US" sz="2400" dirty="0" err="1"/>
                <a:t>karya</a:t>
              </a:r>
              <a:r>
                <a:rPr lang="en-US" sz="2400" dirty="0"/>
                <a:t> yang </a:t>
              </a:r>
              <a:r>
                <a:rPr lang="en-US" sz="2400" dirty="0" err="1"/>
                <a:t>dibuat</a:t>
              </a:r>
              <a:r>
                <a:rPr lang="en-US" sz="2400" dirty="0"/>
                <a:t> AI?</a:t>
              </a:r>
            </a:p>
            <a:p>
              <a:pPr algn="just"/>
              <a:endParaRPr lang="en-US" sz="2400" b="1" dirty="0"/>
            </a:p>
            <a:p>
              <a:pPr algn="just"/>
              <a:r>
                <a:rPr lang="en-US" sz="2400" b="1" dirty="0" err="1"/>
                <a:t>Hak</a:t>
              </a:r>
              <a:r>
                <a:rPr lang="en-US" sz="2400" b="1" dirty="0"/>
                <a:t> </a:t>
              </a:r>
              <a:r>
                <a:rPr lang="en-US" sz="2400" b="1" dirty="0" err="1"/>
                <a:t>Cipta</a:t>
              </a:r>
              <a:r>
                <a:rPr lang="en-US" sz="2400" b="1" dirty="0"/>
                <a:t> &amp; </a:t>
              </a:r>
              <a:r>
                <a:rPr lang="en-US" sz="2400" b="1" dirty="0" err="1"/>
                <a:t>Sumber</a:t>
              </a:r>
              <a:r>
                <a:rPr lang="en-US" sz="2400" b="1" dirty="0"/>
                <a:t> Data</a:t>
              </a:r>
              <a:r>
                <a:rPr lang="en-US" sz="2400" dirty="0"/>
                <a:t> = AI </a:t>
              </a:r>
              <a:r>
                <a:rPr lang="en-US" sz="2400" dirty="0" err="1"/>
                <a:t>sering</a:t>
              </a:r>
              <a:r>
                <a:rPr lang="en-US" sz="2400" dirty="0"/>
                <a:t> </a:t>
              </a:r>
              <a:r>
                <a:rPr lang="en-US" sz="2400" dirty="0" err="1"/>
                <a:t>dilatih</a:t>
              </a:r>
              <a:r>
                <a:rPr lang="en-US" sz="2400" dirty="0"/>
                <a:t> </a:t>
              </a:r>
              <a:r>
                <a:rPr lang="en-US" sz="2400" dirty="0" err="1"/>
                <a:t>dari</a:t>
              </a:r>
              <a:r>
                <a:rPr lang="en-US" sz="2400" dirty="0"/>
                <a:t> </a:t>
              </a:r>
              <a:r>
                <a:rPr lang="en-US" sz="2400" dirty="0" err="1"/>
                <a:t>karya</a:t>
              </a:r>
              <a:r>
                <a:rPr lang="en-US" sz="2400" dirty="0"/>
                <a:t> orang lain </a:t>
              </a:r>
              <a:r>
                <a:rPr lang="en-US" sz="2400" dirty="0" err="1"/>
                <a:t>tanpa</a:t>
              </a:r>
              <a:r>
                <a:rPr lang="en-US" sz="2400" dirty="0"/>
                <a:t> </a:t>
              </a:r>
              <a:r>
                <a:rPr lang="en-US" sz="2400" dirty="0" err="1"/>
                <a:t>izin</a:t>
              </a:r>
              <a:r>
                <a:rPr lang="en-US" sz="2400" dirty="0"/>
                <a:t>.</a:t>
              </a:r>
            </a:p>
            <a:p>
              <a:pPr algn="just"/>
              <a:endParaRPr lang="en-US" sz="2400" b="1" dirty="0"/>
            </a:p>
            <a:p>
              <a:pPr algn="just"/>
              <a:r>
                <a:rPr lang="en-US" sz="2400" b="1" dirty="0" err="1"/>
                <a:t>Keaslian</a:t>
              </a:r>
              <a:r>
                <a:rPr lang="en-US" sz="2400" b="1" dirty="0"/>
                <a:t> &amp; </a:t>
              </a:r>
              <a:r>
                <a:rPr lang="en-US" sz="2400" b="1" dirty="0" err="1"/>
                <a:t>Orisinalitas</a:t>
              </a:r>
              <a:r>
                <a:rPr lang="en-US" sz="2400" dirty="0"/>
                <a:t> = </a:t>
              </a:r>
              <a:r>
                <a:rPr lang="en-US" sz="2400" dirty="0" err="1"/>
                <a:t>Apakah</a:t>
              </a:r>
              <a:r>
                <a:rPr lang="en-US" sz="2400" dirty="0"/>
                <a:t> </a:t>
              </a:r>
              <a:r>
                <a:rPr lang="en-US" sz="2400" dirty="0" err="1"/>
                <a:t>karya</a:t>
              </a:r>
              <a:r>
                <a:rPr lang="en-US" sz="2400" dirty="0"/>
                <a:t> AI </a:t>
              </a:r>
              <a:r>
                <a:rPr lang="en-US" sz="2400" dirty="0" err="1"/>
                <a:t>masih</a:t>
              </a:r>
              <a:r>
                <a:rPr lang="en-US" sz="2400" dirty="0"/>
                <a:t> </a:t>
              </a:r>
              <a:r>
                <a:rPr lang="en-US" sz="2400" dirty="0" err="1"/>
                <a:t>bisa</a:t>
              </a:r>
              <a:r>
                <a:rPr lang="en-US" sz="2400" dirty="0"/>
                <a:t> </a:t>
              </a:r>
              <a:r>
                <a:rPr lang="en-US" sz="2400" dirty="0" err="1"/>
                <a:t>disebut</a:t>
              </a:r>
              <a:r>
                <a:rPr lang="en-US" sz="2400" dirty="0"/>
                <a:t> "</a:t>
              </a:r>
              <a:r>
                <a:rPr lang="en-US" sz="2400" dirty="0" err="1"/>
                <a:t>karya</a:t>
              </a:r>
              <a:r>
                <a:rPr lang="en-US" sz="2400" dirty="0"/>
                <a:t> </a:t>
              </a:r>
              <a:r>
                <a:rPr lang="en-US" sz="2400" dirty="0" err="1"/>
                <a:t>seni</a:t>
              </a:r>
              <a:r>
                <a:rPr lang="en-US" sz="2400" dirty="0"/>
                <a:t>"?</a:t>
              </a:r>
            </a:p>
            <a:p>
              <a:pPr algn="just"/>
              <a:endParaRPr lang="en-US" sz="2400" b="1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22C0233-3E6A-4BCC-9DC3-1580782B92E8}"/>
                </a:ext>
              </a:extLst>
            </p:cNvPr>
            <p:cNvSpPr txBox="1"/>
            <p:nvPr/>
          </p:nvSpPr>
          <p:spPr>
            <a:xfrm>
              <a:off x="6603590" y="1933439"/>
              <a:ext cx="4873106" cy="267765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n-US" sz="2400" b="1" dirty="0" err="1"/>
                <a:t>Transparansi</a:t>
              </a:r>
              <a:r>
                <a:rPr lang="en-US" sz="2400" dirty="0"/>
                <a:t> = </a:t>
              </a:r>
              <a:r>
                <a:rPr lang="en-US" sz="2400" dirty="0" err="1"/>
                <a:t>Apakah</a:t>
              </a:r>
              <a:r>
                <a:rPr lang="en-US" sz="2400" dirty="0"/>
                <a:t> </a:t>
              </a:r>
              <a:r>
                <a:rPr lang="en-US" sz="2400" dirty="0" err="1"/>
                <a:t>pengguna</a:t>
              </a:r>
              <a:r>
                <a:rPr lang="en-US" sz="2400" dirty="0"/>
                <a:t> </a:t>
              </a:r>
              <a:r>
                <a:rPr lang="en-US" sz="2400" dirty="0" err="1"/>
                <a:t>perlu</a:t>
              </a:r>
              <a:r>
                <a:rPr lang="en-US" sz="2400" dirty="0"/>
                <a:t> </a:t>
              </a:r>
              <a:r>
                <a:rPr lang="en-US" sz="2400" dirty="0" err="1"/>
                <a:t>menyebut</a:t>
              </a:r>
              <a:r>
                <a:rPr lang="en-US" sz="2400" dirty="0"/>
                <a:t> </a:t>
              </a:r>
              <a:r>
                <a:rPr lang="en-US" sz="2400" dirty="0" err="1"/>
                <a:t>bahwa</a:t>
              </a:r>
              <a:r>
                <a:rPr lang="en-US" sz="2400" dirty="0"/>
                <a:t> </a:t>
              </a:r>
              <a:r>
                <a:rPr lang="en-US" sz="2400" dirty="0" err="1"/>
                <a:t>karya</a:t>
              </a:r>
              <a:r>
                <a:rPr lang="en-US" sz="2400" dirty="0"/>
                <a:t> </a:t>
              </a:r>
              <a:r>
                <a:rPr lang="en-US" sz="2400" dirty="0" err="1"/>
                <a:t>dibantu</a:t>
              </a:r>
              <a:r>
                <a:rPr lang="en-US" sz="2400" dirty="0"/>
                <a:t> AI?</a:t>
              </a:r>
            </a:p>
            <a:p>
              <a:pPr algn="just"/>
              <a:endParaRPr lang="en-US" sz="2400" b="1" dirty="0"/>
            </a:p>
            <a:p>
              <a:pPr algn="just"/>
              <a:r>
                <a:rPr lang="en-US" sz="2400" b="1" dirty="0" err="1"/>
                <a:t>Ketergantungan</a:t>
              </a:r>
              <a:r>
                <a:rPr lang="en-US" sz="2400" b="1" dirty="0"/>
                <a:t> </a:t>
              </a:r>
              <a:r>
                <a:rPr lang="en-US" sz="2400" b="1" dirty="0" err="1"/>
                <a:t>Teknologi</a:t>
              </a:r>
              <a:r>
                <a:rPr lang="en-US" sz="2400" dirty="0"/>
                <a:t> = </a:t>
              </a:r>
              <a:r>
                <a:rPr lang="en-US" sz="2400" dirty="0" err="1"/>
                <a:t>Risiko</a:t>
              </a:r>
              <a:r>
                <a:rPr lang="en-US" sz="2400" dirty="0"/>
                <a:t> </a:t>
              </a:r>
              <a:r>
                <a:rPr lang="en-US" sz="2400" dirty="0" err="1"/>
                <a:t>hilangnya</a:t>
              </a:r>
              <a:r>
                <a:rPr lang="en-US" sz="2400" dirty="0"/>
                <a:t> </a:t>
              </a:r>
              <a:r>
                <a:rPr lang="en-US" sz="2400" dirty="0" err="1"/>
                <a:t>karakteristik</a:t>
              </a:r>
              <a:r>
                <a:rPr lang="en-US" sz="2400" dirty="0"/>
                <a:t> </a:t>
              </a:r>
              <a:r>
                <a:rPr lang="en-US" sz="2400" dirty="0" err="1"/>
                <a:t>desain</a:t>
              </a:r>
              <a:r>
                <a:rPr lang="en-US" sz="2400" dirty="0"/>
                <a:t> </a:t>
              </a:r>
              <a:r>
                <a:rPr lang="en-US" sz="2400" dirty="0" err="1"/>
                <a:t>dari</a:t>
              </a:r>
              <a:r>
                <a:rPr lang="en-US" sz="2400" dirty="0"/>
                <a:t> </a:t>
              </a:r>
              <a:r>
                <a:rPr lang="en-US" sz="2400" dirty="0" err="1"/>
                <a:t>desainer</a:t>
              </a:r>
              <a:r>
                <a:rPr lang="en-US" sz="2400" dirty="0"/>
                <a:t>.</a:t>
              </a:r>
            </a:p>
          </p:txBody>
        </p:sp>
        <p:sp>
          <p:nvSpPr>
            <p:cNvPr id="8" name="Flowchart: Connector 7">
              <a:extLst>
                <a:ext uri="{FF2B5EF4-FFF2-40B4-BE49-F238E27FC236}">
                  <a16:creationId xmlns:a16="http://schemas.microsoft.com/office/drawing/2014/main" id="{B8A8B94A-FE4F-4E50-8558-7C7B0387DF84}"/>
                </a:ext>
              </a:extLst>
            </p:cNvPr>
            <p:cNvSpPr/>
            <p:nvPr/>
          </p:nvSpPr>
          <p:spPr>
            <a:xfrm>
              <a:off x="282070" y="2166138"/>
              <a:ext cx="427704" cy="429578"/>
            </a:xfrm>
            <a:prstGeom prst="flowChartConnector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Flowchart: Connector 8">
              <a:extLst>
                <a:ext uri="{FF2B5EF4-FFF2-40B4-BE49-F238E27FC236}">
                  <a16:creationId xmlns:a16="http://schemas.microsoft.com/office/drawing/2014/main" id="{0F6B60CD-BA1F-4028-AA0A-26F27A483A9D}"/>
                </a:ext>
              </a:extLst>
            </p:cNvPr>
            <p:cNvSpPr/>
            <p:nvPr/>
          </p:nvSpPr>
          <p:spPr>
            <a:xfrm>
              <a:off x="282070" y="3429000"/>
              <a:ext cx="427704" cy="429578"/>
            </a:xfrm>
            <a:prstGeom prst="flowChartConnector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Flowchart: Connector 9">
              <a:extLst>
                <a:ext uri="{FF2B5EF4-FFF2-40B4-BE49-F238E27FC236}">
                  <a16:creationId xmlns:a16="http://schemas.microsoft.com/office/drawing/2014/main" id="{E06A2002-4372-43AA-8912-66A139CBACD7}"/>
                </a:ext>
              </a:extLst>
            </p:cNvPr>
            <p:cNvSpPr/>
            <p:nvPr/>
          </p:nvSpPr>
          <p:spPr>
            <a:xfrm>
              <a:off x="282070" y="4849761"/>
              <a:ext cx="427704" cy="429578"/>
            </a:xfrm>
            <a:prstGeom prst="flowChartConnector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Flowchart: Connector 10">
              <a:extLst>
                <a:ext uri="{FF2B5EF4-FFF2-40B4-BE49-F238E27FC236}">
                  <a16:creationId xmlns:a16="http://schemas.microsoft.com/office/drawing/2014/main" id="{61B9C066-11D2-4E74-B4B0-1F016BFCA198}"/>
                </a:ext>
              </a:extLst>
            </p:cNvPr>
            <p:cNvSpPr/>
            <p:nvPr/>
          </p:nvSpPr>
          <p:spPr>
            <a:xfrm>
              <a:off x="6096000" y="2166138"/>
              <a:ext cx="427704" cy="429578"/>
            </a:xfrm>
            <a:prstGeom prst="flowChartConnector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Flowchart: Connector 11">
              <a:extLst>
                <a:ext uri="{FF2B5EF4-FFF2-40B4-BE49-F238E27FC236}">
                  <a16:creationId xmlns:a16="http://schemas.microsoft.com/office/drawing/2014/main" id="{C455C1CB-D938-4131-84A6-FC5561375AC9}"/>
                </a:ext>
              </a:extLst>
            </p:cNvPr>
            <p:cNvSpPr/>
            <p:nvPr/>
          </p:nvSpPr>
          <p:spPr>
            <a:xfrm>
              <a:off x="6095384" y="3631620"/>
              <a:ext cx="427704" cy="429578"/>
            </a:xfrm>
            <a:prstGeom prst="flowChartConnector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6D9C352-7CFB-4833-8F56-43F907AC3471}"/>
              </a:ext>
            </a:extLst>
          </p:cNvPr>
          <p:cNvGrpSpPr/>
          <p:nvPr/>
        </p:nvGrpSpPr>
        <p:grpSpPr>
          <a:xfrm>
            <a:off x="5958840" y="4849761"/>
            <a:ext cx="6263076" cy="2040540"/>
            <a:chOff x="5448899" y="4611094"/>
            <a:chExt cx="6773017" cy="2279207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C824E2D-06D1-4C43-AC2E-DE69BC1F29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8899" y="4611094"/>
              <a:ext cx="2258530" cy="225853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0B27F9B5-6B91-4E47-8FD5-504B15CACC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95804" y="4611094"/>
              <a:ext cx="2279207" cy="2279207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C5FE352-55BB-42DE-83A7-1747F7EACE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75011" y="4611095"/>
              <a:ext cx="2246905" cy="22469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914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217248C5-553F-48E5-A03A-557DDF761FBA}"/>
              </a:ext>
            </a:extLst>
          </p:cNvPr>
          <p:cNvSpPr txBox="1"/>
          <p:nvPr/>
        </p:nvSpPr>
        <p:spPr>
          <a:xfrm>
            <a:off x="763230" y="1791361"/>
            <a:ext cx="4192228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b="1" dirty="0" err="1">
                <a:solidFill>
                  <a:schemeClr val="bg1"/>
                </a:solidFill>
              </a:rPr>
              <a:t>Kejujuran</a:t>
            </a:r>
            <a:r>
              <a:rPr lang="en-US" sz="2000" b="1" dirty="0">
                <a:solidFill>
                  <a:schemeClr val="bg1"/>
                </a:solidFill>
              </a:rPr>
              <a:t> = </a:t>
            </a:r>
            <a:r>
              <a:rPr lang="en-US" sz="2000" dirty="0" err="1">
                <a:solidFill>
                  <a:schemeClr val="bg1"/>
                </a:solidFill>
              </a:rPr>
              <a:t>Cantumkan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peran</a:t>
            </a:r>
            <a:r>
              <a:rPr lang="en-US" sz="2000" dirty="0">
                <a:solidFill>
                  <a:schemeClr val="bg1"/>
                </a:solidFill>
              </a:rPr>
              <a:t> AI </a:t>
            </a:r>
            <a:r>
              <a:rPr lang="en-US" sz="2000" dirty="0" err="1">
                <a:solidFill>
                  <a:schemeClr val="bg1"/>
                </a:solidFill>
              </a:rPr>
              <a:t>dalam</a:t>
            </a:r>
            <a:r>
              <a:rPr lang="en-US" sz="2000" dirty="0">
                <a:solidFill>
                  <a:schemeClr val="bg1"/>
                </a:solidFill>
              </a:rPr>
              <a:t> proses </a:t>
            </a:r>
            <a:r>
              <a:rPr lang="en-US" sz="2000" dirty="0" err="1">
                <a:solidFill>
                  <a:schemeClr val="bg1"/>
                </a:solidFill>
              </a:rPr>
              <a:t>kreatif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pPr algn="just"/>
            <a:endParaRPr lang="en-US" sz="2000" b="1" dirty="0">
              <a:solidFill>
                <a:schemeClr val="bg1"/>
              </a:solidFill>
            </a:endParaRPr>
          </a:p>
          <a:p>
            <a:pPr algn="just"/>
            <a:r>
              <a:rPr lang="en-US" sz="2000" b="1" dirty="0" err="1">
                <a:solidFill>
                  <a:schemeClr val="bg1"/>
                </a:solidFill>
              </a:rPr>
              <a:t>Tanggung</a:t>
            </a:r>
            <a:r>
              <a:rPr lang="en-US" sz="2000" b="1" dirty="0">
                <a:solidFill>
                  <a:schemeClr val="bg1"/>
                </a:solidFill>
              </a:rPr>
              <a:t> Jawab = </a:t>
            </a:r>
            <a:r>
              <a:rPr lang="en-US" sz="2000" dirty="0" err="1">
                <a:solidFill>
                  <a:schemeClr val="bg1"/>
                </a:solidFill>
              </a:rPr>
              <a:t>Pahami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konsekuensi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sosial</a:t>
            </a:r>
            <a:r>
              <a:rPr lang="en-US" sz="2000" dirty="0">
                <a:solidFill>
                  <a:schemeClr val="bg1"/>
                </a:solidFill>
              </a:rPr>
              <a:t> dan </a:t>
            </a:r>
            <a:r>
              <a:rPr lang="en-US" sz="2000" dirty="0" err="1">
                <a:solidFill>
                  <a:schemeClr val="bg1"/>
                </a:solidFill>
              </a:rPr>
              <a:t>hukum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dari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karya</a:t>
            </a:r>
            <a:r>
              <a:rPr lang="en-US" sz="2000" dirty="0">
                <a:solidFill>
                  <a:schemeClr val="bg1"/>
                </a:solidFill>
              </a:rPr>
              <a:t> yang </a:t>
            </a:r>
            <a:r>
              <a:rPr lang="en-US" sz="2000" dirty="0" err="1">
                <a:solidFill>
                  <a:schemeClr val="bg1"/>
                </a:solidFill>
              </a:rPr>
              <a:t>dibuat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pPr algn="just"/>
            <a:endParaRPr lang="en-US" sz="2000" b="1" dirty="0">
              <a:solidFill>
                <a:schemeClr val="bg1"/>
              </a:solidFill>
            </a:endParaRPr>
          </a:p>
          <a:p>
            <a:pPr algn="just"/>
            <a:r>
              <a:rPr lang="en-US" sz="2000" b="1" dirty="0" err="1">
                <a:solidFill>
                  <a:schemeClr val="bg1"/>
                </a:solidFill>
              </a:rPr>
              <a:t>Respek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terhadap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Kreator</a:t>
            </a:r>
            <a:r>
              <a:rPr lang="en-US" sz="2000" b="1" dirty="0">
                <a:solidFill>
                  <a:schemeClr val="bg1"/>
                </a:solidFill>
              </a:rPr>
              <a:t> Lain = </a:t>
            </a:r>
            <a:r>
              <a:rPr lang="en-US" sz="2000" dirty="0" err="1">
                <a:solidFill>
                  <a:schemeClr val="bg1"/>
                </a:solidFill>
              </a:rPr>
              <a:t>Hindari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eksploitasi</a:t>
            </a:r>
            <a:r>
              <a:rPr lang="en-US" sz="2000" dirty="0">
                <a:solidFill>
                  <a:schemeClr val="bg1"/>
                </a:solidFill>
              </a:rPr>
              <a:t> data </a:t>
            </a:r>
            <a:r>
              <a:rPr lang="en-US" sz="2000" dirty="0" err="1">
                <a:solidFill>
                  <a:schemeClr val="bg1"/>
                </a:solidFill>
              </a:rPr>
              <a:t>atau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gaya</a:t>
            </a:r>
            <a:r>
              <a:rPr lang="en-US" sz="2000" dirty="0">
                <a:solidFill>
                  <a:schemeClr val="bg1"/>
                </a:solidFill>
              </a:rPr>
              <a:t> visual </a:t>
            </a:r>
            <a:r>
              <a:rPr lang="en-US" sz="2000" dirty="0" err="1">
                <a:solidFill>
                  <a:schemeClr val="bg1"/>
                </a:solidFill>
              </a:rPr>
              <a:t>tanpa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izin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pPr algn="just"/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48379AF-4D3C-4107-A6DB-F1E1084E7FA3}"/>
              </a:ext>
            </a:extLst>
          </p:cNvPr>
          <p:cNvSpPr txBox="1"/>
          <p:nvPr/>
        </p:nvSpPr>
        <p:spPr>
          <a:xfrm>
            <a:off x="2680520" y="573101"/>
            <a:ext cx="60984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ETIKA DASAR DALAM PENGGUNAAN AI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F825C1-B07F-4931-A058-BE29052B2BAD}"/>
              </a:ext>
            </a:extLst>
          </p:cNvPr>
          <p:cNvSpPr txBox="1"/>
          <p:nvPr/>
        </p:nvSpPr>
        <p:spPr>
          <a:xfrm>
            <a:off x="6794089" y="1791361"/>
            <a:ext cx="463468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b="1" dirty="0" err="1">
                <a:solidFill>
                  <a:schemeClr val="bg1"/>
                </a:solidFill>
              </a:rPr>
              <a:t>Kreativitas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en-US" sz="2000" b="1" dirty="0" err="1">
                <a:solidFill>
                  <a:schemeClr val="bg1"/>
                </a:solidFill>
              </a:rPr>
              <a:t>Otentik</a:t>
            </a:r>
            <a:r>
              <a:rPr lang="en-US" sz="2000" b="1" dirty="0">
                <a:solidFill>
                  <a:schemeClr val="bg1"/>
                </a:solidFill>
              </a:rPr>
              <a:t> = </a:t>
            </a:r>
            <a:r>
              <a:rPr lang="en-US" sz="2000" dirty="0" err="1">
                <a:solidFill>
                  <a:schemeClr val="bg1"/>
                </a:solidFill>
              </a:rPr>
              <a:t>Gunakan</a:t>
            </a:r>
            <a:r>
              <a:rPr lang="en-US" sz="2000" dirty="0">
                <a:solidFill>
                  <a:schemeClr val="bg1"/>
                </a:solidFill>
              </a:rPr>
              <a:t> AI </a:t>
            </a:r>
            <a:r>
              <a:rPr lang="en-US" sz="2000" dirty="0" err="1">
                <a:solidFill>
                  <a:schemeClr val="bg1"/>
                </a:solidFill>
              </a:rPr>
              <a:t>sebagai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alat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bantu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bukan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pengganti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pPr algn="just"/>
            <a:endParaRPr lang="en-US" sz="2000" b="1" dirty="0">
              <a:solidFill>
                <a:schemeClr val="bg1"/>
              </a:solidFill>
            </a:endParaRPr>
          </a:p>
          <a:p>
            <a:pPr algn="just"/>
            <a:r>
              <a:rPr lang="en-US" sz="2000" b="1" dirty="0" err="1">
                <a:solidFill>
                  <a:schemeClr val="bg1"/>
                </a:solidFill>
              </a:rPr>
              <a:t>Transparansi</a:t>
            </a:r>
            <a:r>
              <a:rPr lang="en-US" sz="2000" b="1" dirty="0">
                <a:solidFill>
                  <a:schemeClr val="bg1"/>
                </a:solidFill>
              </a:rPr>
              <a:t> Proses = </a:t>
            </a:r>
            <a:r>
              <a:rPr lang="en-US" sz="2000" dirty="0" err="1">
                <a:solidFill>
                  <a:schemeClr val="bg1"/>
                </a:solidFill>
              </a:rPr>
              <a:t>Jelaskan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metode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atau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alat</a:t>
            </a:r>
            <a:r>
              <a:rPr lang="en-US" sz="2000" dirty="0">
                <a:solidFill>
                  <a:schemeClr val="bg1"/>
                </a:solidFill>
              </a:rPr>
              <a:t> AI yang </a:t>
            </a:r>
            <a:r>
              <a:rPr lang="en-US" sz="2000" dirty="0" err="1">
                <a:solidFill>
                  <a:schemeClr val="bg1"/>
                </a:solidFill>
              </a:rPr>
              <a:t>digunakan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6" name="Flowchart: Connector 15">
            <a:extLst>
              <a:ext uri="{FF2B5EF4-FFF2-40B4-BE49-F238E27FC236}">
                <a16:creationId xmlns:a16="http://schemas.microsoft.com/office/drawing/2014/main" id="{533510B5-13DE-42EB-A259-76CDDA8D54C8}"/>
              </a:ext>
            </a:extLst>
          </p:cNvPr>
          <p:cNvSpPr/>
          <p:nvPr/>
        </p:nvSpPr>
        <p:spPr>
          <a:xfrm>
            <a:off x="487927" y="2005780"/>
            <a:ext cx="275303" cy="280220"/>
          </a:xfrm>
          <a:prstGeom prst="flowChartConnector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42CFB100-24AC-4D5C-8B9A-1302E23966B3}"/>
              </a:ext>
            </a:extLst>
          </p:cNvPr>
          <p:cNvSpPr/>
          <p:nvPr/>
        </p:nvSpPr>
        <p:spPr>
          <a:xfrm>
            <a:off x="487927" y="2909164"/>
            <a:ext cx="275303" cy="280220"/>
          </a:xfrm>
          <a:prstGeom prst="flowChartConnector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Connector 17">
            <a:extLst>
              <a:ext uri="{FF2B5EF4-FFF2-40B4-BE49-F238E27FC236}">
                <a16:creationId xmlns:a16="http://schemas.microsoft.com/office/drawing/2014/main" id="{BF8D8552-3E3C-4DBA-86B9-266DB23EA198}"/>
              </a:ext>
            </a:extLst>
          </p:cNvPr>
          <p:cNvSpPr/>
          <p:nvPr/>
        </p:nvSpPr>
        <p:spPr>
          <a:xfrm>
            <a:off x="484241" y="4238386"/>
            <a:ext cx="275303" cy="280220"/>
          </a:xfrm>
          <a:prstGeom prst="flowChartConnector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Connector 18">
            <a:extLst>
              <a:ext uri="{FF2B5EF4-FFF2-40B4-BE49-F238E27FC236}">
                <a16:creationId xmlns:a16="http://schemas.microsoft.com/office/drawing/2014/main" id="{B9FF4313-7F51-4C40-9718-BEC0FD3E334C}"/>
              </a:ext>
            </a:extLst>
          </p:cNvPr>
          <p:cNvSpPr/>
          <p:nvPr/>
        </p:nvSpPr>
        <p:spPr>
          <a:xfrm>
            <a:off x="6518786" y="2005780"/>
            <a:ext cx="275303" cy="280220"/>
          </a:xfrm>
          <a:prstGeom prst="flowChartConnector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lowchart: Connector 19">
            <a:extLst>
              <a:ext uri="{FF2B5EF4-FFF2-40B4-BE49-F238E27FC236}">
                <a16:creationId xmlns:a16="http://schemas.microsoft.com/office/drawing/2014/main" id="{772C374C-995A-4C5C-A40C-211C23098FFE}"/>
              </a:ext>
            </a:extLst>
          </p:cNvPr>
          <p:cNvSpPr/>
          <p:nvPr/>
        </p:nvSpPr>
        <p:spPr>
          <a:xfrm>
            <a:off x="6528617" y="2909164"/>
            <a:ext cx="275303" cy="280220"/>
          </a:xfrm>
          <a:prstGeom prst="flowChartConnector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95BB9D2-2930-4E99-BC52-7252496317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706"/>
          <a:stretch/>
        </p:blipFill>
        <p:spPr>
          <a:xfrm flipH="1">
            <a:off x="7069392" y="3146181"/>
            <a:ext cx="4988894" cy="3711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228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D099E13-8731-4453-BE5F-63F878F4B728}"/>
              </a:ext>
            </a:extLst>
          </p:cNvPr>
          <p:cNvSpPr txBox="1"/>
          <p:nvPr/>
        </p:nvSpPr>
        <p:spPr>
          <a:xfrm>
            <a:off x="2119466" y="1337381"/>
            <a:ext cx="7953067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STUDI KASUS</a:t>
            </a:r>
          </a:p>
          <a:p>
            <a:pPr algn="just"/>
            <a:endParaRPr lang="en-US" sz="2400" b="1" dirty="0"/>
          </a:p>
          <a:p>
            <a:pPr algn="just"/>
            <a:r>
              <a:rPr lang="en-US" sz="2400" b="1" dirty="0" err="1"/>
              <a:t>Penggunaan</a:t>
            </a:r>
            <a:r>
              <a:rPr lang="en-US" sz="2400" b="1" dirty="0"/>
              <a:t> Dataset </a:t>
            </a:r>
            <a:r>
              <a:rPr lang="en-US" sz="2400" b="1" dirty="0" err="1"/>
              <a:t>Tanpa</a:t>
            </a:r>
            <a:r>
              <a:rPr lang="en-US" sz="2400" b="1" dirty="0"/>
              <a:t> </a:t>
            </a:r>
            <a:r>
              <a:rPr lang="en-US" sz="2400" b="1" dirty="0" err="1"/>
              <a:t>Izin</a:t>
            </a:r>
            <a:endParaRPr lang="en-US" sz="2400" dirty="0"/>
          </a:p>
          <a:p>
            <a:pPr algn="just"/>
            <a:endParaRPr lang="en-US" sz="2400" dirty="0"/>
          </a:p>
          <a:p>
            <a:pPr algn="just"/>
            <a:r>
              <a:rPr lang="en-US" sz="2400" dirty="0" err="1">
                <a:solidFill>
                  <a:srgbClr val="C00000"/>
                </a:solidFill>
              </a:rPr>
              <a:t>Beberapa</a:t>
            </a:r>
            <a:r>
              <a:rPr lang="en-US" sz="2400" dirty="0">
                <a:solidFill>
                  <a:srgbClr val="C00000"/>
                </a:solidFill>
              </a:rPr>
              <a:t> generator </a:t>
            </a:r>
            <a:r>
              <a:rPr lang="en-US" sz="2400" dirty="0" err="1">
                <a:solidFill>
                  <a:srgbClr val="C00000"/>
                </a:solidFill>
              </a:rPr>
              <a:t>gambar</a:t>
            </a:r>
            <a:r>
              <a:rPr lang="en-US" sz="2400" dirty="0">
                <a:solidFill>
                  <a:srgbClr val="C00000"/>
                </a:solidFill>
              </a:rPr>
              <a:t> AI </a:t>
            </a:r>
            <a:r>
              <a:rPr lang="en-US" sz="2400" dirty="0" err="1">
                <a:solidFill>
                  <a:srgbClr val="C00000"/>
                </a:solidFill>
              </a:rPr>
              <a:t>menggunakan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karya</a:t>
            </a:r>
            <a:r>
              <a:rPr lang="en-US" sz="2400" dirty="0">
                <a:solidFill>
                  <a:srgbClr val="C00000"/>
                </a:solidFill>
              </a:rPr>
              <a:t> artis </a:t>
            </a:r>
            <a:r>
              <a:rPr lang="en-US" sz="2400" dirty="0" err="1">
                <a:solidFill>
                  <a:srgbClr val="C00000"/>
                </a:solidFill>
              </a:rPr>
              <a:t>tanpa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>
                <a:solidFill>
                  <a:srgbClr val="C00000"/>
                </a:solidFill>
              </a:rPr>
              <a:t>persetujuan</a:t>
            </a:r>
            <a:r>
              <a:rPr lang="en-US" sz="2400" dirty="0">
                <a:solidFill>
                  <a:srgbClr val="C00000"/>
                </a:solidFill>
              </a:rPr>
              <a:t>.</a:t>
            </a:r>
          </a:p>
          <a:p>
            <a:pPr algn="just"/>
            <a:endParaRPr lang="en-US" sz="2400" dirty="0"/>
          </a:p>
          <a:p>
            <a:pPr algn="just"/>
            <a:r>
              <a:rPr lang="en-US" sz="2400" dirty="0"/>
              <a:t>Etika: </a:t>
            </a:r>
            <a:r>
              <a:rPr lang="en-US" sz="2400" dirty="0" err="1"/>
              <a:t>desainer</a:t>
            </a:r>
            <a:r>
              <a:rPr lang="en-US" sz="2400" dirty="0"/>
              <a:t> </a:t>
            </a:r>
            <a:r>
              <a:rPr lang="en-US" sz="2400" dirty="0" err="1"/>
              <a:t>perlu</a:t>
            </a:r>
            <a:r>
              <a:rPr lang="en-US" sz="2400" dirty="0"/>
              <a:t> </a:t>
            </a:r>
            <a:r>
              <a:rPr lang="en-US" sz="2400" dirty="0" err="1"/>
              <a:t>memeriksa</a:t>
            </a:r>
            <a:r>
              <a:rPr lang="en-US" sz="2400" dirty="0"/>
              <a:t> </a:t>
            </a:r>
            <a:r>
              <a:rPr lang="en-US" sz="2400" dirty="0" err="1"/>
              <a:t>lisensi</a:t>
            </a:r>
            <a:r>
              <a:rPr lang="en-US" sz="2400" dirty="0"/>
              <a:t> dan platform yang </a:t>
            </a:r>
            <a:r>
              <a:rPr lang="en-US" sz="2400" dirty="0" err="1"/>
              <a:t>digunakan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9077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CD57261-52BB-47FF-9D56-826A92A6B599}"/>
              </a:ext>
            </a:extLst>
          </p:cNvPr>
          <p:cNvSpPr txBox="1"/>
          <p:nvPr/>
        </p:nvSpPr>
        <p:spPr>
          <a:xfrm>
            <a:off x="1918054" y="383147"/>
            <a:ext cx="81595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PANDUAN PRAKTIS UNTUK DESAINER DKV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0CD27A-2CD5-4A7F-BB17-B4CB51052AE5}"/>
              </a:ext>
            </a:extLst>
          </p:cNvPr>
          <p:cNvSpPr txBox="1"/>
          <p:nvPr/>
        </p:nvSpPr>
        <p:spPr>
          <a:xfrm>
            <a:off x="838512" y="3032731"/>
            <a:ext cx="19504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solidFill>
                  <a:schemeClr val="bg1"/>
                </a:solidFill>
              </a:rPr>
              <a:t>Gunakan</a:t>
            </a:r>
            <a:r>
              <a:rPr lang="en-US" sz="2000" dirty="0">
                <a:solidFill>
                  <a:schemeClr val="bg1"/>
                </a:solidFill>
              </a:rPr>
              <a:t> AI </a:t>
            </a:r>
            <a:r>
              <a:rPr lang="en-US" sz="2000" dirty="0" err="1">
                <a:solidFill>
                  <a:schemeClr val="bg1"/>
                </a:solidFill>
              </a:rPr>
              <a:t>untuk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tahapan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awal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bukan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akhir</a:t>
            </a:r>
            <a:endParaRPr lang="en-US" sz="2000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C8C116F-35C5-48DE-8E06-B4BDEA309C3A}"/>
              </a:ext>
            </a:extLst>
          </p:cNvPr>
          <p:cNvCxnSpPr>
            <a:cxnSpLocks/>
          </p:cNvCxnSpPr>
          <p:nvPr/>
        </p:nvCxnSpPr>
        <p:spPr>
          <a:xfrm flipV="1">
            <a:off x="1784253" y="4873509"/>
            <a:ext cx="8363865" cy="1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2DC1E58-9AE2-496B-88D9-BB7E47C7A983}"/>
              </a:ext>
            </a:extLst>
          </p:cNvPr>
          <p:cNvCxnSpPr>
            <a:cxnSpLocks/>
          </p:cNvCxnSpPr>
          <p:nvPr/>
        </p:nvCxnSpPr>
        <p:spPr>
          <a:xfrm flipV="1">
            <a:off x="1784253" y="4274223"/>
            <a:ext cx="0" cy="599286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BBAB4A9-5B62-4A18-B90A-CA7FC0C0122C}"/>
              </a:ext>
            </a:extLst>
          </p:cNvPr>
          <p:cNvSpPr txBox="1"/>
          <p:nvPr/>
        </p:nvSpPr>
        <p:spPr>
          <a:xfrm>
            <a:off x="4875882" y="2818052"/>
            <a:ext cx="19504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solidFill>
                  <a:schemeClr val="bg1"/>
                </a:solidFill>
              </a:rPr>
              <a:t>Transparan</a:t>
            </a:r>
            <a:r>
              <a:rPr lang="en-US" sz="2000" dirty="0">
                <a:solidFill>
                  <a:schemeClr val="bg1"/>
                </a:solidFill>
              </a:rPr>
              <a:t>/ </a:t>
            </a:r>
            <a:r>
              <a:rPr lang="en-US" sz="2000" dirty="0" err="1">
                <a:solidFill>
                  <a:schemeClr val="bg1"/>
                </a:solidFill>
              </a:rPr>
              <a:t>jujur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jika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menggunakan</a:t>
            </a:r>
            <a:r>
              <a:rPr lang="en-US" sz="2000" dirty="0">
                <a:solidFill>
                  <a:schemeClr val="bg1"/>
                </a:solidFill>
              </a:rPr>
              <a:t> AI </a:t>
            </a:r>
            <a:r>
              <a:rPr lang="en-US" sz="2000" dirty="0" err="1">
                <a:solidFill>
                  <a:schemeClr val="bg1"/>
                </a:solidFill>
              </a:rPr>
              <a:t>dalam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berkarya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B108E76-153E-4102-95CA-1D592A93B563}"/>
              </a:ext>
            </a:extLst>
          </p:cNvPr>
          <p:cNvSpPr txBox="1"/>
          <p:nvPr/>
        </p:nvSpPr>
        <p:spPr>
          <a:xfrm>
            <a:off x="8942748" y="2841001"/>
            <a:ext cx="241074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solidFill>
                  <a:schemeClr val="bg1"/>
                </a:solidFill>
              </a:rPr>
              <a:t>Hindari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meniru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gaya</a:t>
            </a:r>
            <a:r>
              <a:rPr lang="en-US" sz="2000" dirty="0">
                <a:solidFill>
                  <a:schemeClr val="bg1"/>
                </a:solidFill>
              </a:rPr>
              <a:t> Artis lain </a:t>
            </a:r>
            <a:r>
              <a:rPr lang="en-US" sz="2000" dirty="0" err="1">
                <a:solidFill>
                  <a:schemeClr val="bg1"/>
                </a:solidFill>
              </a:rPr>
              <a:t>karena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berdampak</a:t>
            </a:r>
            <a:r>
              <a:rPr lang="en-US" sz="2000" dirty="0">
                <a:solidFill>
                  <a:schemeClr val="bg1"/>
                </a:solidFill>
              </a:rPr>
              <a:t> pada </a:t>
            </a:r>
            <a:r>
              <a:rPr lang="en-US" sz="2000" dirty="0" err="1">
                <a:solidFill>
                  <a:schemeClr val="bg1"/>
                </a:solidFill>
              </a:rPr>
              <a:t>plagiat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A3F0D13-FC84-4A32-B080-5D74A06A1EE0}"/>
              </a:ext>
            </a:extLst>
          </p:cNvPr>
          <p:cNvCxnSpPr>
            <a:cxnSpLocks/>
          </p:cNvCxnSpPr>
          <p:nvPr/>
        </p:nvCxnSpPr>
        <p:spPr>
          <a:xfrm flipV="1">
            <a:off x="10148118" y="4267682"/>
            <a:ext cx="0" cy="599286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96A3A27-81B9-475A-8C85-9F4571D0AD32}"/>
              </a:ext>
            </a:extLst>
          </p:cNvPr>
          <p:cNvCxnSpPr>
            <a:cxnSpLocks/>
          </p:cNvCxnSpPr>
          <p:nvPr/>
        </p:nvCxnSpPr>
        <p:spPr>
          <a:xfrm flipV="1">
            <a:off x="5851119" y="4274223"/>
            <a:ext cx="0" cy="599286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Flowchart: Connector 22">
            <a:extLst>
              <a:ext uri="{FF2B5EF4-FFF2-40B4-BE49-F238E27FC236}">
                <a16:creationId xmlns:a16="http://schemas.microsoft.com/office/drawing/2014/main" id="{65AE8EE5-1122-43BE-BF01-4CD7286E5391}"/>
              </a:ext>
            </a:extLst>
          </p:cNvPr>
          <p:cNvSpPr/>
          <p:nvPr/>
        </p:nvSpPr>
        <p:spPr>
          <a:xfrm>
            <a:off x="1629394" y="4206303"/>
            <a:ext cx="368710" cy="378019"/>
          </a:xfrm>
          <a:prstGeom prst="flowChartConnector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lowchart: Connector 23">
            <a:extLst>
              <a:ext uri="{FF2B5EF4-FFF2-40B4-BE49-F238E27FC236}">
                <a16:creationId xmlns:a16="http://schemas.microsoft.com/office/drawing/2014/main" id="{390A82C3-FA00-41E0-8972-8DA51898F0A1}"/>
              </a:ext>
            </a:extLst>
          </p:cNvPr>
          <p:cNvSpPr/>
          <p:nvPr/>
        </p:nvSpPr>
        <p:spPr>
          <a:xfrm>
            <a:off x="5666764" y="4188163"/>
            <a:ext cx="368710" cy="378019"/>
          </a:xfrm>
          <a:prstGeom prst="flowChartConnector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5" name="Flowchart: Connector 24">
            <a:extLst>
              <a:ext uri="{FF2B5EF4-FFF2-40B4-BE49-F238E27FC236}">
                <a16:creationId xmlns:a16="http://schemas.microsoft.com/office/drawing/2014/main" id="{783B9A9B-25D9-496B-AB3B-C8DF820801D5}"/>
              </a:ext>
            </a:extLst>
          </p:cNvPr>
          <p:cNvSpPr/>
          <p:nvPr/>
        </p:nvSpPr>
        <p:spPr>
          <a:xfrm>
            <a:off x="9963763" y="4206303"/>
            <a:ext cx="368710" cy="378019"/>
          </a:xfrm>
          <a:prstGeom prst="flowChartConnector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508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>
            <a:extLst>
              <a:ext uri="{FF2B5EF4-FFF2-40B4-BE49-F238E27FC236}">
                <a16:creationId xmlns:a16="http://schemas.microsoft.com/office/drawing/2014/main" id="{BEC69404-2F50-437A-8600-C02D8DA449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8124" y="1389980"/>
            <a:ext cx="8238203" cy="4078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KESIMPULAN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“AI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dapat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memperkuat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kreativitas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manusia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</a:t>
            </a:r>
            <a:b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tetapi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hanya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jika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digunakan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kesadaran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etis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400" b="1" dirty="0"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b="1" dirty="0"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Kunci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Etika:</a:t>
            </a:r>
            <a:b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Jujur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Bertanggung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jawab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Menghargai</a:t>
            </a: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en-US" altLang="en-US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Kreatif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64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320</Words>
  <Application>Microsoft Office PowerPoint</Application>
  <PresentationFormat>Widescreen</PresentationFormat>
  <Paragraphs>55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Etika Penggunaan AI pada Karya Desain Komunikasi Visual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Etika Penggunaan AI pada Karya Desain Komunikasi Visual</dc:title>
  <dc:creator>Ade M</dc:creator>
  <cp:lastModifiedBy>Ade M</cp:lastModifiedBy>
  <cp:revision>7</cp:revision>
  <dcterms:created xsi:type="dcterms:W3CDTF">2025-10-19T16:39:06Z</dcterms:created>
  <dcterms:modified xsi:type="dcterms:W3CDTF">2025-10-19T17:26:32Z</dcterms:modified>
</cp:coreProperties>
</file>