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126" y="125729"/>
            <a:ext cx="7649209" cy="8516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8601" y="2778378"/>
            <a:ext cx="5703570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868" y="3694938"/>
            <a:ext cx="59721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6725" marR="5080" indent="-454659">
              <a:lnSpc>
                <a:spcPct val="100000"/>
              </a:lnSpc>
              <a:spcBef>
                <a:spcPts val="95"/>
              </a:spcBef>
            </a:pPr>
            <a:r>
              <a:rPr sz="4000" b="1" spc="525" dirty="0">
                <a:latin typeface="Cambria"/>
                <a:cs typeface="Cambria"/>
              </a:rPr>
              <a:t>PANCASILA</a:t>
            </a:r>
            <a:r>
              <a:rPr sz="4000" b="1" spc="155" dirty="0">
                <a:latin typeface="Cambria"/>
                <a:cs typeface="Cambria"/>
              </a:rPr>
              <a:t> </a:t>
            </a:r>
            <a:r>
              <a:rPr sz="4000" b="1" spc="515" dirty="0">
                <a:latin typeface="Cambria"/>
                <a:cs typeface="Cambria"/>
              </a:rPr>
              <a:t>SEBAGAI </a:t>
            </a:r>
            <a:r>
              <a:rPr sz="4000" b="1" spc="570" dirty="0">
                <a:latin typeface="Cambria"/>
                <a:cs typeface="Cambria"/>
              </a:rPr>
              <a:t>SISTEM</a:t>
            </a:r>
            <a:r>
              <a:rPr sz="4000" b="1" spc="135" dirty="0">
                <a:latin typeface="Cambria"/>
                <a:cs typeface="Cambria"/>
              </a:rPr>
              <a:t> </a:t>
            </a:r>
            <a:r>
              <a:rPr sz="4000" b="1" spc="420" dirty="0">
                <a:latin typeface="Cambria"/>
                <a:cs typeface="Cambria"/>
              </a:rPr>
              <a:t>FILSAFAT</a:t>
            </a:r>
            <a:endParaRPr sz="40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3544" y="758951"/>
            <a:ext cx="4800600" cy="29748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55558" y="296036"/>
            <a:ext cx="3644900" cy="6261735"/>
            <a:chOff x="8155558" y="296036"/>
            <a:chExt cx="3644900" cy="6261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5558" y="296036"/>
              <a:ext cx="3644519" cy="36663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5558" y="2891282"/>
              <a:ext cx="3644519" cy="36662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6726" y="982166"/>
            <a:ext cx="593788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Membahas</a:t>
            </a:r>
            <a:r>
              <a:rPr sz="2400" spc="5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Pancasila</a:t>
            </a:r>
            <a:r>
              <a:rPr sz="2400" b="1" spc="5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sebagai</a:t>
            </a:r>
            <a:r>
              <a:rPr sz="2400" b="1" spc="5" dirty="0">
                <a:solidFill>
                  <a:srgbClr val="444444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filsafat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berarti</a:t>
            </a:r>
            <a:r>
              <a:rPr sz="2400" spc="15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mengungkapkan</a:t>
            </a:r>
            <a:r>
              <a:rPr sz="2400" spc="2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konsep-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konsep kebenaran</a:t>
            </a:r>
            <a:endParaRPr sz="2400">
              <a:latin typeface="Arial MT"/>
              <a:cs typeface="Arial MT"/>
            </a:endParaRPr>
          </a:p>
          <a:p>
            <a:pPr marL="354965" marR="5080" indent="-342900" algn="just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Pancasila</a:t>
            </a:r>
            <a:r>
              <a:rPr sz="2400" spc="254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400" spc="24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bukan</a:t>
            </a:r>
            <a:r>
              <a:rPr sz="2400" spc="25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saja</a:t>
            </a:r>
            <a:r>
              <a:rPr sz="2400" spc="24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ditujukan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pada</a:t>
            </a:r>
            <a:r>
              <a:rPr sz="2400" spc="229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bangsa</a:t>
            </a:r>
            <a:r>
              <a:rPr sz="2400" spc="22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Indonesia,</a:t>
            </a:r>
            <a:r>
              <a:rPr sz="2400" spc="24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melainkan</a:t>
            </a:r>
            <a:r>
              <a:rPr sz="2400" spc="229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juga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bagi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manusia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pada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umumnya.</a:t>
            </a:r>
            <a:endParaRPr sz="2400">
              <a:latin typeface="Arial MT"/>
              <a:cs typeface="Arial MT"/>
            </a:endParaRPr>
          </a:p>
          <a:p>
            <a:pPr marL="354965" marR="5715" indent="-342900" algn="just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  <a:tab pos="2122170" algn="l"/>
                <a:tab pos="477075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Wawasan</a:t>
            </a:r>
            <a:r>
              <a:rPr sz="2400" spc="6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filsafat</a:t>
            </a:r>
            <a:r>
              <a:rPr sz="2400" spc="65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meliputi</a:t>
            </a:r>
            <a:r>
              <a:rPr sz="2400" spc="6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bidang</a:t>
            </a:r>
            <a:r>
              <a:rPr sz="2400" spc="60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atau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aspek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penyelidikan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ontologi,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epistemologi,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aksiologi.</a:t>
            </a:r>
            <a:endParaRPr sz="2400">
              <a:latin typeface="Arial MT"/>
              <a:cs typeface="Arial MT"/>
            </a:endParaRPr>
          </a:p>
          <a:p>
            <a:pPr marL="354965" indent="-342265" algn="just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Ketiga</a:t>
            </a:r>
            <a:r>
              <a:rPr sz="2400" spc="5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bidang</a:t>
            </a:r>
            <a:r>
              <a:rPr sz="2400" spc="5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tersebut</a:t>
            </a:r>
            <a:r>
              <a:rPr sz="2400" spc="5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dapat</a:t>
            </a:r>
            <a:r>
              <a:rPr sz="2400" spc="5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dianggap</a:t>
            </a:r>
            <a:endParaRPr sz="2400">
              <a:latin typeface="Arial MT"/>
              <a:cs typeface="Arial MT"/>
            </a:endParaRPr>
          </a:p>
          <a:p>
            <a:pPr marL="354965" algn="just">
              <a:lnSpc>
                <a:spcPct val="100000"/>
              </a:lnSpc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mencakup</a:t>
            </a:r>
            <a:r>
              <a:rPr sz="2400" spc="-14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kesemestaan.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540" y="5418493"/>
            <a:ext cx="8032115" cy="831215"/>
          </a:xfrm>
          <a:prstGeom prst="rect">
            <a:avLst/>
          </a:prstGeom>
          <a:ln w="38100">
            <a:solidFill>
              <a:srgbClr val="44536A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598805" marR="295275" indent="-295910">
              <a:lnSpc>
                <a:spcPct val="100000"/>
              </a:lnSpc>
              <a:spcBef>
                <a:spcPts val="309"/>
              </a:spcBef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Berikut</a:t>
            </a:r>
            <a:r>
              <a:rPr sz="2400" spc="-9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ini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akan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dibahas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landasan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Ontologis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Pancasila, Epistemologis</a:t>
            </a:r>
            <a:r>
              <a:rPr sz="2400" spc="-12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Pancasila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1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Aksiologis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Pancasila.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5EB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97559" y="3502428"/>
            <a:ext cx="3387725" cy="2100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Modern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Portfolio Presentation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223" y="642226"/>
            <a:ext cx="10920730" cy="5574030"/>
          </a:xfrm>
          <a:custGeom>
            <a:avLst/>
            <a:gdLst/>
            <a:ahLst/>
            <a:cxnLst/>
            <a:rect l="l" t="t" r="r" b="b"/>
            <a:pathLst>
              <a:path w="10920730" h="5574030">
                <a:moveTo>
                  <a:pt x="10920603" y="0"/>
                </a:moveTo>
                <a:lnTo>
                  <a:pt x="0" y="0"/>
                </a:lnTo>
                <a:lnTo>
                  <a:pt x="0" y="5573522"/>
                </a:lnTo>
                <a:lnTo>
                  <a:pt x="10920603" y="5573522"/>
                </a:lnTo>
                <a:lnTo>
                  <a:pt x="109206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39539" y="921511"/>
            <a:ext cx="38627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252525"/>
                </a:solidFill>
              </a:rPr>
              <a:t>Dasar</a:t>
            </a:r>
            <a:r>
              <a:rPr spc="-65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Filsafat</a:t>
            </a:r>
            <a:r>
              <a:rPr spc="-85" dirty="0">
                <a:solidFill>
                  <a:srgbClr val="252525"/>
                </a:solidFill>
              </a:rPr>
              <a:t> </a:t>
            </a:r>
            <a:r>
              <a:rPr spc="-10" dirty="0">
                <a:solidFill>
                  <a:srgbClr val="252525"/>
                </a:solidFill>
              </a:rPr>
              <a:t>Pancasila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47010" y="1639273"/>
            <a:ext cx="7350125" cy="100139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5"/>
              </a:spcBef>
            </a:pPr>
            <a:r>
              <a:rPr sz="2000" b="1" dirty="0">
                <a:latin typeface="Arial"/>
                <a:cs typeface="Arial"/>
              </a:rPr>
              <a:t>Dasar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Ontologis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Pancasila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1800" spc="-10" dirty="0">
                <a:latin typeface="Cambria"/>
                <a:cs typeface="Cambria"/>
              </a:rPr>
              <a:t>Dasar-</a:t>
            </a:r>
            <a:r>
              <a:rPr sz="1800" dirty="0">
                <a:latin typeface="Cambria"/>
                <a:cs typeface="Cambria"/>
              </a:rPr>
              <a:t>dasar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ontologis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Pancasila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menunjukkan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secara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jelas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bahwa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Pancasila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mbria"/>
                <a:cs typeface="Cambria"/>
              </a:rPr>
              <a:t>itu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benar-</a:t>
            </a:r>
            <a:r>
              <a:rPr sz="1800" dirty="0">
                <a:latin typeface="Cambria"/>
                <a:cs typeface="Cambria"/>
              </a:rPr>
              <a:t>benar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ada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dalam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realitas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dengan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identitas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yang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jelas.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322576" y="2976372"/>
            <a:ext cx="8260080" cy="2519680"/>
            <a:chOff x="2322576" y="2976372"/>
            <a:chExt cx="8260080" cy="25196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8296" y="2999232"/>
              <a:ext cx="8104632" cy="24262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22576" y="2976372"/>
              <a:ext cx="8260080" cy="251917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427477" y="3038855"/>
            <a:ext cx="7987030" cy="2308860"/>
          </a:xfrm>
          <a:prstGeom prst="rect">
            <a:avLst/>
          </a:prstGeom>
          <a:solidFill>
            <a:srgbClr val="BEE4F4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 MT"/>
                <a:cs typeface="Arial MT"/>
              </a:rPr>
              <a:t>Kaelan</a:t>
            </a:r>
            <a:r>
              <a:rPr sz="1800" spc="6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menjelaskan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dasar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ontologis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Pancasila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pada</a:t>
            </a:r>
            <a:r>
              <a:rPr sz="1800" spc="7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hakikatnya</a:t>
            </a:r>
            <a:r>
              <a:rPr sz="1800" spc="7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adalah </a:t>
            </a:r>
            <a:r>
              <a:rPr sz="1800" dirty="0">
                <a:latin typeface="Arial MT"/>
                <a:cs typeface="Arial MT"/>
              </a:rPr>
              <a:t>manusia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memiliki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hakikat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mutlak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b="1" i="1" spc="-10" dirty="0">
                <a:latin typeface="Arial"/>
                <a:cs typeface="Arial"/>
              </a:rPr>
              <a:t>mono-</a:t>
            </a:r>
            <a:r>
              <a:rPr sz="1800" b="1" i="1" dirty="0">
                <a:latin typeface="Arial"/>
                <a:cs typeface="Arial"/>
              </a:rPr>
              <a:t>pluralis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3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Manusia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Indonesia </a:t>
            </a:r>
            <a:r>
              <a:rPr sz="1800" dirty="0">
                <a:latin typeface="Arial MT"/>
                <a:cs typeface="Arial MT"/>
              </a:rPr>
              <a:t>menjadi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dasar</a:t>
            </a:r>
            <a:r>
              <a:rPr sz="1800" spc="4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adanya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Pancasila.</a:t>
            </a:r>
            <a:r>
              <a:rPr sz="1800" spc="4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Manusia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Indonesia</a:t>
            </a:r>
            <a:r>
              <a:rPr sz="1800" spc="4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sebagai</a:t>
            </a:r>
            <a:r>
              <a:rPr sz="1800" spc="4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pendukung </a:t>
            </a:r>
            <a:r>
              <a:rPr sz="1800" dirty="0">
                <a:latin typeface="Arial MT"/>
                <a:cs typeface="Arial MT"/>
              </a:rPr>
              <a:t>pokok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sila-</a:t>
            </a:r>
            <a:r>
              <a:rPr sz="1800" dirty="0">
                <a:latin typeface="Arial MT"/>
                <a:cs typeface="Arial MT"/>
              </a:rPr>
              <a:t>sila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Pancasila</a:t>
            </a:r>
            <a:r>
              <a:rPr sz="1800" spc="40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secara</a:t>
            </a:r>
            <a:r>
              <a:rPr sz="1800" b="1" spc="3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ontologis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memiliki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hal-</a:t>
            </a:r>
            <a:r>
              <a:rPr sz="1800" dirty="0">
                <a:latin typeface="Arial MT"/>
                <a:cs typeface="Arial MT"/>
              </a:rPr>
              <a:t>hal</a:t>
            </a:r>
            <a:r>
              <a:rPr sz="1800" spc="40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39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mutlak, </a:t>
            </a:r>
            <a:r>
              <a:rPr sz="1800" dirty="0">
                <a:latin typeface="Arial MT"/>
                <a:cs typeface="Arial MT"/>
              </a:rPr>
              <a:t>yaitu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terdiri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atas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susunan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kodrat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raga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jiwa,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jasmani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rohani,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sifat </a:t>
            </a:r>
            <a:r>
              <a:rPr sz="1800" b="1" dirty="0">
                <a:latin typeface="Arial"/>
                <a:cs typeface="Arial"/>
              </a:rPr>
              <a:t>kodrat</a:t>
            </a:r>
            <a:r>
              <a:rPr sz="1800" b="1" spc="2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manusia</a:t>
            </a:r>
            <a:r>
              <a:rPr sz="1800" b="1" spc="2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sebagai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makhluk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individu</a:t>
            </a:r>
            <a:r>
              <a:rPr sz="1800" b="1" spc="2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dan</a:t>
            </a:r>
            <a:r>
              <a:rPr sz="1800" b="1" spc="2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sosial,</a:t>
            </a:r>
            <a:r>
              <a:rPr sz="1800" b="1" spc="23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serta</a:t>
            </a:r>
            <a:r>
              <a:rPr sz="1800" spc="2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kedudukan </a:t>
            </a:r>
            <a:r>
              <a:rPr sz="1800" dirty="0">
                <a:latin typeface="Arial MT"/>
                <a:cs typeface="Arial MT"/>
              </a:rPr>
              <a:t>kodrat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manusia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sebagai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makhluk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pribadi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berdiri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sendiri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sebagai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makhluk Tuhan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Yang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Maha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Esa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021" y="125729"/>
            <a:ext cx="2742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252525"/>
                </a:solidFill>
                <a:latin typeface="Arial"/>
                <a:cs typeface="Arial"/>
              </a:rPr>
              <a:t>Notonagoro</a:t>
            </a:r>
            <a:r>
              <a:rPr sz="3600" spc="-10" dirty="0">
                <a:solidFill>
                  <a:srgbClr val="252525"/>
                </a:solidFill>
              </a:rPr>
              <a:t>,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568" y="803910"/>
            <a:ext cx="10533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Empat</a:t>
            </a:r>
            <a:r>
              <a:rPr sz="28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Sebab</a:t>
            </a:r>
            <a:r>
              <a:rPr sz="28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(</a:t>
            </a:r>
            <a:r>
              <a:rPr sz="2800" b="1" i="1" dirty="0">
                <a:solidFill>
                  <a:srgbClr val="252525"/>
                </a:solidFill>
                <a:latin typeface="Arial"/>
                <a:cs typeface="Arial"/>
              </a:rPr>
              <a:t>causa)</a:t>
            </a:r>
            <a:r>
              <a:rPr sz="2800" b="1" i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Pancasila</a:t>
            </a:r>
            <a:r>
              <a:rPr sz="2800" b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sebagai</a:t>
            </a:r>
            <a:r>
              <a:rPr sz="2800" b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Dasar</a:t>
            </a:r>
            <a:r>
              <a:rPr sz="2800" b="1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252525"/>
                </a:solidFill>
                <a:latin typeface="Arial"/>
                <a:cs typeface="Arial"/>
              </a:rPr>
              <a:t>Filsafat</a:t>
            </a:r>
            <a:r>
              <a:rPr sz="28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Arial"/>
                <a:cs typeface="Arial"/>
              </a:rPr>
              <a:t>Negara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540" y="2008733"/>
            <a:ext cx="2257425" cy="462280"/>
          </a:xfrm>
          <a:prstGeom prst="rect">
            <a:avLst/>
          </a:prstGeom>
          <a:solidFill>
            <a:srgbClr val="5EBDE3"/>
          </a:solidFill>
        </p:spPr>
        <p:txBody>
          <a:bodyPr vert="horz" wrap="square" lIns="0" tIns="387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05"/>
              </a:spcBef>
            </a:pPr>
            <a:r>
              <a:rPr sz="2400" i="1" dirty="0">
                <a:latin typeface="Arial"/>
                <a:cs typeface="Arial"/>
              </a:rPr>
              <a:t>Causa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09938" y="2044547"/>
            <a:ext cx="2137410" cy="462280"/>
          </a:xfrm>
          <a:prstGeom prst="rect">
            <a:avLst/>
          </a:prstGeom>
          <a:solidFill>
            <a:srgbClr val="FFCC66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0"/>
              </a:spcBef>
            </a:pPr>
            <a:r>
              <a:rPr sz="2400" i="1" dirty="0">
                <a:latin typeface="Arial"/>
                <a:cs typeface="Arial"/>
              </a:rPr>
              <a:t>Causa</a:t>
            </a:r>
            <a:r>
              <a:rPr sz="2400" i="1" spc="-70" dirty="0">
                <a:latin typeface="Arial"/>
                <a:cs typeface="Arial"/>
              </a:rPr>
              <a:t> </a:t>
            </a:r>
            <a:r>
              <a:rPr sz="2400" i="1" spc="-10" dirty="0">
                <a:latin typeface="Arial"/>
                <a:cs typeface="Arial"/>
              </a:rPr>
              <a:t>eficient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373" y="2629026"/>
            <a:ext cx="213550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Asal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bahan </a:t>
            </a:r>
            <a:r>
              <a:rPr sz="2000" b="1" dirty="0">
                <a:latin typeface="Cambria"/>
                <a:cs typeface="Cambria"/>
              </a:rPr>
              <a:t>(</a:t>
            </a:r>
            <a:r>
              <a:rPr sz="2000" b="1" i="1" dirty="0">
                <a:latin typeface="Cambria"/>
                <a:cs typeface="Cambria"/>
              </a:rPr>
              <a:t>causa</a:t>
            </a:r>
            <a:r>
              <a:rPr sz="2000" b="1" i="1" spc="-65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materialis) </a:t>
            </a:r>
            <a:r>
              <a:rPr sz="2000" b="1" spc="-10" dirty="0">
                <a:latin typeface="Cambria"/>
                <a:cs typeface="Cambria"/>
              </a:rPr>
              <a:t>terdapat</a:t>
            </a:r>
            <a:r>
              <a:rPr sz="2000" b="1" spc="-7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dalam </a:t>
            </a:r>
            <a:r>
              <a:rPr sz="2000" b="1" dirty="0">
                <a:latin typeface="Cambria"/>
                <a:cs typeface="Cambria"/>
              </a:rPr>
              <a:t>adat</a:t>
            </a:r>
            <a:r>
              <a:rPr sz="2000" b="1" spc="-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kebiasaan, </a:t>
            </a:r>
            <a:r>
              <a:rPr sz="2000" b="1" spc="-20" dirty="0">
                <a:latin typeface="Cambria"/>
                <a:cs typeface="Cambria"/>
              </a:rPr>
              <a:t>kebudayaan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dan </a:t>
            </a:r>
            <a:r>
              <a:rPr sz="2000" b="1" dirty="0">
                <a:latin typeface="Cambria"/>
                <a:cs typeface="Cambria"/>
              </a:rPr>
              <a:t>dalam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agama- agamanya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0515" y="2008733"/>
            <a:ext cx="2240280" cy="462280"/>
          </a:xfrm>
          <a:prstGeom prst="rect">
            <a:avLst/>
          </a:prstGeom>
          <a:solidFill>
            <a:srgbClr val="FF99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05"/>
              </a:spcBef>
            </a:pP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Causa</a:t>
            </a:r>
            <a:r>
              <a:rPr sz="2400" i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formalis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2175" y="2682620"/>
            <a:ext cx="234061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4305" marR="14414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Asal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bentuk </a:t>
            </a:r>
            <a:r>
              <a:rPr sz="2000" b="1" dirty="0">
                <a:latin typeface="Cambria"/>
                <a:cs typeface="Cambria"/>
              </a:rPr>
              <a:t>atau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bangun </a:t>
            </a:r>
            <a:r>
              <a:rPr sz="2000" b="1" dirty="0">
                <a:latin typeface="Cambria"/>
                <a:cs typeface="Cambria"/>
              </a:rPr>
              <a:t>(</a:t>
            </a:r>
            <a:r>
              <a:rPr sz="2000" b="1" i="1" dirty="0">
                <a:latin typeface="Cambria"/>
                <a:cs typeface="Cambria"/>
              </a:rPr>
              <a:t>causa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formalis) </a:t>
            </a:r>
            <a:r>
              <a:rPr sz="2000" b="1" dirty="0">
                <a:latin typeface="Cambria"/>
                <a:cs typeface="Cambria"/>
              </a:rPr>
              <a:t>Bung</a:t>
            </a:r>
            <a:r>
              <a:rPr sz="2000" b="1" spc="-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Karno bersama-</a:t>
            </a:r>
            <a:r>
              <a:rPr sz="2000" b="1" spc="-20" dirty="0">
                <a:latin typeface="Cambria"/>
                <a:cs typeface="Cambria"/>
              </a:rPr>
              <a:t>sama</a:t>
            </a:r>
            <a:endParaRPr sz="2000">
              <a:latin typeface="Cambria"/>
              <a:cs typeface="Cambria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dirty="0">
                <a:latin typeface="Cambria"/>
                <a:cs typeface="Cambria"/>
              </a:rPr>
              <a:t>Bung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Hatta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menjadi Pembentuk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Negara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9348" y="2008733"/>
            <a:ext cx="1950085" cy="46228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387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305"/>
              </a:spcBef>
            </a:pP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Causa</a:t>
            </a:r>
            <a:r>
              <a:rPr sz="2400" i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finalis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821" y="2658618"/>
            <a:ext cx="225488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Asal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tujuan </a:t>
            </a:r>
            <a:r>
              <a:rPr sz="2000" b="1" dirty="0">
                <a:latin typeface="Cambria"/>
                <a:cs typeface="Cambria"/>
              </a:rPr>
              <a:t>(</a:t>
            </a:r>
            <a:r>
              <a:rPr sz="2000" b="1" i="1" dirty="0">
                <a:latin typeface="Cambria"/>
                <a:cs typeface="Cambria"/>
              </a:rPr>
              <a:t>causa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finalis) </a:t>
            </a:r>
            <a:r>
              <a:rPr sz="2000" b="1" dirty="0">
                <a:latin typeface="Cambria"/>
                <a:cs typeface="Cambria"/>
              </a:rPr>
              <a:t>BPUPKI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menerima rencana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spc="-25" dirty="0">
                <a:latin typeface="Cambria"/>
                <a:cs typeface="Cambria"/>
              </a:rPr>
              <a:t>dan </a:t>
            </a:r>
            <a:r>
              <a:rPr sz="2000" b="1" dirty="0">
                <a:latin typeface="Cambria"/>
                <a:cs typeface="Cambria"/>
              </a:rPr>
              <a:t>perubahan</a:t>
            </a:r>
            <a:r>
              <a:rPr sz="2000" b="1" spc="-9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sebagai </a:t>
            </a:r>
            <a:r>
              <a:rPr sz="2000" b="1" dirty="0">
                <a:latin typeface="Cambria"/>
                <a:cs typeface="Cambria"/>
              </a:rPr>
              <a:t>asal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bentuk </a:t>
            </a:r>
            <a:r>
              <a:rPr sz="2000" b="1" dirty="0">
                <a:latin typeface="Cambria"/>
                <a:cs typeface="Cambria"/>
              </a:rPr>
              <a:t>maupun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arti</a:t>
            </a:r>
            <a:r>
              <a:rPr sz="2000" b="1" spc="-55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asal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2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tujuan</a:t>
            </a:r>
            <a:r>
              <a:rPr sz="2000" b="1" spc="-15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dari </a:t>
            </a:r>
            <a:r>
              <a:rPr sz="2000" b="1" spc="-10" dirty="0">
                <a:latin typeface="Cambria"/>
                <a:cs typeface="Cambria"/>
              </a:rPr>
              <a:t>Pancasila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1942" y="2596972"/>
            <a:ext cx="207391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mbria"/>
                <a:cs typeface="Cambria"/>
              </a:rPr>
              <a:t>Asal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mula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karya </a:t>
            </a:r>
            <a:r>
              <a:rPr sz="2000" b="1" dirty="0">
                <a:latin typeface="Cambria"/>
                <a:cs typeface="Cambria"/>
              </a:rPr>
              <a:t>(</a:t>
            </a:r>
            <a:r>
              <a:rPr sz="2000" b="1" i="1" dirty="0">
                <a:latin typeface="Cambria"/>
                <a:cs typeface="Cambria"/>
              </a:rPr>
              <a:t>causa</a:t>
            </a:r>
            <a:r>
              <a:rPr sz="2000" b="1" i="1" spc="-60" dirty="0">
                <a:latin typeface="Cambria"/>
                <a:cs typeface="Cambria"/>
              </a:rPr>
              <a:t> </a:t>
            </a:r>
            <a:r>
              <a:rPr sz="2000" b="1" i="1" spc="-10" dirty="0">
                <a:latin typeface="Cambria"/>
                <a:cs typeface="Cambria"/>
              </a:rPr>
              <a:t>eficient), </a:t>
            </a:r>
            <a:r>
              <a:rPr sz="2000" b="1" dirty="0">
                <a:latin typeface="Cambria"/>
                <a:cs typeface="Cambria"/>
              </a:rPr>
              <a:t>yaitu</a:t>
            </a:r>
            <a:r>
              <a:rPr sz="2000" b="1" spc="-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PPKI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20" dirty="0">
                <a:latin typeface="Cambria"/>
                <a:cs typeface="Cambria"/>
              </a:rPr>
              <a:t>yang </a:t>
            </a:r>
            <a:r>
              <a:rPr sz="2000" b="1" spc="-10" dirty="0">
                <a:latin typeface="Cambria"/>
                <a:cs typeface="Cambria"/>
              </a:rPr>
              <a:t>menjadikan Pancasila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sebagai </a:t>
            </a:r>
            <a:r>
              <a:rPr sz="2000" b="1" dirty="0">
                <a:latin typeface="Cambria"/>
                <a:cs typeface="Cambria"/>
              </a:rPr>
              <a:t>Dasar</a:t>
            </a:r>
            <a:r>
              <a:rPr sz="2000" b="1" spc="-35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Filsafat Negara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9722" y="2525979"/>
            <a:ext cx="280416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635" algn="ctr">
              <a:lnSpc>
                <a:spcPts val="3460"/>
              </a:lnSpc>
              <a:spcBef>
                <a:spcPts val="535"/>
              </a:spcBef>
            </a:pPr>
            <a:r>
              <a:rPr sz="3200" b="1" spc="-10" dirty="0">
                <a:solidFill>
                  <a:srgbClr val="252525"/>
                </a:solidFill>
                <a:latin typeface="Arial"/>
                <a:cs typeface="Arial"/>
              </a:rPr>
              <a:t>Dasar Epistemologis Pancasila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65" y="1093724"/>
            <a:ext cx="4284568" cy="43312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10885" y="1129030"/>
            <a:ext cx="597789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815" marR="5080" indent="-28575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9085" algn="l"/>
              </a:tabLst>
            </a:pPr>
            <a:r>
              <a:rPr sz="2000" dirty="0">
                <a:latin typeface="Arial MT"/>
                <a:cs typeface="Arial MT"/>
              </a:rPr>
              <a:t>Eksistensi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dibangun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3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abstraksi 	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penyederhanaan</a:t>
            </a:r>
            <a:r>
              <a:rPr sz="2000" spc="26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terhadap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realitas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2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ada 	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28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masyarakat</a:t>
            </a:r>
            <a:r>
              <a:rPr sz="2000" spc="28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bangsa</a:t>
            </a:r>
            <a:r>
              <a:rPr sz="2000" spc="28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Indonesia</a:t>
            </a:r>
            <a:r>
              <a:rPr sz="2000" spc="29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dengan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97397" y="2043811"/>
            <a:ext cx="56896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01775" algn="l"/>
                <a:tab pos="2310765" algn="l"/>
                <a:tab pos="3783329" algn="l"/>
                <a:tab pos="5255260" algn="l"/>
              </a:tabLst>
            </a:pPr>
            <a:r>
              <a:rPr sz="2000" spc="-10" dirty="0">
                <a:latin typeface="Arial MT"/>
                <a:cs typeface="Arial MT"/>
              </a:rPr>
              <a:t>lingkungan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yang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heterogen,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multikultur,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5" dirty="0">
                <a:latin typeface="Arial MT"/>
                <a:cs typeface="Arial MT"/>
              </a:rPr>
              <a:t>dan </a:t>
            </a:r>
            <a:r>
              <a:rPr sz="2000" spc="-10" dirty="0">
                <a:latin typeface="Arial MT"/>
                <a:cs typeface="Arial MT"/>
              </a:rPr>
              <a:t>multietnik.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0885" y="2653411"/>
            <a:ext cx="5979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8450" algn="l"/>
                <a:tab pos="1108075" algn="l"/>
                <a:tab pos="2792730" algn="l"/>
                <a:tab pos="4023995" algn="l"/>
                <a:tab pos="4635500" algn="l"/>
                <a:tab pos="5528310" algn="l"/>
              </a:tabLst>
            </a:pPr>
            <a:r>
              <a:rPr sz="2000" spc="-10" dirty="0">
                <a:latin typeface="Arial MT"/>
                <a:cs typeface="Arial MT"/>
              </a:rPr>
              <a:t>Dasar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epistemologis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Pancasila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juga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berkait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erat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97397" y="2958211"/>
            <a:ext cx="4593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1735" algn="l"/>
                <a:tab pos="2138680" algn="l"/>
                <a:tab pos="3477260" algn="l"/>
              </a:tabLst>
            </a:pPr>
            <a:r>
              <a:rPr sz="2000" spc="-10" dirty="0">
                <a:latin typeface="Arial MT"/>
                <a:cs typeface="Arial MT"/>
              </a:rPr>
              <a:t>dengan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dasar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ontologis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Pancasila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7397" y="3263010"/>
            <a:ext cx="4681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99895" algn="l"/>
                <a:tab pos="3007360" algn="l"/>
                <a:tab pos="4103370" algn="l"/>
              </a:tabLst>
            </a:pPr>
            <a:r>
              <a:rPr sz="2000" spc="-10" dirty="0">
                <a:latin typeface="Arial MT"/>
                <a:cs typeface="Arial MT"/>
              </a:rPr>
              <a:t>pengetahuan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Pancasila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berpijak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pada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1655" y="3568065"/>
            <a:ext cx="17964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93444" algn="l"/>
              </a:tabLst>
            </a:pPr>
            <a:r>
              <a:rPr sz="2000" spc="-20" dirty="0">
                <a:latin typeface="Arial MT"/>
                <a:cs typeface="Arial MT"/>
              </a:rPr>
              <a:t>yang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menjadi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0527" y="3568065"/>
            <a:ext cx="32670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6439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pendukung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93065" algn="l"/>
                <a:tab pos="1809114" algn="l"/>
              </a:tabLst>
            </a:pPr>
            <a:r>
              <a:rPr sz="2000" spc="-50" dirty="0">
                <a:latin typeface="Arial MT"/>
                <a:cs typeface="Arial MT"/>
              </a:rPr>
              <a:t>,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bercirikan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masyarakat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27589" y="2958211"/>
            <a:ext cx="86233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9055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karena hakikat pokok bangsa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97397" y="3568065"/>
            <a:ext cx="112903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 MT"/>
                <a:cs typeface="Arial MT"/>
              </a:rPr>
              <a:t>manusia Pancasila Indonesia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3179" y="4177665"/>
            <a:ext cx="43948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berkeinginan</a:t>
            </a:r>
            <a:r>
              <a:rPr sz="2000" spc="1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untuk</a:t>
            </a:r>
            <a:r>
              <a:rPr sz="2000" spc="1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membebaskan</a:t>
            </a:r>
            <a:r>
              <a:rPr sz="2000" spc="15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diri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7397" y="4482465"/>
            <a:ext cx="2880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menjadi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bangsa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merdeka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10885" y="4787265"/>
            <a:ext cx="27774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8450" algn="l"/>
                <a:tab pos="1661795" algn="l"/>
              </a:tabLst>
            </a:pPr>
            <a:r>
              <a:rPr sz="2000" spc="-10" dirty="0">
                <a:latin typeface="Arial MT"/>
                <a:cs typeface="Arial MT"/>
              </a:rPr>
              <a:t>Pancasila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mengakui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21167" y="4787265"/>
            <a:ext cx="2966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2565" algn="l"/>
              </a:tabLst>
            </a:pPr>
            <a:r>
              <a:rPr sz="2000" spc="-10" dirty="0">
                <a:latin typeface="Arial MT"/>
                <a:cs typeface="Arial MT"/>
              </a:rPr>
              <a:t>kebenaran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pengetahuan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7397" y="5092446"/>
            <a:ext cx="569087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bersumber</a:t>
            </a:r>
            <a:r>
              <a:rPr sz="2000" spc="3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wahyu</a:t>
            </a:r>
            <a:r>
              <a:rPr sz="2000" spc="3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atau</a:t>
            </a:r>
            <a:r>
              <a:rPr sz="2000" spc="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agama</a:t>
            </a:r>
            <a:r>
              <a:rPr sz="2000" spc="3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serta </a:t>
            </a:r>
            <a:r>
              <a:rPr sz="2000" dirty="0">
                <a:latin typeface="Arial MT"/>
                <a:cs typeface="Arial MT"/>
              </a:rPr>
              <a:t>kebenaran</a:t>
            </a:r>
            <a:r>
              <a:rPr sz="2000" spc="14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14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bersumber</a:t>
            </a:r>
            <a:r>
              <a:rPr sz="2000" spc="1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pada</a:t>
            </a:r>
            <a:r>
              <a:rPr sz="2000" spc="1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akal</a:t>
            </a:r>
            <a:r>
              <a:rPr sz="2000" spc="15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pikiran </a:t>
            </a:r>
            <a:r>
              <a:rPr sz="2000" dirty="0">
                <a:latin typeface="Arial MT"/>
                <a:cs typeface="Arial MT"/>
              </a:rPr>
              <a:t>manusia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serta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kebenaran  yang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bersifat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empiris </a:t>
            </a:r>
            <a:r>
              <a:rPr sz="2000" dirty="0">
                <a:latin typeface="Arial MT"/>
                <a:cs typeface="Arial MT"/>
              </a:rPr>
              <a:t>berdasarkan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pada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pengalaman.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1556" rIns="0" bIns="0" rtlCol="0">
            <a:spAutoFit/>
          </a:bodyPr>
          <a:lstStyle/>
          <a:p>
            <a:pPr marL="150114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252525"/>
                </a:solidFill>
                <a:latin typeface="Arial"/>
                <a:cs typeface="Arial"/>
              </a:rPr>
              <a:t>Dasar</a:t>
            </a:r>
            <a:r>
              <a:rPr b="1" spc="-1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252525"/>
                </a:solidFill>
                <a:latin typeface="Arial"/>
                <a:cs typeface="Arial"/>
              </a:rPr>
              <a:t>Aksiologis</a:t>
            </a:r>
            <a:r>
              <a:rPr b="1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252525"/>
                </a:solidFill>
                <a:latin typeface="Arial"/>
                <a:cs typeface="Arial"/>
              </a:rPr>
              <a:t>Pancasila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7036" y="1335938"/>
            <a:ext cx="3148965" cy="989330"/>
          </a:xfrm>
          <a:prstGeom prst="rect">
            <a:avLst/>
          </a:prstGeom>
          <a:solidFill>
            <a:srgbClr val="5EBDE3"/>
          </a:solidFill>
        </p:spPr>
        <p:txBody>
          <a:bodyPr vert="horz" wrap="square" lIns="0" tIns="35560" rIns="0" bIns="0" rtlCol="0">
            <a:spAutoFit/>
          </a:bodyPr>
          <a:lstStyle/>
          <a:p>
            <a:pPr marL="175260" marR="167005" indent="635" algn="ctr">
              <a:lnSpc>
                <a:spcPct val="100000"/>
              </a:lnSpc>
              <a:spcBef>
                <a:spcPts val="280"/>
              </a:spcBef>
            </a:pPr>
            <a:r>
              <a:rPr sz="2000" dirty="0">
                <a:latin typeface="Arial MT"/>
                <a:cs typeface="Arial MT"/>
              </a:rPr>
              <a:t>Aksiologi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terkait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erat </a:t>
            </a:r>
            <a:r>
              <a:rPr sz="2000" dirty="0">
                <a:latin typeface="Arial MT"/>
                <a:cs typeface="Arial MT"/>
              </a:rPr>
              <a:t>dengan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penelaahan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atas </a:t>
            </a:r>
            <a:r>
              <a:rPr sz="2000" spc="-10" dirty="0">
                <a:latin typeface="Arial MT"/>
                <a:cs typeface="Arial MT"/>
              </a:rPr>
              <a:t>nilai.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729" y="2578100"/>
            <a:ext cx="293497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bisa </a:t>
            </a:r>
            <a:r>
              <a:rPr sz="2000" dirty="0">
                <a:latin typeface="Arial MT"/>
                <a:cs typeface="Arial MT"/>
              </a:rPr>
              <a:t>dilepaskan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manusia </a:t>
            </a:r>
            <a:r>
              <a:rPr sz="2000" dirty="0">
                <a:latin typeface="Arial MT"/>
                <a:cs typeface="Arial MT"/>
              </a:rPr>
              <a:t>Indonesia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latar </a:t>
            </a:r>
            <a:r>
              <a:rPr sz="2000" dirty="0">
                <a:latin typeface="Arial MT"/>
                <a:cs typeface="Arial MT"/>
              </a:rPr>
              <a:t>belakang,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karena </a:t>
            </a: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bukan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nilai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ada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dengan </a:t>
            </a:r>
            <a:r>
              <a:rPr sz="2000" dirty="0">
                <a:latin typeface="Arial MT"/>
                <a:cs typeface="Arial MT"/>
              </a:rPr>
              <a:t>sendirinya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(given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value) </a:t>
            </a:r>
            <a:r>
              <a:rPr sz="2000" dirty="0">
                <a:latin typeface="Arial MT"/>
                <a:cs typeface="Arial MT"/>
              </a:rPr>
              <a:t>melainkan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yang </a:t>
            </a:r>
            <a:r>
              <a:rPr sz="2000" dirty="0">
                <a:latin typeface="Arial MT"/>
                <a:cs typeface="Arial MT"/>
              </a:rPr>
              <a:t>diciptakan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</a:t>
            </a:r>
            <a:r>
              <a:rPr sz="2000" i="1" dirty="0">
                <a:latin typeface="Arial"/>
                <a:cs typeface="Arial"/>
              </a:rPr>
              <a:t>created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0" dirty="0">
                <a:latin typeface="Arial"/>
                <a:cs typeface="Arial"/>
              </a:rPr>
              <a:t>value</a:t>
            </a:r>
            <a:r>
              <a:rPr sz="2000" spc="-10" dirty="0">
                <a:latin typeface="Arial MT"/>
                <a:cs typeface="Arial MT"/>
              </a:rPr>
              <a:t>) </a:t>
            </a:r>
            <a:r>
              <a:rPr sz="2000" dirty="0">
                <a:latin typeface="Arial MT"/>
                <a:cs typeface="Arial MT"/>
              </a:rPr>
              <a:t>oleh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manusia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Indonesia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27492" y="1311744"/>
            <a:ext cx="3426460" cy="1002030"/>
          </a:xfrm>
          <a:prstGeom prst="rect">
            <a:avLst/>
          </a:prstGeom>
          <a:solidFill>
            <a:srgbClr val="4BD5AF"/>
          </a:solidFill>
        </p:spPr>
        <p:txBody>
          <a:bodyPr vert="horz" wrap="square" lIns="0" tIns="113664" rIns="0" bIns="0" rtlCol="0">
            <a:spAutoFit/>
          </a:bodyPr>
          <a:lstStyle/>
          <a:p>
            <a:pPr marL="277495" marR="228600" indent="33020">
              <a:lnSpc>
                <a:spcPct val="100000"/>
              </a:lnSpc>
              <a:spcBef>
                <a:spcPts val="894"/>
              </a:spcBef>
            </a:pP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7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mencerminkan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realitas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idealitas.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0033" y="2631389"/>
            <a:ext cx="29210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mencerminkan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realitas,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karena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di 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sila-</a:t>
            </a:r>
            <a:r>
              <a:rPr sz="2000" dirty="0">
                <a:latin typeface="Arial MT"/>
                <a:cs typeface="Arial MT"/>
              </a:rPr>
              <a:t>sila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Pancasila </a:t>
            </a:r>
            <a:r>
              <a:rPr sz="2000" dirty="0">
                <a:latin typeface="Arial MT"/>
                <a:cs typeface="Arial MT"/>
              </a:rPr>
              <a:t>berisi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sudah </a:t>
            </a:r>
            <a:r>
              <a:rPr sz="2000" dirty="0">
                <a:latin typeface="Arial MT"/>
                <a:cs typeface="Arial MT"/>
              </a:rPr>
              <a:t>dipraktekkan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hidup sehari-</a:t>
            </a:r>
            <a:r>
              <a:rPr sz="2000" dirty="0">
                <a:latin typeface="Arial MT"/>
                <a:cs typeface="Arial MT"/>
              </a:rPr>
              <a:t>hari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oleh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bangsa Indonesia.</a:t>
            </a:r>
            <a:endParaRPr sz="2000">
              <a:latin typeface="Arial MT"/>
              <a:cs typeface="Arial MT"/>
            </a:endParaRPr>
          </a:p>
          <a:p>
            <a:pPr marL="70485" marR="31750" indent="-32384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berisi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nilai-nilai </a:t>
            </a:r>
            <a:r>
              <a:rPr sz="2000" dirty="0">
                <a:latin typeface="Arial MT"/>
                <a:cs typeface="Arial MT"/>
              </a:rPr>
              <a:t>idealitas,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yaitu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0" dirty="0">
                <a:latin typeface="Arial MT"/>
                <a:cs typeface="Arial MT"/>
              </a:rPr>
              <a:t> yang </a:t>
            </a:r>
            <a:r>
              <a:rPr sz="2000" dirty="0">
                <a:latin typeface="Arial MT"/>
                <a:cs typeface="Arial MT"/>
              </a:rPr>
              <a:t>diinginkan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untuk</a:t>
            </a:r>
            <a:r>
              <a:rPr sz="2000" spc="-6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dicapai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3117" y="1311770"/>
            <a:ext cx="3285490" cy="983615"/>
          </a:xfrm>
          <a:prstGeom prst="rect">
            <a:avLst/>
          </a:prstGeom>
          <a:solidFill>
            <a:srgbClr val="97DC55"/>
          </a:solidFill>
        </p:spPr>
        <p:txBody>
          <a:bodyPr vert="horz" wrap="square" lIns="0" tIns="111760" rIns="0" bIns="0" rtlCol="0">
            <a:spAutoFit/>
          </a:bodyPr>
          <a:lstStyle/>
          <a:p>
            <a:pPr marL="377190" marR="206375" indent="-207645">
              <a:lnSpc>
                <a:spcPct val="100000"/>
              </a:lnSpc>
              <a:spcBef>
                <a:spcPts val="880"/>
              </a:spcBef>
            </a:pP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berhubungan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secara </a:t>
            </a:r>
            <a:r>
              <a:rPr sz="2000" dirty="0">
                <a:latin typeface="Arial MT"/>
                <a:cs typeface="Arial MT"/>
              </a:rPr>
              <a:t>intrinsik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ekstrinsik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0135" y="2325370"/>
            <a:ext cx="320675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intrinsik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Pancasila </a:t>
            </a:r>
            <a:r>
              <a:rPr sz="2000" dirty="0">
                <a:latin typeface="Arial MT"/>
                <a:cs typeface="Arial MT"/>
              </a:rPr>
              <a:t>adalah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hasil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perpaduan </a:t>
            </a:r>
            <a:r>
              <a:rPr sz="2000" dirty="0">
                <a:latin typeface="Arial MT"/>
                <a:cs typeface="Arial MT"/>
              </a:rPr>
              <a:t>antara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asli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milik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bangsa </a:t>
            </a:r>
            <a:r>
              <a:rPr sz="2000" dirty="0">
                <a:latin typeface="Arial MT"/>
                <a:cs typeface="Arial MT"/>
              </a:rPr>
              <a:t>Indonesia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dan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20" dirty="0">
                <a:latin typeface="Arial MT"/>
                <a:cs typeface="Arial MT"/>
              </a:rPr>
              <a:t> yang </a:t>
            </a:r>
            <a:r>
              <a:rPr sz="2000" dirty="0">
                <a:latin typeface="Arial MT"/>
                <a:cs typeface="Arial MT"/>
              </a:rPr>
              <a:t>diambil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dari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budaya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luar </a:t>
            </a:r>
            <a:r>
              <a:rPr sz="2000" spc="-10" dirty="0">
                <a:latin typeface="Arial MT"/>
                <a:cs typeface="Arial MT"/>
              </a:rPr>
              <a:t>Indonesia.</a:t>
            </a:r>
            <a:endParaRPr sz="2000">
              <a:latin typeface="Arial MT"/>
              <a:cs typeface="Arial MT"/>
            </a:endParaRPr>
          </a:p>
          <a:p>
            <a:pPr marL="57785" marR="49530" indent="635" algn="ctr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nilai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ekstrinsik, </a:t>
            </a:r>
            <a:r>
              <a:rPr sz="2000" dirty="0">
                <a:latin typeface="Arial MT"/>
                <a:cs typeface="Arial MT"/>
              </a:rPr>
              <a:t>Pancasila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tidak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hanya </a:t>
            </a:r>
            <a:r>
              <a:rPr sz="2000" dirty="0">
                <a:latin typeface="Arial MT"/>
                <a:cs typeface="Arial MT"/>
              </a:rPr>
              <a:t>mencerminkan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identitas </a:t>
            </a:r>
            <a:r>
              <a:rPr sz="2000" dirty="0">
                <a:latin typeface="Arial MT"/>
                <a:cs typeface="Arial MT"/>
              </a:rPr>
              <a:t>manusia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Indonesia, </a:t>
            </a:r>
            <a:r>
              <a:rPr sz="2000" dirty="0">
                <a:latin typeface="Arial MT"/>
                <a:cs typeface="Arial MT"/>
              </a:rPr>
              <a:t>melainkan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juga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berfungsi </a:t>
            </a: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cara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</a:t>
            </a:r>
            <a:r>
              <a:rPr sz="2000" i="1" dirty="0">
                <a:latin typeface="Arial"/>
                <a:cs typeface="Arial"/>
              </a:rPr>
              <a:t>mean</a:t>
            </a:r>
            <a:r>
              <a:rPr sz="2000" dirty="0">
                <a:latin typeface="Arial MT"/>
                <a:cs typeface="Arial MT"/>
              </a:rPr>
              <a:t>)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dalam </a:t>
            </a:r>
            <a:r>
              <a:rPr sz="2000" dirty="0">
                <a:latin typeface="Arial MT"/>
                <a:cs typeface="Arial MT"/>
              </a:rPr>
              <a:t>mencapai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tujuan,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72107" y="2627376"/>
            <a:ext cx="8460105" cy="3169920"/>
            <a:chOff x="1872107" y="2627376"/>
            <a:chExt cx="8460105" cy="31699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1934" y="2970911"/>
              <a:ext cx="5642356" cy="28211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2107" y="2627376"/>
              <a:ext cx="8460105" cy="316961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01515" y="304291"/>
            <a:ext cx="42024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252525"/>
                </a:solidFill>
                <a:latin typeface="Arial"/>
                <a:cs typeface="Arial"/>
              </a:rPr>
              <a:t>Hakikat</a:t>
            </a:r>
            <a:r>
              <a:rPr sz="2600" b="1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252525"/>
                </a:solidFill>
                <a:latin typeface="Arial"/>
                <a:cs typeface="Arial"/>
              </a:rPr>
              <a:t>Sila-</a:t>
            </a:r>
            <a:r>
              <a:rPr sz="2600" b="1" dirty="0">
                <a:solidFill>
                  <a:srgbClr val="252525"/>
                </a:solidFill>
                <a:latin typeface="Arial"/>
                <a:cs typeface="Arial"/>
              </a:rPr>
              <a:t>Sila </a:t>
            </a:r>
            <a:r>
              <a:rPr sz="2600" b="1" spc="-10" dirty="0">
                <a:solidFill>
                  <a:srgbClr val="252525"/>
                </a:solidFill>
                <a:latin typeface="Arial"/>
                <a:cs typeface="Arial"/>
              </a:rPr>
              <a:t>Pancasila</a:t>
            </a:r>
            <a:endParaRPr sz="26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41573" y="5949551"/>
            <a:ext cx="6309360" cy="81280"/>
            <a:chOff x="2941573" y="5949551"/>
            <a:chExt cx="6309360" cy="81280"/>
          </a:xfrm>
        </p:grpSpPr>
        <p:sp>
          <p:nvSpPr>
            <p:cNvPr id="7" name="object 7"/>
            <p:cNvSpPr/>
            <p:nvPr/>
          </p:nvSpPr>
          <p:spPr>
            <a:xfrm>
              <a:off x="2941573" y="5949551"/>
              <a:ext cx="1581150" cy="81280"/>
            </a:xfrm>
            <a:custGeom>
              <a:avLst/>
              <a:gdLst/>
              <a:ahLst/>
              <a:cxnLst/>
              <a:rect l="l" t="t" r="r" b="b"/>
              <a:pathLst>
                <a:path w="1581150" h="81279">
                  <a:moveTo>
                    <a:pt x="1580641" y="0"/>
                  </a:moveTo>
                  <a:lnTo>
                    <a:pt x="0" y="0"/>
                  </a:lnTo>
                  <a:lnTo>
                    <a:pt x="0" y="81272"/>
                  </a:lnTo>
                  <a:lnTo>
                    <a:pt x="1580641" y="81272"/>
                  </a:lnTo>
                  <a:lnTo>
                    <a:pt x="1580641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7643" y="5949551"/>
              <a:ext cx="1581150" cy="81280"/>
            </a:xfrm>
            <a:custGeom>
              <a:avLst/>
              <a:gdLst/>
              <a:ahLst/>
              <a:cxnLst/>
              <a:rect l="l" t="t" r="r" b="b"/>
              <a:pathLst>
                <a:path w="1581150" h="81279">
                  <a:moveTo>
                    <a:pt x="1580641" y="0"/>
                  </a:moveTo>
                  <a:lnTo>
                    <a:pt x="0" y="0"/>
                  </a:lnTo>
                  <a:lnTo>
                    <a:pt x="0" y="81272"/>
                  </a:lnTo>
                  <a:lnTo>
                    <a:pt x="1580641" y="81272"/>
                  </a:lnTo>
                  <a:lnTo>
                    <a:pt x="1580641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93713" y="5949551"/>
              <a:ext cx="1581150" cy="81280"/>
            </a:xfrm>
            <a:custGeom>
              <a:avLst/>
              <a:gdLst/>
              <a:ahLst/>
              <a:cxnLst/>
              <a:rect l="l" t="t" r="r" b="b"/>
              <a:pathLst>
                <a:path w="1581150" h="81279">
                  <a:moveTo>
                    <a:pt x="1580641" y="0"/>
                  </a:moveTo>
                  <a:lnTo>
                    <a:pt x="0" y="0"/>
                  </a:lnTo>
                  <a:lnTo>
                    <a:pt x="0" y="81272"/>
                  </a:lnTo>
                  <a:lnTo>
                    <a:pt x="1580641" y="81272"/>
                  </a:lnTo>
                  <a:lnTo>
                    <a:pt x="1580641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69783" y="5949551"/>
              <a:ext cx="1581150" cy="81280"/>
            </a:xfrm>
            <a:custGeom>
              <a:avLst/>
              <a:gdLst/>
              <a:ahLst/>
              <a:cxnLst/>
              <a:rect l="l" t="t" r="r" b="b"/>
              <a:pathLst>
                <a:path w="1581150" h="81279">
                  <a:moveTo>
                    <a:pt x="1580642" y="0"/>
                  </a:moveTo>
                  <a:lnTo>
                    <a:pt x="0" y="0"/>
                  </a:lnTo>
                  <a:lnTo>
                    <a:pt x="0" y="81272"/>
                  </a:lnTo>
                  <a:lnTo>
                    <a:pt x="1580642" y="81272"/>
                  </a:lnTo>
                  <a:lnTo>
                    <a:pt x="1580642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1990" y="882777"/>
            <a:ext cx="11094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Notonagoro,</a:t>
            </a:r>
            <a:r>
              <a:rPr sz="1800" spc="3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hakikat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adalah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segala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sesuatu yang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mengandung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kesatuan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mutlak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dari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unsur-</a:t>
            </a:r>
            <a:r>
              <a:rPr sz="1800" dirty="0">
                <a:latin typeface="Cambria"/>
                <a:cs typeface="Cambria"/>
              </a:rPr>
              <a:t>unsur yang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menyusun </a:t>
            </a:r>
            <a:r>
              <a:rPr sz="1800" dirty="0">
                <a:latin typeface="Cambria"/>
                <a:cs typeface="Cambria"/>
              </a:rPr>
              <a:t>atau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membentuknya.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Hakikat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sila-</a:t>
            </a:r>
            <a:r>
              <a:rPr sz="1800" dirty="0">
                <a:latin typeface="Cambria"/>
                <a:cs typeface="Cambria"/>
              </a:rPr>
              <a:t>sila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Pancasila,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dapat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dipahami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dalam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tiga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kategori,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yaitu: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990" y="1991105"/>
            <a:ext cx="3037840" cy="184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Hakikat</a:t>
            </a:r>
            <a:r>
              <a:rPr sz="1800" b="1" spc="-5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abstrak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1335"/>
              </a:spcBef>
            </a:pPr>
            <a:r>
              <a:rPr sz="1800" dirty="0">
                <a:latin typeface="Cambria"/>
                <a:cs typeface="Cambria"/>
              </a:rPr>
              <a:t>Hakikat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abstrak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sila-</a:t>
            </a:r>
            <a:r>
              <a:rPr sz="1800" spc="-20" dirty="0">
                <a:latin typeface="Cambria"/>
                <a:cs typeface="Cambria"/>
              </a:rPr>
              <a:t>sila </a:t>
            </a:r>
            <a:r>
              <a:rPr sz="1800" spc="-10" dirty="0">
                <a:latin typeface="Cambria"/>
                <a:cs typeface="Cambria"/>
              </a:rPr>
              <a:t>Pancasila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menunjuk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pada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kata: ketuhanan,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kemanusiaan, </a:t>
            </a:r>
            <a:r>
              <a:rPr sz="1800" dirty="0">
                <a:latin typeface="Cambria"/>
                <a:cs typeface="Cambria"/>
              </a:rPr>
              <a:t>persatuan,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kerakyatan,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dan </a:t>
            </a:r>
            <a:r>
              <a:rPr sz="1800" spc="-10" dirty="0">
                <a:latin typeface="Cambria"/>
                <a:cs typeface="Cambria"/>
              </a:rPr>
              <a:t>keadilan.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52976" y="4129278"/>
            <a:ext cx="3636010" cy="1771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mbria"/>
                <a:cs typeface="Cambria"/>
              </a:rPr>
              <a:t>Hakikat</a:t>
            </a:r>
            <a:r>
              <a:rPr sz="1800" b="1" spc="-5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pribadi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0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Ada</a:t>
            </a:r>
            <a:r>
              <a:rPr sz="1800" spc="15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pada</a:t>
            </a:r>
            <a:r>
              <a:rPr sz="1800" spc="150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bangsa</a:t>
            </a:r>
            <a:r>
              <a:rPr sz="1800" spc="145" dirty="0">
                <a:latin typeface="Cambria"/>
                <a:cs typeface="Cambria"/>
              </a:rPr>
              <a:t>  </a:t>
            </a:r>
            <a:r>
              <a:rPr sz="1800" dirty="0">
                <a:latin typeface="Cambria"/>
                <a:cs typeface="Cambria"/>
              </a:rPr>
              <a:t>Indonesia,</a:t>
            </a:r>
            <a:r>
              <a:rPr sz="1800" spc="145" dirty="0">
                <a:latin typeface="Cambria"/>
                <a:cs typeface="Cambria"/>
              </a:rPr>
              <a:t>  </a:t>
            </a:r>
            <a:r>
              <a:rPr sz="1800" spc="-10" dirty="0">
                <a:latin typeface="Cambria"/>
                <a:cs typeface="Cambria"/>
              </a:rPr>
              <a:t>yaitu </a:t>
            </a:r>
            <a:r>
              <a:rPr sz="1800" dirty="0">
                <a:latin typeface="Cambria"/>
                <a:cs typeface="Cambria"/>
              </a:rPr>
              <a:t>adat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istiadat,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nilai-nilai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agama,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nilai- </a:t>
            </a:r>
            <a:r>
              <a:rPr sz="1800" dirty="0">
                <a:latin typeface="Cambria"/>
                <a:cs typeface="Cambria"/>
              </a:rPr>
              <a:t>nilai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kebudayaan,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sifat</a:t>
            </a:r>
            <a:r>
              <a:rPr sz="1800" spc="2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dan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karakter </a:t>
            </a:r>
            <a:r>
              <a:rPr sz="1800" dirty="0">
                <a:latin typeface="Cambria"/>
                <a:cs typeface="Cambria"/>
              </a:rPr>
              <a:t>yang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melekat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pada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bangsa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Indonesia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80144" y="1883786"/>
            <a:ext cx="2647950" cy="18846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latin typeface="Cambria"/>
                <a:cs typeface="Cambria"/>
              </a:rPr>
              <a:t>Hakikat</a:t>
            </a:r>
            <a:r>
              <a:rPr sz="1800" b="1" spc="-2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kongkrit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1800" dirty="0">
                <a:latin typeface="Cambria"/>
                <a:cs typeface="Cambria"/>
              </a:rPr>
              <a:t>Pancasila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adalah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pedoman </a:t>
            </a:r>
            <a:r>
              <a:rPr sz="1800" dirty="0">
                <a:latin typeface="Cambria"/>
                <a:cs typeface="Cambria"/>
              </a:rPr>
              <a:t>praktis,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dalam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wujud pelaksanaan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praktis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dalam </a:t>
            </a:r>
            <a:r>
              <a:rPr sz="1800" dirty="0">
                <a:latin typeface="Cambria"/>
                <a:cs typeface="Cambria"/>
              </a:rPr>
              <a:t>kehidupan</a:t>
            </a:r>
            <a:r>
              <a:rPr sz="1800" spc="3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berbangsa</a:t>
            </a:r>
            <a:r>
              <a:rPr sz="1800" spc="35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dan </a:t>
            </a:r>
            <a:r>
              <a:rPr sz="1800" spc="-10" dirty="0">
                <a:latin typeface="Cambria"/>
                <a:cs typeface="Cambria"/>
              </a:rPr>
              <a:t>bernegara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326" rIns="0" bIns="0" rtlCol="0">
            <a:spAutoFit/>
          </a:bodyPr>
          <a:lstStyle/>
          <a:p>
            <a:pPr marL="808990">
              <a:lnSpc>
                <a:spcPct val="100000"/>
              </a:lnSpc>
              <a:spcBef>
                <a:spcPts val="95"/>
              </a:spcBef>
            </a:pPr>
            <a:r>
              <a:rPr dirty="0"/>
              <a:t>Pancasila</a:t>
            </a:r>
            <a:r>
              <a:rPr spc="-75" dirty="0"/>
              <a:t> </a:t>
            </a:r>
            <a:r>
              <a:rPr dirty="0"/>
              <a:t>sebagai</a:t>
            </a:r>
            <a:r>
              <a:rPr spc="-75" dirty="0"/>
              <a:t> </a:t>
            </a:r>
            <a:r>
              <a:rPr dirty="0"/>
              <a:t>satu</a:t>
            </a:r>
            <a:r>
              <a:rPr spc="-90" dirty="0"/>
              <a:t> </a:t>
            </a:r>
            <a:r>
              <a:rPr dirty="0"/>
              <a:t>kesatuan</a:t>
            </a:r>
            <a:r>
              <a:rPr spc="-70" dirty="0"/>
              <a:t> </a:t>
            </a:r>
            <a:r>
              <a:rPr spc="-20" dirty="0"/>
              <a:t>utuh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6284" y="4846701"/>
            <a:ext cx="3367404" cy="7499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34950" marR="5080" indent="-222885">
              <a:lnSpc>
                <a:spcPts val="2820"/>
              </a:lnSpc>
              <a:spcBef>
                <a:spcPts val="240"/>
              </a:spcBef>
            </a:pPr>
            <a:r>
              <a:rPr sz="2400" dirty="0">
                <a:latin typeface="Arial MT"/>
                <a:cs typeface="Arial MT"/>
              </a:rPr>
              <a:t>Pancasila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dalam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struktur </a:t>
            </a:r>
            <a:r>
              <a:rPr sz="2400" dirty="0">
                <a:latin typeface="Arial MT"/>
                <a:cs typeface="Arial MT"/>
              </a:rPr>
              <a:t>hirarkis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piramidal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74361" y="3425952"/>
            <a:ext cx="634365" cy="1130935"/>
          </a:xfrm>
          <a:custGeom>
            <a:avLst/>
            <a:gdLst/>
            <a:ahLst/>
            <a:cxnLst/>
            <a:rect l="l" t="t" r="r" b="b"/>
            <a:pathLst>
              <a:path w="634364" h="1130935">
                <a:moveTo>
                  <a:pt x="316991" y="0"/>
                </a:moveTo>
                <a:lnTo>
                  <a:pt x="316991" y="282702"/>
                </a:lnTo>
                <a:lnTo>
                  <a:pt x="0" y="282702"/>
                </a:lnTo>
                <a:lnTo>
                  <a:pt x="0" y="847852"/>
                </a:lnTo>
                <a:lnTo>
                  <a:pt x="316991" y="847852"/>
                </a:lnTo>
                <a:lnTo>
                  <a:pt x="316991" y="1130427"/>
                </a:lnTo>
                <a:lnTo>
                  <a:pt x="633857" y="565277"/>
                </a:lnTo>
                <a:lnTo>
                  <a:pt x="31699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13501" y="1343660"/>
            <a:ext cx="4994910" cy="4720590"/>
            <a:chOff x="5913501" y="1343660"/>
            <a:chExt cx="4994910" cy="4720590"/>
          </a:xfrm>
        </p:grpSpPr>
        <p:sp>
          <p:nvSpPr>
            <p:cNvPr id="6" name="object 6"/>
            <p:cNvSpPr/>
            <p:nvPr/>
          </p:nvSpPr>
          <p:spPr>
            <a:xfrm>
              <a:off x="5924804" y="1356360"/>
              <a:ext cx="4972050" cy="4699000"/>
            </a:xfrm>
            <a:custGeom>
              <a:avLst/>
              <a:gdLst/>
              <a:ahLst/>
              <a:cxnLst/>
              <a:rect l="l" t="t" r="r" b="b"/>
              <a:pathLst>
                <a:path w="4972050" h="4699000">
                  <a:moveTo>
                    <a:pt x="2485898" y="0"/>
                  </a:moveTo>
                  <a:lnTo>
                    <a:pt x="0" y="4698961"/>
                  </a:lnTo>
                  <a:lnTo>
                    <a:pt x="4971796" y="4698961"/>
                  </a:lnTo>
                  <a:lnTo>
                    <a:pt x="2485898" y="0"/>
                  </a:lnTo>
                  <a:close/>
                </a:path>
              </a:pathLst>
            </a:custGeom>
            <a:solidFill>
              <a:srgbClr val="EED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13501" y="1343660"/>
              <a:ext cx="4994910" cy="4720590"/>
            </a:xfrm>
            <a:custGeom>
              <a:avLst/>
              <a:gdLst/>
              <a:ahLst/>
              <a:cxnLst/>
              <a:rect l="l" t="t" r="r" b="b"/>
              <a:pathLst>
                <a:path w="4994909" h="4720590">
                  <a:moveTo>
                    <a:pt x="2497201" y="0"/>
                  </a:moveTo>
                  <a:lnTo>
                    <a:pt x="0" y="4720132"/>
                  </a:lnTo>
                  <a:lnTo>
                    <a:pt x="4994529" y="4720132"/>
                  </a:lnTo>
                  <a:lnTo>
                    <a:pt x="4992878" y="4717592"/>
                  </a:lnTo>
                  <a:lnTo>
                    <a:pt x="4985249" y="4703191"/>
                  </a:lnTo>
                  <a:lnTo>
                    <a:pt x="22733" y="4703191"/>
                  </a:lnTo>
                  <a:lnTo>
                    <a:pt x="338454" y="4106291"/>
                  </a:lnTo>
                  <a:lnTo>
                    <a:pt x="4669192" y="4106291"/>
                  </a:lnTo>
                  <a:lnTo>
                    <a:pt x="4667377" y="4102862"/>
                  </a:lnTo>
                  <a:lnTo>
                    <a:pt x="4667377" y="4097781"/>
                  </a:lnTo>
                  <a:lnTo>
                    <a:pt x="343153" y="4097781"/>
                  </a:lnTo>
                  <a:lnTo>
                    <a:pt x="1204214" y="2469768"/>
                  </a:lnTo>
                  <a:lnTo>
                    <a:pt x="3803940" y="2469768"/>
                  </a:lnTo>
                  <a:lnTo>
                    <a:pt x="3796281" y="2455291"/>
                  </a:lnTo>
                  <a:lnTo>
                    <a:pt x="1211960" y="2455291"/>
                  </a:lnTo>
                  <a:lnTo>
                    <a:pt x="1686687" y="1557909"/>
                  </a:lnTo>
                  <a:lnTo>
                    <a:pt x="3295396" y="1557909"/>
                  </a:lnTo>
                  <a:lnTo>
                    <a:pt x="3295396" y="1540890"/>
                  </a:lnTo>
                  <a:lnTo>
                    <a:pt x="1695450" y="1540890"/>
                  </a:lnTo>
                  <a:lnTo>
                    <a:pt x="2497201" y="25400"/>
                  </a:lnTo>
                  <a:lnTo>
                    <a:pt x="2510663" y="25400"/>
                  </a:lnTo>
                  <a:lnTo>
                    <a:pt x="2497201" y="0"/>
                  </a:lnTo>
                  <a:close/>
                </a:path>
                <a:path w="4994909" h="4720590">
                  <a:moveTo>
                    <a:pt x="4669192" y="4106291"/>
                  </a:moveTo>
                  <a:lnTo>
                    <a:pt x="338454" y="4106291"/>
                  </a:lnTo>
                  <a:lnTo>
                    <a:pt x="338454" y="4114800"/>
                  </a:lnTo>
                  <a:lnTo>
                    <a:pt x="4660138" y="4114800"/>
                  </a:lnTo>
                  <a:lnTo>
                    <a:pt x="4971796" y="4703191"/>
                  </a:lnTo>
                  <a:lnTo>
                    <a:pt x="4971796" y="4677791"/>
                  </a:lnTo>
                  <a:lnTo>
                    <a:pt x="4669192" y="4106291"/>
                  </a:lnTo>
                  <a:close/>
                </a:path>
                <a:path w="4994909" h="4720590">
                  <a:moveTo>
                    <a:pt x="4971796" y="4677791"/>
                  </a:moveTo>
                  <a:lnTo>
                    <a:pt x="4971796" y="4703191"/>
                  </a:lnTo>
                  <a:lnTo>
                    <a:pt x="4985249" y="4703191"/>
                  </a:lnTo>
                  <a:lnTo>
                    <a:pt x="4971796" y="4677791"/>
                  </a:lnTo>
                  <a:close/>
                </a:path>
                <a:path w="4994909" h="4720590">
                  <a:moveTo>
                    <a:pt x="3803940" y="2469768"/>
                  </a:moveTo>
                  <a:lnTo>
                    <a:pt x="3790188" y="2469769"/>
                  </a:lnTo>
                  <a:lnTo>
                    <a:pt x="4095623" y="3048000"/>
                  </a:lnTo>
                  <a:lnTo>
                    <a:pt x="899795" y="3048000"/>
                  </a:lnTo>
                  <a:lnTo>
                    <a:pt x="899795" y="3064891"/>
                  </a:lnTo>
                  <a:lnTo>
                    <a:pt x="4104894" y="3064891"/>
                  </a:lnTo>
                  <a:lnTo>
                    <a:pt x="4651375" y="4097781"/>
                  </a:lnTo>
                  <a:lnTo>
                    <a:pt x="4651375" y="4071620"/>
                  </a:lnTo>
                  <a:lnTo>
                    <a:pt x="3803940" y="2469768"/>
                  </a:lnTo>
                  <a:close/>
                </a:path>
                <a:path w="4994909" h="4720590">
                  <a:moveTo>
                    <a:pt x="4651375" y="4071620"/>
                  </a:moveTo>
                  <a:lnTo>
                    <a:pt x="4651375" y="4097781"/>
                  </a:lnTo>
                  <a:lnTo>
                    <a:pt x="4664709" y="4097781"/>
                  </a:lnTo>
                  <a:lnTo>
                    <a:pt x="4651375" y="4071620"/>
                  </a:lnTo>
                  <a:close/>
                </a:path>
                <a:path w="4994909" h="4720590">
                  <a:moveTo>
                    <a:pt x="3790188" y="2469769"/>
                  </a:moveTo>
                  <a:lnTo>
                    <a:pt x="1204214" y="2469769"/>
                  </a:lnTo>
                  <a:lnTo>
                    <a:pt x="1204214" y="2472309"/>
                  </a:lnTo>
                  <a:lnTo>
                    <a:pt x="3790188" y="2472309"/>
                  </a:lnTo>
                  <a:lnTo>
                    <a:pt x="3790188" y="2469769"/>
                  </a:lnTo>
                  <a:close/>
                </a:path>
                <a:path w="4994909" h="4720590">
                  <a:moveTo>
                    <a:pt x="2510663" y="25400"/>
                  </a:moveTo>
                  <a:lnTo>
                    <a:pt x="2497201" y="25400"/>
                  </a:lnTo>
                  <a:lnTo>
                    <a:pt x="3782441" y="2455291"/>
                  </a:lnTo>
                  <a:lnTo>
                    <a:pt x="3782441" y="2429129"/>
                  </a:lnTo>
                  <a:lnTo>
                    <a:pt x="2510663" y="25400"/>
                  </a:lnTo>
                  <a:close/>
                </a:path>
                <a:path w="4994909" h="4720590">
                  <a:moveTo>
                    <a:pt x="3782441" y="2429129"/>
                  </a:moveTo>
                  <a:lnTo>
                    <a:pt x="3782441" y="2455291"/>
                  </a:lnTo>
                  <a:lnTo>
                    <a:pt x="3796281" y="2455291"/>
                  </a:lnTo>
                  <a:lnTo>
                    <a:pt x="3782441" y="2429129"/>
                  </a:lnTo>
                  <a:close/>
                </a:path>
              </a:pathLst>
            </a:custGeom>
            <a:solidFill>
              <a:srgbClr val="612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437501" y="2232151"/>
            <a:ext cx="2008505" cy="1958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215" marR="374650"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Ketuhanan </a:t>
            </a:r>
            <a:r>
              <a:rPr sz="1400" b="1" dirty="0">
                <a:latin typeface="Arial"/>
                <a:cs typeface="Arial"/>
              </a:rPr>
              <a:t>Yang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Maha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Esa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Arial"/>
              <a:cs typeface="Arial"/>
            </a:endParaRPr>
          </a:p>
          <a:p>
            <a:pPr marL="382270" marR="433070" indent="-2540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Arial"/>
                <a:cs typeface="Arial"/>
              </a:rPr>
              <a:t>Kemanusiaan </a:t>
            </a:r>
            <a:r>
              <a:rPr sz="1400" b="1" dirty="0">
                <a:latin typeface="Arial"/>
                <a:cs typeface="Arial"/>
              </a:rPr>
              <a:t>Yang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Adil </a:t>
            </a:r>
            <a:r>
              <a:rPr sz="1400" b="1" spc="-25" dirty="0">
                <a:latin typeface="Arial"/>
                <a:cs typeface="Arial"/>
              </a:rPr>
              <a:t>dan </a:t>
            </a:r>
            <a:r>
              <a:rPr sz="1400" b="1" spc="-10" dirty="0">
                <a:latin typeface="Arial"/>
                <a:cs typeface="Arial"/>
              </a:rPr>
              <a:t>Beradab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Persatuan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28484" y="4470908"/>
            <a:ext cx="30289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Kerakyatan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yang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dipimpin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oleh </a:t>
            </a:r>
            <a:r>
              <a:rPr sz="1600" b="1" dirty="0">
                <a:latin typeface="Arial"/>
                <a:cs typeface="Arial"/>
              </a:rPr>
              <a:t>hikmat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kebijaksanaan</a:t>
            </a:r>
            <a:r>
              <a:rPr sz="1600" b="1" spc="-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dalam Permusyawaratan/Perwakilan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0013" y="5568492"/>
            <a:ext cx="4428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Keadilan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sosial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bagi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seluruh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rakyat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Indonesia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4014" y="2824352"/>
            <a:ext cx="1864487" cy="18644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2344" y="668273"/>
            <a:ext cx="911987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60345" marR="1383030" indent="-12611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Sifat</a:t>
            </a:r>
            <a:r>
              <a:rPr sz="2400" b="1" spc="-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hirarkis</a:t>
            </a:r>
            <a:r>
              <a:rPr sz="2400" b="1" spc="-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dan</a:t>
            </a:r>
            <a:r>
              <a:rPr sz="2400" b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bentuk</a:t>
            </a:r>
            <a:r>
              <a:rPr sz="2400" b="1" spc="-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piramidal</a:t>
            </a:r>
            <a:r>
              <a:rPr sz="2400" b="1" spc="-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nampak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dalam</a:t>
            </a:r>
            <a:r>
              <a:rPr sz="2400" b="1" spc="-6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susunan</a:t>
            </a:r>
            <a:r>
              <a:rPr sz="2400" b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Pancasila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pertama</a:t>
            </a:r>
            <a:r>
              <a:rPr sz="2400" spc="-10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Pancasila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mendasari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9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menjiwai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keempat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lainnya</a:t>
            </a:r>
            <a:endParaRPr sz="2400">
              <a:latin typeface="Arial MT"/>
              <a:cs typeface="Arial MT"/>
            </a:endParaRPr>
          </a:p>
          <a:p>
            <a:pPr marL="355600" marR="29464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kedua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didasari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pertama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mendasari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serta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menjiwai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ketiga,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keempat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kelima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ketiga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didasari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dijiwai</a:t>
            </a:r>
            <a:r>
              <a:rPr sz="2400" spc="-4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pertama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kedua,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serta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mendasari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menjiwai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keempat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kelima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keempat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didasari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dijiwai</a:t>
            </a:r>
            <a:r>
              <a:rPr sz="2400" spc="-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pertama,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kedua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ketiga,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serta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mendasari</a:t>
            </a:r>
            <a:r>
              <a:rPr sz="2400" spc="-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menjiwai</a:t>
            </a:r>
            <a:r>
              <a:rPr sz="2400" spc="-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kelima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kelima</a:t>
            </a:r>
            <a:r>
              <a:rPr sz="2400" spc="-7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didasari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dijiwai</a:t>
            </a:r>
            <a:r>
              <a:rPr sz="2400" spc="-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sila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pertama,</a:t>
            </a:r>
            <a:r>
              <a:rPr sz="2400" spc="-8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kedua,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ketiga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keempat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311" y="5537657"/>
            <a:ext cx="10834370" cy="831215"/>
          </a:xfrm>
          <a:prstGeom prst="rect">
            <a:avLst/>
          </a:prstGeom>
          <a:solidFill>
            <a:srgbClr val="4BD5AF"/>
          </a:solidFill>
        </p:spPr>
        <p:txBody>
          <a:bodyPr vert="horz" wrap="square" lIns="0" tIns="39369" rIns="0" bIns="0" rtlCol="0">
            <a:spAutoFit/>
          </a:bodyPr>
          <a:lstStyle/>
          <a:p>
            <a:pPr marL="2258695" marR="415925" indent="-1835785">
              <a:lnSpc>
                <a:spcPct val="100000"/>
              </a:lnSpc>
              <a:spcBef>
                <a:spcPts val="309"/>
              </a:spcBef>
            </a:pP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Dengan</a:t>
            </a:r>
            <a:r>
              <a:rPr sz="2400" b="1" i="1" spc="-3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demikian</a:t>
            </a:r>
            <a:r>
              <a:rPr sz="2400" b="1" i="1" spc="-6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susunan</a:t>
            </a:r>
            <a:r>
              <a:rPr sz="2400" b="1" i="1" spc="-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Pancasila</a:t>
            </a:r>
            <a:r>
              <a:rPr sz="2400" b="1" i="1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memiliki</a:t>
            </a:r>
            <a:r>
              <a:rPr sz="2400" b="1" i="1" spc="-6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sistem</a:t>
            </a:r>
            <a:r>
              <a:rPr sz="2400" b="1" i="1" spc="-4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logis</a:t>
            </a:r>
            <a:r>
              <a:rPr sz="2400" b="1" i="1" spc="-5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baik</a:t>
            </a:r>
            <a:r>
              <a:rPr sz="2400" b="1" i="1" spc="-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spc="-20" dirty="0">
                <a:solidFill>
                  <a:srgbClr val="444444"/>
                </a:solidFill>
                <a:latin typeface="Arial"/>
                <a:cs typeface="Arial"/>
              </a:rPr>
              <a:t>yang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menyangkut</a:t>
            </a:r>
            <a:r>
              <a:rPr sz="2400" b="1" i="1" spc="-6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kualitas</a:t>
            </a:r>
            <a:r>
              <a:rPr sz="2400" b="1" i="1" spc="-7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444444"/>
                </a:solidFill>
                <a:latin typeface="Arial"/>
                <a:cs typeface="Arial"/>
              </a:rPr>
              <a:t>maupun</a:t>
            </a:r>
            <a:r>
              <a:rPr sz="2400" b="1" i="1" spc="-6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444444"/>
                </a:solidFill>
                <a:latin typeface="Arial"/>
                <a:cs typeface="Arial"/>
              </a:rPr>
              <a:t>kuantitasnya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EB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3409" y="2175205"/>
            <a:ext cx="399161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FFFFFF"/>
                </a:solidFill>
              </a:rPr>
              <a:t>Thank</a:t>
            </a:r>
            <a:r>
              <a:rPr sz="6600" spc="-290" dirty="0">
                <a:solidFill>
                  <a:srgbClr val="FFFFFF"/>
                </a:solidFill>
              </a:rPr>
              <a:t> </a:t>
            </a:r>
            <a:r>
              <a:rPr sz="6600" spc="-530" dirty="0">
                <a:solidFill>
                  <a:srgbClr val="FFFFFF"/>
                </a:solidFill>
              </a:rPr>
              <a:t>Y</a:t>
            </a:r>
            <a:r>
              <a:rPr sz="6600" spc="65" dirty="0">
                <a:solidFill>
                  <a:srgbClr val="FFFFFF"/>
                </a:solidFill>
              </a:rPr>
              <a:t>ou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5198" y="6183198"/>
            <a:ext cx="4083685" cy="136525"/>
            <a:chOff x="445198" y="6183198"/>
            <a:chExt cx="4083685" cy="136525"/>
          </a:xfrm>
        </p:grpSpPr>
        <p:sp>
          <p:nvSpPr>
            <p:cNvPr id="3" name="object 3"/>
            <p:cNvSpPr/>
            <p:nvPr/>
          </p:nvSpPr>
          <p:spPr>
            <a:xfrm>
              <a:off x="1806447" y="6183198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5198" y="6183198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7634" y="6183198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28820" y="6176936"/>
            <a:ext cx="4083685" cy="142240"/>
            <a:chOff x="4528820" y="6176936"/>
            <a:chExt cx="4083685" cy="142240"/>
          </a:xfrm>
        </p:grpSpPr>
        <p:sp>
          <p:nvSpPr>
            <p:cNvPr id="7" name="object 7"/>
            <p:cNvSpPr/>
            <p:nvPr/>
          </p:nvSpPr>
          <p:spPr>
            <a:xfrm>
              <a:off x="5890133" y="6176936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40" h="142239">
                  <a:moveTo>
                    <a:pt x="1361186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6" y="142201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8820" y="6176936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39" h="142239">
                  <a:moveTo>
                    <a:pt x="1361186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6" y="142201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51319" y="6176936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40" h="142239">
                  <a:moveTo>
                    <a:pt x="1361186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6" y="142201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831467" y="5841415"/>
            <a:ext cx="4083685" cy="136525"/>
            <a:chOff x="1831467" y="5841415"/>
            <a:chExt cx="4083685" cy="136525"/>
          </a:xfrm>
        </p:grpSpPr>
        <p:sp>
          <p:nvSpPr>
            <p:cNvPr id="11" name="object 11"/>
            <p:cNvSpPr/>
            <p:nvPr/>
          </p:nvSpPr>
          <p:spPr>
            <a:xfrm>
              <a:off x="3192780" y="5841415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1467" y="5841415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3966" y="5841415"/>
              <a:ext cx="1361440" cy="136525"/>
            </a:xfrm>
            <a:custGeom>
              <a:avLst/>
              <a:gdLst/>
              <a:ahLst/>
              <a:cxnLst/>
              <a:rect l="l" t="t" r="r" b="b"/>
              <a:pathLst>
                <a:path w="1361439" h="136525">
                  <a:moveTo>
                    <a:pt x="1361186" y="0"/>
                  </a:moveTo>
                  <a:lnTo>
                    <a:pt x="0" y="0"/>
                  </a:lnTo>
                  <a:lnTo>
                    <a:pt x="0" y="135940"/>
                  </a:lnTo>
                  <a:lnTo>
                    <a:pt x="1361186" y="135940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915152" y="5835154"/>
            <a:ext cx="4083685" cy="142240"/>
            <a:chOff x="5915152" y="5835154"/>
            <a:chExt cx="4083685" cy="142240"/>
          </a:xfrm>
        </p:grpSpPr>
        <p:sp>
          <p:nvSpPr>
            <p:cNvPr id="15" name="object 15"/>
            <p:cNvSpPr/>
            <p:nvPr/>
          </p:nvSpPr>
          <p:spPr>
            <a:xfrm>
              <a:off x="7276338" y="5835154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40" h="142239">
                  <a:moveTo>
                    <a:pt x="1361186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6" y="142201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97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15152" y="5835154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40" h="142239">
                  <a:moveTo>
                    <a:pt x="1361186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6" y="142201"/>
                  </a:lnTo>
                  <a:lnTo>
                    <a:pt x="1361186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37651" y="5835154"/>
              <a:ext cx="1361440" cy="142240"/>
            </a:xfrm>
            <a:custGeom>
              <a:avLst/>
              <a:gdLst/>
              <a:ahLst/>
              <a:cxnLst/>
              <a:rect l="l" t="t" r="r" b="b"/>
              <a:pathLst>
                <a:path w="1361440" h="142239">
                  <a:moveTo>
                    <a:pt x="1361185" y="0"/>
                  </a:moveTo>
                  <a:lnTo>
                    <a:pt x="0" y="0"/>
                  </a:lnTo>
                  <a:lnTo>
                    <a:pt x="0" y="142201"/>
                  </a:lnTo>
                  <a:lnTo>
                    <a:pt x="1361185" y="142201"/>
                  </a:lnTo>
                  <a:lnTo>
                    <a:pt x="1361185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82319" y="474598"/>
            <a:ext cx="3409950" cy="1466850"/>
            <a:chOff x="782319" y="474598"/>
            <a:chExt cx="3409950" cy="146685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494" y="477773"/>
              <a:ext cx="3403091" cy="14602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85494" y="477773"/>
              <a:ext cx="3403600" cy="1460500"/>
            </a:xfrm>
            <a:custGeom>
              <a:avLst/>
              <a:gdLst/>
              <a:ahLst/>
              <a:cxnLst/>
              <a:rect l="l" t="t" r="r" b="b"/>
              <a:pathLst>
                <a:path w="3403600" h="1460500">
                  <a:moveTo>
                    <a:pt x="0" y="730123"/>
                  </a:moveTo>
                  <a:lnTo>
                    <a:pt x="4884" y="674379"/>
                  </a:lnTo>
                  <a:lnTo>
                    <a:pt x="19305" y="619778"/>
                  </a:lnTo>
                  <a:lnTo>
                    <a:pt x="42907" y="566470"/>
                  </a:lnTo>
                  <a:lnTo>
                    <a:pt x="75340" y="514606"/>
                  </a:lnTo>
                  <a:lnTo>
                    <a:pt x="116251" y="464338"/>
                  </a:lnTo>
                  <a:lnTo>
                    <a:pt x="165288" y="415818"/>
                  </a:lnTo>
                  <a:lnTo>
                    <a:pt x="222097" y="369195"/>
                  </a:lnTo>
                  <a:lnTo>
                    <a:pt x="253307" y="346643"/>
                  </a:lnTo>
                  <a:lnTo>
                    <a:pt x="286328" y="324623"/>
                  </a:lnTo>
                  <a:lnTo>
                    <a:pt x="321116" y="303152"/>
                  </a:lnTo>
                  <a:lnTo>
                    <a:pt x="357626" y="282251"/>
                  </a:lnTo>
                  <a:lnTo>
                    <a:pt x="395816" y="261938"/>
                  </a:lnTo>
                  <a:lnTo>
                    <a:pt x="435641" y="242232"/>
                  </a:lnTo>
                  <a:lnTo>
                    <a:pt x="477057" y="223151"/>
                  </a:lnTo>
                  <a:lnTo>
                    <a:pt x="520019" y="204716"/>
                  </a:lnTo>
                  <a:lnTo>
                    <a:pt x="564485" y="186944"/>
                  </a:lnTo>
                  <a:lnTo>
                    <a:pt x="610409" y="169854"/>
                  </a:lnTo>
                  <a:lnTo>
                    <a:pt x="657748" y="153466"/>
                  </a:lnTo>
                  <a:lnTo>
                    <a:pt x="706457" y="137799"/>
                  </a:lnTo>
                  <a:lnTo>
                    <a:pt x="756493" y="122871"/>
                  </a:lnTo>
                  <a:lnTo>
                    <a:pt x="807812" y="108701"/>
                  </a:lnTo>
                  <a:lnTo>
                    <a:pt x="860369" y="95308"/>
                  </a:lnTo>
                  <a:lnTo>
                    <a:pt x="914121" y="82712"/>
                  </a:lnTo>
                  <a:lnTo>
                    <a:pt x="969023" y="70930"/>
                  </a:lnTo>
                  <a:lnTo>
                    <a:pt x="1025031" y="59982"/>
                  </a:lnTo>
                  <a:lnTo>
                    <a:pt x="1082102" y="49887"/>
                  </a:lnTo>
                  <a:lnTo>
                    <a:pt x="1140191" y="40664"/>
                  </a:lnTo>
                  <a:lnTo>
                    <a:pt x="1199254" y="32331"/>
                  </a:lnTo>
                  <a:lnTo>
                    <a:pt x="1259247" y="24908"/>
                  </a:lnTo>
                  <a:lnTo>
                    <a:pt x="1320127" y="18413"/>
                  </a:lnTo>
                  <a:lnTo>
                    <a:pt x="1381848" y="12865"/>
                  </a:lnTo>
                  <a:lnTo>
                    <a:pt x="1444368" y="8284"/>
                  </a:lnTo>
                  <a:lnTo>
                    <a:pt x="1507641" y="4688"/>
                  </a:lnTo>
                  <a:lnTo>
                    <a:pt x="1571625" y="2096"/>
                  </a:lnTo>
                  <a:lnTo>
                    <a:pt x="1636274" y="527"/>
                  </a:lnTo>
                  <a:lnTo>
                    <a:pt x="1701546" y="0"/>
                  </a:lnTo>
                  <a:lnTo>
                    <a:pt x="1766808" y="527"/>
                  </a:lnTo>
                  <a:lnTo>
                    <a:pt x="1831450" y="2096"/>
                  </a:lnTo>
                  <a:lnTo>
                    <a:pt x="1895427" y="4688"/>
                  </a:lnTo>
                  <a:lnTo>
                    <a:pt x="1958694" y="8284"/>
                  </a:lnTo>
                  <a:lnTo>
                    <a:pt x="2021208" y="12865"/>
                  </a:lnTo>
                  <a:lnTo>
                    <a:pt x="2082925" y="18413"/>
                  </a:lnTo>
                  <a:lnTo>
                    <a:pt x="2143800" y="24908"/>
                  </a:lnTo>
                  <a:lnTo>
                    <a:pt x="2203790" y="32331"/>
                  </a:lnTo>
                  <a:lnTo>
                    <a:pt x="2262850" y="40664"/>
                  </a:lnTo>
                  <a:lnTo>
                    <a:pt x="2320937" y="49887"/>
                  </a:lnTo>
                  <a:lnTo>
                    <a:pt x="2378006" y="59982"/>
                  </a:lnTo>
                  <a:lnTo>
                    <a:pt x="2434013" y="70930"/>
                  </a:lnTo>
                  <a:lnTo>
                    <a:pt x="2488914" y="82712"/>
                  </a:lnTo>
                  <a:lnTo>
                    <a:pt x="2542666" y="95308"/>
                  </a:lnTo>
                  <a:lnTo>
                    <a:pt x="2595223" y="108701"/>
                  </a:lnTo>
                  <a:lnTo>
                    <a:pt x="2646542" y="122871"/>
                  </a:lnTo>
                  <a:lnTo>
                    <a:pt x="2696579" y="137799"/>
                  </a:lnTo>
                  <a:lnTo>
                    <a:pt x="2745289" y="153466"/>
                  </a:lnTo>
                  <a:lnTo>
                    <a:pt x="2792630" y="169854"/>
                  </a:lnTo>
                  <a:lnTo>
                    <a:pt x="2838556" y="186944"/>
                  </a:lnTo>
                  <a:lnTo>
                    <a:pt x="2883023" y="204716"/>
                  </a:lnTo>
                  <a:lnTo>
                    <a:pt x="2925988" y="223151"/>
                  </a:lnTo>
                  <a:lnTo>
                    <a:pt x="2967406" y="242232"/>
                  </a:lnTo>
                  <a:lnTo>
                    <a:pt x="3007233" y="261938"/>
                  </a:lnTo>
                  <a:lnTo>
                    <a:pt x="3045426" y="282251"/>
                  </a:lnTo>
                  <a:lnTo>
                    <a:pt x="3081939" y="303152"/>
                  </a:lnTo>
                  <a:lnTo>
                    <a:pt x="3116730" y="324623"/>
                  </a:lnTo>
                  <a:lnTo>
                    <a:pt x="3149754" y="346643"/>
                  </a:lnTo>
                  <a:lnTo>
                    <a:pt x="3180966" y="369195"/>
                  </a:lnTo>
                  <a:lnTo>
                    <a:pt x="3237782" y="415818"/>
                  </a:lnTo>
                  <a:lnTo>
                    <a:pt x="3286824" y="464338"/>
                  </a:lnTo>
                  <a:lnTo>
                    <a:pt x="3327740" y="514606"/>
                  </a:lnTo>
                  <a:lnTo>
                    <a:pt x="3360177" y="566470"/>
                  </a:lnTo>
                  <a:lnTo>
                    <a:pt x="3383783" y="619778"/>
                  </a:lnTo>
                  <a:lnTo>
                    <a:pt x="3398206" y="674379"/>
                  </a:lnTo>
                  <a:lnTo>
                    <a:pt x="3403091" y="730123"/>
                  </a:lnTo>
                  <a:lnTo>
                    <a:pt x="3401863" y="758127"/>
                  </a:lnTo>
                  <a:lnTo>
                    <a:pt x="3392165" y="813319"/>
                  </a:lnTo>
                  <a:lnTo>
                    <a:pt x="3373106" y="867292"/>
                  </a:lnTo>
                  <a:lnTo>
                    <a:pt x="3345040" y="919897"/>
                  </a:lnTo>
                  <a:lnTo>
                    <a:pt x="3308320" y="970982"/>
                  </a:lnTo>
                  <a:lnTo>
                    <a:pt x="3263297" y="1020395"/>
                  </a:lnTo>
                  <a:lnTo>
                    <a:pt x="3210324" y="1067985"/>
                  </a:lnTo>
                  <a:lnTo>
                    <a:pt x="3149754" y="1113602"/>
                  </a:lnTo>
                  <a:lnTo>
                    <a:pt x="3116730" y="1135622"/>
                  </a:lnTo>
                  <a:lnTo>
                    <a:pt x="3081939" y="1157093"/>
                  </a:lnTo>
                  <a:lnTo>
                    <a:pt x="3045426" y="1177994"/>
                  </a:lnTo>
                  <a:lnTo>
                    <a:pt x="3007233" y="1198307"/>
                  </a:lnTo>
                  <a:lnTo>
                    <a:pt x="2967406" y="1218013"/>
                  </a:lnTo>
                  <a:lnTo>
                    <a:pt x="2925988" y="1237094"/>
                  </a:lnTo>
                  <a:lnTo>
                    <a:pt x="2883023" y="1255529"/>
                  </a:lnTo>
                  <a:lnTo>
                    <a:pt x="2838556" y="1273301"/>
                  </a:lnTo>
                  <a:lnTo>
                    <a:pt x="2792630" y="1290391"/>
                  </a:lnTo>
                  <a:lnTo>
                    <a:pt x="2745289" y="1306779"/>
                  </a:lnTo>
                  <a:lnTo>
                    <a:pt x="2696579" y="1322446"/>
                  </a:lnTo>
                  <a:lnTo>
                    <a:pt x="2646542" y="1337374"/>
                  </a:lnTo>
                  <a:lnTo>
                    <a:pt x="2595223" y="1351544"/>
                  </a:lnTo>
                  <a:lnTo>
                    <a:pt x="2542666" y="1364937"/>
                  </a:lnTo>
                  <a:lnTo>
                    <a:pt x="2488914" y="1377533"/>
                  </a:lnTo>
                  <a:lnTo>
                    <a:pt x="2434013" y="1389315"/>
                  </a:lnTo>
                  <a:lnTo>
                    <a:pt x="2378006" y="1400263"/>
                  </a:lnTo>
                  <a:lnTo>
                    <a:pt x="2320937" y="1410358"/>
                  </a:lnTo>
                  <a:lnTo>
                    <a:pt x="2262850" y="1419581"/>
                  </a:lnTo>
                  <a:lnTo>
                    <a:pt x="2203790" y="1427914"/>
                  </a:lnTo>
                  <a:lnTo>
                    <a:pt x="2143800" y="1435337"/>
                  </a:lnTo>
                  <a:lnTo>
                    <a:pt x="2082925" y="1441832"/>
                  </a:lnTo>
                  <a:lnTo>
                    <a:pt x="2021208" y="1447380"/>
                  </a:lnTo>
                  <a:lnTo>
                    <a:pt x="1958694" y="1451961"/>
                  </a:lnTo>
                  <a:lnTo>
                    <a:pt x="1895427" y="1455557"/>
                  </a:lnTo>
                  <a:lnTo>
                    <a:pt x="1831450" y="1458149"/>
                  </a:lnTo>
                  <a:lnTo>
                    <a:pt x="1766808" y="1459718"/>
                  </a:lnTo>
                  <a:lnTo>
                    <a:pt x="1701546" y="1460246"/>
                  </a:lnTo>
                  <a:lnTo>
                    <a:pt x="1636274" y="1459718"/>
                  </a:lnTo>
                  <a:lnTo>
                    <a:pt x="1571625" y="1458149"/>
                  </a:lnTo>
                  <a:lnTo>
                    <a:pt x="1507641" y="1455557"/>
                  </a:lnTo>
                  <a:lnTo>
                    <a:pt x="1444368" y="1451961"/>
                  </a:lnTo>
                  <a:lnTo>
                    <a:pt x="1381848" y="1447380"/>
                  </a:lnTo>
                  <a:lnTo>
                    <a:pt x="1320127" y="1441832"/>
                  </a:lnTo>
                  <a:lnTo>
                    <a:pt x="1259247" y="1435337"/>
                  </a:lnTo>
                  <a:lnTo>
                    <a:pt x="1199254" y="1427914"/>
                  </a:lnTo>
                  <a:lnTo>
                    <a:pt x="1140191" y="1419581"/>
                  </a:lnTo>
                  <a:lnTo>
                    <a:pt x="1082102" y="1410358"/>
                  </a:lnTo>
                  <a:lnTo>
                    <a:pt x="1025031" y="1400263"/>
                  </a:lnTo>
                  <a:lnTo>
                    <a:pt x="969023" y="1389315"/>
                  </a:lnTo>
                  <a:lnTo>
                    <a:pt x="914121" y="1377533"/>
                  </a:lnTo>
                  <a:lnTo>
                    <a:pt x="860369" y="1364937"/>
                  </a:lnTo>
                  <a:lnTo>
                    <a:pt x="807812" y="1351544"/>
                  </a:lnTo>
                  <a:lnTo>
                    <a:pt x="756493" y="1337374"/>
                  </a:lnTo>
                  <a:lnTo>
                    <a:pt x="706457" y="1322446"/>
                  </a:lnTo>
                  <a:lnTo>
                    <a:pt x="657748" y="1306779"/>
                  </a:lnTo>
                  <a:lnTo>
                    <a:pt x="610409" y="1290391"/>
                  </a:lnTo>
                  <a:lnTo>
                    <a:pt x="564485" y="1273301"/>
                  </a:lnTo>
                  <a:lnTo>
                    <a:pt x="520019" y="1255529"/>
                  </a:lnTo>
                  <a:lnTo>
                    <a:pt x="477057" y="1237094"/>
                  </a:lnTo>
                  <a:lnTo>
                    <a:pt x="435641" y="1218013"/>
                  </a:lnTo>
                  <a:lnTo>
                    <a:pt x="395816" y="1198307"/>
                  </a:lnTo>
                  <a:lnTo>
                    <a:pt x="357626" y="1177994"/>
                  </a:lnTo>
                  <a:lnTo>
                    <a:pt x="321116" y="1157093"/>
                  </a:lnTo>
                  <a:lnTo>
                    <a:pt x="286328" y="1135622"/>
                  </a:lnTo>
                  <a:lnTo>
                    <a:pt x="253307" y="1113602"/>
                  </a:lnTo>
                  <a:lnTo>
                    <a:pt x="222097" y="1091050"/>
                  </a:lnTo>
                  <a:lnTo>
                    <a:pt x="165288" y="1044427"/>
                  </a:lnTo>
                  <a:lnTo>
                    <a:pt x="116251" y="995907"/>
                  </a:lnTo>
                  <a:lnTo>
                    <a:pt x="75340" y="945639"/>
                  </a:lnTo>
                  <a:lnTo>
                    <a:pt x="42907" y="893775"/>
                  </a:lnTo>
                  <a:lnTo>
                    <a:pt x="19305" y="840467"/>
                  </a:lnTo>
                  <a:lnTo>
                    <a:pt x="4884" y="785866"/>
                  </a:lnTo>
                  <a:lnTo>
                    <a:pt x="0" y="730123"/>
                  </a:lnTo>
                  <a:close/>
                </a:path>
              </a:pathLst>
            </a:custGeom>
            <a:ln w="6350">
              <a:solidFill>
                <a:srgbClr val="97DC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440941" y="1005078"/>
            <a:ext cx="209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Definisi</a:t>
            </a:r>
            <a:r>
              <a:rPr sz="2400" spc="-100" dirty="0"/>
              <a:t> </a:t>
            </a:r>
            <a:r>
              <a:rPr sz="2400" spc="-10" dirty="0"/>
              <a:t>Filsafat</a:t>
            </a:r>
            <a:endParaRPr sz="2400"/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1285" y="2388361"/>
            <a:ext cx="8407019" cy="165138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2661285" y="2388361"/>
            <a:ext cx="8407400" cy="1651635"/>
          </a:xfrm>
          <a:prstGeom prst="rect">
            <a:avLst/>
          </a:prstGeom>
          <a:ln w="6350">
            <a:solidFill>
              <a:srgbClr val="4BD5AF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1055"/>
              </a:spcBef>
            </a:pPr>
            <a:r>
              <a:rPr sz="1800" dirty="0">
                <a:latin typeface="Arial MT"/>
                <a:cs typeface="Arial MT"/>
              </a:rPr>
              <a:t>Berasal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dari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bahasa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Yunani, (</a:t>
            </a:r>
            <a:r>
              <a:rPr sz="1800" i="1" dirty="0">
                <a:latin typeface="Arial"/>
                <a:cs typeface="Arial"/>
              </a:rPr>
              <a:t>philosophia</a:t>
            </a:r>
            <a:r>
              <a:rPr sz="1800" dirty="0">
                <a:latin typeface="Arial MT"/>
                <a:cs typeface="Arial MT"/>
              </a:rPr>
              <a:t>), tersusun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dari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kata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b="1" i="1" dirty="0">
                <a:latin typeface="Arial"/>
                <a:cs typeface="Arial"/>
              </a:rPr>
              <a:t>philos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berarti </a:t>
            </a:r>
            <a:r>
              <a:rPr sz="1800" dirty="0">
                <a:latin typeface="Arial MT"/>
                <a:cs typeface="Arial MT"/>
              </a:rPr>
              <a:t>cinta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atau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b="1" i="1" dirty="0">
                <a:latin typeface="Arial"/>
                <a:cs typeface="Arial"/>
              </a:rPr>
              <a:t>philia</a:t>
            </a:r>
            <a:r>
              <a:rPr sz="1800" b="1" i="1" spc="35" dirty="0"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berarti</a:t>
            </a:r>
            <a:r>
              <a:rPr sz="1800" spc="40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persahabatan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kata</a:t>
            </a:r>
            <a:r>
              <a:rPr sz="1800" spc="35" dirty="0">
                <a:latin typeface="Arial MT"/>
                <a:cs typeface="Arial MT"/>
              </a:rPr>
              <a:t>  </a:t>
            </a:r>
            <a:r>
              <a:rPr sz="1800" b="1" i="1" dirty="0">
                <a:latin typeface="Arial"/>
                <a:cs typeface="Arial"/>
              </a:rPr>
              <a:t>sophos</a:t>
            </a:r>
            <a:r>
              <a:rPr sz="1800" b="1" i="1" spc="35" dirty="0">
                <a:latin typeface="Arial"/>
                <a:cs typeface="Arial"/>
              </a:rPr>
              <a:t> 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45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berarti </a:t>
            </a:r>
            <a:r>
              <a:rPr sz="1800" dirty="0">
                <a:latin typeface="Arial MT"/>
                <a:cs typeface="Arial MT"/>
              </a:rPr>
              <a:t>kebijaksanaan.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Mempelajari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filsafat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merupakan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upaya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manusia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untuk</a:t>
            </a:r>
            <a:r>
              <a:rPr sz="1800" spc="3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mencari </a:t>
            </a:r>
            <a:r>
              <a:rPr sz="1800" dirty="0">
                <a:latin typeface="Arial MT"/>
                <a:cs typeface="Arial MT"/>
              </a:rPr>
              <a:t>kebijaksanaan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hidup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1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nantinya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bisa</a:t>
            </a:r>
            <a:r>
              <a:rPr sz="1800" spc="1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menjadi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konsep</a:t>
            </a:r>
            <a:r>
              <a:rPr sz="1800" spc="1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yang</a:t>
            </a:r>
            <a:r>
              <a:rPr sz="1800" spc="1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bermanfaat</a:t>
            </a:r>
            <a:r>
              <a:rPr sz="1800" spc="18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bagi </a:t>
            </a:r>
            <a:r>
              <a:rPr sz="1800" dirty="0">
                <a:latin typeface="Arial MT"/>
                <a:cs typeface="Arial MT"/>
              </a:rPr>
              <a:t>peradaban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manusia.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8322" y="4676254"/>
            <a:ext cx="2504440" cy="3695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Cambria"/>
                <a:cs typeface="Cambria"/>
              </a:rPr>
              <a:t>Pengetahuan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bijaksana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75177" y="4697590"/>
            <a:ext cx="1226820" cy="36957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sz="1800" spc="-10" dirty="0">
                <a:latin typeface="Cambria"/>
                <a:cs typeface="Cambria"/>
              </a:rPr>
              <a:t>kebenaran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9651" y="4420577"/>
            <a:ext cx="6096000" cy="92392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3195" marR="150495" algn="just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Cambria"/>
                <a:cs typeface="Cambria"/>
              </a:rPr>
              <a:t>Hasil</a:t>
            </a:r>
            <a:r>
              <a:rPr sz="1800" spc="35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berpikir</a:t>
            </a:r>
            <a:r>
              <a:rPr sz="1800" spc="37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sedalam-</a:t>
            </a:r>
            <a:r>
              <a:rPr sz="1800" dirty="0">
                <a:latin typeface="Cambria"/>
                <a:cs typeface="Cambria"/>
              </a:rPr>
              <a:t>dalamnya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diharapkan</a:t>
            </a:r>
            <a:r>
              <a:rPr sz="1800" spc="34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merupakan </a:t>
            </a:r>
            <a:r>
              <a:rPr sz="1800" dirty="0">
                <a:latin typeface="Cambria"/>
                <a:cs typeface="Cambria"/>
              </a:rPr>
              <a:t>pengetahuan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yang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paling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bijaksana</a:t>
            </a:r>
            <a:r>
              <a:rPr sz="1800" spc="2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atau</a:t>
            </a:r>
            <a:r>
              <a:rPr sz="1800" spc="28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setidak-tidaknya </a:t>
            </a:r>
            <a:r>
              <a:rPr sz="1800" dirty="0">
                <a:latin typeface="Cambria"/>
                <a:cs typeface="Cambria"/>
              </a:rPr>
              <a:t>mendekati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kesempurnaan.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78479" y="4762246"/>
            <a:ext cx="420370" cy="197485"/>
            <a:chOff x="3078479" y="4762246"/>
            <a:chExt cx="420370" cy="197485"/>
          </a:xfrm>
        </p:grpSpPr>
        <p:sp>
          <p:nvSpPr>
            <p:cNvPr id="28" name="object 28"/>
            <p:cNvSpPr/>
            <p:nvPr/>
          </p:nvSpPr>
          <p:spPr>
            <a:xfrm>
              <a:off x="3084829" y="4768596"/>
              <a:ext cx="407670" cy="184785"/>
            </a:xfrm>
            <a:custGeom>
              <a:avLst/>
              <a:gdLst/>
              <a:ahLst/>
              <a:cxnLst/>
              <a:rect l="l" t="t" r="r" b="b"/>
              <a:pathLst>
                <a:path w="407670" h="184785">
                  <a:moveTo>
                    <a:pt x="315341" y="0"/>
                  </a:moveTo>
                  <a:lnTo>
                    <a:pt x="315341" y="46227"/>
                  </a:lnTo>
                  <a:lnTo>
                    <a:pt x="0" y="46227"/>
                  </a:lnTo>
                  <a:lnTo>
                    <a:pt x="0" y="138556"/>
                  </a:lnTo>
                  <a:lnTo>
                    <a:pt x="315341" y="138556"/>
                  </a:lnTo>
                  <a:lnTo>
                    <a:pt x="315341" y="184657"/>
                  </a:lnTo>
                  <a:lnTo>
                    <a:pt x="407669" y="92328"/>
                  </a:lnTo>
                  <a:lnTo>
                    <a:pt x="315341" y="0"/>
                  </a:lnTo>
                  <a:close/>
                </a:path>
              </a:pathLst>
            </a:custGeom>
            <a:solidFill>
              <a:srgbClr val="5EBD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4829" y="4768596"/>
              <a:ext cx="407670" cy="184785"/>
            </a:xfrm>
            <a:custGeom>
              <a:avLst/>
              <a:gdLst/>
              <a:ahLst/>
              <a:cxnLst/>
              <a:rect l="l" t="t" r="r" b="b"/>
              <a:pathLst>
                <a:path w="407670" h="184785">
                  <a:moveTo>
                    <a:pt x="0" y="46227"/>
                  </a:moveTo>
                  <a:lnTo>
                    <a:pt x="315341" y="46227"/>
                  </a:lnTo>
                  <a:lnTo>
                    <a:pt x="315341" y="0"/>
                  </a:lnTo>
                  <a:lnTo>
                    <a:pt x="407669" y="92328"/>
                  </a:lnTo>
                  <a:lnTo>
                    <a:pt x="315341" y="184657"/>
                  </a:lnTo>
                  <a:lnTo>
                    <a:pt x="315341" y="138556"/>
                  </a:lnTo>
                  <a:lnTo>
                    <a:pt x="0" y="138556"/>
                  </a:lnTo>
                  <a:lnTo>
                    <a:pt x="0" y="46227"/>
                  </a:lnTo>
                  <a:close/>
                </a:path>
              </a:pathLst>
            </a:custGeom>
            <a:ln w="12700">
              <a:solidFill>
                <a:srgbClr val="438A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1071" y="4806060"/>
            <a:ext cx="427037" cy="225425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4268089" y="903136"/>
            <a:ext cx="1333500" cy="1246505"/>
            <a:chOff x="4268089" y="903136"/>
            <a:chExt cx="1333500" cy="1246505"/>
          </a:xfrm>
        </p:grpSpPr>
        <p:sp>
          <p:nvSpPr>
            <p:cNvPr id="32" name="object 32"/>
            <p:cNvSpPr/>
            <p:nvPr/>
          </p:nvSpPr>
          <p:spPr>
            <a:xfrm>
              <a:off x="5235448" y="1054354"/>
              <a:ext cx="359410" cy="1089025"/>
            </a:xfrm>
            <a:custGeom>
              <a:avLst/>
              <a:gdLst/>
              <a:ahLst/>
              <a:cxnLst/>
              <a:rect l="l" t="t" r="r" b="b"/>
              <a:pathLst>
                <a:path w="359410" h="1089025">
                  <a:moveTo>
                    <a:pt x="52577" y="0"/>
                  </a:moveTo>
                  <a:lnTo>
                    <a:pt x="82157" y="30930"/>
                  </a:lnTo>
                  <a:lnTo>
                    <a:pt x="108751" y="64031"/>
                  </a:lnTo>
                  <a:lnTo>
                    <a:pt x="132357" y="99153"/>
                  </a:lnTo>
                  <a:lnTo>
                    <a:pt x="152970" y="136145"/>
                  </a:lnTo>
                  <a:lnTo>
                    <a:pt x="170588" y="174855"/>
                  </a:lnTo>
                  <a:lnTo>
                    <a:pt x="185207" y="215133"/>
                  </a:lnTo>
                  <a:lnTo>
                    <a:pt x="196822" y="256828"/>
                  </a:lnTo>
                  <a:lnTo>
                    <a:pt x="205431" y="299789"/>
                  </a:lnTo>
                  <a:lnTo>
                    <a:pt x="211029" y="343865"/>
                  </a:lnTo>
                  <a:lnTo>
                    <a:pt x="213613" y="388905"/>
                  </a:lnTo>
                  <a:lnTo>
                    <a:pt x="213180" y="434759"/>
                  </a:lnTo>
                  <a:lnTo>
                    <a:pt x="209726" y="481276"/>
                  </a:lnTo>
                  <a:lnTo>
                    <a:pt x="203247" y="528304"/>
                  </a:lnTo>
                  <a:lnTo>
                    <a:pt x="193740" y="575693"/>
                  </a:lnTo>
                  <a:lnTo>
                    <a:pt x="181201" y="623292"/>
                  </a:lnTo>
                  <a:lnTo>
                    <a:pt x="165626" y="670950"/>
                  </a:lnTo>
                  <a:lnTo>
                    <a:pt x="147012" y="718516"/>
                  </a:lnTo>
                  <a:lnTo>
                    <a:pt x="125355" y="765839"/>
                  </a:lnTo>
                  <a:lnTo>
                    <a:pt x="100651" y="812769"/>
                  </a:lnTo>
                  <a:lnTo>
                    <a:pt x="72898" y="859155"/>
                  </a:lnTo>
                  <a:lnTo>
                    <a:pt x="0" y="789305"/>
                  </a:lnTo>
                  <a:lnTo>
                    <a:pt x="20447" y="1088644"/>
                  </a:lnTo>
                  <a:lnTo>
                    <a:pt x="291591" y="1068959"/>
                  </a:lnTo>
                  <a:lnTo>
                    <a:pt x="218693" y="998982"/>
                  </a:lnTo>
                  <a:lnTo>
                    <a:pt x="246447" y="952596"/>
                  </a:lnTo>
                  <a:lnTo>
                    <a:pt x="271151" y="905666"/>
                  </a:lnTo>
                  <a:lnTo>
                    <a:pt x="292808" y="858343"/>
                  </a:lnTo>
                  <a:lnTo>
                    <a:pt x="311422" y="810777"/>
                  </a:lnTo>
                  <a:lnTo>
                    <a:pt x="326997" y="763119"/>
                  </a:lnTo>
                  <a:lnTo>
                    <a:pt x="339536" y="715520"/>
                  </a:lnTo>
                  <a:lnTo>
                    <a:pt x="349043" y="668131"/>
                  </a:lnTo>
                  <a:lnTo>
                    <a:pt x="355522" y="621103"/>
                  </a:lnTo>
                  <a:lnTo>
                    <a:pt x="358976" y="574586"/>
                  </a:lnTo>
                  <a:lnTo>
                    <a:pt x="359409" y="528732"/>
                  </a:lnTo>
                  <a:lnTo>
                    <a:pt x="356825" y="483692"/>
                  </a:lnTo>
                  <a:lnTo>
                    <a:pt x="351227" y="439616"/>
                  </a:lnTo>
                  <a:lnTo>
                    <a:pt x="342618" y="396655"/>
                  </a:lnTo>
                  <a:lnTo>
                    <a:pt x="331003" y="354960"/>
                  </a:lnTo>
                  <a:lnTo>
                    <a:pt x="316384" y="314682"/>
                  </a:lnTo>
                  <a:lnTo>
                    <a:pt x="298766" y="275972"/>
                  </a:lnTo>
                  <a:lnTo>
                    <a:pt x="278153" y="238980"/>
                  </a:lnTo>
                  <a:lnTo>
                    <a:pt x="254547" y="203858"/>
                  </a:lnTo>
                  <a:lnTo>
                    <a:pt x="227953" y="170757"/>
                  </a:lnTo>
                  <a:lnTo>
                    <a:pt x="198374" y="139826"/>
                  </a:lnTo>
                  <a:lnTo>
                    <a:pt x="5257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74439" y="909486"/>
              <a:ext cx="1079500" cy="432434"/>
            </a:xfrm>
            <a:custGeom>
              <a:avLst/>
              <a:gdLst/>
              <a:ahLst/>
              <a:cxnLst/>
              <a:rect l="l" t="t" r="r" b="b"/>
              <a:pathLst>
                <a:path w="1079500" h="432434">
                  <a:moveTo>
                    <a:pt x="637400" y="0"/>
                  </a:moveTo>
                  <a:lnTo>
                    <a:pt x="594206" y="955"/>
                  </a:lnTo>
                  <a:lnTo>
                    <a:pt x="550532" y="4640"/>
                  </a:lnTo>
                  <a:lnTo>
                    <a:pt x="506513" y="11036"/>
                  </a:lnTo>
                  <a:lnTo>
                    <a:pt x="462283" y="20124"/>
                  </a:lnTo>
                  <a:lnTo>
                    <a:pt x="417974" y="31884"/>
                  </a:lnTo>
                  <a:lnTo>
                    <a:pt x="373721" y="46296"/>
                  </a:lnTo>
                  <a:lnTo>
                    <a:pt x="329657" y="63342"/>
                  </a:lnTo>
                  <a:lnTo>
                    <a:pt x="285916" y="83002"/>
                  </a:lnTo>
                  <a:lnTo>
                    <a:pt x="242631" y="105256"/>
                  </a:lnTo>
                  <a:lnTo>
                    <a:pt x="199937" y="130086"/>
                  </a:lnTo>
                  <a:lnTo>
                    <a:pt x="157967" y="157472"/>
                  </a:lnTo>
                  <a:lnTo>
                    <a:pt x="116854" y="187394"/>
                  </a:lnTo>
                  <a:lnTo>
                    <a:pt x="76733" y="219834"/>
                  </a:lnTo>
                  <a:lnTo>
                    <a:pt x="37737" y="254771"/>
                  </a:lnTo>
                  <a:lnTo>
                    <a:pt x="0" y="292187"/>
                  </a:lnTo>
                  <a:lnTo>
                    <a:pt x="145796" y="432014"/>
                  </a:lnTo>
                  <a:lnTo>
                    <a:pt x="183913" y="394241"/>
                  </a:lnTo>
                  <a:lnTo>
                    <a:pt x="223390" y="358945"/>
                  </a:lnTo>
                  <a:lnTo>
                    <a:pt x="264084" y="326158"/>
                  </a:lnTo>
                  <a:lnTo>
                    <a:pt x="305853" y="295912"/>
                  </a:lnTo>
                  <a:lnTo>
                    <a:pt x="348554" y="268239"/>
                  </a:lnTo>
                  <a:lnTo>
                    <a:pt x="392046" y="243170"/>
                  </a:lnTo>
                  <a:lnTo>
                    <a:pt x="436186" y="220737"/>
                  </a:lnTo>
                  <a:lnTo>
                    <a:pt x="480832" y="200973"/>
                  </a:lnTo>
                  <a:lnTo>
                    <a:pt x="525840" y="183910"/>
                  </a:lnTo>
                  <a:lnTo>
                    <a:pt x="571070" y="169579"/>
                  </a:lnTo>
                  <a:lnTo>
                    <a:pt x="616378" y="158011"/>
                  </a:lnTo>
                  <a:lnTo>
                    <a:pt x="661623" y="149240"/>
                  </a:lnTo>
                  <a:lnTo>
                    <a:pt x="706661" y="143297"/>
                  </a:lnTo>
                  <a:lnTo>
                    <a:pt x="751351" y="140214"/>
                  </a:lnTo>
                  <a:lnTo>
                    <a:pt x="795550" y="140023"/>
                  </a:lnTo>
                  <a:lnTo>
                    <a:pt x="839116" y="142755"/>
                  </a:lnTo>
                  <a:lnTo>
                    <a:pt x="881906" y="148444"/>
                  </a:lnTo>
                  <a:lnTo>
                    <a:pt x="923779" y="157119"/>
                  </a:lnTo>
                  <a:lnTo>
                    <a:pt x="964592" y="168815"/>
                  </a:lnTo>
                  <a:lnTo>
                    <a:pt x="1004202" y="183561"/>
                  </a:lnTo>
                  <a:lnTo>
                    <a:pt x="1042467" y="201392"/>
                  </a:lnTo>
                  <a:lnTo>
                    <a:pt x="1079246" y="222337"/>
                  </a:lnTo>
                  <a:lnTo>
                    <a:pt x="1064271" y="201624"/>
                  </a:lnTo>
                  <a:lnTo>
                    <a:pt x="1031418" y="162865"/>
                  </a:lnTo>
                  <a:lnTo>
                    <a:pt x="982535" y="117455"/>
                  </a:lnTo>
                  <a:lnTo>
                    <a:pt x="949668" y="92968"/>
                  </a:lnTo>
                  <a:lnTo>
                    <a:pt x="915118" y="71385"/>
                  </a:lnTo>
                  <a:lnTo>
                    <a:pt x="879020" y="52686"/>
                  </a:lnTo>
                  <a:lnTo>
                    <a:pt x="841508" y="36854"/>
                  </a:lnTo>
                  <a:lnTo>
                    <a:pt x="802714" y="23868"/>
                  </a:lnTo>
                  <a:lnTo>
                    <a:pt x="762772" y="13709"/>
                  </a:lnTo>
                  <a:lnTo>
                    <a:pt x="721817" y="6357"/>
                  </a:lnTo>
                  <a:lnTo>
                    <a:pt x="679982" y="1794"/>
                  </a:lnTo>
                  <a:lnTo>
                    <a:pt x="637400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74439" y="909486"/>
              <a:ext cx="1320800" cy="1233805"/>
            </a:xfrm>
            <a:custGeom>
              <a:avLst/>
              <a:gdLst/>
              <a:ahLst/>
              <a:cxnLst/>
              <a:rect l="l" t="t" r="r" b="b"/>
              <a:pathLst>
                <a:path w="1320800" h="1233805">
                  <a:moveTo>
                    <a:pt x="1079246" y="222337"/>
                  </a:moveTo>
                  <a:lnTo>
                    <a:pt x="1042467" y="201392"/>
                  </a:lnTo>
                  <a:lnTo>
                    <a:pt x="1004202" y="183561"/>
                  </a:lnTo>
                  <a:lnTo>
                    <a:pt x="964592" y="168815"/>
                  </a:lnTo>
                  <a:lnTo>
                    <a:pt x="923779" y="157119"/>
                  </a:lnTo>
                  <a:lnTo>
                    <a:pt x="881906" y="148444"/>
                  </a:lnTo>
                  <a:lnTo>
                    <a:pt x="839116" y="142755"/>
                  </a:lnTo>
                  <a:lnTo>
                    <a:pt x="795550" y="140023"/>
                  </a:lnTo>
                  <a:lnTo>
                    <a:pt x="751351" y="140214"/>
                  </a:lnTo>
                  <a:lnTo>
                    <a:pt x="706661" y="143297"/>
                  </a:lnTo>
                  <a:lnTo>
                    <a:pt x="661623" y="149240"/>
                  </a:lnTo>
                  <a:lnTo>
                    <a:pt x="616378" y="158011"/>
                  </a:lnTo>
                  <a:lnTo>
                    <a:pt x="571070" y="169579"/>
                  </a:lnTo>
                  <a:lnTo>
                    <a:pt x="525840" y="183910"/>
                  </a:lnTo>
                  <a:lnTo>
                    <a:pt x="480832" y="200973"/>
                  </a:lnTo>
                  <a:lnTo>
                    <a:pt x="436186" y="220737"/>
                  </a:lnTo>
                  <a:lnTo>
                    <a:pt x="392046" y="243170"/>
                  </a:lnTo>
                  <a:lnTo>
                    <a:pt x="348554" y="268239"/>
                  </a:lnTo>
                  <a:lnTo>
                    <a:pt x="305853" y="295912"/>
                  </a:lnTo>
                  <a:lnTo>
                    <a:pt x="264084" y="326158"/>
                  </a:lnTo>
                  <a:lnTo>
                    <a:pt x="223390" y="358945"/>
                  </a:lnTo>
                  <a:lnTo>
                    <a:pt x="183913" y="394241"/>
                  </a:lnTo>
                  <a:lnTo>
                    <a:pt x="145796" y="432014"/>
                  </a:lnTo>
                  <a:lnTo>
                    <a:pt x="0" y="292187"/>
                  </a:lnTo>
                  <a:lnTo>
                    <a:pt x="37737" y="254771"/>
                  </a:lnTo>
                  <a:lnTo>
                    <a:pt x="76733" y="219834"/>
                  </a:lnTo>
                  <a:lnTo>
                    <a:pt x="116854" y="187394"/>
                  </a:lnTo>
                  <a:lnTo>
                    <a:pt x="157967" y="157472"/>
                  </a:lnTo>
                  <a:lnTo>
                    <a:pt x="199937" y="130086"/>
                  </a:lnTo>
                  <a:lnTo>
                    <a:pt x="242631" y="105256"/>
                  </a:lnTo>
                  <a:lnTo>
                    <a:pt x="285916" y="83002"/>
                  </a:lnTo>
                  <a:lnTo>
                    <a:pt x="329657" y="63342"/>
                  </a:lnTo>
                  <a:lnTo>
                    <a:pt x="373721" y="46296"/>
                  </a:lnTo>
                  <a:lnTo>
                    <a:pt x="417974" y="31884"/>
                  </a:lnTo>
                  <a:lnTo>
                    <a:pt x="462283" y="20124"/>
                  </a:lnTo>
                  <a:lnTo>
                    <a:pt x="506513" y="11036"/>
                  </a:lnTo>
                  <a:lnTo>
                    <a:pt x="550532" y="4640"/>
                  </a:lnTo>
                  <a:lnTo>
                    <a:pt x="594206" y="955"/>
                  </a:lnTo>
                  <a:lnTo>
                    <a:pt x="637400" y="0"/>
                  </a:lnTo>
                  <a:lnTo>
                    <a:pt x="679982" y="1794"/>
                  </a:lnTo>
                  <a:lnTo>
                    <a:pt x="721817" y="6357"/>
                  </a:lnTo>
                  <a:lnTo>
                    <a:pt x="762772" y="13709"/>
                  </a:lnTo>
                  <a:lnTo>
                    <a:pt x="802714" y="23868"/>
                  </a:lnTo>
                  <a:lnTo>
                    <a:pt x="841508" y="36854"/>
                  </a:lnTo>
                  <a:lnTo>
                    <a:pt x="879020" y="52686"/>
                  </a:lnTo>
                  <a:lnTo>
                    <a:pt x="915118" y="71385"/>
                  </a:lnTo>
                  <a:lnTo>
                    <a:pt x="949668" y="92968"/>
                  </a:lnTo>
                  <a:lnTo>
                    <a:pt x="982535" y="117455"/>
                  </a:lnTo>
                  <a:lnTo>
                    <a:pt x="1013587" y="144867"/>
                  </a:lnTo>
                  <a:lnTo>
                    <a:pt x="1159383" y="284694"/>
                  </a:lnTo>
                  <a:lnTo>
                    <a:pt x="1188962" y="315624"/>
                  </a:lnTo>
                  <a:lnTo>
                    <a:pt x="1215556" y="348725"/>
                  </a:lnTo>
                  <a:lnTo>
                    <a:pt x="1239162" y="383847"/>
                  </a:lnTo>
                  <a:lnTo>
                    <a:pt x="1259775" y="420839"/>
                  </a:lnTo>
                  <a:lnTo>
                    <a:pt x="1277393" y="459549"/>
                  </a:lnTo>
                  <a:lnTo>
                    <a:pt x="1292012" y="499827"/>
                  </a:lnTo>
                  <a:lnTo>
                    <a:pt x="1303627" y="541522"/>
                  </a:lnTo>
                  <a:lnTo>
                    <a:pt x="1312236" y="584483"/>
                  </a:lnTo>
                  <a:lnTo>
                    <a:pt x="1317834" y="628559"/>
                  </a:lnTo>
                  <a:lnTo>
                    <a:pt x="1320418" y="673600"/>
                  </a:lnTo>
                  <a:lnTo>
                    <a:pt x="1319985" y="719454"/>
                  </a:lnTo>
                  <a:lnTo>
                    <a:pt x="1316531" y="765970"/>
                  </a:lnTo>
                  <a:lnTo>
                    <a:pt x="1310052" y="812998"/>
                  </a:lnTo>
                  <a:lnTo>
                    <a:pt x="1300545" y="860387"/>
                  </a:lnTo>
                  <a:lnTo>
                    <a:pt x="1288006" y="907986"/>
                  </a:lnTo>
                  <a:lnTo>
                    <a:pt x="1272431" y="955644"/>
                  </a:lnTo>
                  <a:lnTo>
                    <a:pt x="1253817" y="1003210"/>
                  </a:lnTo>
                  <a:lnTo>
                    <a:pt x="1232160" y="1050534"/>
                  </a:lnTo>
                  <a:lnTo>
                    <a:pt x="1207456" y="1097463"/>
                  </a:lnTo>
                  <a:lnTo>
                    <a:pt x="1179702" y="1143849"/>
                  </a:lnTo>
                  <a:lnTo>
                    <a:pt x="1252601" y="1213826"/>
                  </a:lnTo>
                  <a:lnTo>
                    <a:pt x="981456" y="1233511"/>
                  </a:lnTo>
                  <a:lnTo>
                    <a:pt x="961009" y="934172"/>
                  </a:lnTo>
                  <a:lnTo>
                    <a:pt x="1033907" y="1004022"/>
                  </a:lnTo>
                  <a:lnTo>
                    <a:pt x="1061660" y="957636"/>
                  </a:lnTo>
                  <a:lnTo>
                    <a:pt x="1086364" y="910707"/>
                  </a:lnTo>
                  <a:lnTo>
                    <a:pt x="1108021" y="863383"/>
                  </a:lnTo>
                  <a:lnTo>
                    <a:pt x="1126635" y="815817"/>
                  </a:lnTo>
                  <a:lnTo>
                    <a:pt x="1142210" y="768159"/>
                  </a:lnTo>
                  <a:lnTo>
                    <a:pt x="1154749" y="720560"/>
                  </a:lnTo>
                  <a:lnTo>
                    <a:pt x="1164256" y="673171"/>
                  </a:lnTo>
                  <a:lnTo>
                    <a:pt x="1170735" y="626143"/>
                  </a:lnTo>
                  <a:lnTo>
                    <a:pt x="1174189" y="579627"/>
                  </a:lnTo>
                  <a:lnTo>
                    <a:pt x="1174623" y="533773"/>
                  </a:lnTo>
                  <a:lnTo>
                    <a:pt x="1172038" y="488732"/>
                  </a:lnTo>
                  <a:lnTo>
                    <a:pt x="1166440" y="444656"/>
                  </a:lnTo>
                  <a:lnTo>
                    <a:pt x="1157831" y="401695"/>
                  </a:lnTo>
                  <a:lnTo>
                    <a:pt x="1146216" y="360000"/>
                  </a:lnTo>
                  <a:lnTo>
                    <a:pt x="1131597" y="319722"/>
                  </a:lnTo>
                  <a:lnTo>
                    <a:pt x="1113979" y="281012"/>
                  </a:lnTo>
                  <a:lnTo>
                    <a:pt x="1093366" y="244020"/>
                  </a:lnTo>
                  <a:lnTo>
                    <a:pt x="1069760" y="208898"/>
                  </a:lnTo>
                  <a:lnTo>
                    <a:pt x="1043166" y="175797"/>
                  </a:lnTo>
                  <a:lnTo>
                    <a:pt x="1013587" y="144867"/>
                  </a:lnTo>
                </a:path>
              </a:pathLst>
            </a:custGeom>
            <a:ln w="12700">
              <a:solidFill>
                <a:srgbClr val="438A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585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52525"/>
                </a:solidFill>
              </a:rPr>
              <a:t>Pengertian</a:t>
            </a:r>
            <a:r>
              <a:rPr sz="3200" spc="-80" dirty="0">
                <a:solidFill>
                  <a:srgbClr val="252525"/>
                </a:solidFill>
              </a:rPr>
              <a:t> </a:t>
            </a:r>
            <a:r>
              <a:rPr sz="3200" dirty="0">
                <a:solidFill>
                  <a:srgbClr val="252525"/>
                </a:solidFill>
              </a:rPr>
              <a:t>filsafat</a:t>
            </a:r>
            <a:r>
              <a:rPr sz="3200" spc="-70" dirty="0">
                <a:solidFill>
                  <a:srgbClr val="252525"/>
                </a:solidFill>
              </a:rPr>
              <a:t> </a:t>
            </a:r>
            <a:r>
              <a:rPr sz="3200" dirty="0">
                <a:solidFill>
                  <a:srgbClr val="252525"/>
                </a:solidFill>
              </a:rPr>
              <a:t>menurut</a:t>
            </a:r>
            <a:r>
              <a:rPr sz="3200" spc="-85" dirty="0">
                <a:solidFill>
                  <a:srgbClr val="252525"/>
                </a:solidFill>
              </a:rPr>
              <a:t> </a:t>
            </a:r>
            <a:r>
              <a:rPr sz="3200" dirty="0">
                <a:solidFill>
                  <a:srgbClr val="252525"/>
                </a:solidFill>
              </a:rPr>
              <a:t>beberapa</a:t>
            </a:r>
            <a:r>
              <a:rPr sz="3200" spc="-75" dirty="0">
                <a:solidFill>
                  <a:srgbClr val="252525"/>
                </a:solidFill>
              </a:rPr>
              <a:t> </a:t>
            </a:r>
            <a:r>
              <a:rPr sz="3200" spc="-10" dirty="0">
                <a:solidFill>
                  <a:srgbClr val="252525"/>
                </a:solidFill>
              </a:rPr>
              <a:t>filsuf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91463" y="1788160"/>
            <a:ext cx="2153285" cy="4284980"/>
          </a:xfrm>
          <a:custGeom>
            <a:avLst/>
            <a:gdLst/>
            <a:ahLst/>
            <a:cxnLst/>
            <a:rect l="l" t="t" r="r" b="b"/>
            <a:pathLst>
              <a:path w="2153285" h="4284980">
                <a:moveTo>
                  <a:pt x="0" y="166497"/>
                </a:moveTo>
                <a:lnTo>
                  <a:pt x="5946" y="122237"/>
                </a:lnTo>
                <a:lnTo>
                  <a:pt x="22729" y="82465"/>
                </a:lnTo>
                <a:lnTo>
                  <a:pt x="48761" y="48767"/>
                </a:lnTo>
                <a:lnTo>
                  <a:pt x="82455" y="22732"/>
                </a:lnTo>
                <a:lnTo>
                  <a:pt x="122225" y="5947"/>
                </a:lnTo>
                <a:lnTo>
                  <a:pt x="166484" y="0"/>
                </a:lnTo>
                <a:lnTo>
                  <a:pt x="1986178" y="0"/>
                </a:lnTo>
                <a:lnTo>
                  <a:pt x="2030437" y="5947"/>
                </a:lnTo>
                <a:lnTo>
                  <a:pt x="2070210" y="22732"/>
                </a:lnTo>
                <a:lnTo>
                  <a:pt x="2103907" y="48767"/>
                </a:lnTo>
                <a:lnTo>
                  <a:pt x="2129942" y="82465"/>
                </a:lnTo>
                <a:lnTo>
                  <a:pt x="2146727" y="122237"/>
                </a:lnTo>
                <a:lnTo>
                  <a:pt x="2152675" y="166497"/>
                </a:lnTo>
                <a:lnTo>
                  <a:pt x="2152675" y="4118216"/>
                </a:lnTo>
                <a:lnTo>
                  <a:pt x="2146727" y="4162474"/>
                </a:lnTo>
                <a:lnTo>
                  <a:pt x="2129942" y="4202244"/>
                </a:lnTo>
                <a:lnTo>
                  <a:pt x="2103907" y="4235938"/>
                </a:lnTo>
                <a:lnTo>
                  <a:pt x="2070210" y="4261970"/>
                </a:lnTo>
                <a:lnTo>
                  <a:pt x="2030437" y="4278753"/>
                </a:lnTo>
                <a:lnTo>
                  <a:pt x="1986178" y="4284700"/>
                </a:lnTo>
                <a:lnTo>
                  <a:pt x="166484" y="4284700"/>
                </a:lnTo>
                <a:lnTo>
                  <a:pt x="122225" y="4278753"/>
                </a:lnTo>
                <a:lnTo>
                  <a:pt x="82455" y="4261970"/>
                </a:lnTo>
                <a:lnTo>
                  <a:pt x="48761" y="4235938"/>
                </a:lnTo>
                <a:lnTo>
                  <a:pt x="22729" y="4202244"/>
                </a:lnTo>
                <a:lnTo>
                  <a:pt x="5946" y="4162474"/>
                </a:lnTo>
                <a:lnTo>
                  <a:pt x="0" y="4118216"/>
                </a:lnTo>
                <a:lnTo>
                  <a:pt x="0" y="166497"/>
                </a:lnTo>
                <a:close/>
              </a:path>
            </a:pathLst>
          </a:custGeom>
          <a:ln w="25400">
            <a:solidFill>
              <a:srgbClr val="5EB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335" y="3118180"/>
            <a:ext cx="1752600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filsafat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adalah pengetahuan </a:t>
            </a:r>
            <a:r>
              <a:rPr sz="1600" dirty="0">
                <a:latin typeface="Arial MT"/>
                <a:cs typeface="Arial MT"/>
              </a:rPr>
              <a:t>tentang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segala </a:t>
            </a:r>
            <a:r>
              <a:rPr sz="1600" dirty="0">
                <a:latin typeface="Arial MT"/>
                <a:cs typeface="Arial MT"/>
              </a:rPr>
              <a:t>yang ada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atau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ilmu </a:t>
            </a:r>
            <a:r>
              <a:rPr sz="1600" dirty="0">
                <a:latin typeface="Arial MT"/>
                <a:cs typeface="Arial MT"/>
              </a:rPr>
              <a:t>pengetahuan</a:t>
            </a:r>
            <a:r>
              <a:rPr sz="1600" spc="-8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yang </a:t>
            </a:r>
            <a:r>
              <a:rPr sz="1600" dirty="0">
                <a:latin typeface="Arial MT"/>
                <a:cs typeface="Arial MT"/>
              </a:rPr>
              <a:t>berminat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mencapai </a:t>
            </a:r>
            <a:r>
              <a:rPr sz="1600" dirty="0">
                <a:latin typeface="Arial MT"/>
                <a:cs typeface="Arial MT"/>
              </a:rPr>
              <a:t>kebenaran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yang </a:t>
            </a:r>
            <a:r>
              <a:rPr sz="1600" spc="-10" dirty="0">
                <a:latin typeface="Arial MT"/>
                <a:cs typeface="Arial MT"/>
              </a:rPr>
              <a:t>asli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463" y="1950847"/>
            <a:ext cx="2038985" cy="864235"/>
          </a:xfrm>
          <a:custGeom>
            <a:avLst/>
            <a:gdLst/>
            <a:ahLst/>
            <a:cxnLst/>
            <a:rect l="l" t="t" r="r" b="b"/>
            <a:pathLst>
              <a:path w="2038985" h="864235">
                <a:moveTo>
                  <a:pt x="1315745" y="0"/>
                </a:moveTo>
                <a:lnTo>
                  <a:pt x="1315745" y="150749"/>
                </a:lnTo>
                <a:lnTo>
                  <a:pt x="0" y="150749"/>
                </a:lnTo>
                <a:lnTo>
                  <a:pt x="0" y="713358"/>
                </a:lnTo>
                <a:lnTo>
                  <a:pt x="1315745" y="713358"/>
                </a:lnTo>
                <a:lnTo>
                  <a:pt x="1315745" y="864107"/>
                </a:lnTo>
                <a:lnTo>
                  <a:pt x="2038375" y="432053"/>
                </a:lnTo>
                <a:lnTo>
                  <a:pt x="1315745" y="0"/>
                </a:lnTo>
                <a:close/>
              </a:path>
            </a:pathLst>
          </a:custGeom>
          <a:solidFill>
            <a:srgbClr val="5EB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82446" y="2145537"/>
            <a:ext cx="835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Plato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1951" y="1770507"/>
            <a:ext cx="2152650" cy="4284980"/>
          </a:xfrm>
          <a:custGeom>
            <a:avLst/>
            <a:gdLst/>
            <a:ahLst/>
            <a:cxnLst/>
            <a:rect l="l" t="t" r="r" b="b"/>
            <a:pathLst>
              <a:path w="2152650" h="4284980">
                <a:moveTo>
                  <a:pt x="0" y="166496"/>
                </a:moveTo>
                <a:lnTo>
                  <a:pt x="5947" y="122237"/>
                </a:lnTo>
                <a:lnTo>
                  <a:pt x="22733" y="82465"/>
                </a:lnTo>
                <a:lnTo>
                  <a:pt x="48768" y="48767"/>
                </a:lnTo>
                <a:lnTo>
                  <a:pt x="82465" y="22732"/>
                </a:lnTo>
                <a:lnTo>
                  <a:pt x="122237" y="5947"/>
                </a:lnTo>
                <a:lnTo>
                  <a:pt x="166497" y="0"/>
                </a:lnTo>
                <a:lnTo>
                  <a:pt x="1986152" y="0"/>
                </a:lnTo>
                <a:lnTo>
                  <a:pt x="2030412" y="5947"/>
                </a:lnTo>
                <a:lnTo>
                  <a:pt x="2070184" y="22732"/>
                </a:lnTo>
                <a:lnTo>
                  <a:pt x="2103881" y="48767"/>
                </a:lnTo>
                <a:lnTo>
                  <a:pt x="2129916" y="82465"/>
                </a:lnTo>
                <a:lnTo>
                  <a:pt x="2146702" y="122237"/>
                </a:lnTo>
                <a:lnTo>
                  <a:pt x="2152650" y="166496"/>
                </a:lnTo>
                <a:lnTo>
                  <a:pt x="2152650" y="4118292"/>
                </a:lnTo>
                <a:lnTo>
                  <a:pt x="2146702" y="4162551"/>
                </a:lnTo>
                <a:lnTo>
                  <a:pt x="2129916" y="4202320"/>
                </a:lnTo>
                <a:lnTo>
                  <a:pt x="2103881" y="4236015"/>
                </a:lnTo>
                <a:lnTo>
                  <a:pt x="2070184" y="4262047"/>
                </a:lnTo>
                <a:lnTo>
                  <a:pt x="2030412" y="4278829"/>
                </a:lnTo>
                <a:lnTo>
                  <a:pt x="1986152" y="4284776"/>
                </a:lnTo>
                <a:lnTo>
                  <a:pt x="166497" y="4284776"/>
                </a:lnTo>
                <a:lnTo>
                  <a:pt x="122237" y="4278829"/>
                </a:lnTo>
                <a:lnTo>
                  <a:pt x="82465" y="4262047"/>
                </a:lnTo>
                <a:lnTo>
                  <a:pt x="48768" y="4236015"/>
                </a:lnTo>
                <a:lnTo>
                  <a:pt x="22733" y="4202320"/>
                </a:lnTo>
                <a:lnTo>
                  <a:pt x="5947" y="4162551"/>
                </a:lnTo>
                <a:lnTo>
                  <a:pt x="0" y="4118292"/>
                </a:lnTo>
                <a:lnTo>
                  <a:pt x="0" y="166496"/>
                </a:lnTo>
                <a:close/>
              </a:path>
            </a:pathLst>
          </a:custGeom>
          <a:ln w="25400">
            <a:solidFill>
              <a:srgbClr val="4BD5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92982" y="3079749"/>
            <a:ext cx="1911985" cy="295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filsafat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adalah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ilmu </a:t>
            </a:r>
            <a:r>
              <a:rPr sz="1600" dirty="0">
                <a:latin typeface="Arial MT"/>
                <a:cs typeface="Arial MT"/>
              </a:rPr>
              <a:t>pengetahuan</a:t>
            </a:r>
            <a:r>
              <a:rPr sz="1600" spc="-8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yang </a:t>
            </a:r>
            <a:r>
              <a:rPr sz="1600" dirty="0">
                <a:latin typeface="Arial MT"/>
                <a:cs typeface="Arial MT"/>
              </a:rPr>
              <a:t>meliputi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kebenaran,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dalamnya </a:t>
            </a:r>
            <a:r>
              <a:rPr sz="1600" dirty="0">
                <a:latin typeface="Arial MT"/>
                <a:cs typeface="Arial MT"/>
              </a:rPr>
              <a:t>terkandung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ilmu-</a:t>
            </a:r>
            <a:r>
              <a:rPr sz="1600" spc="-20" dirty="0">
                <a:latin typeface="Arial MT"/>
                <a:cs typeface="Arial MT"/>
              </a:rPr>
              <a:t>ilmu </a:t>
            </a:r>
            <a:r>
              <a:rPr sz="1600" dirty="0">
                <a:latin typeface="Arial MT"/>
                <a:cs typeface="Arial MT"/>
              </a:rPr>
              <a:t>metafisika,</a:t>
            </a:r>
            <a:r>
              <a:rPr sz="1600" spc="-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logika, </a:t>
            </a:r>
            <a:r>
              <a:rPr sz="1600" dirty="0">
                <a:latin typeface="Arial MT"/>
                <a:cs typeface="Arial MT"/>
              </a:rPr>
              <a:t>retorika,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etika, </a:t>
            </a:r>
            <a:r>
              <a:rPr sz="1600" dirty="0">
                <a:latin typeface="Arial MT"/>
                <a:cs typeface="Arial MT"/>
              </a:rPr>
              <a:t>ekonomi,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politik,</a:t>
            </a:r>
            <a:r>
              <a:rPr sz="1600" spc="-7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dan </a:t>
            </a:r>
            <a:r>
              <a:rPr sz="1600" dirty="0">
                <a:latin typeface="Arial MT"/>
                <a:cs typeface="Arial MT"/>
              </a:rPr>
              <a:t>estetika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atau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filsafat </a:t>
            </a:r>
            <a:r>
              <a:rPr sz="1600" dirty="0">
                <a:latin typeface="Arial MT"/>
                <a:cs typeface="Arial MT"/>
              </a:rPr>
              <a:t>menyelidiki</a:t>
            </a:r>
            <a:r>
              <a:rPr sz="1600" spc="-7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sebab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asas</a:t>
            </a:r>
            <a:r>
              <a:rPr sz="1600" spc="-10" dirty="0">
                <a:latin typeface="Arial MT"/>
                <a:cs typeface="Arial MT"/>
              </a:rPr>
              <a:t> segala benda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71951" y="1950847"/>
            <a:ext cx="2019300" cy="973455"/>
          </a:xfrm>
          <a:custGeom>
            <a:avLst/>
            <a:gdLst/>
            <a:ahLst/>
            <a:cxnLst/>
            <a:rect l="l" t="t" r="r" b="b"/>
            <a:pathLst>
              <a:path w="2019300" h="973455">
                <a:moveTo>
                  <a:pt x="1195959" y="0"/>
                </a:moveTo>
                <a:lnTo>
                  <a:pt x="1195959" y="169672"/>
                </a:lnTo>
                <a:lnTo>
                  <a:pt x="0" y="169672"/>
                </a:lnTo>
                <a:lnTo>
                  <a:pt x="0" y="803275"/>
                </a:lnTo>
                <a:lnTo>
                  <a:pt x="1195959" y="803275"/>
                </a:lnTo>
                <a:lnTo>
                  <a:pt x="1195959" y="972947"/>
                </a:lnTo>
                <a:lnTo>
                  <a:pt x="2019173" y="486410"/>
                </a:lnTo>
                <a:lnTo>
                  <a:pt x="1195959" y="0"/>
                </a:lnTo>
                <a:close/>
              </a:path>
            </a:pathLst>
          </a:custGeom>
          <a:solidFill>
            <a:srgbClr val="4BD5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15258" y="2192781"/>
            <a:ext cx="1685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 MT"/>
                <a:cs typeface="Arial MT"/>
              </a:rPr>
              <a:t>Aristoteles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52413" y="1770507"/>
            <a:ext cx="2152650" cy="4284980"/>
          </a:xfrm>
          <a:custGeom>
            <a:avLst/>
            <a:gdLst/>
            <a:ahLst/>
            <a:cxnLst/>
            <a:rect l="l" t="t" r="r" b="b"/>
            <a:pathLst>
              <a:path w="2152650" h="4284980">
                <a:moveTo>
                  <a:pt x="0" y="166496"/>
                </a:moveTo>
                <a:lnTo>
                  <a:pt x="5947" y="122237"/>
                </a:lnTo>
                <a:lnTo>
                  <a:pt x="22732" y="82465"/>
                </a:lnTo>
                <a:lnTo>
                  <a:pt x="48767" y="48767"/>
                </a:lnTo>
                <a:lnTo>
                  <a:pt x="82465" y="22732"/>
                </a:lnTo>
                <a:lnTo>
                  <a:pt x="122237" y="5947"/>
                </a:lnTo>
                <a:lnTo>
                  <a:pt x="166496" y="0"/>
                </a:lnTo>
                <a:lnTo>
                  <a:pt x="1986280" y="0"/>
                </a:lnTo>
                <a:lnTo>
                  <a:pt x="2030530" y="5947"/>
                </a:lnTo>
                <a:lnTo>
                  <a:pt x="2070278" y="22732"/>
                </a:lnTo>
                <a:lnTo>
                  <a:pt x="2103945" y="48767"/>
                </a:lnTo>
                <a:lnTo>
                  <a:pt x="2129949" y="82465"/>
                </a:lnTo>
                <a:lnTo>
                  <a:pt x="2146711" y="122237"/>
                </a:lnTo>
                <a:lnTo>
                  <a:pt x="2152650" y="166496"/>
                </a:lnTo>
                <a:lnTo>
                  <a:pt x="2152650" y="4118292"/>
                </a:lnTo>
                <a:lnTo>
                  <a:pt x="2146711" y="4162551"/>
                </a:lnTo>
                <a:lnTo>
                  <a:pt x="2129949" y="4202320"/>
                </a:lnTo>
                <a:lnTo>
                  <a:pt x="2103945" y="4236015"/>
                </a:lnTo>
                <a:lnTo>
                  <a:pt x="2070278" y="4262047"/>
                </a:lnTo>
                <a:lnTo>
                  <a:pt x="2030530" y="4278829"/>
                </a:lnTo>
                <a:lnTo>
                  <a:pt x="1986280" y="4284776"/>
                </a:lnTo>
                <a:lnTo>
                  <a:pt x="166496" y="4284776"/>
                </a:lnTo>
                <a:lnTo>
                  <a:pt x="122237" y="4278829"/>
                </a:lnTo>
                <a:lnTo>
                  <a:pt x="82465" y="4262047"/>
                </a:lnTo>
                <a:lnTo>
                  <a:pt x="48768" y="4236015"/>
                </a:lnTo>
                <a:lnTo>
                  <a:pt x="22733" y="4202320"/>
                </a:lnTo>
                <a:lnTo>
                  <a:pt x="5947" y="4162551"/>
                </a:lnTo>
                <a:lnTo>
                  <a:pt x="0" y="4118292"/>
                </a:lnTo>
                <a:lnTo>
                  <a:pt x="0" y="166496"/>
                </a:lnTo>
                <a:close/>
              </a:path>
            </a:pathLst>
          </a:custGeom>
          <a:ln w="25400">
            <a:solidFill>
              <a:srgbClr val="97D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9131" y="3174873"/>
            <a:ext cx="184213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filsafat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adalah pengetahuan </a:t>
            </a:r>
            <a:r>
              <a:rPr sz="1600" dirty="0">
                <a:latin typeface="Arial MT"/>
                <a:cs typeface="Arial MT"/>
              </a:rPr>
              <a:t>tentang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sesuatu </a:t>
            </a:r>
            <a:r>
              <a:rPr sz="1600" dirty="0">
                <a:latin typeface="Arial MT"/>
                <a:cs typeface="Arial MT"/>
              </a:rPr>
              <a:t>yang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mahaagung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usaha-usaha </a:t>
            </a:r>
            <a:r>
              <a:rPr sz="1600" dirty="0">
                <a:latin typeface="Arial MT"/>
                <a:cs typeface="Arial MT"/>
              </a:rPr>
              <a:t>untuk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mencapainya</a:t>
            </a:r>
            <a:r>
              <a:rPr sz="1600" spc="-10" dirty="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52413" y="1950847"/>
            <a:ext cx="1897380" cy="973455"/>
          </a:xfrm>
          <a:custGeom>
            <a:avLst/>
            <a:gdLst/>
            <a:ahLst/>
            <a:cxnLst/>
            <a:rect l="l" t="t" r="r" b="b"/>
            <a:pathLst>
              <a:path w="1897379" h="973455">
                <a:moveTo>
                  <a:pt x="1074165" y="0"/>
                </a:moveTo>
                <a:lnTo>
                  <a:pt x="1074165" y="169672"/>
                </a:lnTo>
                <a:lnTo>
                  <a:pt x="0" y="169672"/>
                </a:lnTo>
                <a:lnTo>
                  <a:pt x="0" y="803275"/>
                </a:lnTo>
                <a:lnTo>
                  <a:pt x="1074165" y="803275"/>
                </a:lnTo>
                <a:lnTo>
                  <a:pt x="1074165" y="972947"/>
                </a:lnTo>
                <a:lnTo>
                  <a:pt x="1897380" y="486410"/>
                </a:lnTo>
                <a:lnTo>
                  <a:pt x="1074165" y="0"/>
                </a:lnTo>
                <a:close/>
              </a:path>
            </a:pathLst>
          </a:custGeom>
          <a:solidFill>
            <a:srgbClr val="97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81369" y="2195829"/>
            <a:ext cx="14865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Marcus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Tullius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Cicero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32875" y="1743836"/>
            <a:ext cx="2153285" cy="4284980"/>
          </a:xfrm>
          <a:custGeom>
            <a:avLst/>
            <a:gdLst/>
            <a:ahLst/>
            <a:cxnLst/>
            <a:rect l="l" t="t" r="r" b="b"/>
            <a:pathLst>
              <a:path w="2153284" h="4284980">
                <a:moveTo>
                  <a:pt x="0" y="166497"/>
                </a:moveTo>
                <a:lnTo>
                  <a:pt x="5947" y="122237"/>
                </a:lnTo>
                <a:lnTo>
                  <a:pt x="22733" y="82465"/>
                </a:lnTo>
                <a:lnTo>
                  <a:pt x="48768" y="48767"/>
                </a:lnTo>
                <a:lnTo>
                  <a:pt x="82465" y="22732"/>
                </a:lnTo>
                <a:lnTo>
                  <a:pt x="122237" y="5947"/>
                </a:lnTo>
                <a:lnTo>
                  <a:pt x="166497" y="0"/>
                </a:lnTo>
                <a:lnTo>
                  <a:pt x="1986279" y="0"/>
                </a:lnTo>
                <a:lnTo>
                  <a:pt x="2030539" y="5947"/>
                </a:lnTo>
                <a:lnTo>
                  <a:pt x="2070311" y="22732"/>
                </a:lnTo>
                <a:lnTo>
                  <a:pt x="2104008" y="48767"/>
                </a:lnTo>
                <a:lnTo>
                  <a:pt x="2130043" y="82465"/>
                </a:lnTo>
                <a:lnTo>
                  <a:pt x="2146829" y="122237"/>
                </a:lnTo>
                <a:lnTo>
                  <a:pt x="2152777" y="166497"/>
                </a:lnTo>
                <a:lnTo>
                  <a:pt x="2152777" y="4118229"/>
                </a:lnTo>
                <a:lnTo>
                  <a:pt x="2146829" y="4162488"/>
                </a:lnTo>
                <a:lnTo>
                  <a:pt x="2130043" y="4202260"/>
                </a:lnTo>
                <a:lnTo>
                  <a:pt x="2104008" y="4235958"/>
                </a:lnTo>
                <a:lnTo>
                  <a:pt x="2070311" y="4261993"/>
                </a:lnTo>
                <a:lnTo>
                  <a:pt x="2030539" y="4278778"/>
                </a:lnTo>
                <a:lnTo>
                  <a:pt x="1986279" y="4284726"/>
                </a:lnTo>
                <a:lnTo>
                  <a:pt x="166497" y="4284726"/>
                </a:lnTo>
                <a:lnTo>
                  <a:pt x="122237" y="4278778"/>
                </a:lnTo>
                <a:lnTo>
                  <a:pt x="82465" y="4261993"/>
                </a:lnTo>
                <a:lnTo>
                  <a:pt x="48768" y="4235958"/>
                </a:lnTo>
                <a:lnTo>
                  <a:pt x="22733" y="4202260"/>
                </a:lnTo>
                <a:lnTo>
                  <a:pt x="5947" y="4162488"/>
                </a:lnTo>
                <a:lnTo>
                  <a:pt x="0" y="4118229"/>
                </a:lnTo>
                <a:lnTo>
                  <a:pt x="0" y="166497"/>
                </a:lnTo>
                <a:close/>
              </a:path>
            </a:pathLst>
          </a:custGeom>
          <a:ln w="25399">
            <a:solidFill>
              <a:srgbClr val="5EBD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179814" y="3047492"/>
            <a:ext cx="191833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filsafat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itu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ilmu</a:t>
            </a:r>
            <a:r>
              <a:rPr sz="1400" spc="-10" dirty="0">
                <a:latin typeface="Arial MT"/>
                <a:cs typeface="Arial MT"/>
              </a:rPr>
              <a:t> pokok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pangkal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segala pengetahuan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mencakup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dalamnya </a:t>
            </a:r>
            <a:r>
              <a:rPr sz="1400" dirty="0">
                <a:latin typeface="Arial MT"/>
                <a:cs typeface="Arial MT"/>
              </a:rPr>
              <a:t>persoalan,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yaitu: </a:t>
            </a:r>
            <a:r>
              <a:rPr sz="1400" dirty="0">
                <a:latin typeface="Arial MT"/>
                <a:cs typeface="Arial MT"/>
              </a:rPr>
              <a:t>“apakah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dapat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kita </a:t>
            </a:r>
            <a:r>
              <a:rPr sz="1400" dirty="0">
                <a:latin typeface="Arial MT"/>
                <a:cs typeface="Arial MT"/>
              </a:rPr>
              <a:t>ketahui?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(dijawab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oleh </a:t>
            </a:r>
            <a:r>
              <a:rPr sz="1400" dirty="0">
                <a:latin typeface="Arial MT"/>
                <a:cs typeface="Arial MT"/>
              </a:rPr>
              <a:t>metafisika),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apakah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dapat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kita </a:t>
            </a:r>
            <a:r>
              <a:rPr sz="1400" dirty="0">
                <a:latin typeface="Arial MT"/>
                <a:cs typeface="Arial MT"/>
              </a:rPr>
              <a:t>kerjakan?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(dijawab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oleh </a:t>
            </a:r>
            <a:r>
              <a:rPr sz="1400" dirty="0">
                <a:latin typeface="Arial MT"/>
                <a:cs typeface="Arial MT"/>
              </a:rPr>
              <a:t>etika),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sampai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manakah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pengharapan </a:t>
            </a:r>
            <a:r>
              <a:rPr sz="1400" dirty="0">
                <a:latin typeface="Arial MT"/>
                <a:cs typeface="Arial MT"/>
              </a:rPr>
              <a:t>kita?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(dijawab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oleh </a:t>
            </a:r>
            <a:r>
              <a:rPr sz="1400" spc="-10" dirty="0">
                <a:latin typeface="Arial MT"/>
                <a:cs typeface="Arial MT"/>
              </a:rPr>
              <a:t>antropologi)”.</a:t>
            </a:r>
            <a:r>
              <a:rPr sz="1400" spc="-10" dirty="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32875" y="1950847"/>
            <a:ext cx="1994535" cy="973455"/>
          </a:xfrm>
          <a:custGeom>
            <a:avLst/>
            <a:gdLst/>
            <a:ahLst/>
            <a:cxnLst/>
            <a:rect l="l" t="t" r="r" b="b"/>
            <a:pathLst>
              <a:path w="1994534" h="973455">
                <a:moveTo>
                  <a:pt x="1171321" y="0"/>
                </a:moveTo>
                <a:lnTo>
                  <a:pt x="1171321" y="169672"/>
                </a:lnTo>
                <a:lnTo>
                  <a:pt x="0" y="169672"/>
                </a:lnTo>
                <a:lnTo>
                  <a:pt x="0" y="803275"/>
                </a:lnTo>
                <a:lnTo>
                  <a:pt x="1171321" y="803275"/>
                </a:lnTo>
                <a:lnTo>
                  <a:pt x="1171321" y="972947"/>
                </a:lnTo>
                <a:lnTo>
                  <a:pt x="1994534" y="486410"/>
                </a:lnTo>
                <a:lnTo>
                  <a:pt x="1171321" y="0"/>
                </a:lnTo>
                <a:close/>
              </a:path>
            </a:pathLst>
          </a:custGeom>
          <a:solidFill>
            <a:srgbClr val="5EB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48115" y="2208657"/>
            <a:ext cx="17335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Immanuel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Kant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4727" y="268886"/>
            <a:ext cx="396938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Kedudukan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filsafat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sebagai </a:t>
            </a:r>
            <a:r>
              <a:rPr sz="2400" b="1" i="1" dirty="0">
                <a:latin typeface="Arial"/>
                <a:cs typeface="Arial"/>
              </a:rPr>
              <a:t>The</a:t>
            </a:r>
            <a:r>
              <a:rPr sz="2400" b="1" i="1" spc="-4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Mother</a:t>
            </a:r>
            <a:r>
              <a:rPr sz="2400" b="1" i="1" spc="5" dirty="0">
                <a:latin typeface="Arial"/>
                <a:cs typeface="Arial"/>
              </a:rPr>
              <a:t> </a:t>
            </a:r>
            <a:r>
              <a:rPr sz="2400" b="1" i="1" dirty="0">
                <a:latin typeface="Arial"/>
                <a:cs typeface="Arial"/>
              </a:rPr>
              <a:t>of</a:t>
            </a:r>
            <a:r>
              <a:rPr sz="2400" b="1" i="1" spc="-20" dirty="0">
                <a:latin typeface="Arial"/>
                <a:cs typeface="Arial"/>
              </a:rPr>
              <a:t> </a:t>
            </a:r>
            <a:r>
              <a:rPr sz="2400" b="1" i="1" spc="-10" dirty="0">
                <a:latin typeface="Arial"/>
                <a:cs typeface="Arial"/>
              </a:rPr>
              <a:t>Science </a:t>
            </a:r>
            <a:r>
              <a:rPr sz="2400" b="1" dirty="0">
                <a:latin typeface="Arial"/>
                <a:cs typeface="Arial"/>
              </a:rPr>
              <a:t>(induk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ilmu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pengetahuan).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4476" y="0"/>
            <a:ext cx="6097905" cy="4640580"/>
            <a:chOff x="6094476" y="0"/>
            <a:chExt cx="6097905" cy="4640580"/>
          </a:xfrm>
        </p:grpSpPr>
        <p:sp>
          <p:nvSpPr>
            <p:cNvPr id="4" name="object 4"/>
            <p:cNvSpPr/>
            <p:nvPr/>
          </p:nvSpPr>
          <p:spPr>
            <a:xfrm>
              <a:off x="8155559" y="0"/>
              <a:ext cx="4036695" cy="3945254"/>
            </a:xfrm>
            <a:custGeom>
              <a:avLst/>
              <a:gdLst/>
              <a:ahLst/>
              <a:cxnLst/>
              <a:rect l="l" t="t" r="r" b="b"/>
              <a:pathLst>
                <a:path w="4036695" h="3945254">
                  <a:moveTo>
                    <a:pt x="2386203" y="200279"/>
                  </a:moveTo>
                  <a:lnTo>
                    <a:pt x="2185924" y="0"/>
                  </a:lnTo>
                  <a:lnTo>
                    <a:pt x="200279" y="0"/>
                  </a:lnTo>
                  <a:lnTo>
                    <a:pt x="0" y="200279"/>
                  </a:lnTo>
                  <a:lnTo>
                    <a:pt x="1193038" y="1393444"/>
                  </a:lnTo>
                  <a:lnTo>
                    <a:pt x="2386203" y="200279"/>
                  </a:lnTo>
                  <a:close/>
                </a:path>
                <a:path w="4036695" h="3945254">
                  <a:moveTo>
                    <a:pt x="4036441" y="1802638"/>
                  </a:moveTo>
                  <a:lnTo>
                    <a:pt x="3792601" y="1558798"/>
                  </a:lnTo>
                  <a:lnTo>
                    <a:pt x="2599563" y="2751963"/>
                  </a:lnTo>
                  <a:lnTo>
                    <a:pt x="3792601" y="3945001"/>
                  </a:lnTo>
                  <a:lnTo>
                    <a:pt x="4036441" y="3701161"/>
                  </a:lnTo>
                  <a:lnTo>
                    <a:pt x="4036441" y="1802638"/>
                  </a:lnTo>
                  <a:close/>
                </a:path>
                <a:path w="4036695" h="3945254">
                  <a:moveTo>
                    <a:pt x="4036441" y="0"/>
                  </a:moveTo>
                  <a:lnTo>
                    <a:pt x="2799842" y="0"/>
                  </a:lnTo>
                  <a:lnTo>
                    <a:pt x="2599563" y="200279"/>
                  </a:lnTo>
                  <a:lnTo>
                    <a:pt x="3792601" y="1393317"/>
                  </a:lnTo>
                  <a:lnTo>
                    <a:pt x="4036441" y="1149477"/>
                  </a:lnTo>
                  <a:lnTo>
                    <a:pt x="4036441" y="0"/>
                  </a:lnTo>
                  <a:close/>
                </a:path>
              </a:pathLst>
            </a:custGeom>
            <a:solidFill>
              <a:srgbClr val="97DC5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4476" y="1391411"/>
              <a:ext cx="5772912" cy="3249168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836282" y="5464683"/>
            <a:ext cx="2386330" cy="1393825"/>
          </a:xfrm>
          <a:custGeom>
            <a:avLst/>
            <a:gdLst/>
            <a:ahLst/>
            <a:cxnLst/>
            <a:rect l="l" t="t" r="r" b="b"/>
            <a:pathLst>
              <a:path w="2386329" h="1393825">
                <a:moveTo>
                  <a:pt x="1193038" y="0"/>
                </a:moveTo>
                <a:lnTo>
                  <a:pt x="0" y="1193012"/>
                </a:lnTo>
                <a:lnTo>
                  <a:pt x="200278" y="1393316"/>
                </a:lnTo>
                <a:lnTo>
                  <a:pt x="2185797" y="1393316"/>
                </a:lnTo>
                <a:lnTo>
                  <a:pt x="2386076" y="1193012"/>
                </a:lnTo>
                <a:lnTo>
                  <a:pt x="1193038" y="0"/>
                </a:lnTo>
                <a:close/>
              </a:path>
            </a:pathLst>
          </a:custGeom>
          <a:solidFill>
            <a:srgbClr val="97DC5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19099" y="1941957"/>
            <a:ext cx="6435090" cy="263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23825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Sebagai</a:t>
            </a:r>
            <a:r>
              <a:rPr sz="2000" spc="80" dirty="0">
                <a:latin typeface="Arial MT"/>
                <a:cs typeface="Arial MT"/>
              </a:rPr>
              <a:t>  </a:t>
            </a:r>
            <a:r>
              <a:rPr sz="2000" b="1" dirty="0">
                <a:latin typeface="Arial"/>
                <a:cs typeface="Arial"/>
              </a:rPr>
              <a:t>induk</a:t>
            </a:r>
            <a:r>
              <a:rPr sz="2000" b="1" spc="80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ilmu</a:t>
            </a:r>
            <a:r>
              <a:rPr sz="2000" b="1" spc="75" dirty="0">
                <a:latin typeface="Arial"/>
                <a:cs typeface="Arial"/>
              </a:rPr>
              <a:t>  </a:t>
            </a:r>
            <a:r>
              <a:rPr sz="2000" b="1" dirty="0">
                <a:latin typeface="Arial"/>
                <a:cs typeface="Arial"/>
              </a:rPr>
              <a:t>pengetahuan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7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filsafat </a:t>
            </a:r>
            <a:r>
              <a:rPr sz="2000" dirty="0">
                <a:latin typeface="Arial MT"/>
                <a:cs typeface="Arial MT"/>
              </a:rPr>
              <a:t>merupakan</a:t>
            </a:r>
            <a:r>
              <a:rPr sz="2000" spc="8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muara</a:t>
            </a:r>
            <a:r>
              <a:rPr sz="2000" spc="9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bagi</a:t>
            </a:r>
            <a:r>
              <a:rPr sz="2000" spc="9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ilmu</a:t>
            </a:r>
            <a:r>
              <a:rPr sz="2000" spc="90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pengetahuan, </a:t>
            </a:r>
            <a:r>
              <a:rPr sz="2000" dirty="0">
                <a:latin typeface="Arial MT"/>
                <a:cs typeface="Arial MT"/>
              </a:rPr>
              <a:t>termasuk</a:t>
            </a:r>
            <a:r>
              <a:rPr sz="2000" spc="204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ilmu</a:t>
            </a:r>
            <a:r>
              <a:rPr sz="2000" spc="204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pengetahuan</a:t>
            </a:r>
            <a:r>
              <a:rPr sz="2000" spc="204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204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bersifat </a:t>
            </a:r>
            <a:r>
              <a:rPr sz="2000" b="1" dirty="0">
                <a:latin typeface="Arial"/>
                <a:cs typeface="Arial"/>
              </a:rPr>
              <a:t>positivistik,</a:t>
            </a:r>
            <a:r>
              <a:rPr sz="2000" b="1" spc="250" dirty="0">
                <a:latin typeface="Arial"/>
                <a:cs typeface="Arial"/>
              </a:rPr>
              <a:t>  </a:t>
            </a:r>
            <a:r>
              <a:rPr sz="2000" dirty="0">
                <a:latin typeface="Arial MT"/>
                <a:cs typeface="Arial MT"/>
              </a:rPr>
              <a:t>seperti</a:t>
            </a:r>
            <a:r>
              <a:rPr sz="2000" spc="26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ilmu</a:t>
            </a:r>
            <a:r>
              <a:rPr sz="2000" spc="26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komunikasi</a:t>
            </a:r>
            <a:r>
              <a:rPr sz="2000" spc="260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dan </a:t>
            </a:r>
            <a:r>
              <a:rPr sz="2000" dirty="0">
                <a:latin typeface="Arial MT"/>
                <a:cs typeface="Arial MT"/>
              </a:rPr>
              <a:t>teknologi</a:t>
            </a:r>
            <a:r>
              <a:rPr sz="2000" spc="4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informasi</a:t>
            </a:r>
            <a:r>
              <a:rPr sz="2000" spc="4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yang</a:t>
            </a:r>
            <a:r>
              <a:rPr sz="2000" spc="4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baru</a:t>
            </a:r>
            <a:r>
              <a:rPr sz="2000" spc="3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saja</a:t>
            </a:r>
            <a:r>
              <a:rPr sz="2000" spc="35" dirty="0">
                <a:latin typeface="Arial MT"/>
                <a:cs typeface="Arial MT"/>
              </a:rPr>
              <a:t>  </a:t>
            </a:r>
            <a:r>
              <a:rPr sz="2000" spc="-10" dirty="0">
                <a:latin typeface="Arial MT"/>
                <a:cs typeface="Arial MT"/>
              </a:rPr>
              <a:t>muncul </a:t>
            </a:r>
            <a:r>
              <a:rPr sz="2000" dirty="0">
                <a:latin typeface="Arial MT"/>
                <a:cs typeface="Arial MT"/>
              </a:rPr>
              <a:t>dalam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era</a:t>
            </a:r>
            <a:r>
              <a:rPr sz="2000" spc="40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kemajuan</a:t>
            </a:r>
            <a:r>
              <a:rPr sz="2000" spc="40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ilmu</a:t>
            </a:r>
            <a:r>
              <a:rPr sz="2000" spc="40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pengetahuan</a:t>
            </a:r>
            <a:r>
              <a:rPr sz="2000" spc="41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dan </a:t>
            </a:r>
            <a:r>
              <a:rPr sz="2000" dirty="0">
                <a:latin typeface="Arial MT"/>
                <a:cs typeface="Arial MT"/>
              </a:rPr>
              <a:t>teknologi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(IPTEK)</a:t>
            </a:r>
            <a:endParaRPr sz="2000">
              <a:latin typeface="Arial MT"/>
              <a:cs typeface="Arial MT"/>
            </a:endParaRPr>
          </a:p>
          <a:p>
            <a:pPr marL="1247140">
              <a:lnSpc>
                <a:spcPct val="100000"/>
              </a:lnSpc>
              <a:spcBef>
                <a:spcPts val="1360"/>
              </a:spcBef>
            </a:pPr>
            <a:r>
              <a:rPr sz="2000" dirty="0">
                <a:latin typeface="Arial MT"/>
                <a:cs typeface="Arial MT"/>
              </a:rPr>
              <a:t>Menurut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Bagus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Filsafat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menunjukkan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bahwa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4534" y="4553458"/>
            <a:ext cx="39903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84225" algn="l"/>
                <a:tab pos="1822450" algn="l"/>
                <a:tab pos="2832735" algn="l"/>
              </a:tabLst>
            </a:pPr>
            <a:r>
              <a:rPr sz="2000" spc="-10" dirty="0">
                <a:latin typeface="Arial MT"/>
                <a:cs typeface="Arial MT"/>
              </a:rPr>
              <a:t>tidak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pernah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secara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sempurna</a:t>
            </a:r>
            <a:endParaRPr sz="2000">
              <a:latin typeface="Arial MT"/>
              <a:cs typeface="Arial MT"/>
            </a:endParaRPr>
          </a:p>
          <a:p>
            <a:pPr marR="6985" algn="r">
              <a:lnSpc>
                <a:spcPct val="100000"/>
              </a:lnSpc>
            </a:pPr>
            <a:r>
              <a:rPr sz="2000" spc="-10" dirty="0">
                <a:latin typeface="Arial MT"/>
                <a:cs typeface="Arial MT"/>
              </a:rPr>
              <a:t>tentang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4098" y="4553458"/>
            <a:ext cx="9874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 MT"/>
                <a:cs typeface="Arial MT"/>
              </a:rPr>
              <a:t>manusia memiliki segala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6059" y="4858258"/>
            <a:ext cx="3988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</a:tabLst>
            </a:pPr>
            <a:r>
              <a:rPr sz="2000" spc="-10" dirty="0">
                <a:latin typeface="Arial MT"/>
                <a:cs typeface="Arial MT"/>
              </a:rPr>
              <a:t>pengertian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menyeluruh</a:t>
            </a:r>
            <a:endParaRPr sz="2000">
              <a:latin typeface="Arial MT"/>
              <a:cs typeface="Arial MT"/>
            </a:endParaRPr>
          </a:p>
          <a:p>
            <a:pPr marL="45720">
              <a:lnSpc>
                <a:spcPct val="100000"/>
              </a:lnSpc>
              <a:tabLst>
                <a:tab pos="1431290" algn="l"/>
                <a:tab pos="2477135" algn="l"/>
              </a:tabLst>
            </a:pPr>
            <a:r>
              <a:rPr sz="2000" spc="-10" dirty="0">
                <a:latin typeface="Arial MT"/>
                <a:cs typeface="Arial MT"/>
              </a:rPr>
              <a:t>sesuatu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yang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dimaksudkan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54098" y="5467908"/>
            <a:ext cx="52000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52295" algn="l"/>
                <a:tab pos="2773045" algn="l"/>
                <a:tab pos="4549775" algn="l"/>
              </a:tabLst>
            </a:pPr>
            <a:r>
              <a:rPr sz="2000" spc="-10" dirty="0">
                <a:latin typeface="Arial MT"/>
                <a:cs typeface="Arial MT"/>
              </a:rPr>
              <a:t>kebijaksanaan,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20" dirty="0">
                <a:latin typeface="Arial MT"/>
                <a:cs typeface="Arial MT"/>
              </a:rPr>
              <a:t>namun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terus-menerus</a:t>
            </a:r>
            <a:r>
              <a:rPr sz="2000" dirty="0">
                <a:latin typeface="Arial MT"/>
                <a:cs typeface="Arial MT"/>
              </a:rPr>
              <a:t>	</a:t>
            </a:r>
            <a:r>
              <a:rPr sz="2000" spc="-10" dirty="0">
                <a:latin typeface="Arial MT"/>
                <a:cs typeface="Arial MT"/>
              </a:rPr>
              <a:t>harus mengejarnya.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6852" rIns="0" bIns="0" rtlCol="0">
            <a:spAutoFit/>
          </a:bodyPr>
          <a:lstStyle/>
          <a:p>
            <a:pPr marL="19437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52525"/>
                </a:solidFill>
              </a:rPr>
              <a:t>Empat</a:t>
            </a:r>
            <a:r>
              <a:rPr sz="2400" spc="-7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Cabang</a:t>
            </a:r>
            <a:r>
              <a:rPr sz="2400" spc="-2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Ilmu</a:t>
            </a:r>
            <a:r>
              <a:rPr sz="2400" spc="-70" dirty="0">
                <a:solidFill>
                  <a:srgbClr val="252525"/>
                </a:solidFill>
              </a:rPr>
              <a:t> </a:t>
            </a:r>
            <a:r>
              <a:rPr sz="2400" spc="-10" dirty="0">
                <a:solidFill>
                  <a:srgbClr val="252525"/>
                </a:solidFill>
              </a:rPr>
              <a:t>Filsafat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4428997" y="1860423"/>
            <a:ext cx="3613150" cy="4749165"/>
            <a:chOff x="4428997" y="1860423"/>
            <a:chExt cx="3613150" cy="4749165"/>
          </a:xfrm>
        </p:grpSpPr>
        <p:sp>
          <p:nvSpPr>
            <p:cNvPr id="4" name="object 4"/>
            <p:cNvSpPr/>
            <p:nvPr/>
          </p:nvSpPr>
          <p:spPr>
            <a:xfrm>
              <a:off x="4428998" y="4647971"/>
              <a:ext cx="3171190" cy="1402080"/>
            </a:xfrm>
            <a:custGeom>
              <a:avLst/>
              <a:gdLst/>
              <a:ahLst/>
              <a:cxnLst/>
              <a:rect l="l" t="t" r="r" b="b"/>
              <a:pathLst>
                <a:path w="3171190" h="1402079">
                  <a:moveTo>
                    <a:pt x="3170809" y="749655"/>
                  </a:moveTo>
                  <a:lnTo>
                    <a:pt x="3129762" y="718032"/>
                  </a:lnTo>
                  <a:lnTo>
                    <a:pt x="3092907" y="688213"/>
                  </a:lnTo>
                  <a:lnTo>
                    <a:pt x="3059519" y="659917"/>
                  </a:lnTo>
                  <a:lnTo>
                    <a:pt x="3028810" y="632879"/>
                  </a:lnTo>
                  <a:lnTo>
                    <a:pt x="3000070" y="606806"/>
                  </a:lnTo>
                  <a:lnTo>
                    <a:pt x="2945434" y="556488"/>
                  </a:lnTo>
                  <a:lnTo>
                    <a:pt x="2918041" y="531672"/>
                  </a:lnTo>
                  <a:lnTo>
                    <a:pt x="2859379" y="481406"/>
                  </a:lnTo>
                  <a:lnTo>
                    <a:pt x="2826613" y="455371"/>
                  </a:lnTo>
                  <a:lnTo>
                    <a:pt x="2790558" y="428383"/>
                  </a:lnTo>
                  <a:lnTo>
                    <a:pt x="2750451" y="400164"/>
                  </a:lnTo>
                  <a:lnTo>
                    <a:pt x="2705570" y="370433"/>
                  </a:lnTo>
                  <a:lnTo>
                    <a:pt x="2655138" y="338912"/>
                  </a:lnTo>
                  <a:lnTo>
                    <a:pt x="2598432" y="305333"/>
                  </a:lnTo>
                  <a:lnTo>
                    <a:pt x="2534691" y="269405"/>
                  </a:lnTo>
                  <a:lnTo>
                    <a:pt x="2463165" y="230860"/>
                  </a:lnTo>
                  <a:lnTo>
                    <a:pt x="2405392" y="222021"/>
                  </a:lnTo>
                  <a:lnTo>
                    <a:pt x="2353564" y="218274"/>
                  </a:lnTo>
                  <a:lnTo>
                    <a:pt x="2306447" y="219087"/>
                  </a:lnTo>
                  <a:lnTo>
                    <a:pt x="2262809" y="223913"/>
                  </a:lnTo>
                  <a:lnTo>
                    <a:pt x="2221433" y="232194"/>
                  </a:lnTo>
                  <a:lnTo>
                    <a:pt x="2181072" y="243395"/>
                  </a:lnTo>
                  <a:lnTo>
                    <a:pt x="2140521" y="256946"/>
                  </a:lnTo>
                  <a:lnTo>
                    <a:pt x="2098522" y="272313"/>
                  </a:lnTo>
                  <a:lnTo>
                    <a:pt x="2053869" y="288950"/>
                  </a:lnTo>
                  <a:lnTo>
                    <a:pt x="2005330" y="306298"/>
                  </a:lnTo>
                  <a:lnTo>
                    <a:pt x="1963686" y="317563"/>
                  </a:lnTo>
                  <a:lnTo>
                    <a:pt x="1924761" y="330962"/>
                  </a:lnTo>
                  <a:lnTo>
                    <a:pt x="1887397" y="346036"/>
                  </a:lnTo>
                  <a:lnTo>
                    <a:pt x="1850491" y="362343"/>
                  </a:lnTo>
                  <a:lnTo>
                    <a:pt x="1812899" y="379437"/>
                  </a:lnTo>
                  <a:lnTo>
                    <a:pt x="1773478" y="396875"/>
                  </a:lnTo>
                  <a:lnTo>
                    <a:pt x="1731124" y="414185"/>
                  </a:lnTo>
                  <a:lnTo>
                    <a:pt x="1684693" y="430936"/>
                  </a:lnTo>
                  <a:lnTo>
                    <a:pt x="1633054" y="446671"/>
                  </a:lnTo>
                  <a:lnTo>
                    <a:pt x="1575079" y="460946"/>
                  </a:lnTo>
                  <a:lnTo>
                    <a:pt x="1509649" y="473303"/>
                  </a:lnTo>
                  <a:lnTo>
                    <a:pt x="1453400" y="471271"/>
                  </a:lnTo>
                  <a:lnTo>
                    <a:pt x="1394993" y="469747"/>
                  </a:lnTo>
                  <a:lnTo>
                    <a:pt x="1334947" y="468782"/>
                  </a:lnTo>
                  <a:lnTo>
                    <a:pt x="1273771" y="468426"/>
                  </a:lnTo>
                  <a:lnTo>
                    <a:pt x="1212011" y="468757"/>
                  </a:lnTo>
                  <a:lnTo>
                    <a:pt x="1150175" y="469811"/>
                  </a:lnTo>
                  <a:lnTo>
                    <a:pt x="1088783" y="471639"/>
                  </a:lnTo>
                  <a:lnTo>
                    <a:pt x="1028369" y="474332"/>
                  </a:lnTo>
                  <a:lnTo>
                    <a:pt x="969467" y="477913"/>
                  </a:lnTo>
                  <a:lnTo>
                    <a:pt x="912571" y="482447"/>
                  </a:lnTo>
                  <a:lnTo>
                    <a:pt x="858215" y="487997"/>
                  </a:lnTo>
                  <a:lnTo>
                    <a:pt x="806945" y="494626"/>
                  </a:lnTo>
                  <a:lnTo>
                    <a:pt x="759256" y="502373"/>
                  </a:lnTo>
                  <a:lnTo>
                    <a:pt x="715683" y="511302"/>
                  </a:lnTo>
                  <a:lnTo>
                    <a:pt x="676744" y="521474"/>
                  </a:lnTo>
                  <a:lnTo>
                    <a:pt x="614870" y="545757"/>
                  </a:lnTo>
                  <a:lnTo>
                    <a:pt x="577850" y="575665"/>
                  </a:lnTo>
                  <a:lnTo>
                    <a:pt x="546379" y="619201"/>
                  </a:lnTo>
                  <a:lnTo>
                    <a:pt x="537502" y="657758"/>
                  </a:lnTo>
                  <a:lnTo>
                    <a:pt x="540893" y="675271"/>
                  </a:lnTo>
                  <a:lnTo>
                    <a:pt x="562063" y="706996"/>
                  </a:lnTo>
                  <a:lnTo>
                    <a:pt x="600735" y="734568"/>
                  </a:lnTo>
                  <a:lnTo>
                    <a:pt x="654875" y="758329"/>
                  </a:lnTo>
                  <a:lnTo>
                    <a:pt x="722426" y="778611"/>
                  </a:lnTo>
                  <a:lnTo>
                    <a:pt x="760590" y="787552"/>
                  </a:lnTo>
                  <a:lnTo>
                    <a:pt x="801357" y="795743"/>
                  </a:lnTo>
                  <a:lnTo>
                    <a:pt x="844461" y="803236"/>
                  </a:lnTo>
                  <a:lnTo>
                    <a:pt x="889647" y="810069"/>
                  </a:lnTo>
                  <a:lnTo>
                    <a:pt x="936663" y="816279"/>
                  </a:lnTo>
                  <a:lnTo>
                    <a:pt x="985253" y="821905"/>
                  </a:lnTo>
                  <a:lnTo>
                    <a:pt x="1035164" y="826985"/>
                  </a:lnTo>
                  <a:lnTo>
                    <a:pt x="1086142" y="831583"/>
                  </a:lnTo>
                  <a:lnTo>
                    <a:pt x="1137920" y="835723"/>
                  </a:lnTo>
                  <a:lnTo>
                    <a:pt x="1190269" y="839444"/>
                  </a:lnTo>
                  <a:lnTo>
                    <a:pt x="1242910" y="842797"/>
                  </a:lnTo>
                  <a:lnTo>
                    <a:pt x="1295603" y="845820"/>
                  </a:lnTo>
                  <a:lnTo>
                    <a:pt x="1400111" y="851027"/>
                  </a:lnTo>
                  <a:lnTo>
                    <a:pt x="1644396" y="861161"/>
                  </a:lnTo>
                  <a:lnTo>
                    <a:pt x="1685137" y="871816"/>
                  </a:lnTo>
                  <a:lnTo>
                    <a:pt x="1687398" y="872248"/>
                  </a:lnTo>
                  <a:lnTo>
                    <a:pt x="1632204" y="880211"/>
                  </a:lnTo>
                  <a:lnTo>
                    <a:pt x="1514475" y="879348"/>
                  </a:lnTo>
                  <a:lnTo>
                    <a:pt x="1405064" y="877277"/>
                  </a:lnTo>
                  <a:lnTo>
                    <a:pt x="1303642" y="874064"/>
                  </a:lnTo>
                  <a:lnTo>
                    <a:pt x="1209941" y="869797"/>
                  </a:lnTo>
                  <a:lnTo>
                    <a:pt x="1123632" y="864539"/>
                  </a:lnTo>
                  <a:lnTo>
                    <a:pt x="1044448" y="858342"/>
                  </a:lnTo>
                  <a:lnTo>
                    <a:pt x="972083" y="851293"/>
                  </a:lnTo>
                  <a:lnTo>
                    <a:pt x="906246" y="843445"/>
                  </a:lnTo>
                  <a:lnTo>
                    <a:pt x="846620" y="834885"/>
                  </a:lnTo>
                  <a:lnTo>
                    <a:pt x="792937" y="825665"/>
                  </a:lnTo>
                  <a:lnTo>
                    <a:pt x="744867" y="815848"/>
                  </a:lnTo>
                  <a:lnTo>
                    <a:pt x="702144" y="805522"/>
                  </a:lnTo>
                  <a:lnTo>
                    <a:pt x="664464" y="794740"/>
                  </a:lnTo>
                  <a:lnTo>
                    <a:pt x="603034" y="772096"/>
                  </a:lnTo>
                  <a:lnTo>
                    <a:pt x="558190" y="748474"/>
                  </a:lnTo>
                  <a:lnTo>
                    <a:pt x="527583" y="724395"/>
                  </a:lnTo>
                  <a:lnTo>
                    <a:pt x="503161" y="688657"/>
                  </a:lnTo>
                  <a:lnTo>
                    <a:pt x="497420" y="654964"/>
                  </a:lnTo>
                  <a:lnTo>
                    <a:pt x="498271" y="644512"/>
                  </a:lnTo>
                  <a:lnTo>
                    <a:pt x="500011" y="634568"/>
                  </a:lnTo>
                  <a:lnTo>
                    <a:pt x="502348" y="625182"/>
                  </a:lnTo>
                  <a:lnTo>
                    <a:pt x="509930" y="601141"/>
                  </a:lnTo>
                  <a:lnTo>
                    <a:pt x="511683" y="594715"/>
                  </a:lnTo>
                  <a:lnTo>
                    <a:pt x="560603" y="537616"/>
                  </a:lnTo>
                  <a:lnTo>
                    <a:pt x="598258" y="516496"/>
                  </a:lnTo>
                  <a:lnTo>
                    <a:pt x="642162" y="499491"/>
                  </a:lnTo>
                  <a:lnTo>
                    <a:pt x="690422" y="485990"/>
                  </a:lnTo>
                  <a:lnTo>
                    <a:pt x="741108" y="475373"/>
                  </a:lnTo>
                  <a:lnTo>
                    <a:pt x="792340" y="467029"/>
                  </a:lnTo>
                  <a:lnTo>
                    <a:pt x="842175" y="460324"/>
                  </a:lnTo>
                  <a:lnTo>
                    <a:pt x="888746" y="454634"/>
                  </a:lnTo>
                  <a:lnTo>
                    <a:pt x="866317" y="423799"/>
                  </a:lnTo>
                  <a:lnTo>
                    <a:pt x="841565" y="387642"/>
                  </a:lnTo>
                  <a:lnTo>
                    <a:pt x="786282" y="305193"/>
                  </a:lnTo>
                  <a:lnTo>
                    <a:pt x="756361" y="261797"/>
                  </a:lnTo>
                  <a:lnTo>
                    <a:pt x="725322" y="218871"/>
                  </a:lnTo>
                  <a:lnTo>
                    <a:pt x="693496" y="177888"/>
                  </a:lnTo>
                  <a:lnTo>
                    <a:pt x="661162" y="140284"/>
                  </a:lnTo>
                  <a:lnTo>
                    <a:pt x="628650" y="107518"/>
                  </a:lnTo>
                  <a:lnTo>
                    <a:pt x="596239" y="81013"/>
                  </a:lnTo>
                  <a:lnTo>
                    <a:pt x="533019" y="52654"/>
                  </a:lnTo>
                  <a:lnTo>
                    <a:pt x="502818" y="53682"/>
                  </a:lnTo>
                  <a:lnTo>
                    <a:pt x="473964" y="66776"/>
                  </a:lnTo>
                  <a:lnTo>
                    <a:pt x="462737" y="67183"/>
                  </a:lnTo>
                  <a:lnTo>
                    <a:pt x="428891" y="26390"/>
                  </a:lnTo>
                  <a:lnTo>
                    <a:pt x="400570" y="6159"/>
                  </a:lnTo>
                  <a:lnTo>
                    <a:pt x="360870" y="0"/>
                  </a:lnTo>
                  <a:lnTo>
                    <a:pt x="306959" y="18389"/>
                  </a:lnTo>
                  <a:lnTo>
                    <a:pt x="278409" y="15760"/>
                  </a:lnTo>
                  <a:lnTo>
                    <a:pt x="252539" y="8191"/>
                  </a:lnTo>
                  <a:lnTo>
                    <a:pt x="224866" y="1524"/>
                  </a:lnTo>
                  <a:lnTo>
                    <a:pt x="190881" y="1600"/>
                  </a:lnTo>
                  <a:lnTo>
                    <a:pt x="146126" y="14249"/>
                  </a:lnTo>
                  <a:lnTo>
                    <a:pt x="86106" y="45313"/>
                  </a:lnTo>
                  <a:lnTo>
                    <a:pt x="77241" y="58102"/>
                  </a:lnTo>
                  <a:lnTo>
                    <a:pt x="91579" y="73571"/>
                  </a:lnTo>
                  <a:lnTo>
                    <a:pt x="109943" y="89712"/>
                  </a:lnTo>
                  <a:lnTo>
                    <a:pt x="113157" y="104495"/>
                  </a:lnTo>
                  <a:lnTo>
                    <a:pt x="96037" y="110604"/>
                  </a:lnTo>
                  <a:lnTo>
                    <a:pt x="68961" y="111277"/>
                  </a:lnTo>
                  <a:lnTo>
                    <a:pt x="35674" y="120700"/>
                  </a:lnTo>
                  <a:lnTo>
                    <a:pt x="0" y="153009"/>
                  </a:lnTo>
                  <a:lnTo>
                    <a:pt x="29870" y="194640"/>
                  </a:lnTo>
                  <a:lnTo>
                    <a:pt x="60947" y="239191"/>
                  </a:lnTo>
                  <a:lnTo>
                    <a:pt x="93014" y="286143"/>
                  </a:lnTo>
                  <a:lnTo>
                    <a:pt x="125831" y="334937"/>
                  </a:lnTo>
                  <a:lnTo>
                    <a:pt x="260134" y="537476"/>
                  </a:lnTo>
                  <a:lnTo>
                    <a:pt x="293331" y="587197"/>
                  </a:lnTo>
                  <a:lnTo>
                    <a:pt x="325920" y="635444"/>
                  </a:lnTo>
                  <a:lnTo>
                    <a:pt x="357695" y="681672"/>
                  </a:lnTo>
                  <a:lnTo>
                    <a:pt x="388404" y="725322"/>
                  </a:lnTo>
                  <a:lnTo>
                    <a:pt x="417830" y="765860"/>
                  </a:lnTo>
                  <a:lnTo>
                    <a:pt x="445757" y="802716"/>
                  </a:lnTo>
                  <a:lnTo>
                    <a:pt x="471944" y="835355"/>
                  </a:lnTo>
                  <a:lnTo>
                    <a:pt x="518223" y="885736"/>
                  </a:lnTo>
                  <a:lnTo>
                    <a:pt x="554863" y="912596"/>
                  </a:lnTo>
                  <a:lnTo>
                    <a:pt x="600481" y="935342"/>
                  </a:lnTo>
                  <a:lnTo>
                    <a:pt x="647446" y="959650"/>
                  </a:lnTo>
                  <a:lnTo>
                    <a:pt x="695477" y="985227"/>
                  </a:lnTo>
                  <a:lnTo>
                    <a:pt x="744308" y="1011758"/>
                  </a:lnTo>
                  <a:lnTo>
                    <a:pt x="942301" y="1121029"/>
                  </a:lnTo>
                  <a:lnTo>
                    <a:pt x="991133" y="1147559"/>
                  </a:lnTo>
                  <a:lnTo>
                    <a:pt x="1039177" y="1173137"/>
                  </a:lnTo>
                  <a:lnTo>
                    <a:pt x="1086142" y="1197457"/>
                  </a:lnTo>
                  <a:lnTo>
                    <a:pt x="1131798" y="1220190"/>
                  </a:lnTo>
                  <a:lnTo>
                    <a:pt x="1175842" y="1241044"/>
                  </a:lnTo>
                  <a:lnTo>
                    <a:pt x="1218031" y="1259674"/>
                  </a:lnTo>
                  <a:lnTo>
                    <a:pt x="1258087" y="1275778"/>
                  </a:lnTo>
                  <a:lnTo>
                    <a:pt x="1295755" y="1289050"/>
                  </a:lnTo>
                  <a:lnTo>
                    <a:pt x="1362837" y="1305775"/>
                  </a:lnTo>
                  <a:lnTo>
                    <a:pt x="1386624" y="1306868"/>
                  </a:lnTo>
                  <a:lnTo>
                    <a:pt x="1414741" y="1305750"/>
                  </a:lnTo>
                  <a:lnTo>
                    <a:pt x="1482750" y="1297482"/>
                  </a:lnTo>
                  <a:lnTo>
                    <a:pt x="1522082" y="1290612"/>
                  </a:lnTo>
                  <a:lnTo>
                    <a:pt x="1564576" y="1282128"/>
                  </a:lnTo>
                  <a:lnTo>
                    <a:pt x="1609940" y="1272171"/>
                  </a:lnTo>
                  <a:lnTo>
                    <a:pt x="1657896" y="1260894"/>
                  </a:lnTo>
                  <a:lnTo>
                    <a:pt x="1708162" y="1248435"/>
                  </a:lnTo>
                  <a:lnTo>
                    <a:pt x="1760423" y="1234935"/>
                  </a:lnTo>
                  <a:lnTo>
                    <a:pt x="1814423" y="1220558"/>
                  </a:lnTo>
                  <a:lnTo>
                    <a:pt x="1869859" y="1205445"/>
                  </a:lnTo>
                  <a:lnTo>
                    <a:pt x="1983892" y="1173607"/>
                  </a:lnTo>
                  <a:lnTo>
                    <a:pt x="2181072" y="1117752"/>
                  </a:lnTo>
                  <a:lnTo>
                    <a:pt x="2215375" y="1152017"/>
                  </a:lnTo>
                  <a:lnTo>
                    <a:pt x="2438527" y="1401787"/>
                  </a:lnTo>
                  <a:lnTo>
                    <a:pt x="3170809" y="74965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5891" y="5370576"/>
              <a:ext cx="1286255" cy="12390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08977" y="5372481"/>
              <a:ext cx="1179195" cy="1133475"/>
            </a:xfrm>
            <a:custGeom>
              <a:avLst/>
              <a:gdLst/>
              <a:ahLst/>
              <a:cxnLst/>
              <a:rect l="l" t="t" r="r" b="b"/>
              <a:pathLst>
                <a:path w="1179195" h="1133475">
                  <a:moveTo>
                    <a:pt x="862583" y="0"/>
                  </a:moveTo>
                  <a:lnTo>
                    <a:pt x="0" y="785888"/>
                  </a:lnTo>
                  <a:lnTo>
                    <a:pt x="316611" y="1133360"/>
                  </a:lnTo>
                  <a:lnTo>
                    <a:pt x="1179195" y="347522"/>
                  </a:lnTo>
                  <a:lnTo>
                    <a:pt x="862583" y="0"/>
                  </a:lnTo>
                  <a:close/>
                </a:path>
              </a:pathLst>
            </a:custGeom>
            <a:solidFill>
              <a:srgbClr val="4BD5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4576" y="1860423"/>
              <a:ext cx="2019300" cy="293090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616" y="1146596"/>
            <a:ext cx="4040504" cy="505396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000" spc="-10" dirty="0">
                <a:latin typeface="Arial MT"/>
                <a:cs typeface="Arial MT"/>
              </a:rPr>
              <a:t>Metafisika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dirty="0">
                <a:latin typeface="Arial MT"/>
                <a:cs typeface="Arial MT"/>
              </a:rPr>
              <a:t>Cabang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filsafat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10" dirty="0">
                <a:latin typeface="Arial MT"/>
                <a:cs typeface="Arial MT"/>
              </a:rPr>
              <a:t> mempelajari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mula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segala</a:t>
            </a:r>
            <a:endParaRPr sz="1400">
              <a:latin typeface="Arial MT"/>
              <a:cs typeface="Arial MT"/>
            </a:endParaRPr>
          </a:p>
          <a:p>
            <a:pPr marL="12700" marR="70485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sesuatu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yang-</a:t>
            </a:r>
            <a:r>
              <a:rPr sz="1400" dirty="0">
                <a:latin typeface="Arial MT"/>
                <a:cs typeface="Arial MT"/>
              </a:rPr>
              <a:t>ada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mungkin-</a:t>
            </a:r>
            <a:r>
              <a:rPr sz="1400" spc="-20" dirty="0">
                <a:latin typeface="Arial MT"/>
                <a:cs typeface="Arial MT"/>
              </a:rPr>
              <a:t>ada. </a:t>
            </a:r>
            <a:r>
              <a:rPr sz="1400" dirty="0">
                <a:latin typeface="Arial MT"/>
                <a:cs typeface="Arial MT"/>
              </a:rPr>
              <a:t>Metafisika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terdiri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240029" indent="-227329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Metafisika</a:t>
            </a:r>
            <a:r>
              <a:rPr sz="1400" spc="-7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Arial MT"/>
                <a:cs typeface="Arial MT"/>
              </a:rPr>
              <a:t>Umum</a:t>
            </a:r>
            <a:endParaRPr sz="1400">
              <a:latin typeface="Arial MT"/>
              <a:cs typeface="Arial MT"/>
            </a:endParaRPr>
          </a:p>
          <a:p>
            <a:pPr marL="257810" marR="33083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Ontologi,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yaitu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ilmu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membahas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segala </a:t>
            </a:r>
            <a:r>
              <a:rPr sz="1400" dirty="0">
                <a:latin typeface="Arial MT"/>
                <a:cs typeface="Arial MT"/>
              </a:rPr>
              <a:t>sesuatu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ada,</a:t>
            </a:r>
            <a:endParaRPr sz="1400">
              <a:latin typeface="Arial MT"/>
              <a:cs typeface="Arial MT"/>
            </a:endParaRPr>
          </a:p>
          <a:p>
            <a:pPr marL="208279" indent="-195580">
              <a:lnSpc>
                <a:spcPct val="100000"/>
              </a:lnSpc>
              <a:buAutoNum type="arabicPeriod" startAt="2"/>
              <a:tabLst>
                <a:tab pos="208279" algn="l"/>
              </a:tabLst>
            </a:pPr>
            <a:r>
              <a:rPr sz="1400" dirty="0">
                <a:latin typeface="Arial MT"/>
                <a:cs typeface="Arial MT"/>
              </a:rPr>
              <a:t>Metafisika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khusus</a:t>
            </a:r>
            <a:endParaRPr sz="1400">
              <a:latin typeface="Arial MT"/>
              <a:cs typeface="Arial MT"/>
            </a:endParaRPr>
          </a:p>
          <a:p>
            <a:pPr marL="401955" lvl="1" indent="-191135">
              <a:lnSpc>
                <a:spcPct val="100000"/>
              </a:lnSpc>
              <a:buAutoNum type="alphaLcPeriod"/>
              <a:tabLst>
                <a:tab pos="401955" algn="l"/>
              </a:tabLst>
            </a:pPr>
            <a:r>
              <a:rPr sz="1400" spc="-25" dirty="0">
                <a:latin typeface="Arial MT"/>
                <a:cs typeface="Arial MT"/>
              </a:rPr>
              <a:t>Teodesi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membahas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adanya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Tuhan</a:t>
            </a:r>
            <a:endParaRPr sz="1400">
              <a:latin typeface="Arial MT"/>
              <a:cs typeface="Arial MT"/>
            </a:endParaRPr>
          </a:p>
          <a:p>
            <a:pPr marL="404495" marR="371475" lvl="1" indent="-194310">
              <a:lnSpc>
                <a:spcPct val="100000"/>
              </a:lnSpc>
              <a:buAutoNum type="alphaLcPeriod"/>
              <a:tabLst>
                <a:tab pos="407034" algn="l"/>
              </a:tabLst>
            </a:pPr>
            <a:r>
              <a:rPr sz="1400" dirty="0">
                <a:latin typeface="Arial MT"/>
                <a:cs typeface="Arial MT"/>
              </a:rPr>
              <a:t>Kosmologi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membahas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adanya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alam 	</a:t>
            </a:r>
            <a:r>
              <a:rPr sz="1400" spc="-10" dirty="0">
                <a:latin typeface="Arial MT"/>
                <a:cs typeface="Arial MT"/>
              </a:rPr>
              <a:t>semesta</a:t>
            </a:r>
            <a:endParaRPr sz="1400">
              <a:latin typeface="Arial MT"/>
              <a:cs typeface="Arial MT"/>
            </a:endParaRPr>
          </a:p>
          <a:p>
            <a:pPr marL="385445" marR="7620" lvl="1" indent="-175260">
              <a:lnSpc>
                <a:spcPct val="100000"/>
              </a:lnSpc>
              <a:buAutoNum type="alphaLcPeriod"/>
              <a:tabLst>
                <a:tab pos="407034" algn="l"/>
              </a:tabLst>
            </a:pPr>
            <a:r>
              <a:rPr sz="1400" dirty="0">
                <a:latin typeface="Arial MT"/>
                <a:cs typeface="Arial MT"/>
              </a:rPr>
              <a:t>Antropologi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metafisik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membahas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adanya 	manusia.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sz="2000" spc="-10" dirty="0">
                <a:latin typeface="Arial MT"/>
                <a:cs typeface="Arial MT"/>
              </a:rPr>
              <a:t>Epistemologi</a:t>
            </a:r>
            <a:endParaRPr sz="2000">
              <a:latin typeface="Arial MT"/>
              <a:cs typeface="Arial MT"/>
            </a:endParaRPr>
          </a:p>
          <a:p>
            <a:pPr marL="12700" marR="181610" algn="just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latin typeface="Arial MT"/>
                <a:cs typeface="Arial MT"/>
              </a:rPr>
              <a:t>Cabang</a:t>
            </a:r>
            <a:r>
              <a:rPr sz="1400" spc="4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filsafat</a:t>
            </a:r>
            <a:r>
              <a:rPr sz="1400" spc="47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mempelajari</a:t>
            </a:r>
            <a:r>
              <a:rPr sz="1400" spc="459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seluk</a:t>
            </a:r>
            <a:r>
              <a:rPr sz="1400" spc="46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beluk </a:t>
            </a:r>
            <a:r>
              <a:rPr sz="1400" dirty="0">
                <a:latin typeface="Arial MT"/>
                <a:cs typeface="Arial MT"/>
              </a:rPr>
              <a:t>pengetahuan.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epistemologi,</a:t>
            </a:r>
            <a:r>
              <a:rPr sz="1400" spc="3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terkandung pertanyaan-</a:t>
            </a:r>
            <a:r>
              <a:rPr sz="1400" dirty="0">
                <a:latin typeface="Arial MT"/>
                <a:cs typeface="Arial MT"/>
              </a:rPr>
              <a:t>pertanyaan</a:t>
            </a:r>
            <a:r>
              <a:rPr sz="1400" spc="409" dirty="0">
                <a:latin typeface="Arial MT"/>
                <a:cs typeface="Arial MT"/>
              </a:rPr>
              <a:t>   </a:t>
            </a:r>
            <a:r>
              <a:rPr sz="1400" dirty="0">
                <a:latin typeface="Arial MT"/>
                <a:cs typeface="Arial MT"/>
              </a:rPr>
              <a:t>mendasar</a:t>
            </a:r>
            <a:r>
              <a:rPr sz="1400" spc="415" dirty="0">
                <a:latin typeface="Arial MT"/>
                <a:cs typeface="Arial MT"/>
              </a:rPr>
              <a:t>   </a:t>
            </a:r>
            <a:r>
              <a:rPr sz="1400" spc="-10" dirty="0">
                <a:latin typeface="Arial MT"/>
                <a:cs typeface="Arial MT"/>
              </a:rPr>
              <a:t>tentang </a:t>
            </a:r>
            <a:r>
              <a:rPr sz="1400" dirty="0">
                <a:latin typeface="Arial MT"/>
                <a:cs typeface="Arial MT"/>
              </a:rPr>
              <a:t>pengetahuan,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seperti</a:t>
            </a:r>
            <a:r>
              <a:rPr sz="1400" spc="4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kriteria</a:t>
            </a:r>
            <a:r>
              <a:rPr sz="1400" spc="4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apa</a:t>
            </a:r>
            <a:r>
              <a:rPr sz="1400" spc="4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4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dapat </a:t>
            </a:r>
            <a:r>
              <a:rPr sz="1400" dirty="0">
                <a:latin typeface="Arial MT"/>
                <a:cs typeface="Arial MT"/>
              </a:rPr>
              <a:t>memuaskan</a:t>
            </a:r>
            <a:r>
              <a:rPr sz="1400" spc="335" dirty="0">
                <a:latin typeface="Arial MT"/>
                <a:cs typeface="Arial MT"/>
              </a:rPr>
              <a:t>   </a:t>
            </a:r>
            <a:r>
              <a:rPr sz="1400" dirty="0">
                <a:latin typeface="Arial MT"/>
                <a:cs typeface="Arial MT"/>
              </a:rPr>
              <a:t>kita</a:t>
            </a:r>
            <a:r>
              <a:rPr sz="1400" spc="340" dirty="0">
                <a:latin typeface="Arial MT"/>
                <a:cs typeface="Arial MT"/>
              </a:rPr>
              <a:t>  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340" dirty="0">
                <a:latin typeface="Arial MT"/>
                <a:cs typeface="Arial MT"/>
              </a:rPr>
              <a:t>   </a:t>
            </a:r>
            <a:r>
              <a:rPr sz="1400" spc="-10" dirty="0">
                <a:latin typeface="Arial MT"/>
                <a:cs typeface="Arial MT"/>
              </a:rPr>
              <a:t>mengungkapkan kebenaran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78394" y="1341449"/>
            <a:ext cx="3836670" cy="148018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2000" spc="-10" dirty="0">
                <a:latin typeface="Arial MT"/>
                <a:cs typeface="Arial MT"/>
              </a:rPr>
              <a:t>Aksiologi</a:t>
            </a:r>
            <a:endParaRPr sz="2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400" dirty="0">
                <a:latin typeface="Arial MT"/>
                <a:cs typeface="Arial MT"/>
              </a:rPr>
              <a:t>Cabang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filsafat</a:t>
            </a:r>
            <a:r>
              <a:rPr sz="1400" spc="3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menelusuri</a:t>
            </a:r>
            <a:r>
              <a:rPr sz="1400" spc="3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hakikat</a:t>
            </a:r>
            <a:r>
              <a:rPr sz="1400" spc="3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nilai. </a:t>
            </a:r>
            <a:r>
              <a:rPr sz="1400" dirty="0">
                <a:latin typeface="Arial MT"/>
                <a:cs typeface="Arial MT"/>
              </a:rPr>
              <a:t>Dalam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aksiologi</a:t>
            </a:r>
            <a:r>
              <a:rPr sz="1400" spc="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terdapat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etika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membahas </a:t>
            </a:r>
            <a:r>
              <a:rPr sz="1400" dirty="0">
                <a:latin typeface="Arial MT"/>
                <a:cs typeface="Arial MT"/>
              </a:rPr>
              <a:t>hakikat</a:t>
            </a:r>
            <a:r>
              <a:rPr sz="1400" spc="19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nilai</a:t>
            </a:r>
            <a:r>
              <a:rPr sz="1400" spc="19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baik-</a:t>
            </a:r>
            <a:r>
              <a:rPr sz="1400" dirty="0">
                <a:latin typeface="Arial MT"/>
                <a:cs typeface="Arial MT"/>
              </a:rPr>
              <a:t>buruk,</a:t>
            </a:r>
            <a:r>
              <a:rPr sz="1400" spc="19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dan</a:t>
            </a:r>
            <a:r>
              <a:rPr sz="1400" spc="19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estetika</a:t>
            </a:r>
            <a:r>
              <a:rPr sz="1400" spc="195" dirty="0">
                <a:latin typeface="Arial MT"/>
                <a:cs typeface="Arial MT"/>
              </a:rPr>
              <a:t> 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membahas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nilai-</a:t>
            </a:r>
            <a:r>
              <a:rPr sz="1400" dirty="0">
                <a:latin typeface="Arial MT"/>
                <a:cs typeface="Arial MT"/>
              </a:rPr>
              <a:t>nilai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keindahan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6268" y="3813428"/>
            <a:ext cx="3954145" cy="1844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Arial MT"/>
                <a:cs typeface="Arial MT"/>
              </a:rPr>
              <a:t>Logika</a:t>
            </a:r>
            <a:endParaRPr sz="2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1835"/>
              </a:spcBef>
            </a:pPr>
            <a:r>
              <a:rPr sz="1400" dirty="0">
                <a:latin typeface="Arial MT"/>
                <a:cs typeface="Arial MT"/>
              </a:rPr>
              <a:t>Cabang</a:t>
            </a:r>
            <a:r>
              <a:rPr sz="1400" spc="28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filsafat</a:t>
            </a:r>
            <a:r>
              <a:rPr sz="1400" spc="28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yang</a:t>
            </a:r>
            <a:r>
              <a:rPr sz="1400" spc="28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memuat</a:t>
            </a:r>
            <a:r>
              <a:rPr sz="1400" spc="28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aturan-aturan </a:t>
            </a:r>
            <a:r>
              <a:rPr sz="1400" dirty="0">
                <a:latin typeface="Arial MT"/>
                <a:cs typeface="Arial MT"/>
              </a:rPr>
              <a:t>berpikir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rasional.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Logika</a:t>
            </a:r>
            <a:r>
              <a:rPr sz="1400" spc="4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mengajarkan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manusia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menelusuri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struktur-</a:t>
            </a:r>
            <a:r>
              <a:rPr sz="1400" dirty="0">
                <a:latin typeface="Arial MT"/>
                <a:cs typeface="Arial MT"/>
              </a:rPr>
              <a:t>struktur</a:t>
            </a:r>
            <a:r>
              <a:rPr sz="1400" spc="1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argumen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mengandung</a:t>
            </a:r>
            <a:r>
              <a:rPr sz="1400" spc="43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kebenaran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459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menggali</a:t>
            </a:r>
            <a:r>
              <a:rPr sz="1400" spc="45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secara </a:t>
            </a:r>
            <a:r>
              <a:rPr sz="1400" dirty="0">
                <a:latin typeface="Arial MT"/>
                <a:cs typeface="Arial MT"/>
              </a:rPr>
              <a:t>optimal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pengetahuan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manusia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berdasarkan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bukti- buktinya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646" y="1198625"/>
            <a:ext cx="2223135" cy="2800985"/>
          </a:xfrm>
          <a:custGeom>
            <a:avLst/>
            <a:gdLst/>
            <a:ahLst/>
            <a:cxnLst/>
            <a:rect l="l" t="t" r="r" b="b"/>
            <a:pathLst>
              <a:path w="2223135" h="2800985">
                <a:moveTo>
                  <a:pt x="0" y="2800731"/>
                </a:moveTo>
                <a:lnTo>
                  <a:pt x="2222754" y="2800731"/>
                </a:lnTo>
                <a:lnTo>
                  <a:pt x="2222754" y="0"/>
                </a:lnTo>
                <a:lnTo>
                  <a:pt x="0" y="0"/>
                </a:lnTo>
                <a:lnTo>
                  <a:pt x="0" y="280073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4061" y="1227200"/>
            <a:ext cx="202374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Filsafat</a:t>
            </a:r>
            <a:r>
              <a:rPr sz="16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Pancasila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adalah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hasil</a:t>
            </a:r>
            <a:r>
              <a:rPr sz="16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berpikir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yang</a:t>
            </a:r>
            <a:r>
              <a:rPr sz="16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sedalam-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dalamnya</a:t>
            </a:r>
            <a:r>
              <a:rPr sz="1600" spc="-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dari</a:t>
            </a:r>
            <a:r>
              <a:rPr sz="1600" spc="-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bangsa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Indonesia</a:t>
            </a:r>
            <a:r>
              <a:rPr sz="1600" spc="-5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yang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diyakini</a:t>
            </a:r>
            <a:r>
              <a:rPr sz="16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sebagai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kenyataan</a:t>
            </a:r>
            <a:r>
              <a:rPr sz="1600" spc="-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dan</a:t>
            </a:r>
            <a:r>
              <a:rPr sz="1600" spc="-6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paling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sesuai</a:t>
            </a:r>
            <a:r>
              <a:rPr sz="1600" spc="-4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dengan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kehidupan</a:t>
            </a:r>
            <a:r>
              <a:rPr sz="1600" spc="-4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dan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kepribadian</a:t>
            </a:r>
            <a:r>
              <a:rPr sz="1600" spc="-10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bangsa Indonesia.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152" rIns="0" bIns="0" rtlCol="0">
            <a:spAutoFit/>
          </a:bodyPr>
          <a:lstStyle/>
          <a:p>
            <a:pPr marL="210756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Filsafat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Pancasila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" y="3263901"/>
            <a:ext cx="11904345" cy="3594100"/>
          </a:xfrm>
          <a:custGeom>
            <a:avLst/>
            <a:gdLst/>
            <a:ahLst/>
            <a:cxnLst/>
            <a:rect l="l" t="t" r="r" b="b"/>
            <a:pathLst>
              <a:path w="11904345" h="3594100">
                <a:moveTo>
                  <a:pt x="1741075" y="1638300"/>
                </a:moveTo>
                <a:lnTo>
                  <a:pt x="1598730" y="1638300"/>
                </a:lnTo>
                <a:lnTo>
                  <a:pt x="1553631" y="1651000"/>
                </a:lnTo>
                <a:lnTo>
                  <a:pt x="1510499" y="1676400"/>
                </a:lnTo>
                <a:lnTo>
                  <a:pt x="1470034" y="1701800"/>
                </a:lnTo>
                <a:lnTo>
                  <a:pt x="1432940" y="1727200"/>
                </a:lnTo>
                <a:lnTo>
                  <a:pt x="1399918" y="1765300"/>
                </a:lnTo>
                <a:lnTo>
                  <a:pt x="0" y="3594100"/>
                </a:lnTo>
                <a:lnTo>
                  <a:pt x="860930" y="3594100"/>
                </a:lnTo>
                <a:lnTo>
                  <a:pt x="1943351" y="2184400"/>
                </a:lnTo>
                <a:lnTo>
                  <a:pt x="1969049" y="2146300"/>
                </a:lnTo>
                <a:lnTo>
                  <a:pt x="1988854" y="2108200"/>
                </a:lnTo>
                <a:lnTo>
                  <a:pt x="2002840" y="2057400"/>
                </a:lnTo>
                <a:lnTo>
                  <a:pt x="2011084" y="2019300"/>
                </a:lnTo>
                <a:lnTo>
                  <a:pt x="2013660" y="1981200"/>
                </a:lnTo>
                <a:lnTo>
                  <a:pt x="2010645" y="1930400"/>
                </a:lnTo>
                <a:lnTo>
                  <a:pt x="2002112" y="1892300"/>
                </a:lnTo>
                <a:lnTo>
                  <a:pt x="1988139" y="1841500"/>
                </a:lnTo>
                <a:lnTo>
                  <a:pt x="1968800" y="1803400"/>
                </a:lnTo>
                <a:lnTo>
                  <a:pt x="1944171" y="1765300"/>
                </a:lnTo>
                <a:lnTo>
                  <a:pt x="1914326" y="1739900"/>
                </a:lnTo>
                <a:lnTo>
                  <a:pt x="1879343" y="1701800"/>
                </a:lnTo>
                <a:lnTo>
                  <a:pt x="1835571" y="1676400"/>
                </a:lnTo>
                <a:lnTo>
                  <a:pt x="1789204" y="1651000"/>
                </a:lnTo>
                <a:lnTo>
                  <a:pt x="1741075" y="1638300"/>
                </a:lnTo>
                <a:close/>
              </a:path>
              <a:path w="11904345" h="3594100">
                <a:moveTo>
                  <a:pt x="3153752" y="1143000"/>
                </a:moveTo>
                <a:lnTo>
                  <a:pt x="3011354" y="1143000"/>
                </a:lnTo>
                <a:lnTo>
                  <a:pt x="2966262" y="1155700"/>
                </a:lnTo>
                <a:lnTo>
                  <a:pt x="2923143" y="1181100"/>
                </a:lnTo>
                <a:lnTo>
                  <a:pt x="2882701" y="1206500"/>
                </a:lnTo>
                <a:lnTo>
                  <a:pt x="2845641" y="1231900"/>
                </a:lnTo>
                <a:lnTo>
                  <a:pt x="2812666" y="1270000"/>
                </a:lnTo>
                <a:lnTo>
                  <a:pt x="1032888" y="3594100"/>
                </a:lnTo>
                <a:lnTo>
                  <a:pt x="1893821" y="3594100"/>
                </a:lnTo>
                <a:lnTo>
                  <a:pt x="3356099" y="1689100"/>
                </a:lnTo>
                <a:lnTo>
                  <a:pt x="3381794" y="1651000"/>
                </a:lnTo>
                <a:lnTo>
                  <a:pt x="3401593" y="1612900"/>
                </a:lnTo>
                <a:lnTo>
                  <a:pt x="3415570" y="1562100"/>
                </a:lnTo>
                <a:lnTo>
                  <a:pt x="3423804" y="1524000"/>
                </a:lnTo>
                <a:lnTo>
                  <a:pt x="3426370" y="1473200"/>
                </a:lnTo>
                <a:lnTo>
                  <a:pt x="3423345" y="1435100"/>
                </a:lnTo>
                <a:lnTo>
                  <a:pt x="3414806" y="1397000"/>
                </a:lnTo>
                <a:lnTo>
                  <a:pt x="3400831" y="1346200"/>
                </a:lnTo>
                <a:lnTo>
                  <a:pt x="3381495" y="1308100"/>
                </a:lnTo>
                <a:lnTo>
                  <a:pt x="3356875" y="1270000"/>
                </a:lnTo>
                <a:lnTo>
                  <a:pt x="3327048" y="1244600"/>
                </a:lnTo>
                <a:lnTo>
                  <a:pt x="3292091" y="1206500"/>
                </a:lnTo>
                <a:lnTo>
                  <a:pt x="3248264" y="1181100"/>
                </a:lnTo>
                <a:lnTo>
                  <a:pt x="3201889" y="1155700"/>
                </a:lnTo>
                <a:lnTo>
                  <a:pt x="3153752" y="1143000"/>
                </a:lnTo>
                <a:close/>
              </a:path>
              <a:path w="11904345" h="3594100">
                <a:moveTo>
                  <a:pt x="4474570" y="825500"/>
                </a:moveTo>
                <a:lnTo>
                  <a:pt x="4332176" y="825500"/>
                </a:lnTo>
                <a:lnTo>
                  <a:pt x="4287102" y="838200"/>
                </a:lnTo>
                <a:lnTo>
                  <a:pt x="4243997" y="863600"/>
                </a:lnTo>
                <a:lnTo>
                  <a:pt x="4203557" y="889000"/>
                </a:lnTo>
                <a:lnTo>
                  <a:pt x="4166481" y="914400"/>
                </a:lnTo>
                <a:lnTo>
                  <a:pt x="4133466" y="952500"/>
                </a:lnTo>
                <a:lnTo>
                  <a:pt x="2294633" y="3352800"/>
                </a:lnTo>
                <a:lnTo>
                  <a:pt x="2274791" y="3390900"/>
                </a:lnTo>
                <a:lnTo>
                  <a:pt x="2258295" y="3416300"/>
                </a:lnTo>
                <a:lnTo>
                  <a:pt x="2245108" y="3454400"/>
                </a:lnTo>
                <a:lnTo>
                  <a:pt x="2235197" y="3479800"/>
                </a:lnTo>
                <a:lnTo>
                  <a:pt x="2228085" y="3594100"/>
                </a:lnTo>
                <a:lnTo>
                  <a:pt x="2971035" y="3594100"/>
                </a:lnTo>
                <a:lnTo>
                  <a:pt x="4676899" y="1371600"/>
                </a:lnTo>
                <a:lnTo>
                  <a:pt x="4702597" y="1333500"/>
                </a:lnTo>
                <a:lnTo>
                  <a:pt x="4722402" y="1295400"/>
                </a:lnTo>
                <a:lnTo>
                  <a:pt x="4736388" y="1244600"/>
                </a:lnTo>
                <a:lnTo>
                  <a:pt x="4744632" y="1206500"/>
                </a:lnTo>
                <a:lnTo>
                  <a:pt x="4747208" y="1155700"/>
                </a:lnTo>
                <a:lnTo>
                  <a:pt x="4744193" y="1117600"/>
                </a:lnTo>
                <a:lnTo>
                  <a:pt x="4735660" y="1066800"/>
                </a:lnTo>
                <a:lnTo>
                  <a:pt x="4721687" y="1028700"/>
                </a:lnTo>
                <a:lnTo>
                  <a:pt x="4702348" y="990600"/>
                </a:lnTo>
                <a:lnTo>
                  <a:pt x="4677719" y="952500"/>
                </a:lnTo>
                <a:lnTo>
                  <a:pt x="4647874" y="914400"/>
                </a:lnTo>
                <a:lnTo>
                  <a:pt x="4612891" y="889000"/>
                </a:lnTo>
                <a:lnTo>
                  <a:pt x="4569117" y="863600"/>
                </a:lnTo>
                <a:lnTo>
                  <a:pt x="4522736" y="838200"/>
                </a:lnTo>
                <a:lnTo>
                  <a:pt x="4474570" y="825500"/>
                </a:lnTo>
                <a:close/>
              </a:path>
              <a:path w="11904345" h="3594100">
                <a:moveTo>
                  <a:pt x="5787260" y="368300"/>
                </a:moveTo>
                <a:lnTo>
                  <a:pt x="5740335" y="368300"/>
                </a:lnTo>
                <a:lnTo>
                  <a:pt x="5648883" y="393700"/>
                </a:lnTo>
                <a:lnTo>
                  <a:pt x="5605764" y="406400"/>
                </a:lnTo>
                <a:lnTo>
                  <a:pt x="5565322" y="431800"/>
                </a:lnTo>
                <a:lnTo>
                  <a:pt x="5528262" y="469900"/>
                </a:lnTo>
                <a:lnTo>
                  <a:pt x="5495287" y="508000"/>
                </a:lnTo>
                <a:lnTo>
                  <a:pt x="3292853" y="3390900"/>
                </a:lnTo>
                <a:lnTo>
                  <a:pt x="3273011" y="3416300"/>
                </a:lnTo>
                <a:lnTo>
                  <a:pt x="3256515" y="3441700"/>
                </a:lnTo>
                <a:lnTo>
                  <a:pt x="3243328" y="3479800"/>
                </a:lnTo>
                <a:lnTo>
                  <a:pt x="3233417" y="3505200"/>
                </a:lnTo>
                <a:lnTo>
                  <a:pt x="3227829" y="3594100"/>
                </a:lnTo>
                <a:lnTo>
                  <a:pt x="3989702" y="3594100"/>
                </a:lnTo>
                <a:lnTo>
                  <a:pt x="6038720" y="914400"/>
                </a:lnTo>
                <a:lnTo>
                  <a:pt x="6064415" y="876300"/>
                </a:lnTo>
                <a:lnTo>
                  <a:pt x="6084214" y="838200"/>
                </a:lnTo>
                <a:lnTo>
                  <a:pt x="6098191" y="800100"/>
                </a:lnTo>
                <a:lnTo>
                  <a:pt x="6106425" y="749300"/>
                </a:lnTo>
                <a:lnTo>
                  <a:pt x="6108991" y="711200"/>
                </a:lnTo>
                <a:lnTo>
                  <a:pt x="6105966" y="673100"/>
                </a:lnTo>
                <a:lnTo>
                  <a:pt x="6097427" y="622300"/>
                </a:lnTo>
                <a:lnTo>
                  <a:pt x="6083452" y="584200"/>
                </a:lnTo>
                <a:lnTo>
                  <a:pt x="6064116" y="546100"/>
                </a:lnTo>
                <a:lnTo>
                  <a:pt x="6039496" y="508000"/>
                </a:lnTo>
                <a:lnTo>
                  <a:pt x="6009669" y="469900"/>
                </a:lnTo>
                <a:lnTo>
                  <a:pt x="5974712" y="444500"/>
                </a:lnTo>
                <a:lnTo>
                  <a:pt x="5930938" y="406400"/>
                </a:lnTo>
                <a:lnTo>
                  <a:pt x="5884557" y="393700"/>
                </a:lnTo>
                <a:lnTo>
                  <a:pt x="5787260" y="368300"/>
                </a:lnTo>
                <a:close/>
              </a:path>
              <a:path w="11904345" h="3594100">
                <a:moveTo>
                  <a:pt x="6945462" y="292100"/>
                </a:moveTo>
                <a:lnTo>
                  <a:pt x="6803063" y="292100"/>
                </a:lnTo>
                <a:lnTo>
                  <a:pt x="6757964" y="304800"/>
                </a:lnTo>
                <a:lnTo>
                  <a:pt x="6714832" y="330200"/>
                </a:lnTo>
                <a:lnTo>
                  <a:pt x="6674367" y="355600"/>
                </a:lnTo>
                <a:lnTo>
                  <a:pt x="6637273" y="381000"/>
                </a:lnTo>
                <a:lnTo>
                  <a:pt x="6604251" y="419100"/>
                </a:lnTo>
                <a:lnTo>
                  <a:pt x="4174106" y="3594100"/>
                </a:lnTo>
                <a:lnTo>
                  <a:pt x="5035039" y="3594100"/>
                </a:lnTo>
                <a:lnTo>
                  <a:pt x="7147684" y="838200"/>
                </a:lnTo>
                <a:lnTo>
                  <a:pt x="7173408" y="800100"/>
                </a:lnTo>
                <a:lnTo>
                  <a:pt x="7193231" y="762000"/>
                </a:lnTo>
                <a:lnTo>
                  <a:pt x="7207227" y="711200"/>
                </a:lnTo>
                <a:lnTo>
                  <a:pt x="7215473" y="673100"/>
                </a:lnTo>
                <a:lnTo>
                  <a:pt x="7218047" y="622300"/>
                </a:lnTo>
                <a:lnTo>
                  <a:pt x="7215025" y="584200"/>
                </a:lnTo>
                <a:lnTo>
                  <a:pt x="7206484" y="546100"/>
                </a:lnTo>
                <a:lnTo>
                  <a:pt x="7192500" y="495300"/>
                </a:lnTo>
                <a:lnTo>
                  <a:pt x="7173151" y="457200"/>
                </a:lnTo>
                <a:lnTo>
                  <a:pt x="7148513" y="419100"/>
                </a:lnTo>
                <a:lnTo>
                  <a:pt x="7118662" y="393700"/>
                </a:lnTo>
                <a:lnTo>
                  <a:pt x="7083676" y="355600"/>
                </a:lnTo>
                <a:lnTo>
                  <a:pt x="7039922" y="330200"/>
                </a:lnTo>
                <a:lnTo>
                  <a:pt x="6993585" y="304800"/>
                </a:lnTo>
                <a:lnTo>
                  <a:pt x="6945462" y="292100"/>
                </a:lnTo>
                <a:close/>
              </a:path>
              <a:path w="11904345" h="3594100">
                <a:moveTo>
                  <a:pt x="8183859" y="0"/>
                </a:moveTo>
                <a:lnTo>
                  <a:pt x="8041465" y="0"/>
                </a:lnTo>
                <a:lnTo>
                  <a:pt x="7996391" y="25400"/>
                </a:lnTo>
                <a:lnTo>
                  <a:pt x="7953286" y="38100"/>
                </a:lnTo>
                <a:lnTo>
                  <a:pt x="7912846" y="63500"/>
                </a:lnTo>
                <a:lnTo>
                  <a:pt x="7875770" y="88900"/>
                </a:lnTo>
                <a:lnTo>
                  <a:pt x="7842755" y="127000"/>
                </a:lnTo>
                <a:lnTo>
                  <a:pt x="5191884" y="3594100"/>
                </a:lnTo>
                <a:lnTo>
                  <a:pt x="6052817" y="3594100"/>
                </a:lnTo>
                <a:lnTo>
                  <a:pt x="8386188" y="546100"/>
                </a:lnTo>
                <a:lnTo>
                  <a:pt x="8411886" y="508000"/>
                </a:lnTo>
                <a:lnTo>
                  <a:pt x="8431691" y="469900"/>
                </a:lnTo>
                <a:lnTo>
                  <a:pt x="8445677" y="431800"/>
                </a:lnTo>
                <a:lnTo>
                  <a:pt x="8453921" y="381000"/>
                </a:lnTo>
                <a:lnTo>
                  <a:pt x="8456497" y="342900"/>
                </a:lnTo>
                <a:lnTo>
                  <a:pt x="8453482" y="292100"/>
                </a:lnTo>
                <a:lnTo>
                  <a:pt x="8444949" y="254000"/>
                </a:lnTo>
                <a:lnTo>
                  <a:pt x="8430976" y="215900"/>
                </a:lnTo>
                <a:lnTo>
                  <a:pt x="8411637" y="165100"/>
                </a:lnTo>
                <a:lnTo>
                  <a:pt x="8387008" y="139700"/>
                </a:lnTo>
                <a:lnTo>
                  <a:pt x="8357163" y="101600"/>
                </a:lnTo>
                <a:lnTo>
                  <a:pt x="8322180" y="63500"/>
                </a:lnTo>
                <a:lnTo>
                  <a:pt x="8278406" y="38100"/>
                </a:lnTo>
                <a:lnTo>
                  <a:pt x="8232025" y="12700"/>
                </a:lnTo>
                <a:lnTo>
                  <a:pt x="8183859" y="0"/>
                </a:lnTo>
                <a:close/>
              </a:path>
              <a:path w="11904345" h="3594100">
                <a:moveTo>
                  <a:pt x="8108185" y="1409700"/>
                </a:moveTo>
                <a:lnTo>
                  <a:pt x="8061260" y="1409700"/>
                </a:lnTo>
                <a:lnTo>
                  <a:pt x="7969798" y="1435100"/>
                </a:lnTo>
                <a:lnTo>
                  <a:pt x="7926666" y="1447800"/>
                </a:lnTo>
                <a:lnTo>
                  <a:pt x="7886201" y="1473200"/>
                </a:lnTo>
                <a:lnTo>
                  <a:pt x="7849107" y="1511300"/>
                </a:lnTo>
                <a:lnTo>
                  <a:pt x="7816085" y="1549400"/>
                </a:lnTo>
                <a:lnTo>
                  <a:pt x="6244714" y="3594100"/>
                </a:lnTo>
                <a:lnTo>
                  <a:pt x="7105647" y="3594100"/>
                </a:lnTo>
                <a:lnTo>
                  <a:pt x="8359518" y="1955800"/>
                </a:lnTo>
                <a:lnTo>
                  <a:pt x="8385216" y="1917700"/>
                </a:lnTo>
                <a:lnTo>
                  <a:pt x="8405021" y="1879600"/>
                </a:lnTo>
                <a:lnTo>
                  <a:pt x="8419007" y="1841500"/>
                </a:lnTo>
                <a:lnTo>
                  <a:pt x="8427251" y="1790700"/>
                </a:lnTo>
                <a:lnTo>
                  <a:pt x="8429827" y="1752600"/>
                </a:lnTo>
                <a:lnTo>
                  <a:pt x="8426812" y="1701800"/>
                </a:lnTo>
                <a:lnTo>
                  <a:pt x="8418279" y="1663700"/>
                </a:lnTo>
                <a:lnTo>
                  <a:pt x="8404306" y="1625600"/>
                </a:lnTo>
                <a:lnTo>
                  <a:pt x="8384967" y="1587500"/>
                </a:lnTo>
                <a:lnTo>
                  <a:pt x="8360338" y="1549400"/>
                </a:lnTo>
                <a:lnTo>
                  <a:pt x="8330493" y="1511300"/>
                </a:lnTo>
                <a:lnTo>
                  <a:pt x="8295510" y="1485900"/>
                </a:lnTo>
                <a:lnTo>
                  <a:pt x="8251738" y="1447800"/>
                </a:lnTo>
                <a:lnTo>
                  <a:pt x="8205371" y="1435100"/>
                </a:lnTo>
                <a:lnTo>
                  <a:pt x="8108185" y="1409700"/>
                </a:lnTo>
                <a:close/>
              </a:path>
              <a:path w="11904345" h="3594100">
                <a:moveTo>
                  <a:pt x="9385043" y="1155700"/>
                </a:moveTo>
                <a:lnTo>
                  <a:pt x="9338118" y="1155700"/>
                </a:lnTo>
                <a:lnTo>
                  <a:pt x="9246656" y="1181100"/>
                </a:lnTo>
                <a:lnTo>
                  <a:pt x="9203524" y="1193800"/>
                </a:lnTo>
                <a:lnTo>
                  <a:pt x="9163059" y="1219200"/>
                </a:lnTo>
                <a:lnTo>
                  <a:pt x="9125965" y="1257300"/>
                </a:lnTo>
                <a:lnTo>
                  <a:pt x="9092943" y="1295400"/>
                </a:lnTo>
                <a:lnTo>
                  <a:pt x="7329421" y="3594100"/>
                </a:lnTo>
                <a:lnTo>
                  <a:pt x="8190354" y="3594100"/>
                </a:lnTo>
                <a:lnTo>
                  <a:pt x="9636376" y="1714500"/>
                </a:lnTo>
                <a:lnTo>
                  <a:pt x="9662100" y="1663700"/>
                </a:lnTo>
                <a:lnTo>
                  <a:pt x="9681923" y="1625600"/>
                </a:lnTo>
                <a:lnTo>
                  <a:pt x="9695919" y="1587500"/>
                </a:lnTo>
                <a:lnTo>
                  <a:pt x="9704165" y="1549400"/>
                </a:lnTo>
                <a:lnTo>
                  <a:pt x="9706739" y="1498600"/>
                </a:lnTo>
                <a:lnTo>
                  <a:pt x="9703717" y="1460500"/>
                </a:lnTo>
                <a:lnTo>
                  <a:pt x="9695176" y="1409700"/>
                </a:lnTo>
                <a:lnTo>
                  <a:pt x="9681192" y="1371600"/>
                </a:lnTo>
                <a:lnTo>
                  <a:pt x="9661843" y="1333500"/>
                </a:lnTo>
                <a:lnTo>
                  <a:pt x="9637205" y="1295400"/>
                </a:lnTo>
                <a:lnTo>
                  <a:pt x="9607354" y="1257300"/>
                </a:lnTo>
                <a:lnTo>
                  <a:pt x="9572368" y="1231900"/>
                </a:lnTo>
                <a:lnTo>
                  <a:pt x="9528614" y="1206500"/>
                </a:lnTo>
                <a:lnTo>
                  <a:pt x="9482277" y="1181100"/>
                </a:lnTo>
                <a:lnTo>
                  <a:pt x="9385043" y="1155700"/>
                </a:lnTo>
                <a:close/>
              </a:path>
              <a:path w="11904345" h="3594100">
                <a:moveTo>
                  <a:pt x="10527154" y="1079500"/>
                </a:moveTo>
                <a:lnTo>
                  <a:pt x="10480229" y="1092200"/>
                </a:lnTo>
                <a:lnTo>
                  <a:pt x="10433869" y="1092200"/>
                </a:lnTo>
                <a:lnTo>
                  <a:pt x="10388777" y="1104900"/>
                </a:lnTo>
                <a:lnTo>
                  <a:pt x="10345658" y="1130300"/>
                </a:lnTo>
                <a:lnTo>
                  <a:pt x="10305216" y="1155700"/>
                </a:lnTo>
                <a:lnTo>
                  <a:pt x="10268156" y="1181100"/>
                </a:lnTo>
                <a:lnTo>
                  <a:pt x="10235181" y="1219200"/>
                </a:lnTo>
                <a:lnTo>
                  <a:pt x="8415144" y="3594100"/>
                </a:lnTo>
                <a:lnTo>
                  <a:pt x="9276077" y="3594100"/>
                </a:lnTo>
                <a:lnTo>
                  <a:pt x="10778614" y="1638300"/>
                </a:lnTo>
                <a:lnTo>
                  <a:pt x="10804309" y="1600200"/>
                </a:lnTo>
                <a:lnTo>
                  <a:pt x="10824108" y="1549400"/>
                </a:lnTo>
                <a:lnTo>
                  <a:pt x="10838085" y="1511300"/>
                </a:lnTo>
                <a:lnTo>
                  <a:pt x="10846319" y="1473200"/>
                </a:lnTo>
                <a:lnTo>
                  <a:pt x="10848885" y="1422400"/>
                </a:lnTo>
                <a:lnTo>
                  <a:pt x="10845860" y="1384300"/>
                </a:lnTo>
                <a:lnTo>
                  <a:pt x="10837321" y="1333500"/>
                </a:lnTo>
                <a:lnTo>
                  <a:pt x="10823346" y="1295400"/>
                </a:lnTo>
                <a:lnTo>
                  <a:pt x="10804010" y="1257300"/>
                </a:lnTo>
                <a:lnTo>
                  <a:pt x="10779390" y="1219200"/>
                </a:lnTo>
                <a:lnTo>
                  <a:pt x="10749563" y="1181100"/>
                </a:lnTo>
                <a:lnTo>
                  <a:pt x="10714606" y="1155700"/>
                </a:lnTo>
                <a:lnTo>
                  <a:pt x="10670832" y="1130300"/>
                </a:lnTo>
                <a:lnTo>
                  <a:pt x="10624451" y="1104900"/>
                </a:lnTo>
                <a:lnTo>
                  <a:pt x="10527154" y="1079500"/>
                </a:lnTo>
                <a:close/>
              </a:path>
              <a:path w="11904345" h="3594100">
                <a:moveTo>
                  <a:pt x="10782043" y="2171700"/>
                </a:moveTo>
                <a:lnTo>
                  <a:pt x="10735118" y="2171700"/>
                </a:lnTo>
                <a:lnTo>
                  <a:pt x="10643656" y="2197100"/>
                </a:lnTo>
                <a:lnTo>
                  <a:pt x="10600524" y="2209800"/>
                </a:lnTo>
                <a:lnTo>
                  <a:pt x="10560059" y="2235200"/>
                </a:lnTo>
                <a:lnTo>
                  <a:pt x="10522965" y="2273300"/>
                </a:lnTo>
                <a:lnTo>
                  <a:pt x="10489943" y="2311400"/>
                </a:lnTo>
                <a:lnTo>
                  <a:pt x="9500740" y="3594100"/>
                </a:lnTo>
                <a:lnTo>
                  <a:pt x="10361673" y="3594100"/>
                </a:lnTo>
                <a:lnTo>
                  <a:pt x="11033376" y="2717800"/>
                </a:lnTo>
                <a:lnTo>
                  <a:pt x="11059100" y="2679700"/>
                </a:lnTo>
                <a:lnTo>
                  <a:pt x="11078923" y="2641600"/>
                </a:lnTo>
                <a:lnTo>
                  <a:pt x="11092919" y="2603500"/>
                </a:lnTo>
                <a:lnTo>
                  <a:pt x="11101165" y="2552700"/>
                </a:lnTo>
                <a:lnTo>
                  <a:pt x="11103739" y="2514600"/>
                </a:lnTo>
                <a:lnTo>
                  <a:pt x="11100717" y="2463800"/>
                </a:lnTo>
                <a:lnTo>
                  <a:pt x="11092176" y="2425700"/>
                </a:lnTo>
                <a:lnTo>
                  <a:pt x="11078192" y="2387600"/>
                </a:lnTo>
                <a:lnTo>
                  <a:pt x="11058843" y="2349500"/>
                </a:lnTo>
                <a:lnTo>
                  <a:pt x="11034205" y="2311400"/>
                </a:lnTo>
                <a:lnTo>
                  <a:pt x="11004354" y="2273300"/>
                </a:lnTo>
                <a:lnTo>
                  <a:pt x="10969368" y="2247900"/>
                </a:lnTo>
                <a:lnTo>
                  <a:pt x="10925614" y="2209800"/>
                </a:lnTo>
                <a:lnTo>
                  <a:pt x="10879277" y="2197100"/>
                </a:lnTo>
                <a:lnTo>
                  <a:pt x="10782043" y="2171700"/>
                </a:lnTo>
                <a:close/>
              </a:path>
              <a:path w="11904345" h="3594100">
                <a:moveTo>
                  <a:pt x="11582397" y="2501900"/>
                </a:moveTo>
                <a:lnTo>
                  <a:pt x="11535472" y="2501900"/>
                </a:lnTo>
                <a:lnTo>
                  <a:pt x="11444010" y="2527300"/>
                </a:lnTo>
                <a:lnTo>
                  <a:pt x="11400878" y="2540000"/>
                </a:lnTo>
                <a:lnTo>
                  <a:pt x="11360413" y="2565400"/>
                </a:lnTo>
                <a:lnTo>
                  <a:pt x="11323319" y="2603500"/>
                </a:lnTo>
                <a:lnTo>
                  <a:pt x="11290297" y="2641600"/>
                </a:lnTo>
                <a:lnTo>
                  <a:pt x="10552808" y="3594100"/>
                </a:lnTo>
                <a:lnTo>
                  <a:pt x="11413741" y="3594100"/>
                </a:lnTo>
                <a:lnTo>
                  <a:pt x="11833730" y="3048000"/>
                </a:lnTo>
                <a:lnTo>
                  <a:pt x="11859428" y="3009900"/>
                </a:lnTo>
                <a:lnTo>
                  <a:pt x="11879233" y="2971800"/>
                </a:lnTo>
                <a:lnTo>
                  <a:pt x="11893219" y="2933700"/>
                </a:lnTo>
                <a:lnTo>
                  <a:pt x="11901463" y="2882900"/>
                </a:lnTo>
                <a:lnTo>
                  <a:pt x="11904039" y="2844800"/>
                </a:lnTo>
                <a:lnTo>
                  <a:pt x="11901024" y="2794000"/>
                </a:lnTo>
                <a:lnTo>
                  <a:pt x="11892491" y="2755900"/>
                </a:lnTo>
                <a:lnTo>
                  <a:pt x="11878518" y="2717800"/>
                </a:lnTo>
                <a:lnTo>
                  <a:pt x="11859179" y="2679700"/>
                </a:lnTo>
                <a:lnTo>
                  <a:pt x="11834550" y="2641600"/>
                </a:lnTo>
                <a:lnTo>
                  <a:pt x="11804705" y="2603500"/>
                </a:lnTo>
                <a:lnTo>
                  <a:pt x="11769722" y="2565400"/>
                </a:lnTo>
                <a:lnTo>
                  <a:pt x="11725950" y="2540000"/>
                </a:lnTo>
                <a:lnTo>
                  <a:pt x="11679583" y="2527300"/>
                </a:lnTo>
                <a:lnTo>
                  <a:pt x="11582397" y="25019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66079" y="1275461"/>
            <a:ext cx="5494655" cy="1323975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latin typeface="Arial MT"/>
                <a:cs typeface="Arial MT"/>
              </a:rPr>
              <a:t>Filsafat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Pancasila</a:t>
            </a:r>
            <a:r>
              <a:rPr sz="1600" spc="-6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dikembangkan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oleh</a:t>
            </a:r>
            <a:r>
              <a:rPr sz="1600" spc="-9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Soekarno</a:t>
            </a:r>
            <a:endParaRPr sz="1600">
              <a:latin typeface="Arial MT"/>
              <a:cs typeface="Arial MT"/>
            </a:endParaRPr>
          </a:p>
          <a:p>
            <a:pPr marL="434975" marR="66103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600" dirty="0">
                <a:latin typeface="Arial MT"/>
                <a:cs typeface="Arial MT"/>
              </a:rPr>
              <a:t>Pancasila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merupakan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filsafat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asli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Indonesia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yang </a:t>
            </a:r>
            <a:r>
              <a:rPr sz="1600" spc="-10" dirty="0">
                <a:latin typeface="Arial MT"/>
                <a:cs typeface="Arial MT"/>
              </a:rPr>
              <a:t>diambil</a:t>
            </a:r>
            <a:r>
              <a:rPr sz="1600" spc="-27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dari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budaya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tradisi</a:t>
            </a:r>
            <a:r>
              <a:rPr sz="1600" spc="-10" dirty="0">
                <a:latin typeface="Arial MT"/>
                <a:cs typeface="Arial MT"/>
              </a:rPr>
              <a:t> Indonesia.</a:t>
            </a:r>
            <a:endParaRPr sz="1600">
              <a:latin typeface="Arial MT"/>
              <a:cs typeface="Arial MT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  <a:tab pos="1574800" algn="l"/>
                <a:tab pos="2489200" algn="l"/>
                <a:tab pos="3178175" algn="l"/>
                <a:tab pos="4917440" algn="l"/>
              </a:tabLst>
            </a:pPr>
            <a:r>
              <a:rPr sz="1600" spc="-10" dirty="0">
                <a:latin typeface="Arial MT"/>
                <a:cs typeface="Arial MT"/>
              </a:rPr>
              <a:t>Akulturasi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0" dirty="0">
                <a:latin typeface="Arial MT"/>
                <a:cs typeface="Arial MT"/>
              </a:rPr>
              <a:t>budaya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0" dirty="0">
                <a:latin typeface="Arial MT"/>
                <a:cs typeface="Arial MT"/>
              </a:rPr>
              <a:t>India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0" dirty="0">
                <a:latin typeface="Arial MT"/>
                <a:cs typeface="Arial MT"/>
              </a:rPr>
              <a:t>(Hindu-Buddha),</a:t>
            </a:r>
            <a:r>
              <a:rPr sz="1600" dirty="0">
                <a:latin typeface="Arial MT"/>
                <a:cs typeface="Arial MT"/>
              </a:rPr>
              <a:t>	</a:t>
            </a:r>
            <a:r>
              <a:rPr sz="1600" spc="-10" dirty="0">
                <a:latin typeface="Arial MT"/>
                <a:cs typeface="Arial MT"/>
              </a:rPr>
              <a:t>Barat</a:t>
            </a:r>
            <a:endParaRPr sz="1600">
              <a:latin typeface="Arial MT"/>
              <a:cs typeface="Arial MT"/>
            </a:endParaRPr>
          </a:p>
          <a:p>
            <a:pPr marL="4349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Arial MT"/>
                <a:cs typeface="Arial MT"/>
              </a:rPr>
              <a:t>(Kristen),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dan</a:t>
            </a:r>
            <a:r>
              <a:rPr sz="1600" spc="-1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Arab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(Islam)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7029" y="2822320"/>
            <a:ext cx="5532755" cy="1362075"/>
            <a:chOff x="5447029" y="2822320"/>
            <a:chExt cx="5532755" cy="1362075"/>
          </a:xfrm>
        </p:grpSpPr>
        <p:sp>
          <p:nvSpPr>
            <p:cNvPr id="8" name="object 8"/>
            <p:cNvSpPr/>
            <p:nvPr/>
          </p:nvSpPr>
          <p:spPr>
            <a:xfrm>
              <a:off x="5466079" y="2841370"/>
              <a:ext cx="5494655" cy="1323975"/>
            </a:xfrm>
            <a:custGeom>
              <a:avLst/>
              <a:gdLst/>
              <a:ahLst/>
              <a:cxnLst/>
              <a:rect l="l" t="t" r="r" b="b"/>
              <a:pathLst>
                <a:path w="5494655" h="1323975">
                  <a:moveTo>
                    <a:pt x="5494655" y="0"/>
                  </a:moveTo>
                  <a:lnTo>
                    <a:pt x="0" y="0"/>
                  </a:lnTo>
                  <a:lnTo>
                    <a:pt x="0" y="1323466"/>
                  </a:lnTo>
                  <a:lnTo>
                    <a:pt x="5494655" y="1323466"/>
                  </a:lnTo>
                  <a:lnTo>
                    <a:pt x="5494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6079" y="2841370"/>
              <a:ext cx="5494655" cy="1323975"/>
            </a:xfrm>
            <a:custGeom>
              <a:avLst/>
              <a:gdLst/>
              <a:ahLst/>
              <a:cxnLst/>
              <a:rect l="l" t="t" r="r" b="b"/>
              <a:pathLst>
                <a:path w="5494655" h="1323975">
                  <a:moveTo>
                    <a:pt x="0" y="1323466"/>
                  </a:moveTo>
                  <a:lnTo>
                    <a:pt x="5494655" y="1323466"/>
                  </a:lnTo>
                  <a:lnTo>
                    <a:pt x="5494655" y="0"/>
                  </a:lnTo>
                  <a:lnTo>
                    <a:pt x="0" y="0"/>
                  </a:lnTo>
                  <a:lnTo>
                    <a:pt x="0" y="132346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28385" y="2870454"/>
            <a:ext cx="51854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524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Filsafat</a:t>
            </a:r>
            <a:r>
              <a:rPr sz="1600" spc="4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Pancasila</a:t>
            </a:r>
            <a:r>
              <a:rPr sz="1600" spc="4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menurut</a:t>
            </a:r>
            <a:r>
              <a:rPr sz="1600" spc="25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Soeharto</a:t>
            </a:r>
            <a:r>
              <a:rPr sz="1600" spc="25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telah</a:t>
            </a:r>
            <a:r>
              <a:rPr sz="1600" spc="4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mengalami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Indonesianisasi.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Semua</a:t>
            </a:r>
            <a:r>
              <a:rPr sz="1600" spc="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sila</a:t>
            </a:r>
            <a:r>
              <a:rPr sz="1600" spc="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dalam</a:t>
            </a:r>
            <a:r>
              <a:rPr sz="1600" spc="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Pancasila</a:t>
            </a:r>
            <a:r>
              <a:rPr sz="1600" spc="8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adalah</a:t>
            </a:r>
            <a:r>
              <a:rPr sz="1600" spc="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asli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diangkat</a:t>
            </a:r>
            <a:r>
              <a:rPr sz="1600" spc="450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dari</a:t>
            </a:r>
            <a:r>
              <a:rPr sz="1600" spc="445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budaya</a:t>
            </a:r>
            <a:r>
              <a:rPr sz="1600" spc="455" dirty="0">
                <a:solidFill>
                  <a:srgbClr val="333333"/>
                </a:solidFill>
                <a:latin typeface="Arial MT"/>
                <a:cs typeface="Arial MT"/>
              </a:rPr>
              <a:t>  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Indonesia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1970" y="3358134"/>
            <a:ext cx="31711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  <a:tabLst>
                <a:tab pos="568325" algn="l"/>
              </a:tabLst>
            </a:pP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dan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selanjutnya</a:t>
            </a:r>
            <a:endParaRPr sz="16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610870" algn="l"/>
                <a:tab pos="1163955" algn="l"/>
                <a:tab pos="1561465" algn="l"/>
                <a:tab pos="2298065" algn="l"/>
              </a:tabLst>
            </a:pP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lebih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rinci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25" dirty="0">
                <a:solidFill>
                  <a:srgbClr val="333333"/>
                </a:solidFill>
                <a:latin typeface="Arial MT"/>
                <a:cs typeface="Arial MT"/>
              </a:rPr>
              <a:t>ke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dalam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butir-</a:t>
            </a:r>
            <a:r>
              <a:rPr sz="1600" spc="-20" dirty="0">
                <a:solidFill>
                  <a:srgbClr val="333333"/>
                </a:solidFill>
                <a:latin typeface="Arial MT"/>
                <a:cs typeface="Arial MT"/>
              </a:rPr>
              <a:t>butir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28385" y="3601923"/>
            <a:ext cx="1842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1118235" algn="l"/>
              </a:tabLst>
            </a:pP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dijabarkan</a:t>
            </a:r>
            <a:r>
              <a:rPr sz="1600" dirty="0">
                <a:solidFill>
                  <a:srgbClr val="333333"/>
                </a:solidFill>
                <a:latin typeface="Arial MT"/>
                <a:cs typeface="Arial MT"/>
              </a:rPr>
              <a:t>	</a:t>
            </a: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menjadi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1600" spc="-10" dirty="0">
                <a:solidFill>
                  <a:srgbClr val="333333"/>
                </a:solidFill>
                <a:latin typeface="Arial MT"/>
                <a:cs typeface="Arial MT"/>
              </a:rPr>
              <a:t>Pancasila.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4646" y="4547222"/>
            <a:ext cx="9856470" cy="1477645"/>
          </a:xfrm>
          <a:prstGeom prst="rect">
            <a:avLst/>
          </a:prstGeom>
          <a:solidFill>
            <a:srgbClr val="4BD5AF"/>
          </a:solidFill>
        </p:spPr>
        <p:txBody>
          <a:bodyPr vert="horz" wrap="square" lIns="0" tIns="40640" rIns="0" bIns="0" rtlCol="0">
            <a:spAutoFit/>
          </a:bodyPr>
          <a:lstStyle/>
          <a:p>
            <a:pPr marL="163195" marR="148590" indent="359410" algn="just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Cambria"/>
                <a:cs typeface="Cambria"/>
              </a:rPr>
              <a:t>Filsafat</a:t>
            </a:r>
            <a:r>
              <a:rPr sz="1800" spc="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Pancasila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digolongkan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sebagai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filsafat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praktis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sehingga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filsafat</a:t>
            </a:r>
            <a:r>
              <a:rPr sz="1800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Pancasila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tidak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hanya </a:t>
            </a:r>
            <a:r>
              <a:rPr sz="1800" dirty="0">
                <a:latin typeface="Cambria"/>
                <a:cs typeface="Cambria"/>
              </a:rPr>
              <a:t>mengandung pemikiran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yang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sedalam-</a:t>
            </a:r>
            <a:r>
              <a:rPr sz="1800" dirty="0">
                <a:latin typeface="Cambria"/>
                <a:cs typeface="Cambria"/>
              </a:rPr>
              <a:t>dalamnya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atau tidak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hanya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bertujuan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mencari,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tetapi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hasil </a:t>
            </a:r>
            <a:r>
              <a:rPr sz="1800" dirty="0">
                <a:latin typeface="Cambria"/>
                <a:cs typeface="Cambria"/>
              </a:rPr>
              <a:t>pemikiran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yang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berwujud</a:t>
            </a:r>
            <a:r>
              <a:rPr sz="1800" spc="165" dirty="0">
                <a:latin typeface="Cambria"/>
                <a:cs typeface="Cambria"/>
              </a:rPr>
              <a:t> </a:t>
            </a:r>
            <a:r>
              <a:rPr sz="1800" dirty="0">
                <a:latin typeface="Arial MT"/>
                <a:cs typeface="Arial MT"/>
              </a:rPr>
              <a:t>filsafat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Pancasila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dipergunakan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sebagai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pedoman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hidup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sehari-</a:t>
            </a:r>
            <a:r>
              <a:rPr sz="1800" spc="-20" dirty="0">
                <a:latin typeface="Arial MT"/>
                <a:cs typeface="Arial MT"/>
              </a:rPr>
              <a:t>hari </a:t>
            </a:r>
            <a:r>
              <a:rPr sz="1800" dirty="0">
                <a:latin typeface="Arial MT"/>
                <a:cs typeface="Arial MT"/>
              </a:rPr>
              <a:t>(</a:t>
            </a:r>
            <a:r>
              <a:rPr sz="1800" i="1" dirty="0">
                <a:latin typeface="Arial"/>
                <a:cs typeface="Arial"/>
              </a:rPr>
              <a:t>way</a:t>
            </a:r>
            <a:r>
              <a:rPr sz="1800" i="1" spc="6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of</a:t>
            </a:r>
            <a:r>
              <a:rPr sz="1800" i="1" spc="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life</a:t>
            </a:r>
            <a:r>
              <a:rPr sz="1800" i="1" spc="7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)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agar</a:t>
            </a:r>
            <a:r>
              <a:rPr sz="1800" spc="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hidup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bangsa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Indonesia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dapat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mencapai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kebahagiaan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lahir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batin,</a:t>
            </a:r>
            <a:r>
              <a:rPr sz="1800" spc="8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baik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dunia maupun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akhirat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719957" y="1998979"/>
            <a:ext cx="7984490" cy="1139825"/>
            <a:chOff x="3719957" y="1998979"/>
            <a:chExt cx="7984490" cy="1139825"/>
          </a:xfrm>
        </p:grpSpPr>
        <p:sp>
          <p:nvSpPr>
            <p:cNvPr id="15" name="object 15"/>
            <p:cNvSpPr/>
            <p:nvPr/>
          </p:nvSpPr>
          <p:spPr>
            <a:xfrm>
              <a:off x="11231625" y="2406903"/>
              <a:ext cx="473075" cy="732155"/>
            </a:xfrm>
            <a:custGeom>
              <a:avLst/>
              <a:gdLst/>
              <a:ahLst/>
              <a:cxnLst/>
              <a:rect l="l" t="t" r="r" b="b"/>
              <a:pathLst>
                <a:path w="473075" h="732155">
                  <a:moveTo>
                    <a:pt x="415671" y="0"/>
                  </a:moveTo>
                  <a:lnTo>
                    <a:pt x="425099" y="39851"/>
                  </a:lnTo>
                  <a:lnTo>
                    <a:pt x="429156" y="80362"/>
                  </a:lnTo>
                  <a:lnTo>
                    <a:pt x="427997" y="121265"/>
                  </a:lnTo>
                  <a:lnTo>
                    <a:pt x="421775" y="162295"/>
                  </a:lnTo>
                  <a:lnTo>
                    <a:pt x="410643" y="203185"/>
                  </a:lnTo>
                  <a:lnTo>
                    <a:pt x="394757" y="243668"/>
                  </a:lnTo>
                  <a:lnTo>
                    <a:pt x="374269" y="283479"/>
                  </a:lnTo>
                  <a:lnTo>
                    <a:pt x="349333" y="322351"/>
                  </a:lnTo>
                  <a:lnTo>
                    <a:pt x="320103" y="360018"/>
                  </a:lnTo>
                  <a:lnTo>
                    <a:pt x="286734" y="396214"/>
                  </a:lnTo>
                  <a:lnTo>
                    <a:pt x="249379" y="430671"/>
                  </a:lnTo>
                  <a:lnTo>
                    <a:pt x="208191" y="463124"/>
                  </a:lnTo>
                  <a:lnTo>
                    <a:pt x="163325" y="493307"/>
                  </a:lnTo>
                  <a:lnTo>
                    <a:pt x="114934" y="520954"/>
                  </a:lnTo>
                  <a:lnTo>
                    <a:pt x="93218" y="450723"/>
                  </a:lnTo>
                  <a:lnTo>
                    <a:pt x="0" y="647319"/>
                  </a:lnTo>
                  <a:lnTo>
                    <a:pt x="179958" y="731647"/>
                  </a:lnTo>
                  <a:lnTo>
                    <a:pt x="158242" y="661416"/>
                  </a:lnTo>
                  <a:lnTo>
                    <a:pt x="206657" y="633769"/>
                  </a:lnTo>
                  <a:lnTo>
                    <a:pt x="251545" y="603586"/>
                  </a:lnTo>
                  <a:lnTo>
                    <a:pt x="292750" y="571133"/>
                  </a:lnTo>
                  <a:lnTo>
                    <a:pt x="330119" y="536676"/>
                  </a:lnTo>
                  <a:lnTo>
                    <a:pt x="363498" y="500480"/>
                  </a:lnTo>
                  <a:lnTo>
                    <a:pt x="392733" y="462813"/>
                  </a:lnTo>
                  <a:lnTo>
                    <a:pt x="417671" y="423941"/>
                  </a:lnTo>
                  <a:lnTo>
                    <a:pt x="438157" y="384130"/>
                  </a:lnTo>
                  <a:lnTo>
                    <a:pt x="454038" y="343647"/>
                  </a:lnTo>
                  <a:lnTo>
                    <a:pt x="465159" y="302757"/>
                  </a:lnTo>
                  <a:lnTo>
                    <a:pt x="471368" y="261727"/>
                  </a:lnTo>
                  <a:lnTo>
                    <a:pt x="472510" y="220824"/>
                  </a:lnTo>
                  <a:lnTo>
                    <a:pt x="468431" y="180313"/>
                  </a:lnTo>
                  <a:lnTo>
                    <a:pt x="458977" y="140462"/>
                  </a:lnTo>
                  <a:lnTo>
                    <a:pt x="41567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60735" y="2141101"/>
              <a:ext cx="699770" cy="339090"/>
            </a:xfrm>
            <a:custGeom>
              <a:avLst/>
              <a:gdLst/>
              <a:ahLst/>
              <a:cxnLst/>
              <a:rect l="l" t="t" r="r" b="b"/>
              <a:pathLst>
                <a:path w="699770" h="339089">
                  <a:moveTo>
                    <a:pt x="215471" y="0"/>
                  </a:moveTo>
                  <a:lnTo>
                    <a:pt x="162698" y="3063"/>
                  </a:lnTo>
                  <a:lnTo>
                    <a:pt x="109003" y="9966"/>
                  </a:lnTo>
                  <a:lnTo>
                    <a:pt x="54674" y="20806"/>
                  </a:lnTo>
                  <a:lnTo>
                    <a:pt x="0" y="35678"/>
                  </a:lnTo>
                  <a:lnTo>
                    <a:pt x="43307" y="176140"/>
                  </a:lnTo>
                  <a:lnTo>
                    <a:pt x="97843" y="161324"/>
                  </a:lnTo>
                  <a:lnTo>
                    <a:pt x="152179" y="150506"/>
                  </a:lnTo>
                  <a:lnTo>
                    <a:pt x="206005" y="143608"/>
                  </a:lnTo>
                  <a:lnTo>
                    <a:pt x="259012" y="140554"/>
                  </a:lnTo>
                  <a:lnTo>
                    <a:pt x="310891" y="141267"/>
                  </a:lnTo>
                  <a:lnTo>
                    <a:pt x="361333" y="145670"/>
                  </a:lnTo>
                  <a:lnTo>
                    <a:pt x="410029" y="153687"/>
                  </a:lnTo>
                  <a:lnTo>
                    <a:pt x="456669" y="165241"/>
                  </a:lnTo>
                  <a:lnTo>
                    <a:pt x="500945" y="180255"/>
                  </a:lnTo>
                  <a:lnTo>
                    <a:pt x="542548" y="198652"/>
                  </a:lnTo>
                  <a:lnTo>
                    <a:pt x="581168" y="220356"/>
                  </a:lnTo>
                  <a:lnTo>
                    <a:pt x="616497" y="245289"/>
                  </a:lnTo>
                  <a:lnTo>
                    <a:pt x="648225" y="273375"/>
                  </a:lnTo>
                  <a:lnTo>
                    <a:pt x="676043" y="304538"/>
                  </a:lnTo>
                  <a:lnTo>
                    <a:pt x="699643" y="338700"/>
                  </a:lnTo>
                  <a:lnTo>
                    <a:pt x="697974" y="320059"/>
                  </a:lnTo>
                  <a:lnTo>
                    <a:pt x="686562" y="265802"/>
                  </a:lnTo>
                  <a:lnTo>
                    <a:pt x="671985" y="227709"/>
                  </a:lnTo>
                  <a:lnTo>
                    <a:pt x="652743" y="192204"/>
                  </a:lnTo>
                  <a:lnTo>
                    <a:pt x="629122" y="159383"/>
                  </a:lnTo>
                  <a:lnTo>
                    <a:pt x="601410" y="129343"/>
                  </a:lnTo>
                  <a:lnTo>
                    <a:pt x="569897" y="102179"/>
                  </a:lnTo>
                  <a:lnTo>
                    <a:pt x="534869" y="77989"/>
                  </a:lnTo>
                  <a:lnTo>
                    <a:pt x="496616" y="56868"/>
                  </a:lnTo>
                  <a:lnTo>
                    <a:pt x="455423" y="38914"/>
                  </a:lnTo>
                  <a:lnTo>
                    <a:pt x="411581" y="24221"/>
                  </a:lnTo>
                  <a:lnTo>
                    <a:pt x="365377" y="12887"/>
                  </a:lnTo>
                  <a:lnTo>
                    <a:pt x="317098" y="5008"/>
                  </a:lnTo>
                  <a:lnTo>
                    <a:pt x="267034" y="680"/>
                  </a:lnTo>
                  <a:lnTo>
                    <a:pt x="215471" y="0"/>
                  </a:lnTo>
                  <a:close/>
                </a:path>
              </a:pathLst>
            </a:custGeom>
            <a:solidFill>
              <a:srgbClr val="9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19957" y="1998979"/>
              <a:ext cx="885190" cy="803275"/>
            </a:xfrm>
            <a:custGeom>
              <a:avLst/>
              <a:gdLst/>
              <a:ahLst/>
              <a:cxnLst/>
              <a:rect l="l" t="t" r="r" b="b"/>
              <a:pathLst>
                <a:path w="885189" h="803275">
                  <a:moveTo>
                    <a:pt x="483615" y="0"/>
                  </a:moveTo>
                  <a:lnTo>
                    <a:pt x="483615" y="200787"/>
                  </a:lnTo>
                  <a:lnTo>
                    <a:pt x="0" y="200787"/>
                  </a:lnTo>
                  <a:lnTo>
                    <a:pt x="0" y="602361"/>
                  </a:lnTo>
                  <a:lnTo>
                    <a:pt x="483615" y="602361"/>
                  </a:lnTo>
                  <a:lnTo>
                    <a:pt x="483615" y="803275"/>
                  </a:lnTo>
                  <a:lnTo>
                    <a:pt x="885189" y="401574"/>
                  </a:lnTo>
                  <a:lnTo>
                    <a:pt x="48361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831" y="2206498"/>
            <a:ext cx="4497705" cy="2694940"/>
            <a:chOff x="583831" y="2206498"/>
            <a:chExt cx="4497705" cy="2694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831" y="2206498"/>
              <a:ext cx="4373245" cy="26875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564" y="4096512"/>
              <a:ext cx="4136136" cy="6416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" y="4035552"/>
              <a:ext cx="4422648" cy="8656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61" y="4136669"/>
              <a:ext cx="4017010" cy="5232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383146" y="1288097"/>
            <a:ext cx="5017135" cy="45243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2075" marR="920115" indent="-1270">
              <a:lnSpc>
                <a:spcPct val="100499"/>
              </a:lnSpc>
              <a:spcBef>
                <a:spcPts val="275"/>
              </a:spcBef>
              <a:buSzPct val="95833"/>
              <a:buFont typeface="Wingdings"/>
              <a:buChar char=""/>
              <a:tabLst>
                <a:tab pos="335280" algn="l"/>
              </a:tabLst>
            </a:pP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	Tuhan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spc="-12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yaitu</a:t>
            </a:r>
            <a:r>
              <a:rPr sz="2400" spc="-9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sebagai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kausa prima</a:t>
            </a:r>
            <a:endParaRPr sz="2400">
              <a:latin typeface="Arial MT"/>
              <a:cs typeface="Arial MT"/>
            </a:endParaRPr>
          </a:p>
          <a:p>
            <a:pPr marL="92075" marR="306070" indent="-1270">
              <a:lnSpc>
                <a:spcPts val="2890"/>
              </a:lnSpc>
              <a:spcBef>
                <a:spcPts val="75"/>
              </a:spcBef>
              <a:buSzPct val="95833"/>
              <a:buFont typeface="Wingdings"/>
              <a:buChar char=""/>
              <a:tabLst>
                <a:tab pos="335280" algn="l"/>
              </a:tabLst>
            </a:pP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	Manusia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yaitu</a:t>
            </a:r>
            <a:r>
              <a:rPr sz="2400" spc="-4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makhluk</a:t>
            </a:r>
            <a:r>
              <a:rPr sz="2400" spc="-5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individu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makhluk</a:t>
            </a:r>
            <a:r>
              <a:rPr sz="2400" spc="-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sosial</a:t>
            </a:r>
            <a:endParaRPr sz="2400">
              <a:latin typeface="Arial MT"/>
              <a:cs typeface="Arial MT"/>
            </a:endParaRPr>
          </a:p>
          <a:p>
            <a:pPr marL="335280" indent="-244475">
              <a:lnSpc>
                <a:spcPts val="2770"/>
              </a:lnSpc>
              <a:buSzPct val="95833"/>
              <a:buFont typeface="Wingdings"/>
              <a:buChar char=""/>
              <a:tabLst>
                <a:tab pos="335280" algn="l"/>
              </a:tabLst>
            </a:pPr>
            <a:r>
              <a:rPr sz="2400" b="1" dirty="0">
                <a:solidFill>
                  <a:srgbClr val="444444"/>
                </a:solidFill>
                <a:latin typeface="Arial"/>
                <a:cs typeface="Arial"/>
              </a:rPr>
              <a:t>Satu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yaitu</a:t>
            </a:r>
            <a:r>
              <a:rPr sz="2400" spc="-7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kesatuan</a:t>
            </a:r>
            <a:r>
              <a:rPr sz="240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memiliki</a:t>
            </a:r>
            <a:endParaRPr sz="2400">
              <a:latin typeface="Arial MT"/>
              <a:cs typeface="Arial MT"/>
            </a:endParaRPr>
          </a:p>
          <a:p>
            <a:pPr marL="92075">
              <a:lnSpc>
                <a:spcPts val="2875"/>
              </a:lnSpc>
              <a:spcBef>
                <a:spcPts val="15"/>
              </a:spcBef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kepribadian</a:t>
            </a:r>
            <a:r>
              <a:rPr sz="2400" spc="-13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sendiri</a:t>
            </a:r>
            <a:endParaRPr sz="2400">
              <a:latin typeface="Arial MT"/>
              <a:cs typeface="Arial MT"/>
            </a:endParaRPr>
          </a:p>
          <a:p>
            <a:pPr marL="335280" indent="-244475">
              <a:lnSpc>
                <a:spcPts val="2875"/>
              </a:lnSpc>
              <a:buSzPct val="95833"/>
              <a:buFont typeface="Wingdings"/>
              <a:buChar char=""/>
              <a:tabLst>
                <a:tab pos="335280" algn="l"/>
                <a:tab pos="1821814" algn="l"/>
                <a:tab pos="2864485" algn="l"/>
                <a:tab pos="4027804" algn="l"/>
              </a:tabLst>
            </a:pP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Rakyat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yaitu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unsur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mutlak</a:t>
            </a:r>
            <a:endParaRPr sz="2400">
              <a:latin typeface="Arial MT"/>
              <a:cs typeface="Arial MT"/>
            </a:endParaRPr>
          </a:p>
          <a:p>
            <a:pPr marL="92075" marR="83185">
              <a:lnSpc>
                <a:spcPct val="100000"/>
              </a:lnSpc>
              <a:spcBef>
                <a:spcPts val="10"/>
              </a:spcBef>
              <a:tabLst>
                <a:tab pos="1322070" algn="l"/>
                <a:tab pos="2279015" algn="l"/>
                <a:tab pos="3475354" algn="l"/>
                <a:tab pos="4416425" algn="l"/>
              </a:tabLst>
            </a:pP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negara,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harus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bekerja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sama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5" dirty="0">
                <a:solidFill>
                  <a:srgbClr val="444444"/>
                </a:solidFill>
                <a:latin typeface="Arial MT"/>
                <a:cs typeface="Arial MT"/>
              </a:rPr>
              <a:t>dan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gotong</a:t>
            </a:r>
            <a:r>
              <a:rPr sz="240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royong</a:t>
            </a:r>
            <a:endParaRPr sz="2400">
              <a:latin typeface="Arial MT"/>
              <a:cs typeface="Arial MT"/>
            </a:endParaRPr>
          </a:p>
          <a:p>
            <a:pPr marL="92075" marR="81915" indent="-1270">
              <a:lnSpc>
                <a:spcPts val="2890"/>
              </a:lnSpc>
              <a:spcBef>
                <a:spcPts val="75"/>
              </a:spcBef>
              <a:buSzPct val="95833"/>
              <a:buFont typeface="Wingdings"/>
              <a:buChar char=""/>
              <a:tabLst>
                <a:tab pos="335280" algn="l"/>
                <a:tab pos="1243965" algn="l"/>
                <a:tab pos="1315720" algn="l"/>
                <a:tab pos="1805305" algn="l"/>
                <a:tab pos="2280920" algn="l"/>
                <a:tab pos="2856865" algn="l"/>
                <a:tab pos="3517900" algn="l"/>
                <a:tab pos="3787775" algn="l"/>
                <a:tab pos="4451350" algn="l"/>
              </a:tabLst>
            </a:pPr>
            <a:r>
              <a:rPr sz="2400" b="1" spc="-10" dirty="0">
                <a:solidFill>
                  <a:srgbClr val="444444"/>
                </a:solidFill>
                <a:latin typeface="Arial"/>
                <a:cs typeface="Arial"/>
              </a:rPr>
              <a:t>	Adil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,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yaitu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memberi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keadilan kepada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diri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sendiri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5" dirty="0">
                <a:solidFill>
                  <a:srgbClr val="444444"/>
                </a:solidFill>
                <a:latin typeface="Arial MT"/>
                <a:cs typeface="Arial MT"/>
              </a:rPr>
              <a:t>dan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orang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	</a:t>
            </a:r>
            <a:r>
              <a:rPr sz="2400" spc="-20" dirty="0">
                <a:solidFill>
                  <a:srgbClr val="444444"/>
                </a:solidFill>
                <a:latin typeface="Arial MT"/>
                <a:cs typeface="Arial MT"/>
              </a:rPr>
              <a:t>lain</a:t>
            </a:r>
            <a:endParaRPr sz="2400">
              <a:latin typeface="Arial MT"/>
              <a:cs typeface="Arial MT"/>
            </a:endParaRPr>
          </a:p>
          <a:p>
            <a:pPr marL="92075">
              <a:lnSpc>
                <a:spcPts val="2785"/>
              </a:lnSpc>
            </a:pP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yang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44444"/>
                </a:solidFill>
                <a:latin typeface="Arial MT"/>
                <a:cs typeface="Arial MT"/>
              </a:rPr>
              <a:t>menjadi</a:t>
            </a:r>
            <a:r>
              <a:rPr sz="2400" spc="-8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44444"/>
                </a:solidFill>
                <a:latin typeface="Arial MT"/>
                <a:cs typeface="Arial MT"/>
              </a:rPr>
              <a:t>haknya.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1961" y="4136669"/>
            <a:ext cx="4017010" cy="5232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290"/>
              </a:spcBef>
            </a:pPr>
            <a:r>
              <a:rPr sz="2800" b="1" dirty="0">
                <a:solidFill>
                  <a:srgbClr val="444444"/>
                </a:solidFill>
                <a:latin typeface="Arial"/>
                <a:cs typeface="Arial"/>
              </a:rPr>
              <a:t>Inti</a:t>
            </a:r>
            <a:r>
              <a:rPr sz="2800" b="1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44444"/>
                </a:solidFill>
                <a:latin typeface="Arial"/>
                <a:cs typeface="Arial"/>
              </a:rPr>
              <a:t>sila-</a:t>
            </a:r>
            <a:r>
              <a:rPr sz="2800" b="1" dirty="0">
                <a:solidFill>
                  <a:srgbClr val="444444"/>
                </a:solidFill>
                <a:latin typeface="Arial"/>
                <a:cs typeface="Arial"/>
              </a:rPr>
              <a:t>sila</a:t>
            </a:r>
            <a:r>
              <a:rPr sz="2800" b="1" spc="-5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444444"/>
                </a:solidFill>
                <a:latin typeface="Arial"/>
                <a:cs typeface="Arial"/>
              </a:rPr>
              <a:t>Pancasila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45835" y="2945129"/>
            <a:ext cx="550545" cy="1191895"/>
          </a:xfrm>
          <a:custGeom>
            <a:avLst/>
            <a:gdLst/>
            <a:ahLst/>
            <a:cxnLst/>
            <a:rect l="l" t="t" r="r" b="b"/>
            <a:pathLst>
              <a:path w="550545" h="1191895">
                <a:moveTo>
                  <a:pt x="275081" y="0"/>
                </a:moveTo>
                <a:lnTo>
                  <a:pt x="275081" y="297815"/>
                </a:lnTo>
                <a:lnTo>
                  <a:pt x="0" y="297815"/>
                </a:lnTo>
                <a:lnTo>
                  <a:pt x="0" y="893699"/>
                </a:lnTo>
                <a:lnTo>
                  <a:pt x="275081" y="893699"/>
                </a:lnTo>
                <a:lnTo>
                  <a:pt x="275081" y="1191514"/>
                </a:lnTo>
                <a:lnTo>
                  <a:pt x="550163" y="595757"/>
                </a:lnTo>
                <a:lnTo>
                  <a:pt x="27508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421" y="1323847"/>
            <a:ext cx="430720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8"/>
                </a:solidFill>
              </a:rPr>
              <a:t>Pancasila</a:t>
            </a:r>
            <a:r>
              <a:rPr sz="3200" spc="-65" dirty="0">
                <a:solidFill>
                  <a:srgbClr val="000008"/>
                </a:solidFill>
              </a:rPr>
              <a:t> </a:t>
            </a:r>
            <a:r>
              <a:rPr sz="3200" spc="-10" dirty="0">
                <a:solidFill>
                  <a:srgbClr val="000008"/>
                </a:solidFill>
              </a:rPr>
              <a:t>sebagai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b="1" spc="-10" dirty="0">
                <a:solidFill>
                  <a:srgbClr val="000008"/>
                </a:solidFill>
                <a:latin typeface="Arial"/>
                <a:cs typeface="Arial"/>
              </a:rPr>
              <a:t>genetivus-</a:t>
            </a:r>
            <a:r>
              <a:rPr sz="3200" b="1" dirty="0">
                <a:solidFill>
                  <a:srgbClr val="000008"/>
                </a:solidFill>
                <a:latin typeface="Arial"/>
                <a:cs typeface="Arial"/>
              </a:rPr>
              <a:t>objektivus</a:t>
            </a:r>
            <a:r>
              <a:rPr sz="3200" b="1" spc="-30" dirty="0">
                <a:solidFill>
                  <a:srgbClr val="000008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000008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50945" y="2303780"/>
            <a:ext cx="73501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08"/>
                </a:solidFill>
                <a:latin typeface="Arial MT"/>
                <a:cs typeface="Arial MT"/>
              </a:rPr>
              <a:t>Nilai-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nilai</a:t>
            </a:r>
            <a:r>
              <a:rPr sz="2000" spc="-35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Pancasila</a:t>
            </a:r>
            <a:r>
              <a:rPr sz="2000" spc="-40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dijadikan</a:t>
            </a:r>
            <a:r>
              <a:rPr sz="2000" spc="-50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sebagai</a:t>
            </a:r>
            <a:r>
              <a:rPr sz="2000" spc="-65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objek</a:t>
            </a:r>
            <a:r>
              <a:rPr sz="2000" spc="-40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yang</a:t>
            </a:r>
            <a:r>
              <a:rPr sz="2000" spc="-55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dicari</a:t>
            </a:r>
            <a:r>
              <a:rPr sz="2000" spc="-50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0008"/>
                </a:solidFill>
                <a:latin typeface="Arial MT"/>
                <a:cs typeface="Arial MT"/>
              </a:rPr>
              <a:t>landasan </a:t>
            </a:r>
            <a:r>
              <a:rPr sz="2000" dirty="0">
                <a:solidFill>
                  <a:srgbClr val="000008"/>
                </a:solidFill>
                <a:latin typeface="Arial MT"/>
                <a:cs typeface="Arial MT"/>
              </a:rPr>
              <a:t>filosofisnya</a:t>
            </a:r>
            <a:r>
              <a:rPr sz="2000" spc="-30" dirty="0">
                <a:solidFill>
                  <a:srgbClr val="000008"/>
                </a:solidFill>
                <a:latin typeface="Arial MT"/>
                <a:cs typeface="Arial MT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berdasarkan</a:t>
            </a:r>
            <a:r>
              <a:rPr sz="2000" b="1" spc="-5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sistem-</a:t>
            </a:r>
            <a:r>
              <a:rPr sz="2000" b="1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sistem</a:t>
            </a:r>
            <a:r>
              <a:rPr sz="2000" b="1" spc="-4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dan</a:t>
            </a:r>
            <a:r>
              <a:rPr sz="2000" b="1" spc="-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cabang-</a:t>
            </a:r>
            <a:r>
              <a:rPr sz="2000" b="1" spc="-10" dirty="0">
                <a:solidFill>
                  <a:srgbClr val="1F2023"/>
                </a:solidFill>
                <a:latin typeface="Arial"/>
                <a:cs typeface="Arial"/>
              </a:rPr>
              <a:t>cabang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filsafat</a:t>
            </a:r>
            <a:r>
              <a:rPr sz="2000" b="1" spc="-6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yang</a:t>
            </a:r>
            <a:r>
              <a:rPr sz="2000" b="1" spc="2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berkembang</a:t>
            </a:r>
            <a:r>
              <a:rPr sz="2000" b="1" spc="-40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2023"/>
                </a:solidFill>
                <a:latin typeface="Arial"/>
                <a:cs typeface="Arial"/>
              </a:rPr>
              <a:t>di</a:t>
            </a:r>
            <a:r>
              <a:rPr sz="2000" b="1" spc="-15" dirty="0">
                <a:solidFill>
                  <a:srgbClr val="1F2023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1F2023"/>
                </a:solidFill>
                <a:latin typeface="Arial MT"/>
                <a:cs typeface="Arial MT"/>
              </a:rPr>
              <a:t>B</a:t>
            </a:r>
            <a:r>
              <a:rPr sz="2000" b="1" spc="-10" dirty="0">
                <a:solidFill>
                  <a:srgbClr val="1F2023"/>
                </a:solidFill>
                <a:latin typeface="Arial"/>
                <a:cs typeface="Arial"/>
              </a:rPr>
              <a:t>arat</a:t>
            </a:r>
            <a:r>
              <a:rPr sz="2000" spc="-10" dirty="0">
                <a:solidFill>
                  <a:srgbClr val="1F2023"/>
                </a:solidFill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983" y="3079381"/>
            <a:ext cx="5688457" cy="34058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6613" y="1496390"/>
            <a:ext cx="39865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8"/>
                </a:solidFill>
              </a:rPr>
              <a:t>Pancasila</a:t>
            </a:r>
            <a:r>
              <a:rPr spc="-135" dirty="0">
                <a:solidFill>
                  <a:srgbClr val="000008"/>
                </a:solidFill>
              </a:rPr>
              <a:t> </a:t>
            </a:r>
            <a:r>
              <a:rPr spc="-10" dirty="0">
                <a:solidFill>
                  <a:srgbClr val="000008"/>
                </a:solidFill>
              </a:rPr>
              <a:t>sebagai</a:t>
            </a:r>
          </a:p>
          <a:p>
            <a:pPr algn="ctr">
              <a:lnSpc>
                <a:spcPct val="100000"/>
              </a:lnSpc>
            </a:pPr>
            <a:r>
              <a:rPr b="1" spc="-20" dirty="0">
                <a:solidFill>
                  <a:srgbClr val="000008"/>
                </a:solidFill>
                <a:latin typeface="Arial"/>
                <a:cs typeface="Arial"/>
              </a:rPr>
              <a:t>genetivus-</a:t>
            </a:r>
            <a:r>
              <a:rPr b="1" dirty="0">
                <a:solidFill>
                  <a:srgbClr val="000008"/>
                </a:solidFill>
                <a:latin typeface="Arial"/>
                <a:cs typeface="Arial"/>
              </a:rPr>
              <a:t>subjectivus </a:t>
            </a:r>
            <a:r>
              <a:rPr b="1" spc="-50" dirty="0">
                <a:solidFill>
                  <a:srgbClr val="000008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0008"/>
                </a:solidFill>
              </a:rPr>
              <a:t>Nilai-</a:t>
            </a:r>
            <a:r>
              <a:rPr dirty="0">
                <a:solidFill>
                  <a:srgbClr val="000008"/>
                </a:solidFill>
              </a:rPr>
              <a:t>nilai</a:t>
            </a:r>
            <a:r>
              <a:rPr spc="-95" dirty="0">
                <a:solidFill>
                  <a:srgbClr val="000008"/>
                </a:solidFill>
              </a:rPr>
              <a:t> </a:t>
            </a:r>
            <a:r>
              <a:rPr dirty="0">
                <a:solidFill>
                  <a:srgbClr val="000008"/>
                </a:solidFill>
              </a:rPr>
              <a:t>Pancasila</a:t>
            </a:r>
            <a:r>
              <a:rPr spc="-100" dirty="0">
                <a:solidFill>
                  <a:srgbClr val="000008"/>
                </a:solidFill>
              </a:rPr>
              <a:t> </a:t>
            </a:r>
            <a:r>
              <a:rPr dirty="0">
                <a:solidFill>
                  <a:srgbClr val="000008"/>
                </a:solidFill>
              </a:rPr>
              <a:t>dipergunakan</a:t>
            </a:r>
            <a:r>
              <a:rPr spc="-90" dirty="0">
                <a:solidFill>
                  <a:srgbClr val="000008"/>
                </a:solidFill>
              </a:rPr>
              <a:t> </a:t>
            </a:r>
            <a:r>
              <a:rPr spc="-10" dirty="0">
                <a:solidFill>
                  <a:srgbClr val="000008"/>
                </a:solidFill>
              </a:rPr>
              <a:t>untuk </a:t>
            </a:r>
            <a:r>
              <a:rPr dirty="0">
                <a:solidFill>
                  <a:srgbClr val="000008"/>
                </a:solidFill>
              </a:rPr>
              <a:t>mengkritisi</a:t>
            </a:r>
            <a:r>
              <a:rPr spc="-105" dirty="0">
                <a:solidFill>
                  <a:srgbClr val="000008"/>
                </a:solidFill>
              </a:rPr>
              <a:t> </a:t>
            </a:r>
            <a:r>
              <a:rPr dirty="0">
                <a:solidFill>
                  <a:srgbClr val="000008"/>
                </a:solidFill>
              </a:rPr>
              <a:t>berbagai</a:t>
            </a:r>
            <a:r>
              <a:rPr spc="-80" dirty="0">
                <a:solidFill>
                  <a:srgbClr val="000008"/>
                </a:solidFill>
              </a:rPr>
              <a:t> </a:t>
            </a:r>
            <a:r>
              <a:rPr dirty="0">
                <a:solidFill>
                  <a:srgbClr val="000008"/>
                </a:solidFill>
              </a:rPr>
              <a:t>aliran</a:t>
            </a:r>
            <a:r>
              <a:rPr spc="-90" dirty="0">
                <a:solidFill>
                  <a:srgbClr val="000008"/>
                </a:solidFill>
              </a:rPr>
              <a:t> </a:t>
            </a:r>
            <a:r>
              <a:rPr dirty="0">
                <a:solidFill>
                  <a:srgbClr val="000008"/>
                </a:solidFill>
              </a:rPr>
              <a:t>filsafat</a:t>
            </a:r>
            <a:r>
              <a:rPr spc="-120" dirty="0">
                <a:solidFill>
                  <a:srgbClr val="000008"/>
                </a:solidFill>
              </a:rPr>
              <a:t> </a:t>
            </a:r>
            <a:r>
              <a:rPr spc="-20" dirty="0">
                <a:solidFill>
                  <a:srgbClr val="000008"/>
                </a:solidFill>
              </a:rPr>
              <a:t>yang </a:t>
            </a:r>
            <a:r>
              <a:rPr dirty="0">
                <a:solidFill>
                  <a:srgbClr val="000008"/>
                </a:solidFill>
              </a:rPr>
              <a:t>berkembang</a:t>
            </a:r>
            <a:r>
              <a:rPr spc="-100" dirty="0">
                <a:solidFill>
                  <a:srgbClr val="000008"/>
                </a:solidFill>
              </a:rPr>
              <a:t> </a:t>
            </a:r>
            <a:r>
              <a:rPr dirty="0"/>
              <a:t>baik</a:t>
            </a:r>
            <a:r>
              <a:rPr spc="-95" dirty="0"/>
              <a:t> </a:t>
            </a:r>
            <a:r>
              <a:rPr dirty="0"/>
              <a:t>untuk</a:t>
            </a:r>
            <a:r>
              <a:rPr spc="-120" dirty="0"/>
              <a:t> </a:t>
            </a:r>
            <a:r>
              <a:rPr dirty="0"/>
              <a:t>menemukan</a:t>
            </a:r>
            <a:r>
              <a:rPr spc="-95" dirty="0"/>
              <a:t> </a:t>
            </a:r>
            <a:r>
              <a:rPr spc="-20" dirty="0"/>
              <a:t>hal- </a:t>
            </a:r>
            <a:r>
              <a:rPr dirty="0"/>
              <a:t>hal</a:t>
            </a:r>
            <a:r>
              <a:rPr spc="-60" dirty="0"/>
              <a:t> </a:t>
            </a:r>
            <a:r>
              <a:rPr dirty="0"/>
              <a:t>yang</a:t>
            </a:r>
            <a:r>
              <a:rPr spc="-75" dirty="0"/>
              <a:t> </a:t>
            </a:r>
            <a:r>
              <a:rPr dirty="0"/>
              <a:t>sesuai</a:t>
            </a:r>
            <a:r>
              <a:rPr spc="-45" dirty="0"/>
              <a:t> </a:t>
            </a:r>
            <a:r>
              <a:rPr dirty="0"/>
              <a:t>dengan</a:t>
            </a:r>
            <a:r>
              <a:rPr spc="-45" dirty="0"/>
              <a:t> </a:t>
            </a:r>
            <a:r>
              <a:rPr spc="-20" dirty="0"/>
              <a:t>nilai-</a:t>
            </a:r>
            <a:r>
              <a:rPr spc="-10" dirty="0"/>
              <a:t>nilai </a:t>
            </a:r>
            <a:r>
              <a:rPr dirty="0"/>
              <a:t>Pancasila</a:t>
            </a:r>
            <a:r>
              <a:rPr spc="-65" dirty="0"/>
              <a:t> </a:t>
            </a:r>
            <a:r>
              <a:rPr dirty="0"/>
              <a:t>maupun</a:t>
            </a:r>
            <a:r>
              <a:rPr spc="-75" dirty="0"/>
              <a:t> </a:t>
            </a:r>
            <a:r>
              <a:rPr dirty="0"/>
              <a:t>untuk</a:t>
            </a:r>
            <a:r>
              <a:rPr spc="-85" dirty="0"/>
              <a:t> </a:t>
            </a:r>
            <a:r>
              <a:rPr dirty="0"/>
              <a:t>melihat</a:t>
            </a:r>
            <a:r>
              <a:rPr spc="-75" dirty="0"/>
              <a:t> </a:t>
            </a:r>
            <a:r>
              <a:rPr spc="-25" dirty="0"/>
              <a:t>nilai-</a:t>
            </a:r>
            <a:r>
              <a:rPr spc="-10" dirty="0"/>
              <a:t>nilai </a:t>
            </a:r>
            <a:r>
              <a:rPr dirty="0"/>
              <a:t>yang</a:t>
            </a:r>
            <a:r>
              <a:rPr spc="-55" dirty="0"/>
              <a:t> </a:t>
            </a:r>
            <a:r>
              <a:rPr dirty="0"/>
              <a:t>tidak</a:t>
            </a:r>
            <a:r>
              <a:rPr spc="-55" dirty="0"/>
              <a:t> </a:t>
            </a:r>
            <a:r>
              <a:rPr dirty="0"/>
              <a:t>sesuai</a:t>
            </a:r>
            <a:r>
              <a:rPr spc="-50" dirty="0"/>
              <a:t> </a:t>
            </a:r>
            <a:r>
              <a:rPr dirty="0"/>
              <a:t>dengan</a:t>
            </a:r>
            <a:r>
              <a:rPr spc="-40" dirty="0"/>
              <a:t> </a:t>
            </a:r>
            <a:r>
              <a:rPr spc="-20" dirty="0"/>
              <a:t>nilai-</a:t>
            </a:r>
            <a:r>
              <a:rPr spc="-10" dirty="0"/>
              <a:t>nilai Pancasila.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868" y="2188768"/>
            <a:ext cx="2728161" cy="3895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1200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Cambria</vt:lpstr>
      <vt:lpstr>Wingdings</vt:lpstr>
      <vt:lpstr>Office Theme</vt:lpstr>
      <vt:lpstr>PowerPoint Presentation</vt:lpstr>
      <vt:lpstr>Definisi Filsafat</vt:lpstr>
      <vt:lpstr>Pengertian filsafat menurut beberapa filsuf</vt:lpstr>
      <vt:lpstr>Kedudukan filsafat sebagai The Mother of Science (induk ilmu pengetahuan).</vt:lpstr>
      <vt:lpstr>Empat Cabang Ilmu Filsafat</vt:lpstr>
      <vt:lpstr>Filsafat Pancasila</vt:lpstr>
      <vt:lpstr>PowerPoint Presentation</vt:lpstr>
      <vt:lpstr>Pancasila sebagai genetivus-objektivus :</vt:lpstr>
      <vt:lpstr>Pancasila sebagai genetivus-subjectivus :</vt:lpstr>
      <vt:lpstr>PowerPoint Presentation</vt:lpstr>
      <vt:lpstr>Dasar Filsafat Pancasila</vt:lpstr>
      <vt:lpstr>Notonagoro,</vt:lpstr>
      <vt:lpstr>PowerPoint Presentation</vt:lpstr>
      <vt:lpstr>Dasar Aksiologis Pancasila</vt:lpstr>
      <vt:lpstr>Hakikat Sila-Sila Pancasila</vt:lpstr>
      <vt:lpstr>Pancasila sebagai satu kesatuan utuh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Windows User</cp:lastModifiedBy>
  <cp:revision>1</cp:revision>
  <dcterms:created xsi:type="dcterms:W3CDTF">2024-05-16T06:02:08Z</dcterms:created>
  <dcterms:modified xsi:type="dcterms:W3CDTF">2024-05-16T06:22:59Z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2024-05-16T00:00:00Z</vt:filetime>
  </property>
  <property fmtid="{D5CDD505-2E9C-101B-9397-08002B2CF9AE}" pid="5" name="Producer">
    <vt:lpwstr>Microsoft® PowerPoint® 2010</vt:lpwstr>
  </property>
</Properties>
</file>