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D5+aRyaeAysMqkbc5/5FP1JTi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71076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0" name="Google Shape;1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9" name="Google Shape;19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 name="Google Shape;11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 name="Google Shape;14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9" name="Google Shape;1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 name="Google Shape;16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pic>
        <p:nvPicPr>
          <p:cNvPr id="88" name="Google Shape;88;p1" descr="D:\Picture\logo ibi small.gif"/>
          <p:cNvPicPr preferRelativeResize="0"/>
          <p:nvPr/>
        </p:nvPicPr>
        <p:blipFill rotWithShape="1">
          <a:blip r:embed="rId4">
            <a:alphaModFix/>
          </a:blip>
          <a:srcRect/>
          <a:stretch/>
        </p:blipFill>
        <p:spPr>
          <a:xfrm>
            <a:off x="7715250" y="142875"/>
            <a:ext cx="1244600" cy="1244600"/>
          </a:xfrm>
          <a:prstGeom prst="rect">
            <a:avLst/>
          </a:prstGeom>
          <a:noFill/>
          <a:ln>
            <a:noFill/>
          </a:ln>
        </p:spPr>
      </p:pic>
      <p:sp>
        <p:nvSpPr>
          <p:cNvPr id="89" name="Google Shape;89;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90" name="Google Shape;9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91" name="Google Shape;91;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Pendidikan Pancasila</a:t>
            </a:r>
            <a:endParaRPr/>
          </a:p>
        </p:txBody>
      </p:sp>
      <p:sp>
        <p:nvSpPr>
          <p:cNvPr id="92" name="Google Shape;92;p1"/>
          <p:cNvSpPr txBox="1"/>
          <p:nvPr/>
        </p:nvSpPr>
        <p:spPr>
          <a:xfrm>
            <a:off x="1071538" y="2428868"/>
            <a:ext cx="7215300" cy="2924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i="0" u="none" strike="noStrike" cap="none" dirty="0">
                <a:solidFill>
                  <a:srgbClr val="002060"/>
                </a:solidFill>
                <a:latin typeface="Arial"/>
                <a:ea typeface="Arial"/>
                <a:cs typeface="Arial"/>
                <a:sym typeface="Arial"/>
              </a:rPr>
              <a:t>PANCASILA</a:t>
            </a:r>
            <a:endParaRPr dirty="0"/>
          </a:p>
          <a:p>
            <a:pPr marL="0" marR="0" lvl="0" indent="0" algn="ctr" rtl="0">
              <a:spcBef>
                <a:spcPts val="0"/>
              </a:spcBef>
              <a:spcAft>
                <a:spcPts val="0"/>
              </a:spcAft>
              <a:buNone/>
            </a:pPr>
            <a:endParaRPr sz="8000" b="1" i="0" u="none" strike="noStrike" cap="none" dirty="0">
              <a:solidFill>
                <a:srgbClr val="002060"/>
              </a:solidFill>
              <a:latin typeface="Arial"/>
              <a:ea typeface="Arial"/>
              <a:cs typeface="Arial"/>
              <a:sym typeface="Arial"/>
            </a:endParaRPr>
          </a:p>
          <a:p>
            <a:pPr marL="0" marR="0" lvl="0" indent="0" algn="ctr" rtl="0">
              <a:spcBef>
                <a:spcPts val="0"/>
              </a:spcBef>
              <a:spcAft>
                <a:spcPts val="0"/>
              </a:spcAft>
              <a:buNone/>
            </a:pPr>
            <a:r>
              <a:rPr lang="en-US" sz="2400" b="1" i="0" u="none" strike="noStrike" cap="none" dirty="0" err="1">
                <a:solidFill>
                  <a:srgbClr val="C00000"/>
                </a:solidFill>
                <a:latin typeface="Arial"/>
                <a:ea typeface="Arial"/>
                <a:cs typeface="Arial"/>
                <a:sym typeface="Arial"/>
              </a:rPr>
              <a:t>Dosen</a:t>
            </a:r>
            <a:r>
              <a:rPr lang="en-US" sz="2400" b="1" i="0" u="none" strike="noStrike" cap="none" dirty="0">
                <a:solidFill>
                  <a:srgbClr val="C00000"/>
                </a:solidFill>
                <a:latin typeface="Arial"/>
                <a:ea typeface="Arial"/>
                <a:cs typeface="Arial"/>
                <a:sym typeface="Arial"/>
              </a:rPr>
              <a:t> : </a:t>
            </a:r>
            <a:r>
              <a:rPr lang="id-ID" sz="2400" b="1" dirty="0" smtClean="0">
                <a:solidFill>
                  <a:srgbClr val="C00000"/>
                </a:solidFill>
              </a:rPr>
              <a:t>TIM</a:t>
            </a:r>
            <a:endParaRPr sz="2400" b="1" i="0" u="none" strike="noStrike" cap="none" dirty="0">
              <a:solidFill>
                <a:srgbClr val="C00000"/>
              </a:solidFill>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Pendidikan Pancasila</a:t>
            </a:r>
            <a:endParaRPr/>
          </a:p>
        </p:txBody>
      </p:sp>
      <p:sp>
        <p:nvSpPr>
          <p:cNvPr id="184" name="Google Shape;18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185" name="Google Shape;185;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86" name="Google Shape;186;p10"/>
          <p:cNvSpPr txBox="1"/>
          <p:nvPr/>
        </p:nvSpPr>
        <p:spPr>
          <a:xfrm>
            <a:off x="642938" y="142852"/>
            <a:ext cx="8001000"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a:solidFill>
                  <a:srgbClr val="C00000"/>
                </a:solidFill>
                <a:latin typeface="Cambria"/>
                <a:ea typeface="Cambria"/>
                <a:cs typeface="Cambria"/>
                <a:sym typeface="Cambria"/>
              </a:rPr>
              <a:t>Tujuan Pendidikan Pancasila di Perguruan Tinggi</a:t>
            </a:r>
            <a:endParaRPr sz="3200" b="1">
              <a:solidFill>
                <a:srgbClr val="C00000"/>
              </a:solidFill>
              <a:latin typeface="Cambria"/>
              <a:ea typeface="Cambria"/>
              <a:cs typeface="Cambria"/>
              <a:sym typeface="Cambria"/>
            </a:endParaRPr>
          </a:p>
        </p:txBody>
      </p:sp>
      <p:sp>
        <p:nvSpPr>
          <p:cNvPr id="187" name="Google Shape;187;p10"/>
          <p:cNvSpPr txBox="1">
            <a:spLocks noGrp="1"/>
          </p:cNvSpPr>
          <p:nvPr>
            <p:ph type="body" idx="1"/>
          </p:nvPr>
        </p:nvSpPr>
        <p:spPr>
          <a:xfrm>
            <a:off x="214282" y="1214422"/>
            <a:ext cx="8472518" cy="507209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Calibri"/>
              <a:buAutoNum type="arabicPeriod"/>
            </a:pPr>
            <a:r>
              <a:rPr lang="en-US" sz="2000" b="1"/>
              <a:t>Memperkuat Pancasila sebagai dasar falsafah negara dan ideologi bangsa melalui revitalisasi nilai-nilai dasar Pancasila sebagai norma dasar kehidupan bermasyarakat, berbangsa dan bernegara.</a:t>
            </a:r>
            <a:endParaRPr/>
          </a:p>
          <a:p>
            <a:pPr marL="342900" lvl="0" indent="-342900" algn="l" rtl="0">
              <a:spcBef>
                <a:spcPts val="400"/>
              </a:spcBef>
              <a:spcAft>
                <a:spcPts val="0"/>
              </a:spcAft>
              <a:buClr>
                <a:schemeClr val="dk1"/>
              </a:buClr>
              <a:buSzPts val="2000"/>
              <a:buFont typeface="Calibri"/>
              <a:buAutoNum type="arabicPeriod"/>
            </a:pPr>
            <a:r>
              <a:rPr lang="en-US" sz="2000" b="1"/>
              <a:t>Memberikan pemahaman dan penghayatan atas jiwa dan nilai-nilai dasar Pancasila kepada mahasiswa sebagai warga negara Republik Indonesia, serta membimbing untuk dapat menerapkannya dalam kehidupan bermasyarakat, berbangsa dan bernegara.</a:t>
            </a:r>
            <a:endParaRPr/>
          </a:p>
          <a:p>
            <a:pPr marL="342900" lvl="0" indent="-342900" algn="l" rtl="0">
              <a:spcBef>
                <a:spcPts val="400"/>
              </a:spcBef>
              <a:spcAft>
                <a:spcPts val="0"/>
              </a:spcAft>
              <a:buClr>
                <a:schemeClr val="dk1"/>
              </a:buClr>
              <a:buSzPts val="2000"/>
              <a:buFont typeface="Calibri"/>
              <a:buAutoNum type="arabicPeriod"/>
            </a:pPr>
            <a:r>
              <a:rPr lang="en-US" sz="2000" b="1"/>
              <a:t>Mempersiapkan mahasiswa agar mampu menganalisis dan mencari solusi terhadap berbagai  persoalan  kehidupan  bermasyarakat,  berbangsa  dan  bernegara  melalui sistem pemikiran yang berdasarkan nilai-nilai Pancasila dan UUD NRI Tahun 1945.</a:t>
            </a:r>
            <a:endParaRPr/>
          </a:p>
          <a:p>
            <a:pPr marL="342900" lvl="0" indent="-342900" algn="l" rtl="0">
              <a:spcBef>
                <a:spcPts val="400"/>
              </a:spcBef>
              <a:spcAft>
                <a:spcPts val="0"/>
              </a:spcAft>
              <a:buClr>
                <a:schemeClr val="dk1"/>
              </a:buClr>
              <a:buSzPts val="2000"/>
              <a:buFont typeface="Calibri"/>
              <a:buAutoNum type="arabicPeriod"/>
            </a:pPr>
            <a:r>
              <a:rPr lang="en-US" sz="2000" b="1"/>
              <a:t>Membentuk   sikap   mental   mahasiswa   yang   mampu   mengapresiasi   nilai-nilai ketuhanan, kemanusiaan, kecintaan pada tanah air dan kesatuan bangsa, serta penguatan masyarakat madani yang demokratis, berkeadilan, dan bermartabat berlandaskan Pancasila,  untuk mampu berinteraksi dengan dinamika  internal dan eksternal masyarakat bangsa Indonesia.</a:t>
            </a:r>
            <a:endParaRPr/>
          </a:p>
          <a:p>
            <a:pPr marL="342900" lvl="0" indent="-215900" algn="l" rtl="0">
              <a:spcBef>
                <a:spcPts val="400"/>
              </a:spcBef>
              <a:spcAft>
                <a:spcPts val="0"/>
              </a:spcAft>
              <a:buClr>
                <a:schemeClr val="dk1"/>
              </a:buClr>
              <a:buSzPts val="2000"/>
              <a:buNone/>
            </a:pPr>
            <a:endParaRPr sz="2000" b="1"/>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FF0000"/>
                </a:solidFill>
              </a:rPr>
              <a:t>Capaian Pembelajaran</a:t>
            </a:r>
            <a:endParaRPr b="1">
              <a:solidFill>
                <a:srgbClr val="FF0000"/>
              </a:solidFill>
            </a:endParaRPr>
          </a:p>
        </p:txBody>
      </p:sp>
      <p:sp>
        <p:nvSpPr>
          <p:cNvPr id="193" name="Google Shape;193;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600"/>
              <a:buFont typeface="Calibri"/>
              <a:buAutoNum type="arabicPeriod"/>
            </a:pPr>
            <a:r>
              <a:rPr lang="en-US" sz="2600" b="1"/>
              <a:t>Memiliki  kemampuan analisis,  berfikir rasional,  bersikap  kritis  dalam  menghadapi persoalan-persoalan dalam kehidupan bermasyarakat, berbangsa dan bernegara.</a:t>
            </a:r>
            <a:endParaRPr/>
          </a:p>
          <a:p>
            <a:pPr marL="457200" lvl="0" indent="-457200" algn="l" rtl="0">
              <a:spcBef>
                <a:spcPts val="520"/>
              </a:spcBef>
              <a:spcAft>
                <a:spcPts val="0"/>
              </a:spcAft>
              <a:buClr>
                <a:schemeClr val="dk1"/>
              </a:buClr>
              <a:buSzPts val="2600"/>
              <a:buFont typeface="Calibri"/>
              <a:buAutoNum type="arabicPeriod"/>
            </a:pPr>
            <a:r>
              <a:rPr lang="en-US" sz="2600" b="1"/>
              <a:t>Memiliki  kemampuan  dan tanggung  jawab  intelektual  dalam  mengenali masalah- masalah dan memberi solusi  berdasarkan nilai-nilai Pancasila</a:t>
            </a:r>
            <a:endParaRPr sz="2600" b="1"/>
          </a:p>
          <a:p>
            <a:pPr marL="457200" lvl="0" indent="-457200" algn="l" rtl="0">
              <a:spcBef>
                <a:spcPts val="520"/>
              </a:spcBef>
              <a:spcAft>
                <a:spcPts val="0"/>
              </a:spcAft>
              <a:buClr>
                <a:schemeClr val="dk1"/>
              </a:buClr>
              <a:buSzPts val="2600"/>
              <a:buFont typeface="Calibri"/>
              <a:buAutoNum type="arabicPeriod"/>
            </a:pPr>
            <a:r>
              <a:rPr lang="en-US" sz="2600" b="1"/>
              <a:t>Mampu menjelaskan dasar-dasar kebenaran bahwa Pancasila adalah ideologi yang sesuai bagi bangsa Indonesia yang majemuk (Bhinneka Tunggal Ika).</a:t>
            </a:r>
            <a:endParaRPr/>
          </a:p>
          <a:p>
            <a:pPr marL="342900" lvl="0" indent="-177800" algn="l" rtl="0">
              <a:spcBef>
                <a:spcPts val="520"/>
              </a:spcBef>
              <a:spcAft>
                <a:spcPts val="0"/>
              </a:spcAft>
              <a:buClr>
                <a:schemeClr val="dk1"/>
              </a:buClr>
              <a:buSzPts val="2600"/>
              <a:buNone/>
            </a:pPr>
            <a:endParaRPr sz="2600" b="1"/>
          </a:p>
        </p:txBody>
      </p:sp>
      <p:sp>
        <p:nvSpPr>
          <p:cNvPr id="194" name="Google Shape;19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195" name="Google Shape;19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Pendidikan Pancasila</a:t>
            </a:r>
            <a:endParaRPr/>
          </a:p>
        </p:txBody>
      </p:sp>
      <p:sp>
        <p:nvSpPr>
          <p:cNvPr id="196" name="Google Shape;19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202" name="Google Shape;20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Pendidikan Pancasila</a:t>
            </a:r>
            <a:endParaRPr/>
          </a:p>
        </p:txBody>
      </p:sp>
      <p:sp>
        <p:nvSpPr>
          <p:cNvPr id="203" name="Google Shape;20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04" name="Google Shape;204;p12"/>
          <p:cNvSpPr/>
          <p:nvPr/>
        </p:nvSpPr>
        <p:spPr>
          <a:xfrm>
            <a:off x="2714612" y="571480"/>
            <a:ext cx="5929354" cy="3286148"/>
          </a:xfrm>
          <a:prstGeom prst="cloudCallout">
            <a:avLst>
              <a:gd name="adj1" fmla="val -56295"/>
              <a:gd name="adj2" fmla="val 56176"/>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Minggu depn kita membahas Pancasila dalam sejarah bangsa?</a:t>
            </a:r>
            <a:endParaRPr sz="3600">
              <a:solidFill>
                <a:schemeClr val="lt1"/>
              </a:solidFill>
              <a:latin typeface="Arial"/>
              <a:ea typeface="Arial"/>
              <a:cs typeface="Arial"/>
              <a:sym typeface="Aria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98" name="Google Shape;98;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Pendidikan Pancasila</a:t>
            </a:r>
            <a:endParaRPr/>
          </a:p>
        </p:txBody>
      </p:sp>
      <p:sp>
        <p:nvSpPr>
          <p:cNvPr id="99" name="Google Shape;99;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0" name="Google Shape;100;p2"/>
          <p:cNvSpPr/>
          <p:nvPr/>
        </p:nvSpPr>
        <p:spPr>
          <a:xfrm>
            <a:off x="0" y="2092325"/>
            <a:ext cx="8786813" cy="21852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i="0" u="none" strike="noStrike" cap="none">
                <a:solidFill>
                  <a:srgbClr val="C00000"/>
                </a:solidFill>
                <a:latin typeface="Cambria"/>
                <a:ea typeface="Cambria"/>
                <a:cs typeface="Cambria"/>
                <a:sym typeface="Cambria"/>
              </a:rPr>
              <a:t>Pertemuan ke-1</a:t>
            </a:r>
            <a:endParaRPr/>
          </a:p>
          <a:p>
            <a:pPr marL="0" marR="0" lvl="0" indent="0" algn="r" rtl="0">
              <a:spcBef>
                <a:spcPts val="0"/>
              </a:spcBef>
              <a:spcAft>
                <a:spcPts val="0"/>
              </a:spcAft>
              <a:buNone/>
            </a:pPr>
            <a:endParaRPr sz="3200" b="1" i="0" u="none" strike="noStrike" cap="none">
              <a:solidFill>
                <a:srgbClr val="C00000"/>
              </a:solidFill>
              <a:latin typeface="Cambria"/>
              <a:ea typeface="Cambria"/>
              <a:cs typeface="Cambria"/>
              <a:sym typeface="Cambria"/>
            </a:endParaRPr>
          </a:p>
          <a:p>
            <a:pPr marL="0" marR="0" lvl="0" indent="0" algn="r" rtl="0">
              <a:spcBef>
                <a:spcPts val="0"/>
              </a:spcBef>
              <a:spcAft>
                <a:spcPts val="0"/>
              </a:spcAft>
              <a:buNone/>
            </a:pPr>
            <a:r>
              <a:rPr lang="en-US" sz="7200" b="1" i="0" u="none" strike="noStrike" cap="none">
                <a:solidFill>
                  <a:srgbClr val="C00000"/>
                </a:solidFill>
                <a:latin typeface="Cambria"/>
                <a:ea typeface="Cambria"/>
                <a:cs typeface="Cambria"/>
                <a:sym typeface="Cambria"/>
              </a:rPr>
              <a:t>PENDAHULUAN</a:t>
            </a:r>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106" name="Google Shape;10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07" name="Google Shape;107;p3"/>
          <p:cNvSpPr txBox="1"/>
          <p:nvPr/>
        </p:nvSpPr>
        <p:spPr>
          <a:xfrm>
            <a:off x="2667000" y="6356350"/>
            <a:ext cx="3352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PANCASILA</a:t>
            </a:r>
            <a:endParaRPr sz="1200" b="0" i="0" u="none" strike="noStrike" cap="none">
              <a:solidFill>
                <a:srgbClr val="888888"/>
              </a:solidFill>
              <a:latin typeface="Calibri"/>
              <a:ea typeface="Calibri"/>
              <a:cs typeface="Calibri"/>
              <a:sym typeface="Calibri"/>
            </a:endParaRPr>
          </a:p>
        </p:txBody>
      </p:sp>
      <p:sp>
        <p:nvSpPr>
          <p:cNvPr id="108" name="Google Shape;108;p3"/>
          <p:cNvSpPr txBox="1"/>
          <p:nvPr/>
        </p:nvSpPr>
        <p:spPr>
          <a:xfrm>
            <a:off x="714348" y="928670"/>
            <a:ext cx="7929618" cy="5847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i="0" u="none" strike="noStrike" cap="none">
                <a:solidFill>
                  <a:srgbClr val="C00000"/>
                </a:solidFill>
                <a:latin typeface="Cambria"/>
                <a:ea typeface="Cambria"/>
                <a:cs typeface="Cambria"/>
                <a:sym typeface="Cambria"/>
              </a:rPr>
              <a:t>MODEL PERKULIAHAN</a:t>
            </a:r>
            <a:endParaRPr sz="3200" b="1" i="0" u="none" strike="noStrike" cap="none">
              <a:solidFill>
                <a:srgbClr val="C00000"/>
              </a:solidFill>
              <a:latin typeface="Cambria"/>
              <a:ea typeface="Cambria"/>
              <a:cs typeface="Cambria"/>
              <a:sym typeface="Cambria"/>
            </a:endParaRPr>
          </a:p>
        </p:txBody>
      </p:sp>
      <p:sp>
        <p:nvSpPr>
          <p:cNvPr id="109" name="Google Shape;109;p3"/>
          <p:cNvSpPr txBox="1"/>
          <p:nvPr/>
        </p:nvSpPr>
        <p:spPr>
          <a:xfrm>
            <a:off x="285720" y="1785926"/>
            <a:ext cx="8572560"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FF0000"/>
                </a:solidFill>
                <a:latin typeface="Arial"/>
                <a:ea typeface="Arial"/>
                <a:cs typeface="Arial"/>
                <a:sym typeface="Arial"/>
              </a:rPr>
              <a:t>Metode</a:t>
            </a:r>
            <a:r>
              <a:rPr lang="en-US" sz="2400" b="1" i="0" u="none" strike="noStrike" cap="none">
                <a:solidFill>
                  <a:srgbClr val="002060"/>
                </a:solidFill>
                <a:latin typeface="Arial"/>
                <a:ea typeface="Arial"/>
                <a:cs typeface="Arial"/>
                <a:sym typeface="Arial"/>
              </a:rPr>
              <a:t>: mimbar (ceramah), diskusi, tugas (kontekstual)</a:t>
            </a:r>
            <a:endParaRPr/>
          </a:p>
          <a:p>
            <a:pPr marL="0" marR="0" lvl="0" indent="0" algn="l" rtl="0">
              <a:spcBef>
                <a:spcPts val="0"/>
              </a:spcBef>
              <a:spcAft>
                <a:spcPts val="0"/>
              </a:spcAft>
              <a:buNone/>
            </a:pPr>
            <a:r>
              <a:rPr lang="en-US" sz="2400" b="1">
                <a:solidFill>
                  <a:srgbClr val="FF0000"/>
                </a:solidFill>
                <a:latin typeface="Arial"/>
                <a:ea typeface="Arial"/>
                <a:cs typeface="Arial"/>
                <a:sym typeface="Arial"/>
              </a:rPr>
              <a:t>Rambu</a:t>
            </a:r>
            <a:r>
              <a:rPr lang="en-US" sz="2400" b="1">
                <a:solidFill>
                  <a:srgbClr val="002060"/>
                </a:solidFill>
                <a:latin typeface="Arial"/>
                <a:ea typeface="Arial"/>
                <a:cs typeface="Arial"/>
                <a:sym typeface="Arial"/>
              </a:rPr>
              <a:t>:</a:t>
            </a:r>
            <a:endParaRPr/>
          </a:p>
          <a:p>
            <a:pPr marL="342900" marR="0" lvl="0" indent="-342900" algn="l" rtl="0">
              <a:spcBef>
                <a:spcPts val="0"/>
              </a:spcBef>
              <a:spcAft>
                <a:spcPts val="0"/>
              </a:spcAft>
              <a:buClr>
                <a:srgbClr val="002060"/>
              </a:buClr>
              <a:buSzPts val="2400"/>
              <a:buFont typeface="Arial"/>
              <a:buAutoNum type="arabicPeriod"/>
            </a:pPr>
            <a:r>
              <a:rPr lang="en-US" sz="2400" b="1">
                <a:solidFill>
                  <a:srgbClr val="002060"/>
                </a:solidFill>
                <a:latin typeface="Arial"/>
                <a:ea typeface="Arial"/>
                <a:cs typeface="Arial"/>
                <a:sym typeface="Arial"/>
              </a:rPr>
              <a:t>Materi yang akan dibahas harus sudah dibaca oleh mahasiswa sebelum perkuliahan dilaksanakan. Panduan  (PPt) materi bisa dikopi dari dosen. Mahasiswa mengembangkan bahan kuliah scr mandiri.</a:t>
            </a:r>
            <a:endParaRPr/>
          </a:p>
          <a:p>
            <a:pPr marL="342900" marR="0" lvl="0" indent="-342900" algn="l" rtl="0">
              <a:spcBef>
                <a:spcPts val="0"/>
              </a:spcBef>
              <a:spcAft>
                <a:spcPts val="0"/>
              </a:spcAft>
              <a:buClr>
                <a:srgbClr val="002060"/>
              </a:buClr>
              <a:buSzPts val="2400"/>
              <a:buFont typeface="Arial"/>
              <a:buAutoNum type="arabicPeriod"/>
            </a:pPr>
            <a:r>
              <a:rPr lang="en-US" sz="2400" b="1">
                <a:solidFill>
                  <a:srgbClr val="002060"/>
                </a:solidFill>
                <a:latin typeface="Arial"/>
                <a:ea typeface="Arial"/>
                <a:cs typeface="Arial"/>
                <a:sym typeface="Arial"/>
              </a:rPr>
              <a:t>Selama pelaksanaan perkuliahan mahasiswa bebas mengajukan pertanyaan dan mengusulkan bahan bahasan</a:t>
            </a:r>
            <a:endParaRPr sz="2400" b="1">
              <a:solidFill>
                <a:srgbClr val="002060"/>
              </a:solidFill>
              <a:latin typeface="Arial"/>
              <a:ea typeface="Arial"/>
              <a:cs typeface="Arial"/>
              <a:sym typeface="Arial"/>
            </a:endParaRPr>
          </a:p>
          <a:p>
            <a:pPr marL="342900" marR="0" lvl="0" indent="-342900" algn="l" rtl="0">
              <a:spcBef>
                <a:spcPts val="0"/>
              </a:spcBef>
              <a:spcAft>
                <a:spcPts val="0"/>
              </a:spcAft>
              <a:buClr>
                <a:srgbClr val="002060"/>
              </a:buClr>
              <a:buSzPts val="2400"/>
              <a:buFont typeface="Arial"/>
              <a:buAutoNum type="arabicPeriod"/>
            </a:pPr>
            <a:r>
              <a:rPr lang="en-US" sz="2400" b="1">
                <a:solidFill>
                  <a:srgbClr val="002060"/>
                </a:solidFill>
                <a:latin typeface="Arial"/>
                <a:ea typeface="Arial"/>
                <a:cs typeface="Arial"/>
                <a:sym typeface="Arial"/>
              </a:rPr>
              <a:t>Di awal perkuliahan mahasiswa membentuk kelompok yang bersifat  permanen.</a:t>
            </a:r>
            <a:endParaRPr sz="2400" b="1">
              <a:solidFill>
                <a:srgbClr val="002060"/>
              </a:solidFill>
              <a:latin typeface="Arial"/>
              <a:ea typeface="Arial"/>
              <a:cs typeface="Arial"/>
              <a:sym typeface="Aria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C00000"/>
                </a:solidFill>
              </a:rPr>
              <a:t>SUMBER BELAJAR</a:t>
            </a:r>
            <a:endParaRPr b="1">
              <a:solidFill>
                <a:srgbClr val="C00000"/>
              </a:solidFill>
            </a:endParaRPr>
          </a:p>
        </p:txBody>
      </p:sp>
      <p:sp>
        <p:nvSpPr>
          <p:cNvPr id="115" name="Google Shape;115;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116" name="Google Shape;116;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Pendidikan Pancasila</a:t>
            </a:r>
            <a:endParaRPr/>
          </a:p>
        </p:txBody>
      </p:sp>
      <p:sp>
        <p:nvSpPr>
          <p:cNvPr id="117" name="Google Shape;117;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18" name="Google Shape;118;p4"/>
          <p:cNvSpPr txBox="1"/>
          <p:nvPr/>
        </p:nvSpPr>
        <p:spPr>
          <a:xfrm>
            <a:off x="785786" y="1785926"/>
            <a:ext cx="778674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alibri"/>
                <a:ea typeface="Calibri"/>
                <a:cs typeface="Calibri"/>
                <a:sym typeface="Calibri"/>
              </a:rPr>
              <a:t>Mahasiswa bebas menggunakan sumber belajar asal dapat memenuhi target pembelajaran</a:t>
            </a:r>
            <a:endParaRPr sz="3200" b="1">
              <a:solidFill>
                <a:schemeClr val="dk1"/>
              </a:solidFill>
              <a:latin typeface="Calibri"/>
              <a:ea typeface="Calibri"/>
              <a:cs typeface="Calibri"/>
              <a:sym typeface="Calibri"/>
            </a:endParaRPr>
          </a:p>
        </p:txBody>
      </p:sp>
      <p:pic>
        <p:nvPicPr>
          <p:cNvPr id="119" name="Google Shape;119;p4" descr="F:\LAMPUNG\GALERY\KARIKATUR\research.gif"/>
          <p:cNvPicPr preferRelativeResize="0"/>
          <p:nvPr/>
        </p:nvPicPr>
        <p:blipFill rotWithShape="1">
          <a:blip r:embed="rId3">
            <a:alphaModFix/>
          </a:blip>
          <a:srcRect/>
          <a:stretch/>
        </p:blipFill>
        <p:spPr>
          <a:xfrm>
            <a:off x="3643306" y="3000372"/>
            <a:ext cx="4643438" cy="3251871"/>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125" name="Google Shape;12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Pendidikan Pancasila</a:t>
            </a:r>
            <a:endParaRPr/>
          </a:p>
        </p:txBody>
      </p:sp>
      <p:sp>
        <p:nvSpPr>
          <p:cNvPr id="126" name="Google Shape;12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27" name="Google Shape;127;p5"/>
          <p:cNvPicPr preferRelativeResize="0"/>
          <p:nvPr/>
        </p:nvPicPr>
        <p:blipFill rotWithShape="1">
          <a:blip r:embed="rId3">
            <a:alphaModFix/>
          </a:blip>
          <a:srcRect/>
          <a:stretch/>
        </p:blipFill>
        <p:spPr>
          <a:xfrm>
            <a:off x="2000250" y="3143250"/>
            <a:ext cx="2955925" cy="1963738"/>
          </a:xfrm>
          <a:prstGeom prst="rect">
            <a:avLst/>
          </a:prstGeom>
          <a:noFill/>
          <a:ln>
            <a:noFill/>
          </a:ln>
        </p:spPr>
      </p:pic>
      <p:sp>
        <p:nvSpPr>
          <p:cNvPr id="128" name="Google Shape;128;p5"/>
          <p:cNvSpPr/>
          <p:nvPr/>
        </p:nvSpPr>
        <p:spPr>
          <a:xfrm>
            <a:off x="428596" y="2000240"/>
            <a:ext cx="2071702" cy="1285884"/>
          </a:xfrm>
          <a:prstGeom prst="ellipse">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mbria"/>
                <a:ea typeface="Cambria"/>
                <a:cs typeface="Cambria"/>
                <a:sym typeface="Cambria"/>
              </a:rPr>
              <a:t>Pengaruh Lingkungan Negatif</a:t>
            </a:r>
            <a:endParaRPr sz="2000">
              <a:solidFill>
                <a:schemeClr val="lt1"/>
              </a:solidFill>
              <a:latin typeface="Cambria"/>
              <a:ea typeface="Cambria"/>
              <a:cs typeface="Cambria"/>
              <a:sym typeface="Cambria"/>
            </a:endParaRPr>
          </a:p>
        </p:txBody>
      </p:sp>
      <p:sp>
        <p:nvSpPr>
          <p:cNvPr id="129" name="Google Shape;129;p5"/>
          <p:cNvSpPr/>
          <p:nvPr/>
        </p:nvSpPr>
        <p:spPr>
          <a:xfrm>
            <a:off x="357158" y="4214818"/>
            <a:ext cx="1571636" cy="1000132"/>
          </a:xfrm>
          <a:prstGeom prst="roundRect">
            <a:avLst>
              <a:gd name="adj" fmla="val 1666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mbria"/>
                <a:ea typeface="Cambria"/>
                <a:cs typeface="Cambria"/>
                <a:sym typeface="Cambria"/>
              </a:rPr>
              <a:t>Pengaruh Lingkungan Positif</a:t>
            </a:r>
            <a:endParaRPr sz="2000">
              <a:solidFill>
                <a:schemeClr val="lt1"/>
              </a:solidFill>
              <a:latin typeface="Cambria"/>
              <a:ea typeface="Cambria"/>
              <a:cs typeface="Cambria"/>
              <a:sym typeface="Cambria"/>
            </a:endParaRPr>
          </a:p>
        </p:txBody>
      </p:sp>
      <p:sp>
        <p:nvSpPr>
          <p:cNvPr id="130" name="Google Shape;130;p5"/>
          <p:cNvSpPr/>
          <p:nvPr/>
        </p:nvSpPr>
        <p:spPr>
          <a:xfrm>
            <a:off x="3214678" y="1142984"/>
            <a:ext cx="2928958" cy="1214446"/>
          </a:xfrm>
          <a:prstGeom prst="triangle">
            <a:avLst>
              <a:gd name="adj" fmla="val 5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ambria"/>
                <a:ea typeface="Cambria"/>
                <a:cs typeface="Cambria"/>
                <a:sym typeface="Cambria"/>
              </a:rPr>
              <a:t>Pendidikan Pancasila</a:t>
            </a:r>
            <a:endParaRPr sz="1800">
              <a:solidFill>
                <a:schemeClr val="lt1"/>
              </a:solidFill>
              <a:latin typeface="Cambria"/>
              <a:ea typeface="Cambria"/>
              <a:cs typeface="Cambria"/>
              <a:sym typeface="Cambria"/>
            </a:endParaRPr>
          </a:p>
        </p:txBody>
      </p:sp>
      <p:cxnSp>
        <p:nvCxnSpPr>
          <p:cNvPr id="131" name="Google Shape;131;p5"/>
          <p:cNvCxnSpPr/>
          <p:nvPr/>
        </p:nvCxnSpPr>
        <p:spPr>
          <a:xfrm>
            <a:off x="1357313" y="3286125"/>
            <a:ext cx="785700" cy="500100"/>
          </a:xfrm>
          <a:prstGeom prst="curvedConnector3">
            <a:avLst>
              <a:gd name="adj1" fmla="val 28847"/>
            </a:avLst>
          </a:prstGeom>
          <a:noFill/>
          <a:ln w="76200" cap="flat" cmpd="sng">
            <a:solidFill>
              <a:schemeClr val="accent6"/>
            </a:solidFill>
            <a:prstDash val="solid"/>
            <a:round/>
            <a:headEnd type="none" w="sm" len="sm"/>
            <a:tailEnd type="stealth" w="med" len="med"/>
          </a:ln>
          <a:effectLst>
            <a:outerShdw blurRad="40000" dist="23000" dir="5400000" rotWithShape="0">
              <a:srgbClr val="000000">
                <a:alpha val="34901"/>
              </a:srgbClr>
            </a:outerShdw>
          </a:effectLst>
        </p:spPr>
      </p:cxnSp>
      <p:sp>
        <p:nvSpPr>
          <p:cNvPr id="132" name="Google Shape;132;p5"/>
          <p:cNvSpPr/>
          <p:nvPr/>
        </p:nvSpPr>
        <p:spPr>
          <a:xfrm>
            <a:off x="1500166" y="5143512"/>
            <a:ext cx="1285884" cy="642942"/>
          </a:xfrm>
          <a:prstGeom prst="curvedUpArrow">
            <a:avLst>
              <a:gd name="adj1" fmla="val 25000"/>
              <a:gd name="adj2" fmla="val 50000"/>
              <a:gd name="adj3" fmla="val 25000"/>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33" name="Google Shape;133;p5"/>
          <p:cNvSpPr/>
          <p:nvPr/>
        </p:nvSpPr>
        <p:spPr>
          <a:xfrm rot="-4192349">
            <a:off x="3760122" y="2639879"/>
            <a:ext cx="980816" cy="477467"/>
          </a:xfrm>
          <a:prstGeom prst="leftArrow">
            <a:avLst>
              <a:gd name="adj1" fmla="val 50000"/>
              <a:gd name="adj2" fmla="val 5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4" name="Google Shape;134;p5" descr="bd06662_"/>
          <p:cNvPicPr preferRelativeResize="0"/>
          <p:nvPr/>
        </p:nvPicPr>
        <p:blipFill rotWithShape="1">
          <a:blip r:embed="rId4">
            <a:alphaModFix/>
          </a:blip>
          <a:srcRect/>
          <a:stretch/>
        </p:blipFill>
        <p:spPr>
          <a:xfrm>
            <a:off x="6064806" y="3000372"/>
            <a:ext cx="2650598" cy="1855785"/>
          </a:xfrm>
          <a:prstGeom prst="rect">
            <a:avLst/>
          </a:prstGeom>
          <a:gradFill>
            <a:gsLst>
              <a:gs pos="0">
                <a:srgbClr val="C86C1F"/>
              </a:gs>
              <a:gs pos="80000">
                <a:srgbClr val="FF8E29"/>
              </a:gs>
              <a:gs pos="100000">
                <a:srgbClr val="FF8D25"/>
              </a:gs>
            </a:gsLst>
            <a:lin ang="16200000" scaled="0"/>
          </a:gradFill>
          <a:ln>
            <a:noFill/>
          </a:ln>
          <a:effectLst>
            <a:outerShdw blurRad="40000" dist="23000" dir="5400000" rotWithShape="0">
              <a:srgbClr val="000000">
                <a:alpha val="34901"/>
              </a:srgbClr>
            </a:outerShdw>
          </a:effectLst>
        </p:spPr>
      </p:pic>
      <p:sp>
        <p:nvSpPr>
          <p:cNvPr id="135" name="Google Shape;135;p5"/>
          <p:cNvSpPr/>
          <p:nvPr/>
        </p:nvSpPr>
        <p:spPr>
          <a:xfrm>
            <a:off x="5000628" y="3929066"/>
            <a:ext cx="1143008" cy="714380"/>
          </a:xfrm>
          <a:prstGeom prst="rightArrow">
            <a:avLst>
              <a:gd name="adj1" fmla="val 50000"/>
              <a:gd name="adj2" fmla="val 50000"/>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5"/>
          <p:cNvSpPr txBox="1"/>
          <p:nvPr/>
        </p:nvSpPr>
        <p:spPr>
          <a:xfrm>
            <a:off x="6072198" y="4814840"/>
            <a:ext cx="2643206" cy="400110"/>
          </a:xfrm>
          <a:prstGeom prst="rect">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Cambria"/>
                <a:ea typeface="Cambria"/>
                <a:cs typeface="Cambria"/>
                <a:sym typeface="Cambria"/>
              </a:rPr>
              <a:t>Kondisi yg diinginkan</a:t>
            </a:r>
            <a:endParaRPr sz="2000">
              <a:solidFill>
                <a:schemeClr val="lt1"/>
              </a:solidFill>
              <a:latin typeface="Cambria"/>
              <a:ea typeface="Cambria"/>
              <a:cs typeface="Cambria"/>
              <a:sym typeface="Cambria"/>
            </a:endParaRPr>
          </a:p>
        </p:txBody>
      </p:sp>
      <p:sp>
        <p:nvSpPr>
          <p:cNvPr id="137" name="Google Shape;137;p5"/>
          <p:cNvSpPr txBox="1"/>
          <p:nvPr/>
        </p:nvSpPr>
        <p:spPr>
          <a:xfrm>
            <a:off x="571500" y="357188"/>
            <a:ext cx="8072438" cy="6461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Arial"/>
                <a:ea typeface="Arial"/>
                <a:cs typeface="Arial"/>
                <a:sym typeface="Arial"/>
              </a:rPr>
              <a:t>POSISI PENDIDIKAN PANCASILA</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p:tgtEl>
                                          <p:spTgt spid="12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fade">
                                      <p:cBhvr>
                                        <p:cTn id="11" dur="1000"/>
                                        <p:tgtEl>
                                          <p:spTgt spid="12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additive="base">
                                        <p:cTn id="16" dur="500"/>
                                        <p:tgtEl>
                                          <p:spTgt spid="131"/>
                                        </p:tgtEl>
                                        <p:attrNameLst>
                                          <p:attrName>ppt_x</p:attrName>
                                        </p:attrNameLst>
                                      </p:cBhvr>
                                      <p:tavLst>
                                        <p:tav tm="0">
                                          <p:val>
                                            <p:strVal val="#ppt_x-1"/>
                                          </p:val>
                                        </p:tav>
                                        <p:tav tm="100000">
                                          <p:val>
                                            <p:strVal val="#ppt_x"/>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1000"/>
                                        <p:tgtEl>
                                          <p:spTgt spid="129"/>
                                        </p:tgtEl>
                                      </p:cBhvr>
                                    </p:animEffect>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additive="base">
                                        <p:cTn id="24" dur="500"/>
                                        <p:tgtEl>
                                          <p:spTgt spid="132"/>
                                        </p:tgtEl>
                                        <p:attrNameLst>
                                          <p:attrName>ppt_x</p:attrName>
                                        </p:attrNameLst>
                                      </p:cBhvr>
                                      <p:tavLst>
                                        <p:tav tm="0">
                                          <p:val>
                                            <p:strVal val="#ppt_x-1"/>
                                          </p:val>
                                        </p:tav>
                                        <p:tav tm="100000">
                                          <p:val>
                                            <p:strVal val="#ppt_x"/>
                                          </p:val>
                                        </p:tav>
                                      </p:tavLst>
                                    </p:anim>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fade">
                                      <p:cBhvr>
                                        <p:cTn id="28" dur="500"/>
                                        <p:tgtEl>
                                          <p:spTgt spid="130"/>
                                        </p:tgtEl>
                                      </p:cBhvr>
                                    </p:animEffect>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33"/>
                                        </p:tgtEl>
                                        <p:attrNameLst>
                                          <p:attrName>style.visibility</p:attrName>
                                        </p:attrNameLst>
                                      </p:cBhvr>
                                      <p:to>
                                        <p:strVal val="visible"/>
                                      </p:to>
                                    </p:set>
                                    <p:anim calcmode="lin" valueType="num">
                                      <p:cBhvr additive="base">
                                        <p:cTn id="32" dur="500"/>
                                        <p:tgtEl>
                                          <p:spTgt spid="133"/>
                                        </p:tgtEl>
                                        <p:attrNameLst>
                                          <p:attrName>ppt_x</p:attrName>
                                        </p:attrNameLst>
                                      </p:cBhvr>
                                      <p:tavLst>
                                        <p:tav tm="0">
                                          <p:val>
                                            <p:strVal val="#ppt_x-1"/>
                                          </p:val>
                                        </p:tav>
                                        <p:tav tm="100000">
                                          <p:val>
                                            <p:strVal val="#ppt_x"/>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135"/>
                                        </p:tgtEl>
                                        <p:attrNameLst>
                                          <p:attrName>style.visibility</p:attrName>
                                        </p:attrNameLst>
                                      </p:cBhvr>
                                      <p:to>
                                        <p:strVal val="visible"/>
                                      </p:to>
                                    </p:set>
                                    <p:anim calcmode="lin" valueType="num">
                                      <p:cBhvr additive="base">
                                        <p:cTn id="36" dur="1000"/>
                                        <p:tgtEl>
                                          <p:spTgt spid="135"/>
                                        </p:tgtEl>
                                        <p:attrNameLst>
                                          <p:attrName>ppt_x</p:attrName>
                                        </p:attrNameLst>
                                      </p:cBhvr>
                                      <p:tavLst>
                                        <p:tav tm="0">
                                          <p:val>
                                            <p:strVal val="#ppt_x-1"/>
                                          </p:val>
                                        </p:tav>
                                        <p:tav tm="100000">
                                          <p:val>
                                            <p:strVal val="#ppt_x"/>
                                          </p:val>
                                        </p:tav>
                                      </p:tavLst>
                                    </p:anim>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34"/>
                                        </p:tgtEl>
                                        <p:attrNameLst>
                                          <p:attrName>style.visibility</p:attrName>
                                        </p:attrNameLst>
                                      </p:cBhvr>
                                      <p:to>
                                        <p:strVal val="visible"/>
                                      </p:to>
                                    </p:set>
                                    <p:animEffect transition="in" filter="fade">
                                      <p:cBhvr>
                                        <p:cTn id="40" dur="500"/>
                                        <p:tgtEl>
                                          <p:spTgt spid="134"/>
                                        </p:tgtEl>
                                      </p:cBhvr>
                                    </p:animEffec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143" name="Google Shape;1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Pendidikan Pancasila</a:t>
            </a:r>
            <a:endParaRPr/>
          </a:p>
        </p:txBody>
      </p:sp>
      <p:sp>
        <p:nvSpPr>
          <p:cNvPr id="144" name="Google Shape;1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45" name="Google Shape;145;p6"/>
          <p:cNvSpPr/>
          <p:nvPr/>
        </p:nvSpPr>
        <p:spPr>
          <a:xfrm>
            <a:off x="571472" y="1285860"/>
            <a:ext cx="7910459"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cap="none">
                <a:solidFill>
                  <a:srgbClr val="A04400"/>
                </a:solidFill>
                <a:latin typeface="Arial"/>
                <a:ea typeface="Arial"/>
                <a:cs typeface="Arial"/>
                <a:sym typeface="Arial"/>
              </a:rPr>
              <a:t>LATAR BELAKANG, LANDASAN, DAN TUJUAN</a:t>
            </a:r>
            <a:endParaRPr/>
          </a:p>
          <a:p>
            <a:pPr marL="0" marR="0" lvl="0" indent="0" algn="ctr" rtl="0">
              <a:spcBef>
                <a:spcPts val="0"/>
              </a:spcBef>
              <a:spcAft>
                <a:spcPts val="0"/>
              </a:spcAft>
              <a:buNone/>
            </a:pPr>
            <a:r>
              <a:rPr lang="en-US" sz="4400" b="1">
                <a:solidFill>
                  <a:srgbClr val="A04400"/>
                </a:solidFill>
                <a:latin typeface="Arial"/>
                <a:ea typeface="Arial"/>
                <a:cs typeface="Arial"/>
                <a:sym typeface="Arial"/>
              </a:rPr>
              <a:t>PERKULIAHAN PANCASILA</a:t>
            </a:r>
            <a:endParaRPr sz="4400" b="1" cap="none">
              <a:solidFill>
                <a:srgbClr val="A04400"/>
              </a:solidFill>
              <a:latin typeface="Arial"/>
              <a:ea typeface="Arial"/>
              <a:cs typeface="Arial"/>
              <a:sym typeface="Arial"/>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151" name="Google Shape;1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Pendidikan Pancasila</a:t>
            </a:r>
            <a:endParaRPr/>
          </a:p>
        </p:txBody>
      </p:sp>
      <p:sp>
        <p:nvSpPr>
          <p:cNvPr id="152" name="Google Shape;1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3" name="Google Shape;153;p7" descr="F:\LAMPUNG\GALERY\POLITIK\31JemPerampokan.jpg"/>
          <p:cNvPicPr preferRelativeResize="0"/>
          <p:nvPr/>
        </p:nvPicPr>
        <p:blipFill rotWithShape="1">
          <a:blip r:embed="rId3">
            <a:alphaModFix/>
          </a:blip>
          <a:srcRect/>
          <a:stretch/>
        </p:blipFill>
        <p:spPr>
          <a:xfrm rot="1049505">
            <a:off x="373853" y="581546"/>
            <a:ext cx="4355425" cy="3157683"/>
          </a:xfrm>
          <a:prstGeom prst="rect">
            <a:avLst/>
          </a:prstGeom>
          <a:noFill/>
          <a:ln>
            <a:noFill/>
          </a:ln>
        </p:spPr>
      </p:pic>
      <p:pic>
        <p:nvPicPr>
          <p:cNvPr id="154" name="Google Shape;154;p7"/>
          <p:cNvPicPr preferRelativeResize="0"/>
          <p:nvPr/>
        </p:nvPicPr>
        <p:blipFill rotWithShape="1">
          <a:blip r:embed="rId4">
            <a:alphaModFix/>
          </a:blip>
          <a:srcRect/>
          <a:stretch/>
        </p:blipFill>
        <p:spPr>
          <a:xfrm rot="-1779260">
            <a:off x="4342006" y="849514"/>
            <a:ext cx="4286250" cy="3219450"/>
          </a:xfrm>
          <a:prstGeom prst="rect">
            <a:avLst/>
          </a:prstGeom>
          <a:noFill/>
          <a:ln>
            <a:noFill/>
          </a:ln>
        </p:spPr>
      </p:pic>
      <p:pic>
        <p:nvPicPr>
          <p:cNvPr id="155" name="Google Shape;155;p7"/>
          <p:cNvPicPr preferRelativeResize="0"/>
          <p:nvPr/>
        </p:nvPicPr>
        <p:blipFill rotWithShape="1">
          <a:blip r:embed="rId5">
            <a:alphaModFix/>
          </a:blip>
          <a:srcRect/>
          <a:stretch/>
        </p:blipFill>
        <p:spPr>
          <a:xfrm rot="-252977">
            <a:off x="1775368" y="2843067"/>
            <a:ext cx="5715000" cy="3810000"/>
          </a:xfrm>
          <a:prstGeom prst="rect">
            <a:avLst/>
          </a:prstGeom>
          <a:noFill/>
          <a:ln>
            <a:noFill/>
          </a:ln>
        </p:spPr>
      </p:pic>
      <p:sp>
        <p:nvSpPr>
          <p:cNvPr id="156" name="Google Shape;156;p7"/>
          <p:cNvSpPr/>
          <p:nvPr/>
        </p:nvSpPr>
        <p:spPr>
          <a:xfrm>
            <a:off x="785786" y="428604"/>
            <a:ext cx="664652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cap="none">
                <a:solidFill>
                  <a:srgbClr val="FF0000"/>
                </a:solidFill>
                <a:latin typeface="Arial"/>
                <a:ea typeface="Arial"/>
                <a:cs typeface="Arial"/>
                <a:sym typeface="Arial"/>
              </a:rPr>
              <a:t>Semakin banyak penyimpangan nilai Pancasila  karena melemahnya pendidikan moral</a:t>
            </a:r>
            <a:endParaRPr sz="3200" b="1" cap="none">
              <a:solidFill>
                <a:srgbClr val="FF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162" name="Google Shape;16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Pendidikan Pancasila</a:t>
            </a:r>
            <a:endParaRPr/>
          </a:p>
        </p:txBody>
      </p:sp>
      <p:sp>
        <p:nvSpPr>
          <p:cNvPr id="163" name="Google Shape;16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4" name="Google Shape;164;p8" descr="F:\LAMPUNG\GALERY\POLITIK\dscn2499.jpg"/>
          <p:cNvPicPr preferRelativeResize="0"/>
          <p:nvPr/>
        </p:nvPicPr>
        <p:blipFill rotWithShape="1">
          <a:blip r:embed="rId3">
            <a:alphaModFix/>
          </a:blip>
          <a:srcRect/>
          <a:stretch/>
        </p:blipFill>
        <p:spPr>
          <a:xfrm>
            <a:off x="500034" y="231878"/>
            <a:ext cx="5000660" cy="3751514"/>
          </a:xfrm>
          <a:prstGeom prst="rect">
            <a:avLst/>
          </a:prstGeom>
          <a:noFill/>
          <a:ln>
            <a:noFill/>
          </a:ln>
        </p:spPr>
      </p:pic>
      <p:pic>
        <p:nvPicPr>
          <p:cNvPr id="165" name="Google Shape;165;p8"/>
          <p:cNvPicPr preferRelativeResize="0"/>
          <p:nvPr/>
        </p:nvPicPr>
        <p:blipFill rotWithShape="1">
          <a:blip r:embed="rId4">
            <a:alphaModFix/>
          </a:blip>
          <a:srcRect/>
          <a:stretch/>
        </p:blipFill>
        <p:spPr>
          <a:xfrm>
            <a:off x="4214810" y="3071810"/>
            <a:ext cx="4752975" cy="3563518"/>
          </a:xfrm>
          <a:prstGeom prst="rect">
            <a:avLst/>
          </a:prstGeom>
          <a:noFill/>
          <a:ln>
            <a:noFill/>
          </a:ln>
        </p:spPr>
      </p:pic>
      <p:sp>
        <p:nvSpPr>
          <p:cNvPr id="166" name="Google Shape;166;p8"/>
          <p:cNvSpPr/>
          <p:nvPr/>
        </p:nvSpPr>
        <p:spPr>
          <a:xfrm>
            <a:off x="1500166" y="642918"/>
            <a:ext cx="709040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a:solidFill>
                  <a:srgbClr val="DF322D"/>
                </a:solidFill>
                <a:latin typeface="Arial"/>
                <a:ea typeface="Arial"/>
                <a:cs typeface="Arial"/>
                <a:sym typeface="Arial"/>
              </a:rPr>
              <a:t>Nilai luhur diabaikan</a:t>
            </a:r>
            <a:endParaRPr sz="5400" b="1" cap="none">
              <a:solidFill>
                <a:srgbClr val="DF322D"/>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p:nvPr/>
        </p:nvSpPr>
        <p:spPr>
          <a:xfrm>
            <a:off x="1327150" y="214313"/>
            <a:ext cx="7610475" cy="70802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1">
                <a:solidFill>
                  <a:srgbClr val="C00000"/>
                </a:solidFill>
                <a:latin typeface="Cambria"/>
                <a:ea typeface="Cambria"/>
                <a:cs typeface="Cambria"/>
                <a:sym typeface="Cambria"/>
              </a:rPr>
              <a:t>Landasan Pendidikan Pancasila</a:t>
            </a:r>
            <a:endParaRPr sz="4000" b="1">
              <a:solidFill>
                <a:srgbClr val="C00000"/>
              </a:solidFill>
              <a:latin typeface="Cambria"/>
              <a:ea typeface="Cambria"/>
              <a:cs typeface="Cambria"/>
              <a:sym typeface="Cambria"/>
            </a:endParaRPr>
          </a:p>
        </p:txBody>
      </p:sp>
      <p:sp>
        <p:nvSpPr>
          <p:cNvPr id="172" name="Google Shape;17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Pendidikan Pancasila</a:t>
            </a:r>
            <a:endParaRPr/>
          </a:p>
        </p:txBody>
      </p:sp>
      <p:sp>
        <p:nvSpPr>
          <p:cNvPr id="173" name="Google Shape;173;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20/9/2010</a:t>
            </a:r>
            <a:endParaRPr/>
          </a:p>
        </p:txBody>
      </p:sp>
      <p:sp>
        <p:nvSpPr>
          <p:cNvPr id="174" name="Google Shape;17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75" name="Google Shape;175;p9"/>
          <p:cNvSpPr/>
          <p:nvPr/>
        </p:nvSpPr>
        <p:spPr>
          <a:xfrm>
            <a:off x="357158" y="928670"/>
            <a:ext cx="8286808" cy="1000132"/>
          </a:xfrm>
          <a:prstGeom prst="roundRect">
            <a:avLst>
              <a:gd name="adj" fmla="val 16667"/>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Cambria"/>
                <a:ea typeface="Cambria"/>
                <a:cs typeface="Cambria"/>
                <a:sym typeface="Cambria"/>
              </a:rPr>
              <a:t>A. Landasan Historis</a:t>
            </a:r>
            <a:r>
              <a:rPr lang="en-US" sz="2800" b="1">
                <a:solidFill>
                  <a:schemeClr val="dk1"/>
                </a:solidFill>
                <a:latin typeface="Cambria"/>
                <a:ea typeface="Cambria"/>
                <a:cs typeface="Cambria"/>
                <a:sym typeface="Cambria"/>
              </a:rPr>
              <a:t>:</a:t>
            </a:r>
            <a:r>
              <a:rPr lang="en-US" sz="2800" b="1">
                <a:solidFill>
                  <a:srgbClr val="FFFF00"/>
                </a:solidFill>
                <a:latin typeface="Cambria"/>
                <a:ea typeface="Cambria"/>
                <a:cs typeface="Cambria"/>
                <a:sym typeface="Cambria"/>
              </a:rPr>
              <a:t> </a:t>
            </a:r>
            <a:r>
              <a:rPr lang="en-US" sz="1800" b="1">
                <a:solidFill>
                  <a:schemeClr val="dk1"/>
                </a:solidFill>
                <a:latin typeface="Cambria"/>
                <a:ea typeface="Cambria"/>
                <a:cs typeface="Cambria"/>
                <a:sym typeface="Cambria"/>
              </a:rPr>
              <a:t> Pengalaman sejarah bangsa Indonesia sejak jaman kerajaan hingga sekarang  --🡪 Pancasila tetap eksis meski berbagai ATHG</a:t>
            </a:r>
            <a:endParaRPr sz="1800" b="1">
              <a:solidFill>
                <a:schemeClr val="dk1"/>
              </a:solidFill>
              <a:latin typeface="Cambria"/>
              <a:ea typeface="Cambria"/>
              <a:cs typeface="Cambria"/>
              <a:sym typeface="Cambria"/>
            </a:endParaRPr>
          </a:p>
        </p:txBody>
      </p:sp>
      <p:sp>
        <p:nvSpPr>
          <p:cNvPr id="176" name="Google Shape;176;p9"/>
          <p:cNvSpPr/>
          <p:nvPr/>
        </p:nvSpPr>
        <p:spPr>
          <a:xfrm>
            <a:off x="357158" y="2000240"/>
            <a:ext cx="8286808" cy="1357322"/>
          </a:xfrm>
          <a:prstGeom prst="roundRect">
            <a:avLst>
              <a:gd name="adj" fmla="val 16667"/>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C00000"/>
                </a:solidFill>
                <a:latin typeface="Cambria"/>
                <a:ea typeface="Cambria"/>
                <a:cs typeface="Cambria"/>
                <a:sym typeface="Cambria"/>
              </a:rPr>
              <a:t>B. Landasan Sosiologis &amp; Kultural:</a:t>
            </a:r>
            <a:r>
              <a:rPr lang="en-US" sz="2800" b="1">
                <a:solidFill>
                  <a:schemeClr val="dk1"/>
                </a:solidFill>
                <a:latin typeface="Cambria"/>
                <a:ea typeface="Cambria"/>
                <a:cs typeface="Cambria"/>
                <a:sym typeface="Cambria"/>
              </a:rPr>
              <a:t> </a:t>
            </a:r>
            <a:r>
              <a:rPr lang="en-US" sz="1800" b="1">
                <a:solidFill>
                  <a:schemeClr val="dk1"/>
                </a:solidFill>
                <a:latin typeface="Cambria"/>
                <a:ea typeface="Cambria"/>
                <a:cs typeface="Cambria"/>
                <a:sym typeface="Cambria"/>
              </a:rPr>
              <a:t>Indonesia yg plural butuh pemersatu. Nilai yang terkandung dalam Pancasila (kenegaraan maupun kemasyarakatan) adalah milik bangsa Indonesia yang ada sejak jaman dulu. Nilai inilah yang dapat menjadi pemersatu.</a:t>
            </a:r>
            <a:endParaRPr sz="1800" b="1">
              <a:solidFill>
                <a:schemeClr val="dk1"/>
              </a:solidFill>
              <a:latin typeface="Cambria"/>
              <a:ea typeface="Cambria"/>
              <a:cs typeface="Cambria"/>
              <a:sym typeface="Cambria"/>
            </a:endParaRPr>
          </a:p>
        </p:txBody>
      </p:sp>
      <p:sp>
        <p:nvSpPr>
          <p:cNvPr id="177" name="Google Shape;177;p9"/>
          <p:cNvSpPr/>
          <p:nvPr/>
        </p:nvSpPr>
        <p:spPr>
          <a:xfrm>
            <a:off x="357158" y="5715016"/>
            <a:ext cx="8286808" cy="1071570"/>
          </a:xfrm>
          <a:prstGeom prst="round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2060"/>
                </a:solidFill>
                <a:latin typeface="Cambria"/>
                <a:ea typeface="Cambria"/>
                <a:cs typeface="Cambria"/>
                <a:sym typeface="Cambria"/>
              </a:rPr>
              <a:t>D. Landasan Filosofis:  </a:t>
            </a:r>
            <a:r>
              <a:rPr lang="en-US" sz="1800" b="1">
                <a:solidFill>
                  <a:schemeClr val="dk1"/>
                </a:solidFill>
                <a:latin typeface="Cambria"/>
                <a:ea typeface="Cambria"/>
                <a:cs typeface="Cambria"/>
                <a:sym typeface="Cambria"/>
              </a:rPr>
              <a:t>Pancasila telah menjadi jiwa dan pandangan hidup, oleh karena itu sudah seharusnya direalisasikan dalam kehidupan berbangsa, bernegara, dan bermasyarakat</a:t>
            </a:r>
            <a:endParaRPr sz="1800" b="1">
              <a:solidFill>
                <a:schemeClr val="dk1"/>
              </a:solidFill>
              <a:latin typeface="Cambria"/>
              <a:ea typeface="Cambria"/>
              <a:cs typeface="Cambria"/>
              <a:sym typeface="Cambria"/>
            </a:endParaRPr>
          </a:p>
        </p:txBody>
      </p:sp>
      <p:sp>
        <p:nvSpPr>
          <p:cNvPr id="178" name="Google Shape;178;p9"/>
          <p:cNvSpPr/>
          <p:nvPr/>
        </p:nvSpPr>
        <p:spPr>
          <a:xfrm>
            <a:off x="357158" y="3500438"/>
            <a:ext cx="8286808" cy="2143140"/>
          </a:xfrm>
          <a:prstGeom prst="roundRect">
            <a:avLst>
              <a:gd name="adj" fmla="val 16667"/>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C00000"/>
                </a:solidFill>
                <a:latin typeface="Cambria"/>
                <a:ea typeface="Cambria"/>
                <a:cs typeface="Cambria"/>
                <a:sym typeface="Cambria"/>
              </a:rPr>
              <a:t>C. Landasan Yuridis</a:t>
            </a:r>
            <a:r>
              <a:rPr lang="en-US" sz="2800" b="1">
                <a:solidFill>
                  <a:srgbClr val="0070C0"/>
                </a:solidFill>
                <a:latin typeface="Cambria"/>
                <a:ea typeface="Cambria"/>
                <a:cs typeface="Cambria"/>
                <a:sym typeface="Cambria"/>
              </a:rPr>
              <a:t>: </a:t>
            </a:r>
            <a:r>
              <a:rPr lang="en-US" sz="1800" b="1">
                <a:solidFill>
                  <a:srgbClr val="0070C0"/>
                </a:solidFill>
                <a:latin typeface="Arial"/>
                <a:ea typeface="Arial"/>
                <a:cs typeface="Arial"/>
                <a:sym typeface="Arial"/>
              </a:rPr>
              <a:t>UU No. 20 tahun 2003 tentang Sisdiknas. </a:t>
            </a:r>
            <a:r>
              <a:rPr lang="en-US" sz="1800" b="1">
                <a:solidFill>
                  <a:schemeClr val="dk1"/>
                </a:solidFill>
                <a:latin typeface="Cambria"/>
                <a:ea typeface="Cambria"/>
                <a:cs typeface="Cambria"/>
                <a:sym typeface="Cambria"/>
              </a:rPr>
              <a:t>Kepmendiknas No. 232/U/2000 Th 2000 tentang Pedoman Penyusunan Kurikulum Pendidikan Tinggi dan No. 45/U/2003 Th 2003 tentang Kurikulum Inti Pendidikan Tinggi; </a:t>
            </a:r>
            <a:r>
              <a:rPr lang="en-US" sz="1800" b="1">
                <a:solidFill>
                  <a:srgbClr val="C00000"/>
                </a:solidFill>
                <a:latin typeface="Cambria"/>
                <a:ea typeface="Cambria"/>
                <a:cs typeface="Cambria"/>
                <a:sym typeface="Cambria"/>
              </a:rPr>
              <a:t>Surat Dirjen Dikti Diknas No. 43/DIKTI/Kep/2006 tentang Rambu-rambu pelaksanaan kelompok Matakuliah Pengembangan Kepribadian di Perguruan Tinggi. UU no. 12 Tahun 2012 tentang Pendidikan Tinggi.</a:t>
            </a:r>
            <a:endParaRPr sz="1800" b="1">
              <a:solidFill>
                <a:srgbClr val="C00000"/>
              </a:solidFill>
              <a:latin typeface="Cambria"/>
              <a:ea typeface="Cambria"/>
              <a:cs typeface="Cambria"/>
              <a:sym typeface="Cambria"/>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500"/>
                                        <p:tgtEl>
                                          <p:spTgt spid="1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gtEl>
                                        <p:attrNameLst>
                                          <p:attrName>style.visibility</p:attrName>
                                        </p:attrNameLst>
                                      </p:cBhvr>
                                      <p:to>
                                        <p:strVal val="visible"/>
                                      </p:to>
                                    </p:set>
                                    <p:animEffect transition="in" filter="fade">
                                      <p:cBhvr>
                                        <p:cTn id="17" dur="500"/>
                                        <p:tgtEl>
                                          <p:spTgt spid="1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gtEl>
                                        <p:attrNameLst>
                                          <p:attrName>style.visibility</p:attrName>
                                        </p:attrNameLst>
                                      </p:cBhvr>
                                      <p:to>
                                        <p:strVal val="visible"/>
                                      </p:to>
                                    </p:set>
                                    <p:animEffect transition="in" filter="fade">
                                      <p:cBhvr>
                                        <p:cTn id="22"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530</Words>
  <Application>Microsoft Office PowerPoint</Application>
  <PresentationFormat>On-screen Show (4:3)</PresentationFormat>
  <Paragraphs>74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SUMBER BELAJAR</vt:lpstr>
      <vt:lpstr>PowerPoint Presentation</vt:lpstr>
      <vt:lpstr>PowerPoint Presentation</vt:lpstr>
      <vt:lpstr>PowerPoint Presentation</vt:lpstr>
      <vt:lpstr>PowerPoint Presentation</vt:lpstr>
      <vt:lpstr>PowerPoint Presentation</vt:lpstr>
      <vt:lpstr>PowerPoint Presentation</vt:lpstr>
      <vt:lpstr>Capaian Pembelajaran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CTC</dc:creator>
  <cp:lastModifiedBy>WR.3</cp:lastModifiedBy>
  <cp:revision>1</cp:revision>
  <dcterms:created xsi:type="dcterms:W3CDTF">2010-04-18T12:06:30Z</dcterms:created>
  <dcterms:modified xsi:type="dcterms:W3CDTF">2024-09-23T03:28:08Z</dcterms:modified>
</cp:coreProperties>
</file>