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8" r:id="rId3"/>
    <p:sldId id="331" r:id="rId4"/>
    <p:sldId id="347" r:id="rId5"/>
    <p:sldId id="332" r:id="rId6"/>
    <p:sldId id="346" r:id="rId7"/>
    <p:sldId id="341" r:id="rId8"/>
    <p:sldId id="342" r:id="rId9"/>
    <p:sldId id="334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PEMBIAYAAN LANDASAN HUKUM PERBANKAN DI IMDONESIA 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535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7400" b="1" dirty="0">
                <a:solidFill>
                  <a:schemeClr val="tx1"/>
                </a:solidFill>
              </a:rPr>
              <a:t>Landasan Hukum Perbankan di </a:t>
            </a:r>
            <a:r>
              <a:rPr lang="it-IT" sz="7400" b="1" dirty="0" smtClean="0">
                <a:solidFill>
                  <a:schemeClr val="tx1"/>
                </a:solidFill>
              </a:rPr>
              <a:t>Indonesia</a:t>
            </a:r>
          </a:p>
          <a:p>
            <a:pPr marL="742950" indent="-742950" algn="l">
              <a:buAutoNum type="arabicPeriod"/>
            </a:pPr>
            <a:r>
              <a:rPr lang="en-US" sz="6000" dirty="0" err="1" smtClean="0">
                <a:solidFill>
                  <a:schemeClr val="tx1"/>
                </a:solidFill>
              </a:rPr>
              <a:t>Konstitusi</a:t>
            </a:r>
            <a:r>
              <a:rPr lang="en-US" sz="6000" dirty="0" smtClean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Negara – UUD </a:t>
            </a:r>
            <a:r>
              <a:rPr lang="en-US" sz="6000" dirty="0" smtClean="0">
                <a:solidFill>
                  <a:schemeClr val="tx1"/>
                </a:solidFill>
              </a:rPr>
              <a:t>1945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US" sz="6000" b="1" dirty="0" err="1">
                <a:solidFill>
                  <a:schemeClr val="tx1"/>
                </a:solidFill>
              </a:rPr>
              <a:t>Pasal</a:t>
            </a:r>
            <a:r>
              <a:rPr lang="en-US" sz="6000" b="1" dirty="0">
                <a:solidFill>
                  <a:schemeClr val="tx1"/>
                </a:solidFill>
              </a:rPr>
              <a:t> 33 </a:t>
            </a:r>
            <a:r>
              <a:rPr lang="en-US" sz="6000" b="1" dirty="0" err="1">
                <a:solidFill>
                  <a:schemeClr val="tx1"/>
                </a:solidFill>
              </a:rPr>
              <a:t>ayat</a:t>
            </a:r>
            <a:r>
              <a:rPr lang="en-US" sz="6000" b="1" dirty="0">
                <a:solidFill>
                  <a:schemeClr val="tx1"/>
                </a:solidFill>
              </a:rPr>
              <a:t> (1):</a:t>
            </a:r>
            <a:r>
              <a:rPr lang="en-US" sz="6000" dirty="0">
                <a:solidFill>
                  <a:schemeClr val="tx1"/>
                </a:solidFill>
              </a:rPr>
              <a:t/>
            </a:r>
            <a:br>
              <a:rPr lang="en-US" sz="6000" dirty="0">
                <a:solidFill>
                  <a:schemeClr val="tx1"/>
                </a:solidFill>
              </a:rPr>
            </a:br>
            <a:r>
              <a:rPr lang="en-US" sz="6000" i="1" dirty="0">
                <a:solidFill>
                  <a:schemeClr val="tx1"/>
                </a:solidFill>
              </a:rPr>
              <a:t>"</a:t>
            </a:r>
            <a:r>
              <a:rPr lang="en-US" sz="6000" i="1" dirty="0" err="1">
                <a:solidFill>
                  <a:schemeClr val="tx1"/>
                </a:solidFill>
              </a:rPr>
              <a:t>Perekonomian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disusun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sebagai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usaha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bersama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berdasar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atas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asas</a:t>
            </a:r>
            <a:r>
              <a:rPr lang="en-US" sz="6000" i="1" dirty="0">
                <a:solidFill>
                  <a:schemeClr val="tx1"/>
                </a:solidFill>
              </a:rPr>
              <a:t> </a:t>
            </a:r>
            <a:r>
              <a:rPr lang="en-US" sz="6000" i="1" dirty="0" err="1">
                <a:solidFill>
                  <a:schemeClr val="tx1"/>
                </a:solidFill>
              </a:rPr>
              <a:t>kekeluargaan</a:t>
            </a:r>
            <a:r>
              <a:rPr lang="en-US" sz="6000" i="1" dirty="0" smtClean="0">
                <a:solidFill>
                  <a:schemeClr val="tx1"/>
                </a:solidFill>
              </a:rPr>
              <a:t>.“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US" sz="6000" dirty="0" err="1">
                <a:solidFill>
                  <a:schemeClr val="tx1"/>
                </a:solidFill>
              </a:rPr>
              <a:t>Menjadi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dasar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bahwa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kegiatan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ekonomi</a:t>
            </a:r>
            <a:r>
              <a:rPr lang="en-US" sz="6000" dirty="0">
                <a:solidFill>
                  <a:schemeClr val="tx1"/>
                </a:solidFill>
              </a:rPr>
              <a:t>, </a:t>
            </a:r>
            <a:r>
              <a:rPr lang="en-US" sz="6000" dirty="0" err="1">
                <a:solidFill>
                  <a:schemeClr val="tx1"/>
                </a:solidFill>
              </a:rPr>
              <a:t>termasuk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perbankan</a:t>
            </a:r>
            <a:r>
              <a:rPr lang="en-US" sz="6000" dirty="0">
                <a:solidFill>
                  <a:schemeClr val="tx1"/>
                </a:solidFill>
              </a:rPr>
              <a:t>, </a:t>
            </a:r>
            <a:r>
              <a:rPr lang="en-US" sz="6000" dirty="0" err="1">
                <a:solidFill>
                  <a:schemeClr val="tx1"/>
                </a:solidFill>
              </a:rPr>
              <a:t>harus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berlandaskan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pada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keadilan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sosial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dan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kemakmuran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bersama</a:t>
            </a:r>
            <a:r>
              <a:rPr lang="en-US" sz="60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6000" dirty="0" smtClean="0">
              <a:solidFill>
                <a:schemeClr val="tx1"/>
              </a:solidFill>
            </a:endParaRPr>
          </a:p>
          <a:p>
            <a:pPr algn="l"/>
            <a:r>
              <a:rPr lang="en-US" sz="60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6000" dirty="0" err="1">
                <a:solidFill>
                  <a:schemeClr val="tx1"/>
                </a:solidFill>
              </a:rPr>
              <a:t>Undang-Undang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Pokok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</a:rPr>
              <a:t>Perbankan</a:t>
            </a:r>
            <a:endParaRPr lang="en-US" sz="6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US" sz="6000" b="1" dirty="0">
                <a:solidFill>
                  <a:schemeClr val="tx1"/>
                </a:solidFill>
              </a:rPr>
              <a:t>UU No. 7 </a:t>
            </a:r>
            <a:r>
              <a:rPr lang="en-US" sz="6000" b="1" dirty="0" err="1">
                <a:solidFill>
                  <a:schemeClr val="tx1"/>
                </a:solidFill>
              </a:rPr>
              <a:t>Tahun</a:t>
            </a:r>
            <a:r>
              <a:rPr lang="en-US" sz="6000" b="1" dirty="0">
                <a:solidFill>
                  <a:schemeClr val="tx1"/>
                </a:solidFill>
              </a:rPr>
              <a:t> 1992 </a:t>
            </a:r>
            <a:r>
              <a:rPr lang="en-US" sz="6000" b="1" dirty="0" err="1">
                <a:solidFill>
                  <a:schemeClr val="tx1"/>
                </a:solidFill>
              </a:rPr>
              <a:t>tentang</a:t>
            </a:r>
            <a:r>
              <a:rPr lang="en-US" sz="6000" b="1" dirty="0">
                <a:solidFill>
                  <a:schemeClr val="tx1"/>
                </a:solidFill>
              </a:rPr>
              <a:t> </a:t>
            </a:r>
            <a:r>
              <a:rPr lang="en-US" sz="6000" b="1" dirty="0" err="1">
                <a:solidFill>
                  <a:schemeClr val="tx1"/>
                </a:solidFill>
              </a:rPr>
              <a:t>Perbankan</a:t>
            </a:r>
            <a:r>
              <a:rPr lang="en-US" sz="6000" dirty="0">
                <a:solidFill>
                  <a:schemeClr val="tx1"/>
                </a:solidFill>
              </a:rPr>
              <a:t/>
            </a:r>
            <a:br>
              <a:rPr lang="en-US" sz="6000" dirty="0">
                <a:solidFill>
                  <a:schemeClr val="tx1"/>
                </a:solidFill>
              </a:rPr>
            </a:br>
            <a:r>
              <a:rPr lang="en-US" sz="6000" dirty="0" err="1">
                <a:solidFill>
                  <a:schemeClr val="tx1"/>
                </a:solidFill>
              </a:rPr>
              <a:t>Merupakan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dasar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hukum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pertama</a:t>
            </a:r>
            <a:r>
              <a:rPr lang="en-US" sz="6000" dirty="0">
                <a:solidFill>
                  <a:schemeClr val="tx1"/>
                </a:solidFill>
              </a:rPr>
              <a:t> yang </a:t>
            </a:r>
            <a:r>
              <a:rPr lang="en-US" sz="6000" dirty="0" err="1">
                <a:solidFill>
                  <a:schemeClr val="tx1"/>
                </a:solidFill>
              </a:rPr>
              <a:t>mengatur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sistem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perbankan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pasca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Orde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Baru</a:t>
            </a:r>
            <a:r>
              <a:rPr lang="en-US" sz="6000" dirty="0" smtClean="0">
                <a:solidFill>
                  <a:schemeClr val="tx1"/>
                </a:solidFill>
              </a:rPr>
              <a:t>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US" sz="6000" b="1" dirty="0">
                <a:solidFill>
                  <a:schemeClr val="tx1"/>
                </a:solidFill>
              </a:rPr>
              <a:t>UU No. 10 </a:t>
            </a:r>
            <a:r>
              <a:rPr lang="en-US" sz="6000" b="1" dirty="0" err="1">
                <a:solidFill>
                  <a:schemeClr val="tx1"/>
                </a:solidFill>
              </a:rPr>
              <a:t>Tahun</a:t>
            </a:r>
            <a:r>
              <a:rPr lang="en-US" sz="6000" b="1" dirty="0">
                <a:solidFill>
                  <a:schemeClr val="tx1"/>
                </a:solidFill>
              </a:rPr>
              <a:t> 1998</a:t>
            </a:r>
            <a:r>
              <a:rPr lang="en-US" sz="6000" dirty="0">
                <a:solidFill>
                  <a:schemeClr val="tx1"/>
                </a:solidFill>
              </a:rPr>
              <a:t> (</a:t>
            </a:r>
            <a:r>
              <a:rPr lang="en-US" sz="6000" dirty="0" err="1">
                <a:solidFill>
                  <a:schemeClr val="tx1"/>
                </a:solidFill>
              </a:rPr>
              <a:t>Perubahan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atas</a:t>
            </a:r>
            <a:r>
              <a:rPr lang="en-US" sz="6000" dirty="0">
                <a:solidFill>
                  <a:schemeClr val="tx1"/>
                </a:solidFill>
              </a:rPr>
              <a:t> UU No. 7 </a:t>
            </a:r>
            <a:r>
              <a:rPr lang="en-US" sz="6000" dirty="0" err="1">
                <a:solidFill>
                  <a:schemeClr val="tx1"/>
                </a:solidFill>
              </a:rPr>
              <a:t>Tahun</a:t>
            </a:r>
            <a:r>
              <a:rPr lang="en-US" sz="6000" dirty="0">
                <a:solidFill>
                  <a:schemeClr val="tx1"/>
                </a:solidFill>
              </a:rPr>
              <a:t> 1992)</a:t>
            </a:r>
            <a:br>
              <a:rPr lang="en-US" sz="6000" dirty="0">
                <a:solidFill>
                  <a:schemeClr val="tx1"/>
                </a:solidFill>
              </a:rPr>
            </a:br>
            <a:r>
              <a:rPr lang="en-US" sz="6000" dirty="0" err="1">
                <a:solidFill>
                  <a:schemeClr val="tx1"/>
                </a:solidFill>
              </a:rPr>
              <a:t>Menyesuaikan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dengan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dinamika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dan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kompleksitas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sistem</a:t>
            </a:r>
            <a:r>
              <a:rPr lang="en-US" sz="6000" dirty="0">
                <a:solidFill>
                  <a:schemeClr val="tx1"/>
                </a:solidFill>
              </a:rPr>
              <a:t> </a:t>
            </a:r>
            <a:r>
              <a:rPr lang="en-US" sz="6000" dirty="0" err="1">
                <a:solidFill>
                  <a:schemeClr val="tx1"/>
                </a:solidFill>
              </a:rPr>
              <a:t>keuangan</a:t>
            </a:r>
            <a:r>
              <a:rPr lang="en-US" sz="6000" dirty="0">
                <a:solidFill>
                  <a:schemeClr val="tx1"/>
                </a:solidFill>
              </a:rPr>
              <a:t> global.</a:t>
            </a:r>
          </a:p>
          <a:p>
            <a:pPr algn="l"/>
            <a:endParaRPr lang="en-ID" sz="4000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4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980728"/>
            <a:ext cx="7848872" cy="5040560"/>
          </a:xfrm>
        </p:spPr>
        <p:txBody>
          <a:bodyPr>
            <a:normAutofit/>
          </a:bodyPr>
          <a:lstStyle/>
          <a:p>
            <a:pPr algn="l"/>
            <a:r>
              <a:rPr lang="es-ES" sz="2400" dirty="0">
                <a:solidFill>
                  <a:schemeClr val="tx1"/>
                </a:solidFill>
              </a:rPr>
              <a:t>UU No. 10 </a:t>
            </a:r>
            <a:r>
              <a:rPr lang="es-ES" sz="2400" dirty="0" err="1">
                <a:solidFill>
                  <a:schemeClr val="tx1"/>
                </a:solidFill>
              </a:rPr>
              <a:t>Tahun</a:t>
            </a:r>
            <a:r>
              <a:rPr lang="es-ES" sz="2400" dirty="0">
                <a:solidFill>
                  <a:schemeClr val="tx1"/>
                </a:solidFill>
              </a:rPr>
              <a:t> </a:t>
            </a:r>
            <a:r>
              <a:rPr lang="es-ES" sz="2400" dirty="0" smtClean="0">
                <a:solidFill>
                  <a:schemeClr val="tx1"/>
                </a:solidFill>
              </a:rPr>
              <a:t>1998</a:t>
            </a:r>
          </a:p>
          <a:p>
            <a:pPr marL="514350" indent="-51435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Perubahan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UU No. 7 </a:t>
            </a:r>
            <a:r>
              <a:rPr lang="en-US" sz="2400" dirty="0" err="1">
                <a:solidFill>
                  <a:schemeClr val="tx1"/>
                </a:solidFill>
              </a:rPr>
              <a:t>Tahun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1992</a:t>
            </a: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Fokus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penguatan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pengawasan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kehati-hatian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Jenis</a:t>
            </a:r>
            <a:r>
              <a:rPr lang="en-US" sz="2400" dirty="0">
                <a:solidFill>
                  <a:schemeClr val="tx1"/>
                </a:solidFill>
              </a:rPr>
              <a:t> Bank: Bank </a:t>
            </a:r>
            <a:r>
              <a:rPr lang="en-US" sz="2400" dirty="0" err="1">
                <a:solidFill>
                  <a:schemeClr val="tx1"/>
                </a:solidFill>
              </a:rPr>
              <a:t>Umum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BPR</a:t>
            </a: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Kegiatan</a:t>
            </a:r>
            <a:r>
              <a:rPr lang="en-US" sz="2400" dirty="0">
                <a:solidFill>
                  <a:schemeClr val="tx1"/>
                </a:solidFill>
              </a:rPr>
              <a:t> Usaha: </a:t>
            </a:r>
            <a:r>
              <a:rPr lang="en-US" sz="2400" dirty="0" err="1">
                <a:solidFill>
                  <a:schemeClr val="tx1"/>
                </a:solidFill>
              </a:rPr>
              <a:t>Penghimpunan</a:t>
            </a:r>
            <a:r>
              <a:rPr lang="en-US" sz="2400" dirty="0">
                <a:solidFill>
                  <a:schemeClr val="tx1"/>
                </a:solidFill>
              </a:rPr>
              <a:t> dana, </a:t>
            </a:r>
            <a:r>
              <a:rPr lang="en-US" sz="2400" dirty="0" err="1">
                <a:solidFill>
                  <a:schemeClr val="tx1"/>
                </a:solidFill>
              </a:rPr>
              <a:t>penyaluran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jasa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lainnya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Kepemilikan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Bank</a:t>
            </a: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Pengawasan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Sanksi</a:t>
            </a:r>
            <a:endParaRPr lang="en-US" sz="2400" dirty="0">
              <a:solidFill>
                <a:schemeClr val="tx1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36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7848872" cy="5040560"/>
          </a:xfrm>
        </p:spPr>
        <p:txBody>
          <a:bodyPr>
            <a:normAutofit/>
          </a:bodyPr>
          <a:lstStyle/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Fungsi-fungsi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penting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landasan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hukum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 smtClean="0">
                <a:solidFill>
                  <a:schemeClr val="tx1"/>
                </a:solidFill>
              </a:rPr>
              <a:t>Menetapkan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moneter</a:t>
            </a:r>
            <a:endParaRPr lang="en-US" dirty="0">
              <a:solidFill>
                <a:schemeClr val="tx1"/>
              </a:solidFill>
            </a:endParaRPr>
          </a:p>
          <a:p>
            <a:pPr marL="406400" indent="-406400"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Mengatur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kelancaran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pembayaran</a:t>
            </a:r>
            <a:endParaRPr lang="en-US" dirty="0">
              <a:solidFill>
                <a:schemeClr val="tx1"/>
              </a:solidFill>
            </a:endParaRPr>
          </a:p>
          <a:p>
            <a:pPr marL="406400" indent="-406400"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Menjaga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stabilitas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rupiah </a:t>
            </a:r>
            <a:r>
              <a:rPr lang="en-US" dirty="0" err="1" smtClean="0">
                <a:solidFill>
                  <a:schemeClr val="tx1"/>
                </a:solidFill>
              </a:rPr>
              <a:t>peran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Bank </a:t>
            </a:r>
            <a:r>
              <a:rPr lang="en-US" dirty="0" smtClean="0">
                <a:solidFill>
                  <a:schemeClr val="tx1"/>
                </a:solidFill>
              </a:rPr>
              <a:t>Indonesia</a:t>
            </a:r>
          </a:p>
          <a:p>
            <a:pPr algn="l"/>
            <a:endParaRPr lang="es-ES" dirty="0" smtClean="0"/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358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b="1" dirty="0" err="1">
                <a:solidFill>
                  <a:schemeClr val="tx1"/>
                </a:solidFill>
              </a:rPr>
              <a:t>Otoritas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Jasa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Keuangan</a:t>
            </a:r>
            <a:r>
              <a:rPr lang="en-US" sz="9600" b="1" dirty="0">
                <a:solidFill>
                  <a:schemeClr val="tx1"/>
                </a:solidFill>
              </a:rPr>
              <a:t> (OJK</a:t>
            </a:r>
            <a:r>
              <a:rPr lang="en-US" sz="9600" b="1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Berdiri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berdasarkan</a:t>
            </a:r>
            <a:r>
              <a:rPr lang="en-US" sz="9600" dirty="0">
                <a:solidFill>
                  <a:schemeClr val="tx1"/>
                </a:solidFill>
              </a:rPr>
              <a:t> UU No. 21 </a:t>
            </a:r>
            <a:r>
              <a:rPr lang="en-US" sz="9600" dirty="0" err="1">
                <a:solidFill>
                  <a:schemeClr val="tx1"/>
                </a:solidFill>
              </a:rPr>
              <a:t>Tahun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smtClean="0">
                <a:solidFill>
                  <a:schemeClr val="tx1"/>
                </a:solidFill>
              </a:rPr>
              <a:t>2011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Mengambil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alih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fungsi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pengawasan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perbankan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dari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smtClean="0">
                <a:solidFill>
                  <a:schemeClr val="tx1"/>
                </a:solidFill>
              </a:rPr>
              <a:t>BI</a:t>
            </a: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b="1" dirty="0" err="1" smtClean="0">
                <a:solidFill>
                  <a:schemeClr val="tx1"/>
                </a:solidFill>
              </a:rPr>
              <a:t>Fungsi</a:t>
            </a:r>
            <a:r>
              <a:rPr lang="en-US" sz="9600" b="1" dirty="0" smtClean="0">
                <a:solidFill>
                  <a:schemeClr val="tx1"/>
                </a:solidFill>
              </a:rPr>
              <a:t>  </a:t>
            </a:r>
            <a:r>
              <a:rPr lang="en-US" sz="9600" b="1" dirty="0" err="1" smtClean="0">
                <a:solidFill>
                  <a:schemeClr val="tx1"/>
                </a:solidFill>
              </a:rPr>
              <a:t>dan</a:t>
            </a:r>
            <a:r>
              <a:rPr lang="en-US" sz="9600" b="1" dirty="0" smtClean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Wewenang</a:t>
            </a:r>
            <a:r>
              <a:rPr lang="en-US" sz="9600" b="1" dirty="0" smtClean="0">
                <a:solidFill>
                  <a:schemeClr val="tx1"/>
                </a:solidFill>
              </a:rPr>
              <a:t> OJK:</a:t>
            </a: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Mengatur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mengawasi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sektor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jasa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keuangan</a:t>
            </a:r>
            <a:r>
              <a:rPr lang="en-US" sz="9600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sz="9600" dirty="0" smtClean="0">
                <a:solidFill>
                  <a:schemeClr val="tx1"/>
                </a:solidFill>
              </a:rPr>
              <a:t>1. </a:t>
            </a:r>
            <a:r>
              <a:rPr lang="en-US" sz="9600" dirty="0" err="1" smtClean="0">
                <a:solidFill>
                  <a:schemeClr val="tx1"/>
                </a:solidFill>
              </a:rPr>
              <a:t>Perbankan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endParaRPr lang="en-US" sz="9600" dirty="0">
              <a:solidFill>
                <a:schemeClr val="tx1"/>
              </a:solidFill>
            </a:endParaRPr>
          </a:p>
          <a:p>
            <a:pPr algn="l"/>
            <a:r>
              <a:rPr lang="en-US" sz="9600" dirty="0" smtClean="0">
                <a:solidFill>
                  <a:schemeClr val="tx1"/>
                </a:solidFill>
              </a:rPr>
              <a:t>2.</a:t>
            </a:r>
            <a:r>
              <a:rPr lang="en-US" sz="9600" dirty="0" smtClean="0">
                <a:solidFill>
                  <a:schemeClr val="tx1"/>
                </a:solidFill>
              </a:rPr>
              <a:t>Pasar </a:t>
            </a:r>
            <a:r>
              <a:rPr lang="en-US" sz="9600" dirty="0">
                <a:solidFill>
                  <a:schemeClr val="tx1"/>
                </a:solidFill>
              </a:rPr>
              <a:t>Modal</a:t>
            </a:r>
          </a:p>
          <a:p>
            <a:pPr algn="l"/>
            <a:r>
              <a:rPr lang="en-US" sz="9600" dirty="0" smtClean="0">
                <a:solidFill>
                  <a:schemeClr val="tx1"/>
                </a:solidFill>
              </a:rPr>
              <a:t>3. </a:t>
            </a:r>
            <a:r>
              <a:rPr lang="en-US" sz="9600" dirty="0" err="1" smtClean="0">
                <a:solidFill>
                  <a:schemeClr val="tx1"/>
                </a:solidFill>
              </a:rPr>
              <a:t>Industri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Keuangan</a:t>
            </a:r>
            <a:r>
              <a:rPr lang="en-US" sz="9600" dirty="0">
                <a:solidFill>
                  <a:schemeClr val="tx1"/>
                </a:solidFill>
              </a:rPr>
              <a:t> Non-Bank (IKNB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sz="9600" b="1" dirty="0">
              <a:solidFill>
                <a:schemeClr val="tx1"/>
              </a:solidFill>
            </a:endParaRPr>
          </a:p>
          <a:p>
            <a:pPr algn="l"/>
            <a:r>
              <a:rPr lang="en-US" sz="9600" b="1" dirty="0" err="1" smtClean="0">
                <a:solidFill>
                  <a:schemeClr val="tx1"/>
                </a:solidFill>
              </a:rPr>
              <a:t>Kewenangan</a:t>
            </a:r>
            <a:r>
              <a:rPr lang="en-US" sz="9600" b="1" dirty="0" smtClean="0">
                <a:solidFill>
                  <a:schemeClr val="tx1"/>
                </a:solidFill>
              </a:rPr>
              <a:t>:</a:t>
            </a:r>
          </a:p>
          <a:p>
            <a:pPr marL="342900" indent="-342900" algn="l">
              <a:buAutoNum type="arabicPeriod"/>
            </a:pPr>
            <a:r>
              <a:rPr lang="en-US" sz="9600" dirty="0" err="1" smtClean="0">
                <a:solidFill>
                  <a:schemeClr val="tx1"/>
                </a:solidFill>
              </a:rPr>
              <a:t>Memberikan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izin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 bank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Mengawasi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pelaksanaan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prinsip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kehati-hatian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Perlindungan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sektor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keuangan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9600" b="1" dirty="0" smtClean="0">
              <a:solidFill>
                <a:schemeClr val="tx1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 smtClean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Peraturan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OJK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OJK 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Diterbitkan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bentuk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POJK </a:t>
            </a:r>
            <a:r>
              <a:rPr lang="en-US" b="1" dirty="0">
                <a:solidFill>
                  <a:schemeClr val="tx1"/>
                </a:solidFill>
              </a:rPr>
              <a:t>(</a:t>
            </a:r>
            <a:r>
              <a:rPr lang="en-US" b="1" dirty="0" err="1">
                <a:solidFill>
                  <a:schemeClr val="tx1"/>
                </a:solidFill>
              </a:rPr>
              <a:t>Peraturan</a:t>
            </a:r>
            <a:r>
              <a:rPr lang="en-US" b="1" dirty="0">
                <a:solidFill>
                  <a:schemeClr val="tx1"/>
                </a:solidFill>
              </a:rPr>
              <a:t> OJK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SEOJK (Surat </a:t>
            </a:r>
            <a:r>
              <a:rPr lang="en-US" b="1" dirty="0" err="1">
                <a:solidFill>
                  <a:schemeClr val="tx1"/>
                </a:solidFill>
              </a:rPr>
              <a:t>Edaran</a:t>
            </a:r>
            <a:r>
              <a:rPr lang="en-US" b="1" dirty="0">
                <a:solidFill>
                  <a:schemeClr val="tx1"/>
                </a:solidFill>
              </a:rPr>
              <a:t> OJK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endParaRPr lang="en-US" dirty="0"/>
          </a:p>
          <a:p>
            <a:pPr algn="just"/>
            <a:endParaRPr lang="en-US" dirty="0" smtClean="0"/>
          </a:p>
          <a:p>
            <a:pPr marL="514350" indent="-514350" algn="just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Internasional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Mengapa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Internasional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Dibutuhkan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 algn="l">
              <a:buAutoNum type="arabicPeriod"/>
            </a:pPr>
            <a:r>
              <a:rPr lang="sv-SE" b="1" dirty="0" smtClean="0">
                <a:solidFill>
                  <a:schemeClr val="tx1"/>
                </a:solidFill>
              </a:rPr>
              <a:t>Globalisasi </a:t>
            </a:r>
            <a:r>
              <a:rPr lang="sv-SE" b="1" dirty="0">
                <a:solidFill>
                  <a:schemeClr val="tx1"/>
                </a:solidFill>
              </a:rPr>
              <a:t>sektor keuangan</a:t>
            </a:r>
            <a:r>
              <a:rPr lang="sv-SE" dirty="0">
                <a:solidFill>
                  <a:schemeClr val="tx1"/>
                </a:solidFill>
              </a:rPr>
              <a:t> → aktivitas perbankan lintas </a:t>
            </a:r>
            <a:r>
              <a:rPr lang="sv-SE" dirty="0" smtClean="0">
                <a:solidFill>
                  <a:schemeClr val="tx1"/>
                </a:solidFill>
              </a:rPr>
              <a:t>negara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Risiko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sistemik</a:t>
            </a:r>
            <a:r>
              <a:rPr lang="en-US" b="1" dirty="0">
                <a:solidFill>
                  <a:schemeClr val="tx1"/>
                </a:solidFill>
              </a:rPr>
              <a:t> global</a:t>
            </a:r>
            <a:r>
              <a:rPr lang="en-US" dirty="0">
                <a:solidFill>
                  <a:schemeClr val="tx1"/>
                </a:solidFill>
              </a:rPr>
              <a:t> → </a:t>
            </a:r>
            <a:r>
              <a:rPr lang="en-US" dirty="0" err="1">
                <a:solidFill>
                  <a:schemeClr val="tx1"/>
                </a:solidFill>
              </a:rPr>
              <a:t>krisis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menyebar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cepat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sv-SE" b="1" dirty="0">
                <a:solidFill>
                  <a:schemeClr val="tx1"/>
                </a:solidFill>
              </a:rPr>
              <a:t>Stabilitas dan integritas keuangan</a:t>
            </a:r>
            <a:r>
              <a:rPr lang="sv-SE" dirty="0">
                <a:solidFill>
                  <a:schemeClr val="tx1"/>
                </a:solidFill>
              </a:rPr>
              <a:t> → perlu standar bersama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Mendorong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transparansi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akuntabilitas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global.</a:t>
            </a:r>
          </a:p>
          <a:p>
            <a:pPr marL="514350" indent="-514350" algn="l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Tantangan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Penerapan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Regulasi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Internasional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Perbedaan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Kapasitas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Infrastruktur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Negara </a:t>
            </a:r>
            <a:r>
              <a:rPr lang="en-US" dirty="0" err="1">
                <a:solidFill>
                  <a:schemeClr val="tx1"/>
                </a:solidFill>
              </a:rPr>
              <a:t>berkembang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menghadapi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keterbatasan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teknologi</a:t>
            </a:r>
            <a:r>
              <a:rPr lang="en-US" dirty="0">
                <a:solidFill>
                  <a:schemeClr val="tx1"/>
                </a:solidFill>
              </a:rPr>
              <a:t>, SDM,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Ketidaksesuaian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Kondisi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Domestik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Standar</a:t>
            </a:r>
            <a:r>
              <a:rPr lang="en-US" dirty="0">
                <a:solidFill>
                  <a:schemeClr val="tx1"/>
                </a:solidFill>
              </a:rPr>
              <a:t> global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Basel </a:t>
            </a:r>
            <a:r>
              <a:rPr lang="en-US" dirty="0" err="1">
                <a:solidFill>
                  <a:schemeClr val="tx1"/>
                </a:solidFill>
              </a:rPr>
              <a:t>disusun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kondisi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selalu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cocok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struktur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Tingginya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Implementasi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Adaptasi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memerlukan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investasi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khususnya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kecil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menengah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Koordinasi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Antar-Lembaga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Kurangnya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sinergi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sentral</a:t>
            </a:r>
            <a:r>
              <a:rPr lang="en-US" dirty="0">
                <a:solidFill>
                  <a:schemeClr val="tx1"/>
                </a:solidFill>
              </a:rPr>
              <a:t>, OJK,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industri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menghambat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implementasi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efektif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pPr algn="just"/>
            <a:r>
              <a:rPr lang="en-US" dirty="0" smtClean="0"/>
              <a:t>5. </a:t>
            </a:r>
            <a:r>
              <a:rPr lang="en-US" dirty="0" err="1" smtClean="0">
                <a:solidFill>
                  <a:schemeClr val="tx1"/>
                </a:solidFill>
              </a:rPr>
              <a:t>Perkembangan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Teknologi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endParaRPr lang="en-US" dirty="0" smtClean="0">
              <a:solidFill>
                <a:schemeClr val="tx1"/>
              </a:solidFill>
            </a:endParaRPr>
          </a:p>
          <a:p>
            <a:pPr marL="395288" algn="just"/>
            <a:r>
              <a:rPr lang="en-US" dirty="0" err="1">
                <a:solidFill>
                  <a:schemeClr val="tx1"/>
                </a:solidFill>
              </a:rPr>
              <a:t>Inovasi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fintech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crypto </a:t>
            </a:r>
            <a:r>
              <a:rPr lang="en-US" dirty="0" err="1">
                <a:solidFill>
                  <a:schemeClr val="tx1"/>
                </a:solidFill>
              </a:rPr>
              <a:t>berkembang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dibanding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internasional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6.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Regulatory </a:t>
            </a:r>
            <a:r>
              <a:rPr lang="en-US" dirty="0" smtClean="0">
                <a:solidFill>
                  <a:schemeClr val="tx1"/>
                </a:solidFill>
              </a:rPr>
              <a:t>Arbitrage</a:t>
            </a:r>
          </a:p>
          <a:p>
            <a:pPr marL="463550" algn="just"/>
            <a:r>
              <a:rPr lang="en-US" dirty="0" err="1">
                <a:solidFill>
                  <a:schemeClr val="tx1"/>
                </a:solidFill>
              </a:rPr>
              <a:t>Potensi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memindahkan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operasi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yurisdiksi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longgar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7. </a:t>
            </a:r>
            <a:r>
              <a:rPr lang="en-US" dirty="0" err="1">
                <a:solidFill>
                  <a:schemeClr val="tx1"/>
                </a:solidFill>
              </a:rPr>
              <a:t>Stabilitas</a:t>
            </a:r>
            <a:r>
              <a:rPr lang="en-US" dirty="0">
                <a:solidFill>
                  <a:schemeClr val="tx1"/>
                </a:solidFill>
              </a:rPr>
              <a:t> vs </a:t>
            </a:r>
            <a:r>
              <a:rPr lang="en-US" dirty="0" err="1" smtClean="0">
                <a:solidFill>
                  <a:schemeClr val="tx1"/>
                </a:solidFill>
              </a:rPr>
              <a:t>Pertumbuhan</a:t>
            </a:r>
            <a:endParaRPr lang="en-US" dirty="0" smtClean="0">
              <a:solidFill>
                <a:schemeClr val="tx1"/>
              </a:solidFill>
            </a:endParaRPr>
          </a:p>
          <a:p>
            <a:pPr marL="395288" algn="just"/>
            <a:r>
              <a:rPr lang="en-US" dirty="0" err="1">
                <a:solidFill>
                  <a:schemeClr val="tx1"/>
                </a:solidFill>
              </a:rPr>
              <a:t>Regulasi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ketat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menghambat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ekspansi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pertumbuhan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sv-SE" dirty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6267</TotalTime>
  <Words>303</Words>
  <Application>Microsoft Office PowerPoint</Application>
  <PresentationFormat>On-screen Show (4:3)</PresentationFormat>
  <Paragraphs>98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579</cp:revision>
  <cp:lastPrinted>2017-08-29T02:54:51Z</cp:lastPrinted>
  <dcterms:created xsi:type="dcterms:W3CDTF">2010-04-18T12:06:30Z</dcterms:created>
  <dcterms:modified xsi:type="dcterms:W3CDTF">2025-04-09T20:41:26Z</dcterms:modified>
</cp:coreProperties>
</file>