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13"/>
  </p:notesMasterIdLst>
  <p:sldIdLst>
    <p:sldId id="261" r:id="rId2"/>
    <p:sldId id="262" r:id="rId3"/>
    <p:sldId id="265" r:id="rId4"/>
    <p:sldId id="263" r:id="rId5"/>
    <p:sldId id="266" r:id="rId6"/>
    <p:sldId id="267" r:id="rId7"/>
    <p:sldId id="268" r:id="rId8"/>
    <p:sldId id="269" r:id="rId9"/>
    <p:sldId id="270" r:id="rId10"/>
    <p:sldId id="272" r:id="rId11"/>
    <p:sldId id="273" r:id="rId12"/>
  </p:sldIdLst>
  <p:sldSz cx="9144000" cy="5143500" type="screen16x9"/>
  <p:notesSz cx="6858000" cy="9144000"/>
  <p:defaultTextStyle>
    <a:lvl1pPr marL="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  <a:extLst/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130" autoAdjust="0"/>
    <p:restoredTop sz="87621" autoAdjust="0"/>
  </p:normalViewPr>
  <p:slideViewPr>
    <p:cSldViewPr>
      <p:cViewPr varScale="1">
        <p:scale>
          <a:sx n="85" d="100"/>
          <a:sy n="85" d="100"/>
        </p:scale>
        <p:origin x="-828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>
              <a:defRPr sz="1200"/>
            </a:lvl1pPr>
            <a:extLst/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>
              <a:defRPr sz="1200"/>
            </a:lvl1pPr>
            <a:extLst/>
          </a:lstStyle>
          <a:p>
            <a:fld id="{A8ADFD5B-A66C-449C-B6E8-FB716D07777D}" type="datetimeFigureOut">
              <a:rPr lang="en-US" smtClean="0"/>
              <a:pPr/>
              <a:t>6/7/2021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rtlCol="0" anchor="ctr"/>
          <a:lstStyle>
            <a:extLst/>
          </a:lstStyle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rtlCol="0">
            <a:normAutofit/>
          </a:bodyPr>
          <a:lstStyle>
            <a:extLst/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>
              <a:defRPr sz="1200"/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>
              <a:defRPr sz="1200"/>
            </a:lvl1pPr>
            <a:extLst/>
          </a:lstStyle>
          <a:p>
            <a:fld id="{CA5D3BF3-D352-46FC-8343-31F56E6730E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47407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rtl="0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>
      <a:defRPr sz="1200" kern="1200">
        <a:solidFill>
          <a:schemeClr val="tx1"/>
        </a:solidFill>
        <a:latin typeface="+mn-lt"/>
        <a:ea typeface="+mn-ea"/>
        <a:cs typeface="+mn-cs"/>
      </a:defRPr>
    </a:lvl9pPr>
    <a:extLst/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478274"/>
            <a:ext cx="9144000" cy="665226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-9144" y="4539996"/>
            <a:ext cx="2249424" cy="534924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4533138"/>
            <a:ext cx="6784848" cy="534924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4537528"/>
            <a:ext cx="6515100" cy="514350"/>
          </a:xfrm>
        </p:spPr>
        <p:txBody>
          <a:bodyPr anchor="ctr"/>
          <a:lstStyle>
            <a:lvl1pPr marL="0" indent="0" algn="l">
              <a:buNone/>
              <a:defRPr sz="28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4551524"/>
            <a:ext cx="2057400" cy="51435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  <a:extLst/>
          </a:lstStyle>
          <a:p>
            <a:pPr algn="ctr"/>
            <a:fld id="{047E157E-8DCB-4F70-A0AF-5EB586A91DD4}" type="datetime1">
              <a:rPr lang="en-US" smtClean="0">
                <a:solidFill>
                  <a:srgbClr val="FFFFFF"/>
                </a:solidFill>
              </a:rPr>
              <a:pPr algn="ctr"/>
              <a:t>6/7/2021</a:t>
            </a:fld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177404"/>
            <a:ext cx="5867400" cy="273844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  <a:extLst/>
          </a:lstStyle>
          <a:p>
            <a:pPr algn="r"/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171450"/>
            <a:ext cx="838200" cy="28575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8F82E0A0-C266-4798-8C8F-B9F91E9DA37E}" type="slidenum">
              <a:rPr lang="en-US" smtClean="0">
                <a:solidFill>
                  <a:schemeClr val="tx2"/>
                </a:solidFill>
              </a:rPr>
              <a:pPr/>
              <a:t>‹#›</a:t>
            </a:fld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12" name="Rectangle 11"/>
          <p:cNvSpPr>
            <a:spLocks noGrp="1"/>
          </p:cNvSpPr>
          <p:nvPr>
            <p:ph type="title"/>
          </p:nvPr>
        </p:nvSpPr>
        <p:spPr>
          <a:xfrm>
            <a:off x="2362200" y="2343150"/>
            <a:ext cx="6477000" cy="2038350"/>
          </a:xfrm>
        </p:spPr>
        <p:txBody>
          <a:bodyPr rtlCol="0" anchor="b"/>
          <a:lstStyle>
            <a:lvl1pPr>
              <a:defRPr cap="all" baseline="0"/>
            </a:lvl1pPr>
            <a:extLst/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Rectangl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4606EA6-EFEA-4C30-9264-4F9291A5780D}" type="datetime1">
              <a:rPr lang="en-US" smtClean="0"/>
              <a:pPr/>
              <a:t>6/7/2021</a:t>
            </a:fld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algn="ctr"/>
            <a:fld id="{8F82E0A0-C266-4798-8C8F-B9F91E9DA37E}" type="slidenum">
              <a:rPr lang="en-US" sz="1400" b="1" smtClean="0">
                <a:solidFill>
                  <a:srgbClr val="FFFFFF"/>
                </a:solidFill>
              </a:rPr>
              <a:pPr algn="ctr"/>
              <a:t>‹#›</a:t>
            </a:fld>
            <a:endParaRPr lang="en-US"/>
          </a:p>
        </p:txBody>
      </p:sp>
      <p:sp>
        <p:nvSpPr>
          <p:cNvPr id="7" name="Rectangle 6"/>
          <p:cNvSpPr>
            <a:spLocks noGrp="1"/>
          </p:cNvSpPr>
          <p:nvPr>
            <p:ph sz="quarter" idx="13"/>
          </p:nvPr>
        </p:nvSpPr>
        <p:spPr>
          <a:xfrm>
            <a:off x="609600" y="1352550"/>
            <a:ext cx="8153400" cy="3276600"/>
          </a:xfrm>
        </p:spPr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0"/>
            <a:ext cx="7123113" cy="1254919"/>
          </a:xfrm>
        </p:spPr>
        <p:txBody>
          <a:bodyPr anchor="t"/>
          <a:lstStyle>
            <a:lvl1pPr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1143000"/>
            <a:ext cx="9144000" cy="85725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1200150"/>
            <a:ext cx="1295400" cy="74295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200150"/>
            <a:ext cx="7772400" cy="74295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371600" y="1200150"/>
            <a:ext cx="7620000" cy="74295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  <a:extLst/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FCF9F07-3BC7-4570-B054-79111B0A380C}" type="datetime1">
              <a:rPr lang="en-US" smtClean="0"/>
              <a:pPr/>
              <a:t>6/7/2021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314450"/>
            <a:ext cx="1295400" cy="526257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  <a:extLst/>
          </a:lstStyle>
          <a:p>
            <a:pPr algn="ctr"/>
            <a:fld id="{8F82E0A0-C266-4798-8C8F-B9F91E9DA37E}" type="slidenum">
              <a:rPr lang="en-US" sz="2400" b="1" smtClean="0">
                <a:solidFill>
                  <a:srgbClr val="FFFFFF"/>
                </a:solidFill>
              </a:rPr>
              <a:pPr algn="ctr"/>
              <a:t>‹#›</a:t>
            </a:fld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09600" y="1352551"/>
            <a:ext cx="3886200" cy="3268624"/>
          </a:xfrm>
        </p:spPr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844901" y="1352549"/>
            <a:ext cx="3886200" cy="3268625"/>
          </a:xfrm>
        </p:spPr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>
            <a:extLst/>
          </a:lstStyle>
          <a:p>
            <a:fld id="{E4606EA6-EFEA-4C30-9264-4F9291A5780D}" type="datetime1">
              <a:rPr lang="en-US" smtClean="0"/>
              <a:pPr/>
              <a:t>6/7/2021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>
            <a:extLst/>
          </a:lstStyle>
          <a:p>
            <a:pPr algn="ctr"/>
            <a:fld id="{8F82E0A0-C266-4798-8C8F-B9F91E9DA37E}" type="slidenum">
              <a:rPr lang="en-US" sz="1400" b="1" smtClean="0">
                <a:solidFill>
                  <a:srgbClr val="FFFFFF"/>
                </a:solidFill>
              </a:rPr>
              <a:pPr algn="ctr"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18110"/>
            <a:ext cx="8153400" cy="100584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1919818"/>
            <a:ext cx="3886200" cy="2628900"/>
          </a:xfrm>
        </p:spPr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1919818"/>
            <a:ext cx="3886200" cy="2628900"/>
          </a:xfrm>
        </p:spPr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>
            <a:extLst/>
          </a:lstStyle>
          <a:p>
            <a:fld id="{E4606EA6-EFEA-4C30-9264-4F9291A5780D}" type="datetime1">
              <a:rPr lang="en-US" smtClean="0"/>
              <a:pPr/>
              <a:t>6/7/2021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>
            <a:extLst/>
          </a:lstStyle>
          <a:p>
            <a:pPr algn="ctr"/>
            <a:fld id="{8F82E0A0-C266-4798-8C8F-B9F91E9DA37E}" type="slidenum">
              <a:rPr lang="en-US" sz="1400" b="1" smtClean="0">
                <a:solidFill>
                  <a:srgbClr val="FFFFFF"/>
                </a:solidFill>
              </a:rPr>
              <a:pPr algn="ctr"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>
            <a:extLst/>
          </a:lstStyle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8"/>
          </p:nvPr>
        </p:nvSpPr>
        <p:spPr>
          <a:xfrm>
            <a:off x="609600" y="1362287"/>
            <a:ext cx="3886200" cy="530352"/>
          </a:xfrm>
          <a:solidFill>
            <a:schemeClr val="accent2"/>
          </a:solidFill>
        </p:spPr>
        <p:txBody>
          <a:bodyPr rtlCol="0" anchor="ctr"/>
          <a:lstStyle>
            <a:lvl1pPr>
              <a:buFontTx/>
              <a:buNone/>
              <a:defRPr sz="2000" b="1">
                <a:solidFill>
                  <a:srgbClr val="FFFFFF"/>
                </a:solidFill>
              </a:defRPr>
            </a:lvl1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9"/>
          </p:nvPr>
        </p:nvSpPr>
        <p:spPr>
          <a:xfrm>
            <a:off x="4800600" y="1362287"/>
            <a:ext cx="3886200" cy="530352"/>
          </a:xfrm>
          <a:solidFill>
            <a:schemeClr val="accent4"/>
          </a:solidFill>
        </p:spPr>
        <p:txBody>
          <a:bodyPr rtlCol="0" anchor="ctr"/>
          <a:lstStyle>
            <a:lvl1pPr>
              <a:buFontTx/>
              <a:buNone/>
              <a:defRPr sz="2000" b="1">
                <a:solidFill>
                  <a:srgbClr val="FFFFFF"/>
                </a:solidFill>
              </a:defRPr>
            </a:lvl1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DFADB5D-B7A0-47E3-AD2D-B1A6F8614213}" type="datetime1">
              <a:rPr lang="en-US" smtClean="0"/>
              <a:pPr/>
              <a:t>6/7/2021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A3F7CB7D-F184-43C7-B6FD-03D728E1BBFF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2968126-03FC-49C0-B9B8-2B561CCC3D90}" type="datetime1">
              <a:rPr lang="en-US" smtClean="0"/>
              <a:pPr/>
              <a:t>6/7/2021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4686300"/>
            <a:ext cx="533400" cy="28575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A3F7CB7D-F184-43C7-B6FD-03D728E1BBFF}" type="slidenum">
              <a:rPr lang="en-US" smtClean="0">
                <a:solidFill>
                  <a:schemeClr val="tx2"/>
                </a:solidFill>
              </a:rPr>
              <a:pPr/>
              <a:t>‹#›</a:t>
            </a:fld>
            <a:endParaRPr lang="en-US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8110"/>
            <a:ext cx="8153400" cy="1005840"/>
          </a:xfrm>
        </p:spPr>
        <p:txBody>
          <a:bodyPr anchor="b"/>
          <a:lstStyle>
            <a:lvl1pPr algn="l">
              <a:buNone/>
              <a:defRPr sz="4200" b="0"/>
            </a:lvl1pPr>
            <a:extLst/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49A8198-4617-485E-9585-4840B69DBBA6}" type="datetime1">
              <a:rPr lang="en-US" smtClean="0"/>
              <a:pPr/>
              <a:t>6/7/2021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A3F7CB7D-F184-43C7-B6FD-03D728E1BBFF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428750"/>
            <a:ext cx="1600200" cy="31242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2362200" y="1428750"/>
            <a:ext cx="6400800" cy="3200400"/>
          </a:xfrm>
        </p:spPr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57668" y="0"/>
            <a:ext cx="7586332" cy="3419856"/>
          </a:xfrm>
          <a:solidFill>
            <a:schemeClr val="tx2">
              <a:shade val="50000"/>
            </a:schemeClr>
          </a:solidFill>
          <a:ln>
            <a:noFill/>
          </a:ln>
        </p:spPr>
        <p:txBody>
          <a:bodyPr/>
          <a:lstStyle>
            <a:lvl1pPr>
              <a:buNone/>
              <a:defRPr sz="3200"/>
            </a:lvl1pPr>
            <a:extLst/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4114800"/>
            <a:ext cx="7315200" cy="51435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>
          <a:xfrm>
            <a:off x="-9144" y="3429000"/>
            <a:ext cx="9144000" cy="665226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-9144" y="3497580"/>
            <a:ext cx="1463040" cy="534924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3490722"/>
            <a:ext cx="7589520" cy="534924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3543300"/>
            <a:ext cx="7315200" cy="4572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447800" y="0"/>
            <a:ext cx="100584" cy="515035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4686300"/>
            <a:ext cx="2667000" cy="273844"/>
          </a:xfrm>
        </p:spPr>
        <p:txBody>
          <a:bodyPr rtlCol="0"/>
          <a:lstStyle>
            <a:extLst/>
          </a:lstStyle>
          <a:p>
            <a:fld id="{E4606EA6-EFEA-4C30-9264-4F9291A5780D}" type="datetime1">
              <a:rPr lang="en-US" smtClean="0"/>
              <a:pPr/>
              <a:t>6/7/2021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3500437"/>
            <a:ext cx="1447800" cy="497684"/>
          </a:xfrm>
        </p:spPr>
        <p:txBody>
          <a:bodyPr rtlCol="0"/>
          <a:lstStyle>
            <a:lvl1pPr>
              <a:defRPr sz="2800"/>
            </a:lvl1pPr>
            <a:extLst/>
          </a:lstStyle>
          <a:p>
            <a:pPr algn="ctr"/>
            <a:fld id="{8F82E0A0-C266-4798-8C8F-B9F91E9DA37E}" type="slidenum">
              <a:rPr lang="en-US" sz="2800" b="1" smtClean="0">
                <a:solidFill>
                  <a:srgbClr val="FFFFFF"/>
                </a:solidFill>
              </a:rPr>
              <a:pPr algn="ctr"/>
              <a:t>‹#›</a:t>
            </a:fld>
            <a:endParaRPr lang="en-US" sz="2800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4686155"/>
            <a:ext cx="4572000" cy="273844"/>
          </a:xfrm>
        </p:spPr>
        <p:txBody>
          <a:bodyPr rtlCol="0"/>
          <a:lstStyle>
            <a:extLst/>
          </a:lstStyle>
          <a:p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352550"/>
            <a:ext cx="8153400" cy="324231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4686300"/>
            <a:ext cx="2667000" cy="273844"/>
          </a:xfrm>
          <a:prstGeom prst="rect">
            <a:avLst/>
          </a:prstGeom>
        </p:spPr>
        <p:txBody>
          <a:bodyPr vert="horz" anchor="ctr" anchorCtr="0"/>
          <a:lstStyle>
            <a:lvl1pPr algn="l">
              <a:defRPr sz="1400">
                <a:solidFill>
                  <a:schemeClr val="tx2"/>
                </a:solidFill>
              </a:defRPr>
            </a:lvl1pPr>
            <a:extLst/>
          </a:lstStyle>
          <a:p>
            <a:fld id="{E4606EA6-EFEA-4C30-9264-4F9291A5780D}" type="datetime1">
              <a:rPr lang="en-US" smtClean="0"/>
              <a:pPr/>
              <a:t>6/7/2021</a:t>
            </a:fld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1" y="4686155"/>
            <a:ext cx="5421083" cy="273844"/>
          </a:xfrm>
          <a:prstGeom prst="rect">
            <a:avLst/>
          </a:prstGeom>
        </p:spPr>
        <p:txBody>
          <a:bodyPr vert="horz" anchor="ctr"/>
          <a:lstStyle>
            <a:lvl1pPr algn="r">
              <a:defRPr sz="1400">
                <a:solidFill>
                  <a:schemeClr val="tx2"/>
                </a:solidFill>
              </a:defRPr>
            </a:lvl1pPr>
            <a:extLst/>
          </a:lstStyle>
          <a:p>
            <a:pPr algn="r"/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1095170"/>
            <a:ext cx="9144000" cy="24003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1129460"/>
            <a:ext cx="533400" cy="17145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90550" y="1129460"/>
            <a:ext cx="8553450" cy="17145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123507"/>
            <a:ext cx="533400" cy="183357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>
              <a:defRPr sz="1400" b="1">
                <a:solidFill>
                  <a:srgbClr val="FFFFFF"/>
                </a:solidFill>
              </a:defRPr>
            </a:lvl1pPr>
            <a:extLst/>
          </a:lstStyle>
          <a:p>
            <a:pPr algn="ctr"/>
            <a:fld id="{8F82E0A0-C266-4798-8C8F-B9F91E9DA37E}" type="slidenum">
              <a:rPr lang="en-US" sz="1400" b="1" smtClean="0">
                <a:solidFill>
                  <a:srgbClr val="FFFFFF"/>
                </a:solidFill>
              </a:rPr>
              <a:pPr algn="ctr"/>
              <a:t>‹#›</a:t>
            </a:fld>
            <a:endParaRPr lang="en-US" sz="1400" b="1" dirty="0">
              <a:solidFill>
                <a:srgbClr val="FFFFFF"/>
              </a:solidFill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118110"/>
            <a:ext cx="8153400" cy="100584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8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l" rtl="0" eaLnBrk="1" latinLnBrk="0" hangingPunct="1">
        <a:spcBef>
          <a:spcPct val="0"/>
        </a:spcBef>
        <a:buNone/>
        <a:defRPr sz="4200" kern="1200">
          <a:solidFill>
            <a:schemeClr val="tx2"/>
          </a:solidFill>
          <a:latin typeface="+mj-lt"/>
          <a:ea typeface="+mj-ea"/>
          <a:cs typeface="+mj-cs"/>
        </a:defRPr>
      </a:lvl1pPr>
      <a:extLst/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None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extLst/>
          </a:lstStyle>
          <a:p>
            <a:r>
              <a:rPr lang="en-US" sz="2000" dirty="0" smtClean="0"/>
              <a:t>JURNAL PENUTUP DAN NERACA SALDO SETELAH PENUTUP</a:t>
            </a:r>
            <a:endParaRPr lang="en-US" sz="2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8450" y="1909762"/>
            <a:ext cx="3467100" cy="1323975"/>
          </a:xfrm>
          <a:prstGeom prst="rect">
            <a:avLst/>
          </a:prstGeom>
        </p:spPr>
      </p:pic>
      <p:pic>
        <p:nvPicPr>
          <p:cNvPr id="9" name="Picture Placeholder 8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38" r="7638"/>
          <a:stretch>
            <a:fillRect/>
          </a:stretch>
        </p:blipFill>
        <p:spPr/>
      </p:pic>
      <p:sp>
        <p:nvSpPr>
          <p:cNvPr id="10" name="Rectangle 3"/>
          <p:cNvSpPr txBox="1">
            <a:spLocks/>
          </p:cNvSpPr>
          <p:nvPr/>
        </p:nvSpPr>
        <p:spPr>
          <a:xfrm>
            <a:off x="1547664" y="4152900"/>
            <a:ext cx="7315200" cy="4572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sz="2800" b="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US" sz="2000" dirty="0" err="1" smtClean="0"/>
              <a:t>Pertemuan</a:t>
            </a:r>
            <a:r>
              <a:rPr lang="en-US" sz="2000" dirty="0" smtClean="0"/>
              <a:t> </a:t>
            </a:r>
            <a:r>
              <a:rPr lang="en-US" sz="2000" dirty="0" err="1" smtClean="0"/>
              <a:t>ke</a:t>
            </a:r>
            <a:r>
              <a:rPr lang="en-US" sz="2000" dirty="0" smtClean="0"/>
              <a:t> </a:t>
            </a:r>
            <a:r>
              <a:rPr lang="en-US" sz="2000" dirty="0" smtClean="0"/>
              <a:t>-17 &amp; 18</a:t>
            </a:r>
            <a:endParaRPr lang="en-US" sz="2000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extLst/>
          </a:lstStyle>
          <a:p>
            <a:r>
              <a:rPr lang="en-US" sz="3200" b="1" dirty="0" err="1" smtClean="0"/>
              <a:t>Ayat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Jurnal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Penutup</a:t>
            </a:r>
            <a:endParaRPr lang="en-US" sz="3200" dirty="0"/>
          </a:p>
        </p:txBody>
      </p:sp>
      <p:sp>
        <p:nvSpPr>
          <p:cNvPr id="6" name="Rectangle 5"/>
          <p:cNvSpPr/>
          <p:nvPr/>
        </p:nvSpPr>
        <p:spPr>
          <a:xfrm>
            <a:off x="6372199" y="1590358"/>
            <a:ext cx="2448273" cy="200054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lIns="182880" tIns="182880" rIns="182880" bIns="91440" rtlCol="0" anchor="ctr">
            <a:spAutoFit/>
          </a:bodyPr>
          <a:lstStyle>
            <a:extLst/>
          </a:lstStyle>
          <a:p>
            <a:r>
              <a:rPr lang="en-US" altLang="x-none" sz="1400" b="1" dirty="0" smtClean="0">
                <a:solidFill>
                  <a:schemeClr val="bg1"/>
                </a:solidFill>
              </a:rPr>
              <a:t>Important: </a:t>
            </a:r>
          </a:p>
          <a:p>
            <a:r>
              <a:rPr lang="en-US" sz="1400" dirty="0" err="1" smtClean="0"/>
              <a:t>Ayat</a:t>
            </a:r>
            <a:r>
              <a:rPr lang="en-US" sz="1400" dirty="0" smtClean="0"/>
              <a:t> </a:t>
            </a:r>
            <a:r>
              <a:rPr lang="en-US" sz="1400" dirty="0" err="1" smtClean="0"/>
              <a:t>jurnal</a:t>
            </a:r>
            <a:r>
              <a:rPr lang="en-US" sz="1400" dirty="0" smtClean="0"/>
              <a:t> </a:t>
            </a:r>
            <a:r>
              <a:rPr lang="en-US" sz="1400" dirty="0" err="1" smtClean="0"/>
              <a:t>ini</a:t>
            </a:r>
            <a:r>
              <a:rPr lang="en-US" sz="1400" dirty="0" smtClean="0"/>
              <a:t> </a:t>
            </a:r>
            <a:r>
              <a:rPr lang="en-US" sz="1400" dirty="0" err="1" smtClean="0"/>
              <a:t>digunakan</a:t>
            </a:r>
            <a:r>
              <a:rPr lang="en-US" sz="1400" dirty="0" smtClean="0"/>
              <a:t> </a:t>
            </a:r>
            <a:r>
              <a:rPr lang="en-US" sz="1400" dirty="0" err="1" smtClean="0"/>
              <a:t>untuk</a:t>
            </a:r>
            <a:r>
              <a:rPr lang="en-US" sz="1400" dirty="0" smtClean="0"/>
              <a:t> </a:t>
            </a:r>
            <a:r>
              <a:rPr lang="en-US" sz="1400" dirty="0" err="1" smtClean="0"/>
              <a:t>perusahaan</a:t>
            </a:r>
            <a:r>
              <a:rPr lang="en-US" sz="1400" dirty="0" smtClean="0"/>
              <a:t> </a:t>
            </a:r>
            <a:r>
              <a:rPr lang="en-US" sz="1400" dirty="0" err="1" smtClean="0"/>
              <a:t>dagang</a:t>
            </a:r>
            <a:r>
              <a:rPr lang="en-US" sz="1400" dirty="0" smtClean="0"/>
              <a:t> </a:t>
            </a:r>
            <a:r>
              <a:rPr lang="en-US" sz="1400" dirty="0" err="1" smtClean="0"/>
              <a:t>berbentuk</a:t>
            </a:r>
            <a:r>
              <a:rPr lang="en-US" sz="1400" dirty="0" smtClean="0"/>
              <a:t> </a:t>
            </a:r>
            <a:r>
              <a:rPr lang="en-US" sz="1400" dirty="0" err="1" smtClean="0"/>
              <a:t>perseroan</a:t>
            </a:r>
            <a:r>
              <a:rPr lang="en-US" sz="1400" dirty="0" smtClean="0"/>
              <a:t> </a:t>
            </a:r>
            <a:r>
              <a:rPr lang="en-US" sz="1400" dirty="0" err="1" smtClean="0"/>
              <a:t>terbatas</a:t>
            </a:r>
            <a:r>
              <a:rPr lang="en-US" sz="1400" dirty="0" smtClean="0"/>
              <a:t>. </a:t>
            </a:r>
            <a:r>
              <a:rPr lang="en-US" sz="1400" dirty="0" err="1" smtClean="0"/>
              <a:t>Jika</a:t>
            </a:r>
            <a:r>
              <a:rPr lang="en-US" sz="1400" dirty="0" smtClean="0"/>
              <a:t> </a:t>
            </a:r>
            <a:r>
              <a:rPr lang="en-US" sz="1400" dirty="0" err="1" smtClean="0"/>
              <a:t>pencatatan</a:t>
            </a:r>
            <a:r>
              <a:rPr lang="en-US" sz="1400" dirty="0" smtClean="0"/>
              <a:t> </a:t>
            </a:r>
            <a:r>
              <a:rPr lang="en-US" sz="1400" dirty="0" err="1" smtClean="0"/>
              <a:t>mengunakan</a:t>
            </a:r>
            <a:r>
              <a:rPr lang="en-US" sz="1400" dirty="0" smtClean="0"/>
              <a:t> </a:t>
            </a:r>
            <a:r>
              <a:rPr lang="en-US" sz="1400" dirty="0" err="1" smtClean="0"/>
              <a:t>metode</a:t>
            </a:r>
            <a:r>
              <a:rPr lang="en-US" sz="1400" dirty="0" smtClean="0"/>
              <a:t> </a:t>
            </a:r>
            <a:r>
              <a:rPr lang="en-US" sz="1400" dirty="0" err="1" smtClean="0"/>
              <a:t>perpectual</a:t>
            </a:r>
            <a:endParaRPr lang="en-US" sz="1400" dirty="0" smtClean="0"/>
          </a:p>
          <a:p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275606"/>
            <a:ext cx="5400600" cy="3795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918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699542"/>
            <a:ext cx="4968552" cy="3988743"/>
          </a:xfrm>
        </p:spPr>
      </p:pic>
    </p:spTree>
    <p:extLst>
      <p:ext uri="{BB962C8B-B14F-4D97-AF65-F5344CB8AC3E}">
        <p14:creationId xmlns:p14="http://schemas.microsoft.com/office/powerpoint/2010/main" val="1869239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dirty="0" err="1" smtClean="0"/>
              <a:t>Definisi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5029200" y="1497196"/>
            <a:ext cx="3657600" cy="218399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lIns="182880" tIns="182880" rIns="182880" bIns="91440" rtlCol="0" anchor="ctr">
            <a:spAutoFit/>
          </a:bodyPr>
          <a:lstStyle>
            <a:extLst/>
          </a:lstStyle>
          <a:p>
            <a:r>
              <a:rPr lang="en-US" altLang="x-none" sz="1400" b="1" dirty="0" smtClean="0">
                <a:solidFill>
                  <a:schemeClr val="bg1"/>
                </a:solidFill>
              </a:rPr>
              <a:t>Important: </a:t>
            </a:r>
            <a:r>
              <a:rPr lang="en-US" sz="1400" dirty="0" err="1"/>
              <a:t>Akibat</a:t>
            </a:r>
            <a:r>
              <a:rPr lang="en-US" sz="1400" dirty="0"/>
              <a:t> </a:t>
            </a:r>
            <a:r>
              <a:rPr lang="en-US" sz="1400" dirty="0" err="1"/>
              <a:t>penutupan</a:t>
            </a:r>
            <a:r>
              <a:rPr lang="en-US" sz="1400" dirty="0"/>
              <a:t> </a:t>
            </a:r>
            <a:r>
              <a:rPr lang="en-US" sz="1400" dirty="0" err="1"/>
              <a:t>ini</a:t>
            </a:r>
            <a:r>
              <a:rPr lang="en-US" sz="1400" dirty="0"/>
              <a:t>, </a:t>
            </a:r>
            <a:r>
              <a:rPr lang="en-US" sz="1400" dirty="0" err="1"/>
              <a:t>saldo</a:t>
            </a:r>
            <a:r>
              <a:rPr lang="en-US" sz="1400" dirty="0"/>
              <a:t> </a:t>
            </a:r>
            <a:r>
              <a:rPr lang="en-US" sz="1400" dirty="0" err="1"/>
              <a:t>pada</a:t>
            </a:r>
            <a:r>
              <a:rPr lang="en-US" sz="1400" dirty="0"/>
              <a:t> </a:t>
            </a:r>
            <a:r>
              <a:rPr lang="en-US" sz="1400" dirty="0" err="1"/>
              <a:t>akun-akun</a:t>
            </a:r>
            <a:r>
              <a:rPr lang="en-US" sz="1400" dirty="0"/>
              <a:t> </a:t>
            </a:r>
            <a:r>
              <a:rPr lang="en-US" sz="1400" dirty="0" err="1"/>
              <a:t>tersebut</a:t>
            </a:r>
            <a:r>
              <a:rPr lang="en-US" sz="1400" dirty="0"/>
              <a:t> </a:t>
            </a:r>
            <a:r>
              <a:rPr lang="en-US" sz="1400" dirty="0" err="1"/>
              <a:t>akan</a:t>
            </a:r>
            <a:r>
              <a:rPr lang="en-US" sz="1400" dirty="0"/>
              <a:t> </a:t>
            </a:r>
            <a:r>
              <a:rPr lang="en-US" sz="1400" dirty="0" err="1"/>
              <a:t>menjadi</a:t>
            </a:r>
            <a:r>
              <a:rPr lang="en-US" sz="1400" dirty="0"/>
              <a:t> 0 (</a:t>
            </a:r>
            <a:r>
              <a:rPr lang="en-US" sz="1400" dirty="0" err="1"/>
              <a:t>nol</a:t>
            </a:r>
            <a:r>
              <a:rPr lang="en-US" sz="1400" dirty="0"/>
              <a:t>) </a:t>
            </a:r>
            <a:r>
              <a:rPr lang="en-US" sz="1400" dirty="0" err="1"/>
              <a:t>pada</a:t>
            </a:r>
            <a:r>
              <a:rPr lang="en-US" sz="1400" dirty="0"/>
              <a:t> </a:t>
            </a:r>
            <a:r>
              <a:rPr lang="en-US" sz="1400" dirty="0" err="1"/>
              <a:t>awal</a:t>
            </a:r>
            <a:r>
              <a:rPr lang="en-US" sz="1400" dirty="0"/>
              <a:t> </a:t>
            </a:r>
            <a:r>
              <a:rPr lang="en-US" sz="1400" dirty="0" err="1"/>
              <a:t>periode</a:t>
            </a:r>
            <a:r>
              <a:rPr lang="en-US" sz="1400" dirty="0"/>
              <a:t> </a:t>
            </a:r>
            <a:r>
              <a:rPr lang="en-US" sz="1400" dirty="0" err="1"/>
              <a:t>akuntansi</a:t>
            </a:r>
            <a:r>
              <a:rPr lang="en-US" sz="1400" dirty="0"/>
              <a:t>. </a:t>
            </a:r>
            <a:r>
              <a:rPr lang="en-US" sz="1400" dirty="0" err="1"/>
              <a:t>Akun</a:t>
            </a:r>
            <a:r>
              <a:rPr lang="en-US" sz="1400" dirty="0"/>
              <a:t> yang </a:t>
            </a:r>
            <a:r>
              <a:rPr lang="en-US" sz="1400" dirty="0" err="1"/>
              <a:t>ditutup</a:t>
            </a:r>
            <a:r>
              <a:rPr lang="en-US" sz="1400" dirty="0"/>
              <a:t> </a:t>
            </a:r>
            <a:r>
              <a:rPr lang="en-US" sz="1400" dirty="0" err="1"/>
              <a:t>juga</a:t>
            </a:r>
            <a:r>
              <a:rPr lang="en-US" sz="1400" dirty="0"/>
              <a:t> </a:t>
            </a:r>
            <a:r>
              <a:rPr lang="en-US" sz="1400" dirty="0" err="1"/>
              <a:t>yakni</a:t>
            </a:r>
            <a:r>
              <a:rPr lang="en-US" sz="1400" dirty="0"/>
              <a:t> </a:t>
            </a:r>
            <a:r>
              <a:rPr lang="en-US" sz="1400" dirty="0" err="1"/>
              <a:t>akun</a:t>
            </a:r>
            <a:r>
              <a:rPr lang="en-US" sz="1400" dirty="0"/>
              <a:t> nominal </a:t>
            </a:r>
            <a:r>
              <a:rPr lang="en-US" sz="1400" dirty="0" err="1"/>
              <a:t>dan</a:t>
            </a:r>
            <a:r>
              <a:rPr lang="en-US" sz="1400" dirty="0"/>
              <a:t> </a:t>
            </a:r>
            <a:r>
              <a:rPr lang="en-US" sz="1400" dirty="0" err="1"/>
              <a:t>akun</a:t>
            </a:r>
            <a:r>
              <a:rPr lang="en-US" sz="1400" dirty="0"/>
              <a:t> </a:t>
            </a:r>
            <a:r>
              <a:rPr lang="en-US" sz="1400" dirty="0" err="1"/>
              <a:t>pembantu</a:t>
            </a:r>
            <a:r>
              <a:rPr lang="en-US" sz="1400" dirty="0"/>
              <a:t> modal. Yang </a:t>
            </a:r>
            <a:r>
              <a:rPr lang="en-US" sz="1400" dirty="0" err="1"/>
              <a:t>termasuk</a:t>
            </a:r>
            <a:r>
              <a:rPr lang="en-US" sz="1400" dirty="0"/>
              <a:t> </a:t>
            </a:r>
            <a:r>
              <a:rPr lang="en-US" sz="1400" dirty="0" err="1"/>
              <a:t>akun</a:t>
            </a:r>
            <a:r>
              <a:rPr lang="en-US" sz="1400" dirty="0"/>
              <a:t> nominal </a:t>
            </a:r>
            <a:r>
              <a:rPr lang="en-US" sz="1400" dirty="0" err="1"/>
              <a:t>ialah</a:t>
            </a:r>
            <a:r>
              <a:rPr lang="en-US" sz="1400" dirty="0"/>
              <a:t> </a:t>
            </a:r>
            <a:r>
              <a:rPr lang="en-US" sz="1400" dirty="0" err="1"/>
              <a:t>sebuah</a:t>
            </a:r>
            <a:r>
              <a:rPr lang="en-US" sz="1400" dirty="0"/>
              <a:t> </a:t>
            </a:r>
            <a:r>
              <a:rPr lang="en-US" sz="1400" dirty="0" err="1"/>
              <a:t>pendapatan</a:t>
            </a:r>
            <a:r>
              <a:rPr lang="en-US" sz="1400" dirty="0"/>
              <a:t> </a:t>
            </a:r>
            <a:r>
              <a:rPr lang="en-US" sz="1400" dirty="0" err="1"/>
              <a:t>dan</a:t>
            </a:r>
            <a:r>
              <a:rPr lang="en-US" sz="1400" dirty="0"/>
              <a:t> </a:t>
            </a:r>
            <a:r>
              <a:rPr lang="en-US" sz="1400" dirty="0" err="1"/>
              <a:t>beban</a:t>
            </a:r>
            <a:r>
              <a:rPr lang="en-US" sz="1400" dirty="0"/>
              <a:t>, </a:t>
            </a:r>
            <a:r>
              <a:rPr lang="en-US" sz="1400" dirty="0" err="1"/>
              <a:t>sedangkan</a:t>
            </a:r>
            <a:r>
              <a:rPr lang="en-US" sz="1400" dirty="0"/>
              <a:t> </a:t>
            </a:r>
            <a:r>
              <a:rPr lang="en-US" sz="1400" dirty="0" err="1"/>
              <a:t>akun</a:t>
            </a:r>
            <a:r>
              <a:rPr lang="en-US" sz="1400" dirty="0"/>
              <a:t> </a:t>
            </a:r>
            <a:r>
              <a:rPr lang="en-US" sz="1400" dirty="0" err="1"/>
              <a:t>pembantu</a:t>
            </a:r>
            <a:r>
              <a:rPr lang="en-US" sz="1400" dirty="0"/>
              <a:t> modal </a:t>
            </a:r>
            <a:r>
              <a:rPr lang="en-US" sz="1400" dirty="0" err="1"/>
              <a:t>merupakan</a:t>
            </a:r>
            <a:r>
              <a:rPr lang="en-US" sz="1400" dirty="0"/>
              <a:t> </a:t>
            </a:r>
            <a:r>
              <a:rPr lang="en-US" sz="1400" dirty="0" err="1"/>
              <a:t>prive</a:t>
            </a:r>
            <a:r>
              <a:rPr lang="en-US" sz="1400" dirty="0"/>
              <a:t> </a:t>
            </a:r>
            <a:r>
              <a:rPr lang="en-US" sz="1400" dirty="0" err="1"/>
              <a:t>dan</a:t>
            </a:r>
            <a:r>
              <a:rPr lang="en-US" sz="1400" dirty="0"/>
              <a:t> </a:t>
            </a:r>
            <a:r>
              <a:rPr lang="en-US" sz="1400" dirty="0" err="1"/>
              <a:t>ikhtisar</a:t>
            </a:r>
            <a:r>
              <a:rPr lang="en-US" sz="1400" dirty="0"/>
              <a:t> </a:t>
            </a:r>
            <a:r>
              <a:rPr lang="en-US" sz="1400" dirty="0" err="1"/>
              <a:t>laba</a:t>
            </a:r>
            <a:r>
              <a:rPr lang="en-US" sz="1400" dirty="0"/>
              <a:t> </a:t>
            </a:r>
            <a:r>
              <a:rPr lang="en-US" sz="1400" dirty="0" err="1"/>
              <a:t>atau</a:t>
            </a:r>
            <a:r>
              <a:rPr lang="en-US" sz="1400" dirty="0"/>
              <a:t> </a:t>
            </a:r>
            <a:r>
              <a:rPr lang="en-US" sz="1400" dirty="0" err="1"/>
              <a:t>rugi</a:t>
            </a:r>
            <a:r>
              <a:rPr lang="en-US" sz="1400" dirty="0"/>
              <a:t>. </a:t>
            </a:r>
          </a:p>
          <a:p>
            <a:pPr>
              <a:lnSpc>
                <a:spcPct val="85000"/>
              </a:lnSpc>
            </a:pP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>
            <a:spLocks noGrp="1"/>
          </p:cNvSpPr>
          <p:nvPr>
            <p:ph sz="quarter" idx="13"/>
          </p:nvPr>
        </p:nvSpPr>
        <p:spPr>
          <a:xfrm>
            <a:off x="609600" y="1428751"/>
            <a:ext cx="3962400" cy="3352799"/>
          </a:xfrm>
        </p:spPr>
        <p:txBody>
          <a:bodyPr>
            <a:normAutofit fontScale="85000" lnSpcReduction="20000"/>
          </a:bodyPr>
          <a:lstStyle>
            <a:extLst/>
          </a:lstStyle>
          <a:p>
            <a:pPr marL="0" indent="0">
              <a:buNone/>
            </a:pPr>
            <a:r>
              <a:rPr lang="en-US" dirty="0" err="1"/>
              <a:t>Jurnal</a:t>
            </a:r>
            <a:r>
              <a:rPr lang="en-US" dirty="0"/>
              <a:t> </a:t>
            </a:r>
            <a:r>
              <a:rPr lang="en-US" dirty="0" err="1"/>
              <a:t>Penutup</a:t>
            </a:r>
            <a:r>
              <a:rPr lang="en-US" dirty="0"/>
              <a:t> (Closing Entries)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salah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err="1"/>
              <a:t>jurnal</a:t>
            </a:r>
            <a:r>
              <a:rPr lang="en-US" dirty="0"/>
              <a:t> yang </a:t>
            </a:r>
            <a:r>
              <a:rPr lang="en-US" dirty="0" err="1"/>
              <a:t>dibuat</a:t>
            </a:r>
            <a:r>
              <a:rPr lang="en-US" dirty="0"/>
              <a:t> </a:t>
            </a:r>
            <a:r>
              <a:rPr lang="en-US" dirty="0" err="1"/>
              <a:t>setiap</a:t>
            </a:r>
            <a:r>
              <a:rPr lang="en-US" dirty="0"/>
              <a:t> </a:t>
            </a:r>
            <a:r>
              <a:rPr lang="en-US" dirty="0" err="1"/>
              <a:t>akhir</a:t>
            </a:r>
            <a:r>
              <a:rPr lang="en-US" dirty="0"/>
              <a:t> </a:t>
            </a:r>
            <a:r>
              <a:rPr lang="en-US" dirty="0" err="1"/>
              <a:t>periode</a:t>
            </a:r>
            <a:r>
              <a:rPr lang="en-US" dirty="0"/>
              <a:t> </a:t>
            </a:r>
            <a:r>
              <a:rPr lang="en-US" dirty="0" err="1"/>
              <a:t>akuntansi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tujuan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menol-kan</a:t>
            </a:r>
            <a:r>
              <a:rPr lang="en-US" dirty="0"/>
              <a:t> </a:t>
            </a:r>
            <a:r>
              <a:rPr lang="en-US" dirty="0" err="1"/>
              <a:t>perkiraan</a:t>
            </a:r>
            <a:r>
              <a:rPr lang="en-US" dirty="0"/>
              <a:t> nominal (revenue, expenses, </a:t>
            </a:r>
            <a:r>
              <a:rPr lang="en-US" dirty="0" err="1"/>
              <a:t>prive</a:t>
            </a:r>
            <a:r>
              <a:rPr lang="en-US" dirty="0"/>
              <a:t>)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juga</a:t>
            </a:r>
            <a:r>
              <a:rPr lang="en-US" dirty="0"/>
              <a:t> </a:t>
            </a:r>
            <a:r>
              <a:rPr lang="en-US" dirty="0" err="1"/>
              <a:t>mentransfer</a:t>
            </a:r>
            <a:r>
              <a:rPr lang="en-US" dirty="0"/>
              <a:t> net income </a:t>
            </a:r>
            <a:r>
              <a:rPr lang="en-US" dirty="0" err="1"/>
              <a:t>atau</a:t>
            </a:r>
            <a:r>
              <a:rPr lang="en-US" dirty="0"/>
              <a:t> net loss </a:t>
            </a:r>
            <a:r>
              <a:rPr lang="en-US" dirty="0" err="1"/>
              <a:t>ke</a:t>
            </a:r>
            <a:r>
              <a:rPr lang="en-US" dirty="0"/>
              <a:t> modal.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dirty="0" err="1" smtClean="0"/>
              <a:t>Definisi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5029200" y="2019807"/>
            <a:ext cx="3657600" cy="113877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lIns="182880" tIns="182880" rIns="182880" bIns="91440" rtlCol="0" anchor="ctr">
            <a:spAutoFit/>
          </a:bodyPr>
          <a:lstStyle>
            <a:extLst/>
          </a:lstStyle>
          <a:p>
            <a:r>
              <a:rPr lang="en-US" altLang="x-none" sz="1400" b="1" dirty="0" smtClean="0">
                <a:solidFill>
                  <a:schemeClr val="bg1"/>
                </a:solidFill>
              </a:rPr>
              <a:t>Important: </a:t>
            </a:r>
          </a:p>
          <a:p>
            <a:r>
              <a:rPr lang="en-US" sz="1400" dirty="0" err="1" smtClean="0"/>
              <a:t>Sehingga</a:t>
            </a:r>
            <a:r>
              <a:rPr lang="en-US" sz="1400" dirty="0"/>
              <a:t> </a:t>
            </a:r>
            <a:r>
              <a:rPr lang="en-US" sz="1400" dirty="0" err="1"/>
              <a:t>jurnal</a:t>
            </a:r>
            <a:r>
              <a:rPr lang="en-US" sz="1400" dirty="0"/>
              <a:t> </a:t>
            </a:r>
            <a:r>
              <a:rPr lang="en-US" sz="1400" dirty="0" err="1"/>
              <a:t>penutup</a:t>
            </a:r>
            <a:r>
              <a:rPr lang="en-US" sz="1400" dirty="0"/>
              <a:t> </a:t>
            </a:r>
            <a:r>
              <a:rPr lang="en-US" sz="1400" dirty="0" err="1"/>
              <a:t>dan</a:t>
            </a:r>
            <a:r>
              <a:rPr lang="en-US" sz="1400" dirty="0"/>
              <a:t> </a:t>
            </a:r>
            <a:r>
              <a:rPr lang="en-US" sz="1400" dirty="0" err="1"/>
              <a:t>neraca</a:t>
            </a:r>
            <a:r>
              <a:rPr lang="en-US" sz="1400" dirty="0"/>
              <a:t> </a:t>
            </a:r>
            <a:r>
              <a:rPr lang="en-US" sz="1400" dirty="0" err="1"/>
              <a:t>saldo</a:t>
            </a:r>
            <a:r>
              <a:rPr lang="en-US" sz="1400" dirty="0"/>
              <a:t> </a:t>
            </a:r>
            <a:r>
              <a:rPr lang="en-US" sz="1400" dirty="0" err="1"/>
              <a:t>setelah</a:t>
            </a:r>
            <a:r>
              <a:rPr lang="en-US" sz="1400" dirty="0"/>
              <a:t> </a:t>
            </a:r>
            <a:r>
              <a:rPr lang="en-US" sz="1400" dirty="0" err="1"/>
              <a:t>penutupan</a:t>
            </a:r>
            <a:r>
              <a:rPr lang="en-US" sz="1400" dirty="0"/>
              <a:t> </a:t>
            </a:r>
            <a:r>
              <a:rPr lang="en-US" sz="1400" dirty="0" err="1"/>
              <a:t>tidak</a:t>
            </a:r>
            <a:r>
              <a:rPr lang="en-US" sz="1400" dirty="0"/>
              <a:t> </a:t>
            </a:r>
            <a:r>
              <a:rPr lang="en-US" sz="1400" dirty="0" err="1"/>
              <a:t>bisa</a:t>
            </a:r>
            <a:r>
              <a:rPr lang="en-US" sz="1400" dirty="0"/>
              <a:t> </a:t>
            </a:r>
            <a:r>
              <a:rPr lang="en-US" sz="1400" dirty="0" err="1"/>
              <a:t>dipisahkan</a:t>
            </a:r>
            <a:r>
              <a:rPr lang="en-US" sz="1400" dirty="0"/>
              <a:t> </a:t>
            </a:r>
            <a:r>
              <a:rPr lang="en-US" sz="1400" dirty="0" err="1"/>
              <a:t>dan</a:t>
            </a:r>
            <a:r>
              <a:rPr lang="en-US" sz="1400" dirty="0"/>
              <a:t> </a:t>
            </a:r>
            <a:r>
              <a:rPr lang="en-US" sz="1400" dirty="0" err="1"/>
              <a:t>saling</a:t>
            </a:r>
            <a:r>
              <a:rPr lang="en-US" sz="1400" dirty="0"/>
              <a:t> </a:t>
            </a:r>
            <a:r>
              <a:rPr lang="en-US" sz="1400" dirty="0" err="1"/>
              <a:t>melengkapi</a:t>
            </a:r>
            <a:r>
              <a:rPr lang="en-US" sz="1400" dirty="0"/>
              <a:t>.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>
            <a:spLocks noGrp="1"/>
          </p:cNvSpPr>
          <p:nvPr>
            <p:ph sz="quarter" idx="13"/>
          </p:nvPr>
        </p:nvSpPr>
        <p:spPr>
          <a:xfrm>
            <a:off x="609600" y="1428751"/>
            <a:ext cx="3962400" cy="3352799"/>
          </a:xfrm>
        </p:spPr>
        <p:txBody>
          <a:bodyPr>
            <a:normAutofit fontScale="77500" lnSpcReduction="20000"/>
          </a:bodyPr>
          <a:lstStyle>
            <a:extLst/>
          </a:lstStyle>
          <a:p>
            <a:pPr marL="0" indent="0">
              <a:buNone/>
            </a:pPr>
            <a:r>
              <a:rPr lang="en-US" dirty="0" err="1"/>
              <a:t>Setelah</a:t>
            </a:r>
            <a:r>
              <a:rPr lang="en-US" dirty="0"/>
              <a:t> </a:t>
            </a:r>
            <a:r>
              <a:rPr lang="en-US" dirty="0" err="1"/>
              <a:t>jurnal</a:t>
            </a:r>
            <a:r>
              <a:rPr lang="en-US" dirty="0"/>
              <a:t> </a:t>
            </a:r>
            <a:r>
              <a:rPr lang="en-US" dirty="0" err="1"/>
              <a:t>penutup</a:t>
            </a:r>
            <a:r>
              <a:rPr lang="en-US" dirty="0"/>
              <a:t> </a:t>
            </a:r>
            <a:r>
              <a:rPr lang="en-US" dirty="0" err="1"/>
              <a:t>sudah</a:t>
            </a:r>
            <a:r>
              <a:rPr lang="en-US" dirty="0"/>
              <a:t> </a:t>
            </a:r>
            <a:r>
              <a:rPr lang="en-US" dirty="0" err="1"/>
              <a:t>diposting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setiap</a:t>
            </a:r>
            <a:r>
              <a:rPr lang="en-US" dirty="0"/>
              <a:t> </a:t>
            </a:r>
            <a:r>
              <a:rPr lang="en-US" dirty="0" err="1"/>
              <a:t>akun</a:t>
            </a:r>
            <a:r>
              <a:rPr lang="en-US" dirty="0"/>
              <a:t>, </a:t>
            </a:r>
            <a:r>
              <a:rPr lang="en-US" dirty="0" err="1"/>
              <a:t>maka</a:t>
            </a:r>
            <a:r>
              <a:rPr lang="en-US" dirty="0"/>
              <a:t> yang </a:t>
            </a:r>
            <a:r>
              <a:rPr lang="en-US" dirty="0" err="1"/>
              <a:t>tersisa</a:t>
            </a:r>
            <a:r>
              <a:rPr lang="en-US" dirty="0"/>
              <a:t> </a:t>
            </a:r>
            <a:r>
              <a:rPr lang="en-US" dirty="0" err="1"/>
              <a:t>yakni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perkiraan</a:t>
            </a:r>
            <a:r>
              <a:rPr lang="en-US" dirty="0"/>
              <a:t> yang </a:t>
            </a:r>
            <a:r>
              <a:rPr lang="en-US" dirty="0" err="1"/>
              <a:t>riil</a:t>
            </a:r>
            <a:r>
              <a:rPr lang="en-US" dirty="0"/>
              <a:t> (assets, liabilities, capital </a:t>
            </a:r>
            <a:r>
              <a:rPr lang="en-US" dirty="0" err="1"/>
              <a:t>atau</a:t>
            </a:r>
            <a:r>
              <a:rPr lang="en-US" dirty="0"/>
              <a:t> equity). </a:t>
            </a:r>
            <a:r>
              <a:rPr lang="en-US" dirty="0" err="1"/>
              <a:t>Akun</a:t>
            </a:r>
            <a:r>
              <a:rPr lang="en-US" dirty="0"/>
              <a:t> nominal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akun</a:t>
            </a:r>
            <a:r>
              <a:rPr lang="en-US" dirty="0"/>
              <a:t> yang </a:t>
            </a:r>
            <a:r>
              <a:rPr lang="en-US" dirty="0" err="1"/>
              <a:t>bersifat</a:t>
            </a:r>
            <a:r>
              <a:rPr lang="en-US" dirty="0"/>
              <a:t> </a:t>
            </a:r>
            <a:r>
              <a:rPr lang="en-US" dirty="0" err="1"/>
              <a:t>sementara</a:t>
            </a:r>
            <a:r>
              <a:rPr lang="en-US" dirty="0"/>
              <a:t> di </a:t>
            </a:r>
            <a:r>
              <a:rPr lang="en-US" dirty="0" err="1"/>
              <a:t>mana</a:t>
            </a:r>
            <a:r>
              <a:rPr lang="en-US" dirty="0"/>
              <a:t> </a:t>
            </a:r>
            <a:r>
              <a:rPr lang="en-US" dirty="0" err="1"/>
              <a:t>fungsi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akun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hanya</a:t>
            </a:r>
            <a:r>
              <a:rPr lang="en-US" dirty="0"/>
              <a:t> </a:t>
            </a:r>
            <a:r>
              <a:rPr lang="en-US" dirty="0" err="1"/>
              <a:t>berfungsi</a:t>
            </a:r>
            <a:r>
              <a:rPr lang="en-US" dirty="0"/>
              <a:t> </a:t>
            </a:r>
            <a:r>
              <a:rPr lang="en-US" dirty="0" err="1"/>
              <a:t>sampai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kali </a:t>
            </a:r>
            <a:r>
              <a:rPr lang="en-US" dirty="0" err="1"/>
              <a:t>akhir</a:t>
            </a:r>
            <a:r>
              <a:rPr lang="en-US" dirty="0"/>
              <a:t> </a:t>
            </a:r>
            <a:r>
              <a:rPr lang="en-US" dirty="0" err="1"/>
              <a:t>periode</a:t>
            </a:r>
            <a:r>
              <a:rPr lang="en-US" dirty="0"/>
              <a:t> </a:t>
            </a:r>
            <a:r>
              <a:rPr lang="en-US" dirty="0" err="1"/>
              <a:t>akuntansi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718063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b="1" dirty="0" err="1"/>
              <a:t>Tujuan</a:t>
            </a:r>
            <a:r>
              <a:rPr lang="en-US" b="1" dirty="0"/>
              <a:t> </a:t>
            </a:r>
            <a:r>
              <a:rPr lang="en-US" b="1" dirty="0" err="1"/>
              <a:t>Jurnal</a:t>
            </a:r>
            <a:r>
              <a:rPr lang="en-US" b="1" dirty="0"/>
              <a:t> </a:t>
            </a:r>
            <a:r>
              <a:rPr lang="en-US" b="1" dirty="0" err="1"/>
              <a:t>Penutup</a:t>
            </a:r>
            <a:endParaRPr lang="en-US" b="1" dirty="0"/>
          </a:p>
        </p:txBody>
      </p:sp>
      <p:sp>
        <p:nvSpPr>
          <p:cNvPr id="4" name="Rectangle 3"/>
          <p:cNvSpPr>
            <a:spLocks noGrp="1"/>
          </p:cNvSpPr>
          <p:nvPr>
            <p:ph sz="quarter" idx="14"/>
          </p:nvPr>
        </p:nvSpPr>
        <p:spPr>
          <a:xfrm>
            <a:off x="4419600" y="1428750"/>
            <a:ext cx="4495800" cy="3505200"/>
          </a:xfrm>
        </p:spPr>
        <p:txBody>
          <a:bodyPr>
            <a:normAutofit fontScale="55000" lnSpcReduction="20000"/>
          </a:bodyPr>
          <a:lstStyle>
            <a:extLst/>
          </a:lstStyle>
          <a:p>
            <a:pPr lvl="0"/>
            <a:r>
              <a:rPr lang="en-US" sz="3200" dirty="0" err="1"/>
              <a:t>Menutup</a:t>
            </a:r>
            <a:r>
              <a:rPr lang="en-US" sz="3200" dirty="0"/>
              <a:t> </a:t>
            </a:r>
            <a:r>
              <a:rPr lang="en-US" sz="3200" dirty="0" err="1"/>
              <a:t>saldo</a:t>
            </a:r>
            <a:r>
              <a:rPr lang="en-US" sz="3200" dirty="0"/>
              <a:t> yang </a:t>
            </a:r>
            <a:r>
              <a:rPr lang="en-US" sz="3200" dirty="0" err="1"/>
              <a:t>terdapat</a:t>
            </a:r>
            <a:r>
              <a:rPr lang="en-US" sz="3200" dirty="0"/>
              <a:t> </a:t>
            </a:r>
            <a:r>
              <a:rPr lang="en-US" sz="3200" dirty="0" err="1"/>
              <a:t>pada</a:t>
            </a:r>
            <a:r>
              <a:rPr lang="en-US" sz="3200" dirty="0"/>
              <a:t> </a:t>
            </a:r>
            <a:r>
              <a:rPr lang="en-US" sz="3200" dirty="0" err="1"/>
              <a:t>seluruh</a:t>
            </a:r>
            <a:r>
              <a:rPr lang="en-US" sz="3200" dirty="0"/>
              <a:t> </a:t>
            </a:r>
            <a:r>
              <a:rPr lang="en-US" sz="3200" dirty="0" err="1"/>
              <a:t>anggaran</a:t>
            </a:r>
            <a:r>
              <a:rPr lang="en-US" sz="3200" dirty="0"/>
              <a:t> </a:t>
            </a:r>
            <a:r>
              <a:rPr lang="en-US" sz="3200" dirty="0" err="1"/>
              <a:t>sementara</a:t>
            </a:r>
            <a:r>
              <a:rPr lang="en-US" sz="3200" dirty="0"/>
              <a:t>, </a:t>
            </a:r>
            <a:r>
              <a:rPr lang="en-US" sz="3200" dirty="0" err="1"/>
              <a:t>sehingga</a:t>
            </a:r>
            <a:r>
              <a:rPr lang="en-US" sz="3200" dirty="0"/>
              <a:t> </a:t>
            </a:r>
            <a:r>
              <a:rPr lang="en-US" sz="3200" dirty="0" err="1"/>
              <a:t>pada</a:t>
            </a:r>
            <a:r>
              <a:rPr lang="en-US" sz="3200" dirty="0"/>
              <a:t> </a:t>
            </a:r>
            <a:r>
              <a:rPr lang="en-US" sz="3200" dirty="0" err="1"/>
              <a:t>anggaran</a:t>
            </a:r>
            <a:r>
              <a:rPr lang="en-US" sz="3200" dirty="0"/>
              <a:t> </a:t>
            </a:r>
            <a:r>
              <a:rPr lang="en-US" sz="3200" dirty="0" err="1"/>
              <a:t>tersebut</a:t>
            </a:r>
            <a:r>
              <a:rPr lang="en-US" sz="3200" dirty="0"/>
              <a:t> </a:t>
            </a:r>
            <a:r>
              <a:rPr lang="en-US" sz="3200" dirty="0" err="1"/>
              <a:t>menjadi</a:t>
            </a:r>
            <a:r>
              <a:rPr lang="en-US" sz="3200" dirty="0"/>
              <a:t> 0 (</a:t>
            </a:r>
            <a:r>
              <a:rPr lang="en-US" sz="3200" dirty="0" err="1"/>
              <a:t>kosong</a:t>
            </a:r>
            <a:r>
              <a:rPr lang="en-US" sz="3200" dirty="0"/>
              <a:t>).</a:t>
            </a:r>
            <a:endParaRPr lang="en-US" sz="2800" dirty="0"/>
          </a:p>
          <a:p>
            <a:pPr lvl="0"/>
            <a:r>
              <a:rPr lang="en-US" sz="3200" dirty="0" err="1"/>
              <a:t>Supaya</a:t>
            </a:r>
            <a:r>
              <a:rPr lang="en-US" sz="3200" dirty="0"/>
              <a:t> </a:t>
            </a:r>
            <a:r>
              <a:rPr lang="en-US" sz="3200" dirty="0" err="1"/>
              <a:t>saldo</a:t>
            </a:r>
            <a:r>
              <a:rPr lang="en-US" sz="3200" dirty="0"/>
              <a:t> </a:t>
            </a:r>
            <a:r>
              <a:rPr lang="en-US" sz="3200" dirty="0" err="1"/>
              <a:t>pada</a:t>
            </a:r>
            <a:r>
              <a:rPr lang="en-US" sz="3200" dirty="0"/>
              <a:t> </a:t>
            </a:r>
            <a:r>
              <a:rPr lang="en-US" sz="3200" dirty="0" err="1"/>
              <a:t>akun</a:t>
            </a:r>
            <a:r>
              <a:rPr lang="en-US" sz="3200" dirty="0"/>
              <a:t> modal </a:t>
            </a:r>
            <a:r>
              <a:rPr lang="en-US" sz="3200" dirty="0" err="1"/>
              <a:t>memberitahukan</a:t>
            </a:r>
            <a:r>
              <a:rPr lang="en-US" sz="3200" dirty="0"/>
              <a:t> </a:t>
            </a:r>
            <a:r>
              <a:rPr lang="en-US" sz="3200" dirty="0" err="1"/>
              <a:t>jumlah</a:t>
            </a:r>
            <a:r>
              <a:rPr lang="en-US" sz="3200" dirty="0"/>
              <a:t> yang </a:t>
            </a:r>
            <a:r>
              <a:rPr lang="en-US" sz="3200" dirty="0" err="1"/>
              <a:t>sesuai</a:t>
            </a:r>
            <a:r>
              <a:rPr lang="en-US" sz="3200" dirty="0"/>
              <a:t> </a:t>
            </a:r>
            <a:r>
              <a:rPr lang="en-US" sz="3200" dirty="0" err="1"/>
              <a:t>dengan</a:t>
            </a:r>
            <a:r>
              <a:rPr lang="en-US" sz="3200" dirty="0"/>
              <a:t> </a:t>
            </a:r>
            <a:r>
              <a:rPr lang="en-US" sz="3200" dirty="0" err="1"/>
              <a:t>suatu</a:t>
            </a:r>
            <a:r>
              <a:rPr lang="en-US" sz="3200" dirty="0"/>
              <a:t> </a:t>
            </a:r>
            <a:r>
              <a:rPr lang="en-US" sz="3200" dirty="0" err="1"/>
              <a:t>kondisi</a:t>
            </a:r>
            <a:r>
              <a:rPr lang="en-US" sz="3200" dirty="0"/>
              <a:t> </a:t>
            </a:r>
            <a:r>
              <a:rPr lang="en-US" sz="3200" dirty="0" err="1"/>
              <a:t>pada</a:t>
            </a:r>
            <a:r>
              <a:rPr lang="en-US" sz="3200" dirty="0"/>
              <a:t> </a:t>
            </a:r>
            <a:r>
              <a:rPr lang="en-US" sz="3200" dirty="0" err="1"/>
              <a:t>akhir</a:t>
            </a:r>
            <a:r>
              <a:rPr lang="en-US" sz="3200" dirty="0"/>
              <a:t> </a:t>
            </a:r>
            <a:r>
              <a:rPr lang="en-US" sz="3200" dirty="0" err="1"/>
              <a:t>waktu</a:t>
            </a:r>
            <a:r>
              <a:rPr lang="en-US" sz="3200" dirty="0"/>
              <a:t>, </a:t>
            </a:r>
            <a:r>
              <a:rPr lang="en-US" sz="3200" dirty="0" err="1"/>
              <a:t>sehingga</a:t>
            </a:r>
            <a:r>
              <a:rPr lang="en-US" sz="3200" dirty="0"/>
              <a:t> </a:t>
            </a:r>
            <a:r>
              <a:rPr lang="en-US" sz="3200" dirty="0" err="1"/>
              <a:t>saldo</a:t>
            </a:r>
            <a:r>
              <a:rPr lang="en-US" sz="3200" dirty="0"/>
              <a:t> </a:t>
            </a:r>
            <a:r>
              <a:rPr lang="en-US" sz="3200" dirty="0" err="1"/>
              <a:t>akun</a:t>
            </a:r>
            <a:r>
              <a:rPr lang="en-US" sz="3200" dirty="0"/>
              <a:t> </a:t>
            </a:r>
            <a:r>
              <a:rPr lang="en-US" sz="3200" dirty="0" err="1"/>
              <a:t>ekuitas</a:t>
            </a:r>
            <a:r>
              <a:rPr lang="en-US" sz="3200" dirty="0"/>
              <a:t> </a:t>
            </a:r>
            <a:r>
              <a:rPr lang="en-US" sz="3200" dirty="0" err="1"/>
              <a:t>akan</a:t>
            </a:r>
            <a:r>
              <a:rPr lang="en-US" sz="3200" dirty="0"/>
              <a:t> </a:t>
            </a:r>
            <a:r>
              <a:rPr lang="en-US" sz="3200" dirty="0" err="1"/>
              <a:t>sama</a:t>
            </a:r>
            <a:r>
              <a:rPr lang="en-US" sz="3200" dirty="0"/>
              <a:t> </a:t>
            </a:r>
            <a:r>
              <a:rPr lang="en-US" sz="3200" dirty="0" err="1"/>
              <a:t>dengan</a:t>
            </a:r>
            <a:r>
              <a:rPr lang="en-US" sz="3200" dirty="0"/>
              <a:t> </a:t>
            </a:r>
            <a:r>
              <a:rPr lang="en-US" sz="3200" dirty="0" err="1"/>
              <a:t>jumlah</a:t>
            </a:r>
            <a:r>
              <a:rPr lang="en-US" sz="3200" dirty="0"/>
              <a:t> modal </a:t>
            </a:r>
            <a:r>
              <a:rPr lang="en-US" sz="3200" dirty="0" err="1"/>
              <a:t>akhir</a:t>
            </a:r>
            <a:r>
              <a:rPr lang="en-US" sz="3200" dirty="0"/>
              <a:t> yang </a:t>
            </a:r>
            <a:r>
              <a:rPr lang="en-US" sz="3200" dirty="0" err="1"/>
              <a:t>dapat</a:t>
            </a:r>
            <a:r>
              <a:rPr lang="en-US" sz="3200" dirty="0"/>
              <a:t> </a:t>
            </a:r>
            <a:r>
              <a:rPr lang="en-US" sz="3200" dirty="0" err="1"/>
              <a:t>diberitahukan</a:t>
            </a:r>
            <a:r>
              <a:rPr lang="en-US" sz="3200" dirty="0"/>
              <a:t> </a:t>
            </a:r>
            <a:r>
              <a:rPr lang="en-US" sz="3200" dirty="0" err="1"/>
              <a:t>pada</a:t>
            </a:r>
            <a:r>
              <a:rPr lang="en-US" sz="3200" dirty="0"/>
              <a:t> </a:t>
            </a:r>
            <a:r>
              <a:rPr lang="en-US" sz="3200" dirty="0" err="1"/>
              <a:t>neraca</a:t>
            </a:r>
            <a:r>
              <a:rPr lang="en-US" sz="3200" dirty="0"/>
              <a:t>.</a:t>
            </a:r>
            <a:endParaRPr lang="en-US" sz="2800" dirty="0"/>
          </a:p>
          <a:p>
            <a:pPr lvl="0"/>
            <a:r>
              <a:rPr lang="en-US" sz="3200" dirty="0" err="1"/>
              <a:t>Membagikan</a:t>
            </a:r>
            <a:r>
              <a:rPr lang="en-US" sz="3200" dirty="0"/>
              <a:t> </a:t>
            </a:r>
            <a:r>
              <a:rPr lang="en-US" sz="3200" dirty="0" err="1"/>
              <a:t>suatu</a:t>
            </a:r>
            <a:r>
              <a:rPr lang="en-US" sz="3200" dirty="0"/>
              <a:t> </a:t>
            </a:r>
            <a:r>
              <a:rPr lang="en-US" sz="3200" dirty="0" err="1"/>
              <a:t>transaksi</a:t>
            </a:r>
            <a:r>
              <a:rPr lang="en-US" sz="3200" dirty="0"/>
              <a:t> </a:t>
            </a:r>
            <a:r>
              <a:rPr lang="en-US" sz="3200" dirty="0" err="1"/>
              <a:t>akun</a:t>
            </a:r>
            <a:r>
              <a:rPr lang="en-US" sz="3200" dirty="0"/>
              <a:t> </a:t>
            </a:r>
            <a:r>
              <a:rPr lang="en-US" sz="3200" dirty="0" err="1"/>
              <a:t>penghasilan</a:t>
            </a:r>
            <a:r>
              <a:rPr lang="en-US" sz="3200" dirty="0"/>
              <a:t> </a:t>
            </a:r>
            <a:r>
              <a:rPr lang="en-US" sz="3200" dirty="0" err="1"/>
              <a:t>dan</a:t>
            </a:r>
            <a:r>
              <a:rPr lang="en-US" sz="3200" dirty="0"/>
              <a:t> </a:t>
            </a:r>
            <a:r>
              <a:rPr lang="en-US" sz="3200" dirty="0" err="1"/>
              <a:t>kewajiban</a:t>
            </a:r>
            <a:r>
              <a:rPr lang="en-US" sz="3200" dirty="0"/>
              <a:t> </a:t>
            </a:r>
            <a:r>
              <a:rPr lang="en-US" sz="3200" dirty="0" err="1"/>
              <a:t>supaya</a:t>
            </a:r>
            <a:r>
              <a:rPr lang="en-US" sz="3200" dirty="0"/>
              <a:t> </a:t>
            </a:r>
            <a:r>
              <a:rPr lang="en-US" sz="3200" dirty="0" err="1"/>
              <a:t>tidak</a:t>
            </a:r>
            <a:r>
              <a:rPr lang="en-US" sz="3200" dirty="0"/>
              <a:t> </a:t>
            </a:r>
            <a:r>
              <a:rPr lang="en-US" sz="3200" dirty="0" err="1"/>
              <a:t>terbaur</a:t>
            </a:r>
            <a:r>
              <a:rPr lang="en-US" sz="3200" dirty="0"/>
              <a:t> </a:t>
            </a:r>
            <a:r>
              <a:rPr lang="en-US" sz="3200" dirty="0" err="1"/>
              <a:t>dengan</a:t>
            </a:r>
            <a:r>
              <a:rPr lang="en-US" sz="3200" dirty="0"/>
              <a:t> </a:t>
            </a:r>
            <a:r>
              <a:rPr lang="en-US" sz="3200" dirty="0" err="1"/>
              <a:t>jumlah</a:t>
            </a:r>
            <a:r>
              <a:rPr lang="en-US" sz="3200" dirty="0"/>
              <a:t> nominal </a:t>
            </a:r>
            <a:r>
              <a:rPr lang="en-US" sz="3200" dirty="0" err="1"/>
              <a:t>dari</a:t>
            </a:r>
            <a:r>
              <a:rPr lang="en-US" sz="3200" dirty="0"/>
              <a:t> </a:t>
            </a:r>
            <a:r>
              <a:rPr lang="en-US" sz="3200" dirty="0" err="1"/>
              <a:t>sebuah</a:t>
            </a:r>
            <a:r>
              <a:rPr lang="en-US" sz="3200" dirty="0"/>
              <a:t> </a:t>
            </a:r>
            <a:r>
              <a:rPr lang="en-US" sz="3200" dirty="0" err="1"/>
              <a:t>penghasilan</a:t>
            </a:r>
            <a:r>
              <a:rPr lang="en-US" sz="3200" dirty="0"/>
              <a:t> </a:t>
            </a:r>
            <a:r>
              <a:rPr lang="en-US" sz="3200" dirty="0" err="1"/>
              <a:t>dan</a:t>
            </a:r>
            <a:r>
              <a:rPr lang="en-US" sz="3200" dirty="0"/>
              <a:t> </a:t>
            </a:r>
            <a:r>
              <a:rPr lang="en-US" sz="3200" dirty="0" err="1"/>
              <a:t>kewajiban</a:t>
            </a:r>
            <a:r>
              <a:rPr lang="en-US" sz="3200" dirty="0"/>
              <a:t> </a:t>
            </a:r>
            <a:r>
              <a:rPr lang="en-US" sz="3200" dirty="0" err="1"/>
              <a:t>pada</a:t>
            </a:r>
            <a:r>
              <a:rPr lang="en-US" sz="3200" dirty="0"/>
              <a:t> </a:t>
            </a:r>
            <a:r>
              <a:rPr lang="en-US" sz="3200" dirty="0" err="1"/>
              <a:t>tahun</a:t>
            </a:r>
            <a:r>
              <a:rPr lang="en-US" sz="3200" dirty="0"/>
              <a:t> </a:t>
            </a:r>
            <a:r>
              <a:rPr lang="en-US" sz="3200" dirty="0" err="1"/>
              <a:t>selanjutnya</a:t>
            </a:r>
            <a:r>
              <a:rPr lang="en-US" sz="3200" dirty="0"/>
              <a:t>.</a:t>
            </a:r>
            <a:endParaRPr lang="en-US" sz="2800" dirty="0"/>
          </a:p>
          <a:p>
            <a:pPr marL="274320"/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513902"/>
            <a:ext cx="3744416" cy="28580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b="1" dirty="0" err="1" smtClean="0"/>
              <a:t>Fungsi</a:t>
            </a:r>
            <a:r>
              <a:rPr lang="en-US" b="1" dirty="0" smtClean="0"/>
              <a:t> </a:t>
            </a:r>
            <a:r>
              <a:rPr lang="en-US" b="1" dirty="0" err="1"/>
              <a:t>Jurnal</a:t>
            </a:r>
            <a:r>
              <a:rPr lang="en-US" b="1" dirty="0"/>
              <a:t> </a:t>
            </a:r>
            <a:r>
              <a:rPr lang="en-US" b="1" dirty="0" err="1"/>
              <a:t>Penutup</a:t>
            </a:r>
            <a:endParaRPr lang="en-US" b="1" dirty="0"/>
          </a:p>
        </p:txBody>
      </p:sp>
      <p:sp>
        <p:nvSpPr>
          <p:cNvPr id="4" name="Rectangle 3"/>
          <p:cNvSpPr>
            <a:spLocks noGrp="1"/>
          </p:cNvSpPr>
          <p:nvPr>
            <p:ph sz="quarter" idx="14"/>
          </p:nvPr>
        </p:nvSpPr>
        <p:spPr>
          <a:xfrm>
            <a:off x="611560" y="1428750"/>
            <a:ext cx="8303840" cy="3505200"/>
          </a:xfrm>
        </p:spPr>
        <p:txBody>
          <a:bodyPr>
            <a:normAutofit lnSpcReduction="10000"/>
          </a:bodyPr>
          <a:lstStyle>
            <a:extLst/>
          </a:lstStyle>
          <a:p>
            <a:pPr lvl="0"/>
            <a:r>
              <a:rPr lang="en-US" sz="2400" dirty="0" err="1"/>
              <a:t>Menyediakan</a:t>
            </a:r>
            <a:r>
              <a:rPr lang="en-US" sz="2400" dirty="0"/>
              <a:t> </a:t>
            </a:r>
            <a:r>
              <a:rPr lang="en-US" sz="2400" dirty="0" err="1"/>
              <a:t>suatu</a:t>
            </a:r>
            <a:r>
              <a:rPr lang="en-US" sz="2400" dirty="0"/>
              <a:t> </a:t>
            </a:r>
            <a:r>
              <a:rPr lang="en-US" sz="2400" dirty="0" err="1"/>
              <a:t>neraca</a:t>
            </a:r>
            <a:r>
              <a:rPr lang="en-US" sz="2400" dirty="0"/>
              <a:t> </a:t>
            </a:r>
            <a:r>
              <a:rPr lang="en-US" sz="2400" dirty="0" err="1"/>
              <a:t>awal</a:t>
            </a:r>
            <a:r>
              <a:rPr lang="en-US" sz="2400" dirty="0"/>
              <a:t> </a:t>
            </a:r>
            <a:r>
              <a:rPr lang="en-US" sz="2400" dirty="0" err="1"/>
              <a:t>waktu</a:t>
            </a:r>
            <a:r>
              <a:rPr lang="en-US" sz="2400" dirty="0"/>
              <a:t> </a:t>
            </a:r>
            <a:r>
              <a:rPr lang="en-US" sz="2400" dirty="0" err="1"/>
              <a:t>selanjutnya</a:t>
            </a:r>
            <a:r>
              <a:rPr lang="en-US" sz="2400" dirty="0"/>
              <a:t> </a:t>
            </a:r>
            <a:r>
              <a:rPr lang="en-US" sz="2400" dirty="0" err="1"/>
              <a:t>sesudah</a:t>
            </a:r>
            <a:r>
              <a:rPr lang="en-US" sz="2400" dirty="0"/>
              <a:t> </a:t>
            </a:r>
            <a:r>
              <a:rPr lang="en-US" sz="2400" dirty="0" err="1"/>
              <a:t>dilakukan</a:t>
            </a:r>
            <a:r>
              <a:rPr lang="en-US" sz="2400" dirty="0"/>
              <a:t> </a:t>
            </a:r>
            <a:r>
              <a:rPr lang="en-US" sz="2400" dirty="0" err="1"/>
              <a:t>jurnal</a:t>
            </a:r>
            <a:r>
              <a:rPr lang="en-US" sz="2400" dirty="0"/>
              <a:t> </a:t>
            </a:r>
            <a:r>
              <a:rPr lang="en-US" sz="2400" dirty="0" err="1"/>
              <a:t>penutup</a:t>
            </a:r>
            <a:r>
              <a:rPr lang="en-US" sz="2400" dirty="0"/>
              <a:t>.</a:t>
            </a:r>
          </a:p>
          <a:p>
            <a:pPr lvl="0"/>
            <a:r>
              <a:rPr lang="en-US" sz="2400" dirty="0" err="1"/>
              <a:t>Memudahkan</a:t>
            </a:r>
            <a:r>
              <a:rPr lang="en-US" sz="2400" dirty="0"/>
              <a:t> </a:t>
            </a:r>
            <a:r>
              <a:rPr lang="en-US" sz="2400" dirty="0" err="1"/>
              <a:t>saat</a:t>
            </a:r>
            <a:r>
              <a:rPr lang="en-US" sz="2400" dirty="0"/>
              <a:t> </a:t>
            </a:r>
            <a:r>
              <a:rPr lang="en-US" sz="2400" dirty="0" err="1"/>
              <a:t>dilakukan</a:t>
            </a:r>
            <a:r>
              <a:rPr lang="en-US" sz="2400" dirty="0"/>
              <a:t> </a:t>
            </a:r>
            <a:r>
              <a:rPr lang="en-US" sz="2400" dirty="0" err="1"/>
              <a:t>suatu</a:t>
            </a:r>
            <a:r>
              <a:rPr lang="en-US" sz="2400" dirty="0"/>
              <a:t> </a:t>
            </a:r>
            <a:r>
              <a:rPr lang="en-US" sz="2400" dirty="0" err="1"/>
              <a:t>investigasi</a:t>
            </a:r>
            <a:r>
              <a:rPr lang="en-US" sz="2400" dirty="0"/>
              <a:t>, </a:t>
            </a:r>
            <a:r>
              <a:rPr lang="en-US" sz="2400" dirty="0" err="1"/>
              <a:t>karena</a:t>
            </a:r>
            <a:r>
              <a:rPr lang="en-US" sz="2400" dirty="0"/>
              <a:t> </a:t>
            </a:r>
            <a:r>
              <a:rPr lang="en-US" sz="2400" dirty="0" err="1"/>
              <a:t>sudah</a:t>
            </a:r>
            <a:r>
              <a:rPr lang="en-US" sz="2400" dirty="0"/>
              <a:t> </a:t>
            </a:r>
            <a:r>
              <a:rPr lang="en-US" sz="2400" dirty="0" err="1"/>
              <a:t>dilakukan</a:t>
            </a:r>
            <a:r>
              <a:rPr lang="en-US" sz="2400" dirty="0"/>
              <a:t> </a:t>
            </a:r>
            <a:r>
              <a:rPr lang="en-US" sz="2400" dirty="0" err="1"/>
              <a:t>perantaraan</a:t>
            </a:r>
            <a:r>
              <a:rPr lang="en-US" sz="2400" dirty="0"/>
              <a:t> </a:t>
            </a:r>
            <a:r>
              <a:rPr lang="en-US" sz="2400" dirty="0" err="1"/>
              <a:t>pada</a:t>
            </a:r>
            <a:r>
              <a:rPr lang="en-US" sz="2400" dirty="0"/>
              <a:t> </a:t>
            </a:r>
            <a:r>
              <a:rPr lang="en-US" sz="2400" dirty="0" err="1"/>
              <a:t>transaksi</a:t>
            </a:r>
            <a:r>
              <a:rPr lang="en-US" sz="2400" dirty="0"/>
              <a:t> yang </a:t>
            </a:r>
            <a:r>
              <a:rPr lang="en-US" sz="2400" dirty="0" err="1"/>
              <a:t>berlangsung</a:t>
            </a:r>
            <a:r>
              <a:rPr lang="en-US" sz="2400" dirty="0"/>
              <a:t> </a:t>
            </a:r>
            <a:r>
              <a:rPr lang="en-US" sz="2400" dirty="0" err="1"/>
              <a:t>antara</a:t>
            </a:r>
            <a:r>
              <a:rPr lang="en-US" sz="2400" dirty="0"/>
              <a:t> </a:t>
            </a:r>
            <a:r>
              <a:rPr lang="en-US" sz="2400" dirty="0" err="1"/>
              <a:t>waktu</a:t>
            </a:r>
            <a:r>
              <a:rPr lang="en-US" sz="2400" dirty="0"/>
              <a:t> </a:t>
            </a:r>
            <a:r>
              <a:rPr lang="en-US" sz="2400" dirty="0" err="1"/>
              <a:t>sekarang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waktu</a:t>
            </a:r>
            <a:r>
              <a:rPr lang="en-US" sz="2400" dirty="0"/>
              <a:t> </a:t>
            </a:r>
            <a:r>
              <a:rPr lang="en-US" sz="2400" dirty="0" err="1"/>
              <a:t>akuntansi</a:t>
            </a:r>
            <a:r>
              <a:rPr lang="en-US" sz="2400" dirty="0"/>
              <a:t> </a:t>
            </a:r>
            <a:r>
              <a:rPr lang="en-US" sz="2400" dirty="0" err="1"/>
              <a:t>selanjutnya</a:t>
            </a:r>
            <a:r>
              <a:rPr lang="en-US" sz="2400" dirty="0"/>
              <a:t>.</a:t>
            </a:r>
          </a:p>
          <a:p>
            <a:pPr lvl="0"/>
            <a:r>
              <a:rPr lang="en-US" sz="2400" dirty="0" err="1"/>
              <a:t>Menyediakan</a:t>
            </a:r>
            <a:r>
              <a:rPr lang="en-US" sz="2400" dirty="0"/>
              <a:t> </a:t>
            </a:r>
            <a:r>
              <a:rPr lang="en-US" sz="2400" dirty="0" err="1"/>
              <a:t>beberapa</a:t>
            </a:r>
            <a:r>
              <a:rPr lang="en-US" sz="2400" dirty="0"/>
              <a:t> </a:t>
            </a:r>
            <a:r>
              <a:rPr lang="en-US" sz="2400" dirty="0" err="1"/>
              <a:t>informasi</a:t>
            </a:r>
            <a:r>
              <a:rPr lang="en-US" sz="2400" dirty="0"/>
              <a:t> </a:t>
            </a:r>
            <a:r>
              <a:rPr lang="en-US" sz="2400" dirty="0" err="1"/>
              <a:t>keuangan</a:t>
            </a:r>
            <a:r>
              <a:rPr lang="en-US" sz="2400" dirty="0"/>
              <a:t> yang </a:t>
            </a:r>
            <a:r>
              <a:rPr lang="en-US" sz="2400" dirty="0" err="1"/>
              <a:t>sesungguhnya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</a:t>
            </a:r>
            <a:r>
              <a:rPr lang="en-US" sz="2400" dirty="0" err="1"/>
              <a:t>suatu</a:t>
            </a:r>
            <a:r>
              <a:rPr lang="en-US" sz="2400" dirty="0"/>
              <a:t> </a:t>
            </a:r>
            <a:r>
              <a:rPr lang="en-US" sz="2400" dirty="0" err="1"/>
              <a:t>perusahaan</a:t>
            </a:r>
            <a:r>
              <a:rPr lang="en-US" sz="2400" dirty="0"/>
              <a:t>, </a:t>
            </a:r>
            <a:r>
              <a:rPr lang="en-US" sz="2400" dirty="0" err="1"/>
              <a:t>sesudah</a:t>
            </a:r>
            <a:r>
              <a:rPr lang="en-US" sz="2400" dirty="0"/>
              <a:t> </a:t>
            </a:r>
            <a:r>
              <a:rPr lang="en-US" sz="2400" dirty="0" err="1"/>
              <a:t>dilakukan</a:t>
            </a:r>
            <a:r>
              <a:rPr lang="en-US" sz="2400" dirty="0"/>
              <a:t> </a:t>
            </a:r>
            <a:r>
              <a:rPr lang="en-US" sz="2400" dirty="0" err="1"/>
              <a:t>jurnal</a:t>
            </a:r>
            <a:r>
              <a:rPr lang="en-US" sz="2400" dirty="0"/>
              <a:t> </a:t>
            </a:r>
            <a:r>
              <a:rPr lang="en-US" sz="2400" dirty="0" err="1"/>
              <a:t>penutup</a:t>
            </a:r>
            <a:r>
              <a:rPr lang="en-US" sz="2400" dirty="0"/>
              <a:t>. </a:t>
            </a:r>
            <a:r>
              <a:rPr lang="en-US" sz="2400" dirty="0" err="1"/>
              <a:t>Akun</a:t>
            </a:r>
            <a:r>
              <a:rPr lang="en-US" sz="2400" dirty="0"/>
              <a:t> yang </a:t>
            </a:r>
            <a:r>
              <a:rPr lang="en-US" sz="2400" dirty="0" err="1"/>
              <a:t>sebenarnya</a:t>
            </a:r>
            <a:r>
              <a:rPr lang="en-US" sz="2400" dirty="0"/>
              <a:t> </a:t>
            </a:r>
            <a:r>
              <a:rPr lang="en-US" sz="2400" dirty="0" err="1"/>
              <a:t>ini</a:t>
            </a:r>
            <a:r>
              <a:rPr lang="en-US" sz="2400" dirty="0"/>
              <a:t> </a:t>
            </a:r>
            <a:r>
              <a:rPr lang="en-US" sz="2400" dirty="0" err="1"/>
              <a:t>terdiri</a:t>
            </a:r>
            <a:r>
              <a:rPr lang="en-US" sz="2400" dirty="0"/>
              <a:t> </a:t>
            </a:r>
            <a:r>
              <a:rPr lang="en-US" sz="2400" dirty="0" err="1"/>
              <a:t>atas</a:t>
            </a:r>
            <a:r>
              <a:rPr lang="en-US" sz="2400" dirty="0"/>
              <a:t> </a:t>
            </a:r>
            <a:r>
              <a:rPr lang="en-US" sz="2400" dirty="0" err="1"/>
              <a:t>aset</a:t>
            </a:r>
            <a:r>
              <a:rPr lang="en-US" sz="2400" dirty="0"/>
              <a:t>, </a:t>
            </a:r>
            <a:r>
              <a:rPr lang="en-US" sz="2400" dirty="0" err="1"/>
              <a:t>kewajiban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modal.</a:t>
            </a:r>
          </a:p>
          <a:p>
            <a:pPr marL="27432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0021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extLst/>
          </a:lstStyle>
          <a:p>
            <a:r>
              <a:rPr lang="en-US" sz="3200" b="1" dirty="0" err="1"/>
              <a:t>Akun</a:t>
            </a:r>
            <a:r>
              <a:rPr lang="en-US" sz="3200" b="1" dirty="0"/>
              <a:t> Yang </a:t>
            </a:r>
            <a:r>
              <a:rPr lang="en-US" sz="3200" b="1" dirty="0" err="1"/>
              <a:t>Memerlukan</a:t>
            </a:r>
            <a:r>
              <a:rPr lang="en-US" sz="3200" b="1" dirty="0"/>
              <a:t> </a:t>
            </a:r>
            <a:r>
              <a:rPr lang="en-US" sz="3200" b="1" dirty="0" err="1"/>
              <a:t>Jurnal</a:t>
            </a:r>
            <a:r>
              <a:rPr lang="en-US" sz="3200" b="1" dirty="0"/>
              <a:t> </a:t>
            </a:r>
            <a:r>
              <a:rPr lang="en-US" sz="3200" b="1" dirty="0" err="1"/>
              <a:t>Penutup</a:t>
            </a:r>
            <a:endParaRPr lang="en-US" sz="3200" dirty="0"/>
          </a:p>
        </p:txBody>
      </p:sp>
      <p:sp>
        <p:nvSpPr>
          <p:cNvPr id="4" name="Rectangle 3"/>
          <p:cNvSpPr>
            <a:spLocks noGrp="1"/>
          </p:cNvSpPr>
          <p:nvPr>
            <p:ph sz="quarter" idx="14"/>
          </p:nvPr>
        </p:nvSpPr>
        <p:spPr>
          <a:xfrm>
            <a:off x="611560" y="1428750"/>
            <a:ext cx="8303840" cy="3505200"/>
          </a:xfrm>
        </p:spPr>
        <p:txBody>
          <a:bodyPr>
            <a:normAutofit/>
          </a:bodyPr>
          <a:lstStyle>
            <a:extLst/>
          </a:lstStyle>
          <a:p>
            <a:pPr lvl="0"/>
            <a:r>
              <a:rPr lang="en-US" sz="2400" dirty="0" err="1"/>
              <a:t>Pendapatan,penjualan</a:t>
            </a:r>
            <a:endParaRPr lang="en-US" sz="2400" dirty="0"/>
          </a:p>
          <a:p>
            <a:pPr lvl="0"/>
            <a:r>
              <a:rPr lang="en-US" sz="2400" dirty="0" err="1"/>
              <a:t>Beban</a:t>
            </a:r>
            <a:r>
              <a:rPr lang="en-US" sz="2400" dirty="0"/>
              <a:t>, </a:t>
            </a:r>
            <a:r>
              <a:rPr lang="en-US" sz="2400" dirty="0" err="1"/>
              <a:t>hpp</a:t>
            </a:r>
            <a:endParaRPr lang="en-US" sz="2400" dirty="0"/>
          </a:p>
          <a:p>
            <a:pPr lvl="0"/>
            <a:r>
              <a:rPr lang="en-US" sz="2400" dirty="0" err="1"/>
              <a:t>Ikhtisar</a:t>
            </a:r>
            <a:r>
              <a:rPr lang="en-US" sz="2400" dirty="0"/>
              <a:t> </a:t>
            </a:r>
            <a:r>
              <a:rPr lang="en-US" sz="2400" dirty="0" err="1"/>
              <a:t>atau</a:t>
            </a:r>
            <a:r>
              <a:rPr lang="en-US" sz="2400" dirty="0"/>
              <a:t> </a:t>
            </a:r>
            <a:r>
              <a:rPr lang="en-US" sz="2400" dirty="0" err="1"/>
              <a:t>Saldo</a:t>
            </a:r>
            <a:r>
              <a:rPr lang="en-US" sz="2400" dirty="0"/>
              <a:t> </a:t>
            </a:r>
            <a:r>
              <a:rPr lang="en-US" sz="2400" dirty="0" err="1"/>
              <a:t>laba</a:t>
            </a:r>
            <a:r>
              <a:rPr lang="en-US" sz="2400" dirty="0"/>
              <a:t>/</a:t>
            </a:r>
            <a:r>
              <a:rPr lang="en-US" sz="2400" dirty="0" err="1"/>
              <a:t>rugi</a:t>
            </a:r>
            <a:endParaRPr lang="en-US" sz="2400" dirty="0"/>
          </a:p>
          <a:p>
            <a:pPr lvl="0"/>
            <a:r>
              <a:rPr lang="en-US" sz="2400" dirty="0" err="1"/>
              <a:t>Prive</a:t>
            </a:r>
            <a:r>
              <a:rPr lang="en-US" sz="2400" dirty="0"/>
              <a:t>, </a:t>
            </a:r>
            <a:r>
              <a:rPr lang="en-US" sz="2400" dirty="0" err="1"/>
              <a:t>dividen</a:t>
            </a:r>
            <a:endParaRPr lang="en-US" sz="2400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j0314068.jpg"/>
          <p:cNvPicPr>
            <a:picLocks noGrp="1" noChangeAspect="1"/>
          </p:cNvPicPr>
          <p:nvPr>
            <p:ph sz="quarter" idx="14"/>
          </p:nvPr>
        </p:nvPicPr>
        <p:blipFill>
          <a:blip r:embed="rId3"/>
          <a:stretch>
            <a:fillRect/>
          </a:stretch>
        </p:blipFill>
        <p:spPr>
          <a:xfrm>
            <a:off x="4844901" y="1436724"/>
            <a:ext cx="3886200" cy="3268625"/>
          </a:xfrm>
        </p:spPr>
      </p:pic>
    </p:spTree>
    <p:extLst>
      <p:ext uri="{BB962C8B-B14F-4D97-AF65-F5344CB8AC3E}">
        <p14:creationId xmlns:p14="http://schemas.microsoft.com/office/powerpoint/2010/main" val="1982252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extLst/>
          </a:lstStyle>
          <a:p>
            <a:r>
              <a:rPr lang="en-US" sz="3200" b="1" dirty="0" err="1"/>
              <a:t>Tahap</a:t>
            </a:r>
            <a:r>
              <a:rPr lang="en-US" sz="3200" b="1" dirty="0"/>
              <a:t> – </a:t>
            </a:r>
            <a:r>
              <a:rPr lang="en-US" sz="3200" b="1" dirty="0" err="1"/>
              <a:t>Tahap</a:t>
            </a:r>
            <a:r>
              <a:rPr lang="en-US" sz="3200" b="1" dirty="0"/>
              <a:t> </a:t>
            </a:r>
            <a:r>
              <a:rPr lang="en-US" sz="3200" b="1" dirty="0" err="1"/>
              <a:t>Penutupan</a:t>
            </a:r>
            <a:r>
              <a:rPr lang="en-US" sz="3200" b="1" dirty="0"/>
              <a:t> </a:t>
            </a:r>
            <a:r>
              <a:rPr lang="en-US" sz="3200" b="1" dirty="0" err="1"/>
              <a:t>Buku</a:t>
            </a:r>
            <a:endParaRPr lang="en-US" sz="3200" dirty="0"/>
          </a:p>
        </p:txBody>
      </p:sp>
      <p:sp>
        <p:nvSpPr>
          <p:cNvPr id="4" name="Rectangle 3"/>
          <p:cNvSpPr>
            <a:spLocks noGrp="1"/>
          </p:cNvSpPr>
          <p:nvPr>
            <p:ph sz="quarter" idx="14"/>
          </p:nvPr>
        </p:nvSpPr>
        <p:spPr>
          <a:xfrm>
            <a:off x="611560" y="1428750"/>
            <a:ext cx="8303840" cy="3505200"/>
          </a:xfrm>
        </p:spPr>
        <p:txBody>
          <a:bodyPr>
            <a:normAutofit fontScale="70000" lnSpcReduction="20000"/>
          </a:bodyPr>
          <a:lstStyle>
            <a:extLst/>
          </a:lstStyle>
          <a:p>
            <a:pPr lvl="0"/>
            <a:r>
              <a:rPr lang="en-US" sz="2400" dirty="0" err="1"/>
              <a:t>Menutup</a:t>
            </a:r>
            <a:r>
              <a:rPr lang="en-US" sz="2400" dirty="0"/>
              <a:t> </a:t>
            </a:r>
            <a:r>
              <a:rPr lang="en-US" sz="2400" dirty="0" err="1"/>
              <a:t>semua</a:t>
            </a:r>
            <a:r>
              <a:rPr lang="en-US" sz="2400" dirty="0"/>
              <a:t> </a:t>
            </a:r>
            <a:r>
              <a:rPr lang="en-US" sz="2400" dirty="0" err="1"/>
              <a:t>akun</a:t>
            </a:r>
            <a:r>
              <a:rPr lang="en-US" sz="2400" dirty="0"/>
              <a:t> </a:t>
            </a:r>
            <a:r>
              <a:rPr lang="en-US" sz="2400" dirty="0" err="1"/>
              <a:t>pendapatan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cara</a:t>
            </a:r>
            <a:r>
              <a:rPr lang="en-US" sz="2400" dirty="0"/>
              <a:t> </a:t>
            </a:r>
            <a:r>
              <a:rPr lang="en-US" sz="2400" dirty="0" err="1"/>
              <a:t>memindahkan</a:t>
            </a:r>
            <a:r>
              <a:rPr lang="en-US" sz="2400" dirty="0"/>
              <a:t> </a:t>
            </a:r>
            <a:r>
              <a:rPr lang="en-US" sz="2400" dirty="0" err="1"/>
              <a:t>akun</a:t>
            </a:r>
            <a:r>
              <a:rPr lang="en-US" sz="2400" dirty="0"/>
              <a:t> </a:t>
            </a:r>
            <a:r>
              <a:rPr lang="en-US" sz="2400" dirty="0" err="1"/>
              <a:t>pendapatan</a:t>
            </a:r>
            <a:r>
              <a:rPr lang="en-US" sz="2400" dirty="0"/>
              <a:t> </a:t>
            </a:r>
            <a:r>
              <a:rPr lang="en-US" sz="2400" dirty="0" err="1"/>
              <a:t>ke</a:t>
            </a:r>
            <a:r>
              <a:rPr lang="en-US" sz="2400" dirty="0"/>
              <a:t> </a:t>
            </a:r>
            <a:r>
              <a:rPr lang="en-US" sz="2400" dirty="0" err="1"/>
              <a:t>akun</a:t>
            </a:r>
            <a:r>
              <a:rPr lang="en-US" sz="2400" dirty="0"/>
              <a:t> </a:t>
            </a:r>
            <a:r>
              <a:rPr lang="en-US" sz="2400" dirty="0" err="1"/>
              <a:t>ikhtisar</a:t>
            </a:r>
            <a:r>
              <a:rPr lang="en-US" sz="2400" dirty="0"/>
              <a:t> </a:t>
            </a:r>
            <a:r>
              <a:rPr lang="en-US" sz="2400" dirty="0" err="1"/>
              <a:t>laba</a:t>
            </a:r>
            <a:r>
              <a:rPr lang="en-US" sz="2400" dirty="0"/>
              <a:t> </a:t>
            </a:r>
            <a:r>
              <a:rPr lang="en-US" sz="2400" dirty="0" err="1"/>
              <a:t>rugi</a:t>
            </a:r>
            <a:r>
              <a:rPr lang="en-US" sz="2400" dirty="0"/>
              <a:t> ( </a:t>
            </a:r>
            <a:r>
              <a:rPr lang="en-US" sz="2400" dirty="0" err="1"/>
              <a:t>mendebit</a:t>
            </a:r>
            <a:r>
              <a:rPr lang="en-US" sz="2400" dirty="0"/>
              <a:t> </a:t>
            </a:r>
            <a:r>
              <a:rPr lang="en-US" sz="2400" dirty="0" err="1"/>
              <a:t>pendapatan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mengkredit</a:t>
            </a:r>
            <a:r>
              <a:rPr lang="en-US" sz="2400" dirty="0"/>
              <a:t> </a:t>
            </a:r>
            <a:r>
              <a:rPr lang="en-US" sz="2400" dirty="0" err="1"/>
              <a:t>ikhtisar</a:t>
            </a:r>
            <a:r>
              <a:rPr lang="en-US" sz="2400" dirty="0"/>
              <a:t> </a:t>
            </a:r>
            <a:r>
              <a:rPr lang="en-US" sz="2400" dirty="0" err="1"/>
              <a:t>laba</a:t>
            </a:r>
            <a:r>
              <a:rPr lang="en-US" sz="2400" dirty="0"/>
              <a:t> </a:t>
            </a:r>
            <a:r>
              <a:rPr lang="en-US" sz="2400" dirty="0" err="1"/>
              <a:t>rugi</a:t>
            </a:r>
            <a:r>
              <a:rPr lang="en-US" sz="2400" dirty="0"/>
              <a:t>).</a:t>
            </a:r>
          </a:p>
          <a:p>
            <a:pPr lvl="0"/>
            <a:r>
              <a:rPr lang="en-US" sz="2400" dirty="0" err="1"/>
              <a:t>Menutup</a:t>
            </a:r>
            <a:r>
              <a:rPr lang="en-US" sz="2400" dirty="0"/>
              <a:t> </a:t>
            </a:r>
            <a:r>
              <a:rPr lang="en-US" sz="2400" dirty="0" err="1"/>
              <a:t>semua</a:t>
            </a:r>
            <a:r>
              <a:rPr lang="en-US" sz="2400" dirty="0"/>
              <a:t> </a:t>
            </a:r>
            <a:r>
              <a:rPr lang="en-US" sz="2400" dirty="0" err="1"/>
              <a:t>akun</a:t>
            </a:r>
            <a:r>
              <a:rPr lang="en-US" sz="2400" dirty="0"/>
              <a:t> </a:t>
            </a:r>
            <a:r>
              <a:rPr lang="en-US" sz="2400" dirty="0" err="1"/>
              <a:t>beban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cara</a:t>
            </a:r>
            <a:r>
              <a:rPr lang="en-US" sz="2400" dirty="0"/>
              <a:t> </a:t>
            </a:r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memindahkan</a:t>
            </a:r>
            <a:r>
              <a:rPr lang="en-US" sz="2400" dirty="0"/>
              <a:t> </a:t>
            </a:r>
            <a:r>
              <a:rPr lang="en-US" sz="2400" dirty="0" err="1"/>
              <a:t>akun</a:t>
            </a:r>
            <a:r>
              <a:rPr lang="en-US" sz="2400" dirty="0"/>
              <a:t> </a:t>
            </a:r>
            <a:r>
              <a:rPr lang="en-US" sz="2400" dirty="0" err="1"/>
              <a:t>beban</a:t>
            </a:r>
            <a:r>
              <a:rPr lang="en-US" sz="2400" dirty="0"/>
              <a:t> </a:t>
            </a:r>
            <a:r>
              <a:rPr lang="en-US" sz="2400" dirty="0" err="1"/>
              <a:t>ke</a:t>
            </a:r>
            <a:r>
              <a:rPr lang="en-US" sz="2400" dirty="0"/>
              <a:t> </a:t>
            </a:r>
            <a:r>
              <a:rPr lang="en-US" sz="2400" dirty="0" err="1"/>
              <a:t>ikhtisar</a:t>
            </a:r>
            <a:r>
              <a:rPr lang="en-US" sz="2400" dirty="0"/>
              <a:t> </a:t>
            </a:r>
            <a:r>
              <a:rPr lang="en-US" sz="2400" dirty="0" err="1"/>
              <a:t>laba</a:t>
            </a:r>
            <a:r>
              <a:rPr lang="en-US" sz="2400" dirty="0"/>
              <a:t> </a:t>
            </a:r>
            <a:r>
              <a:rPr lang="en-US" sz="2400" dirty="0" err="1"/>
              <a:t>rugi</a:t>
            </a:r>
            <a:r>
              <a:rPr lang="en-US" sz="2400" dirty="0"/>
              <a:t> (</a:t>
            </a:r>
            <a:r>
              <a:rPr lang="en-US" sz="2400" dirty="0" err="1"/>
              <a:t>mendebit</a:t>
            </a:r>
            <a:r>
              <a:rPr lang="en-US" sz="2400" dirty="0"/>
              <a:t> </a:t>
            </a:r>
            <a:r>
              <a:rPr lang="en-US" sz="2400" dirty="0" err="1"/>
              <a:t>ikhtisar</a:t>
            </a:r>
            <a:r>
              <a:rPr lang="en-US" sz="2400" dirty="0"/>
              <a:t> </a:t>
            </a:r>
            <a:r>
              <a:rPr lang="en-US" sz="2400" dirty="0" err="1"/>
              <a:t>laba</a:t>
            </a:r>
            <a:r>
              <a:rPr lang="en-US" sz="2400" dirty="0"/>
              <a:t> </a:t>
            </a:r>
            <a:r>
              <a:rPr lang="en-US" sz="2400" dirty="0" err="1"/>
              <a:t>rugi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mengkredit</a:t>
            </a:r>
            <a:r>
              <a:rPr lang="en-US" sz="2400" dirty="0"/>
              <a:t> </a:t>
            </a:r>
            <a:r>
              <a:rPr lang="en-US" sz="2400" dirty="0" err="1"/>
              <a:t>beban-beban</a:t>
            </a:r>
            <a:r>
              <a:rPr lang="en-US" sz="2400" dirty="0"/>
              <a:t>).</a:t>
            </a:r>
          </a:p>
          <a:p>
            <a:pPr lvl="0"/>
            <a:r>
              <a:rPr lang="en-US" sz="2400" dirty="0" err="1"/>
              <a:t>Menutup</a:t>
            </a:r>
            <a:r>
              <a:rPr lang="en-US" sz="2400" dirty="0"/>
              <a:t> </a:t>
            </a:r>
            <a:r>
              <a:rPr lang="en-US" sz="2400" dirty="0" err="1"/>
              <a:t>akun</a:t>
            </a:r>
            <a:r>
              <a:rPr lang="en-US" sz="2400" dirty="0"/>
              <a:t> </a:t>
            </a:r>
            <a:r>
              <a:rPr lang="en-US" sz="2400" dirty="0" err="1"/>
              <a:t>ikhtisar</a:t>
            </a:r>
            <a:r>
              <a:rPr lang="en-US" sz="2400" dirty="0"/>
              <a:t> </a:t>
            </a:r>
            <a:r>
              <a:rPr lang="en-US" sz="2400" dirty="0" err="1"/>
              <a:t>laba</a:t>
            </a:r>
            <a:r>
              <a:rPr lang="en-US" sz="2400" dirty="0"/>
              <a:t> </a:t>
            </a:r>
            <a:r>
              <a:rPr lang="en-US" sz="2400" dirty="0" err="1"/>
              <a:t>rugi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cara</a:t>
            </a:r>
            <a:r>
              <a:rPr lang="en-US" sz="2400" dirty="0"/>
              <a:t> </a:t>
            </a:r>
            <a:r>
              <a:rPr lang="en-US" sz="2400" dirty="0" err="1"/>
              <a:t>memindahkan</a:t>
            </a:r>
            <a:r>
              <a:rPr lang="en-US" sz="2400" dirty="0"/>
              <a:t> </a:t>
            </a:r>
            <a:r>
              <a:rPr lang="en-US" sz="2400" dirty="0" err="1"/>
              <a:t>saldo</a:t>
            </a:r>
            <a:r>
              <a:rPr lang="en-US" sz="2400" dirty="0"/>
              <a:t> </a:t>
            </a:r>
            <a:r>
              <a:rPr lang="en-US" sz="2400" dirty="0" err="1"/>
              <a:t>akun</a:t>
            </a:r>
            <a:r>
              <a:rPr lang="en-US" sz="2400" dirty="0"/>
              <a:t> </a:t>
            </a:r>
            <a:r>
              <a:rPr lang="en-US" sz="2400" dirty="0" err="1"/>
              <a:t>tersebut</a:t>
            </a:r>
            <a:r>
              <a:rPr lang="en-US" sz="2400" dirty="0"/>
              <a:t> </a:t>
            </a:r>
            <a:r>
              <a:rPr lang="en-US" sz="2400" dirty="0" err="1"/>
              <a:t>ke</a:t>
            </a:r>
            <a:r>
              <a:rPr lang="en-US" sz="2400" dirty="0"/>
              <a:t> </a:t>
            </a:r>
            <a:r>
              <a:rPr lang="en-US" sz="2400" dirty="0" err="1"/>
              <a:t>akun</a:t>
            </a:r>
            <a:r>
              <a:rPr lang="en-US" sz="2400" dirty="0"/>
              <a:t> modal </a:t>
            </a:r>
            <a:r>
              <a:rPr lang="en-US" sz="2400" dirty="0" err="1"/>
              <a:t>atau</a:t>
            </a:r>
            <a:r>
              <a:rPr lang="en-US" sz="2400" dirty="0"/>
              <a:t> </a:t>
            </a:r>
            <a:r>
              <a:rPr lang="en-US" sz="2400" dirty="0" err="1"/>
              <a:t>ke</a:t>
            </a:r>
            <a:r>
              <a:rPr lang="en-US" sz="2400" dirty="0"/>
              <a:t> </a:t>
            </a:r>
            <a:r>
              <a:rPr lang="en-US" sz="2400" dirty="0" err="1"/>
              <a:t>Laba</a:t>
            </a:r>
            <a:r>
              <a:rPr lang="en-US" sz="2400" dirty="0"/>
              <a:t> </a:t>
            </a:r>
            <a:r>
              <a:rPr lang="en-US" sz="2400" dirty="0" err="1"/>
              <a:t>ditahan</a:t>
            </a:r>
            <a:endParaRPr lang="en-US" sz="2400" dirty="0"/>
          </a:p>
          <a:p>
            <a:pPr lvl="0"/>
            <a:r>
              <a:rPr lang="en-US" sz="2400" dirty="0"/>
              <a:t>Ada </a:t>
            </a:r>
            <a:r>
              <a:rPr lang="en-US" sz="2400" dirty="0" err="1"/>
              <a:t>dua</a:t>
            </a:r>
            <a:r>
              <a:rPr lang="en-US" sz="2400" dirty="0"/>
              <a:t> </a:t>
            </a:r>
            <a:r>
              <a:rPr lang="en-US" sz="2400" dirty="0" err="1"/>
              <a:t>kemungkinan</a:t>
            </a:r>
            <a:r>
              <a:rPr lang="en-US" sz="2400" dirty="0"/>
              <a:t> yang </a:t>
            </a:r>
            <a:r>
              <a:rPr lang="en-US" sz="2400" dirty="0" err="1"/>
              <a:t>terjadi</a:t>
            </a:r>
            <a:r>
              <a:rPr lang="en-US" sz="2400" dirty="0"/>
              <a:t> </a:t>
            </a:r>
            <a:r>
              <a:rPr lang="en-US" sz="2400" dirty="0" err="1"/>
              <a:t>yakni</a:t>
            </a:r>
            <a:r>
              <a:rPr lang="en-US" sz="2400" dirty="0"/>
              <a:t> :</a:t>
            </a:r>
          </a:p>
          <a:p>
            <a:pPr lvl="0"/>
            <a:r>
              <a:rPr lang="en-US" sz="2400" dirty="0" err="1"/>
              <a:t>Jika</a:t>
            </a:r>
            <a:r>
              <a:rPr lang="en-US" sz="2400" dirty="0"/>
              <a:t> Perusahaan </a:t>
            </a:r>
            <a:r>
              <a:rPr lang="en-US" sz="2400" dirty="0" err="1"/>
              <a:t>memperoleh</a:t>
            </a:r>
            <a:r>
              <a:rPr lang="en-US" sz="2400" dirty="0"/>
              <a:t> </a:t>
            </a:r>
            <a:r>
              <a:rPr lang="en-US" sz="2400" dirty="0" err="1"/>
              <a:t>laba</a:t>
            </a:r>
            <a:r>
              <a:rPr lang="en-US" sz="2400" dirty="0"/>
              <a:t>, </a:t>
            </a:r>
            <a:r>
              <a:rPr lang="en-US" sz="2400" dirty="0" err="1"/>
              <a:t>maka</a:t>
            </a:r>
            <a:r>
              <a:rPr lang="en-US" sz="2400" dirty="0"/>
              <a:t> </a:t>
            </a:r>
            <a:r>
              <a:rPr lang="en-US" sz="2400" dirty="0" err="1"/>
              <a:t>ikhtisar</a:t>
            </a:r>
            <a:r>
              <a:rPr lang="en-US" sz="2400" dirty="0"/>
              <a:t> </a:t>
            </a:r>
            <a:r>
              <a:rPr lang="en-US" sz="2400" dirty="0" err="1"/>
              <a:t>laba</a:t>
            </a:r>
            <a:r>
              <a:rPr lang="en-US" sz="2400" dirty="0"/>
              <a:t> </a:t>
            </a:r>
            <a:r>
              <a:rPr lang="en-US" sz="2400" dirty="0" err="1"/>
              <a:t>rugi</a:t>
            </a:r>
            <a:r>
              <a:rPr lang="en-US" sz="2400" dirty="0"/>
              <a:t> </a:t>
            </a:r>
            <a:r>
              <a:rPr lang="en-US" sz="2400" dirty="0" err="1"/>
              <a:t>ini</a:t>
            </a:r>
            <a:r>
              <a:rPr lang="en-US" sz="2400" dirty="0"/>
              <a:t> </a:t>
            </a:r>
            <a:r>
              <a:rPr lang="en-US" sz="2400" dirty="0" err="1"/>
              <a:t>dapat</a:t>
            </a:r>
            <a:r>
              <a:rPr lang="en-US" sz="2400" dirty="0"/>
              <a:t> di debit </a:t>
            </a:r>
            <a:r>
              <a:rPr lang="en-US" sz="2400" dirty="0" err="1"/>
              <a:t>dan</a:t>
            </a:r>
            <a:r>
              <a:rPr lang="en-US" sz="2400" dirty="0"/>
              <a:t> modal/</a:t>
            </a:r>
            <a:r>
              <a:rPr lang="en-US" sz="2400" dirty="0" err="1"/>
              <a:t>laba</a:t>
            </a:r>
            <a:r>
              <a:rPr lang="en-US" sz="2400" dirty="0"/>
              <a:t> </a:t>
            </a:r>
            <a:r>
              <a:rPr lang="en-US" sz="2400" dirty="0" err="1"/>
              <a:t>ditahan</a:t>
            </a:r>
            <a:r>
              <a:rPr lang="en-US" sz="2400" dirty="0"/>
              <a:t> di </a:t>
            </a:r>
            <a:r>
              <a:rPr lang="en-US" sz="2400" dirty="0" err="1"/>
              <a:t>kredit</a:t>
            </a:r>
            <a:endParaRPr lang="en-US" sz="2400" dirty="0"/>
          </a:p>
          <a:p>
            <a:pPr lvl="0"/>
            <a:r>
              <a:rPr lang="en-US" sz="2400" dirty="0" err="1"/>
              <a:t>Jika</a:t>
            </a:r>
            <a:r>
              <a:rPr lang="en-US" sz="2400" dirty="0"/>
              <a:t> Perusahaan </a:t>
            </a:r>
            <a:r>
              <a:rPr lang="en-US" sz="2400" dirty="0" err="1"/>
              <a:t>mengalami</a:t>
            </a:r>
            <a:r>
              <a:rPr lang="en-US" sz="2400" dirty="0"/>
              <a:t> </a:t>
            </a:r>
            <a:r>
              <a:rPr lang="en-US" sz="2400" dirty="0" err="1"/>
              <a:t>rugi</a:t>
            </a:r>
            <a:r>
              <a:rPr lang="en-US" sz="2400" dirty="0"/>
              <a:t>, </a:t>
            </a:r>
            <a:r>
              <a:rPr lang="en-US" sz="2400" dirty="0" err="1"/>
              <a:t>maka</a:t>
            </a:r>
            <a:r>
              <a:rPr lang="en-US" sz="2400" dirty="0"/>
              <a:t> modal/</a:t>
            </a:r>
            <a:r>
              <a:rPr lang="en-US" sz="2400" dirty="0" err="1"/>
              <a:t>laba</a:t>
            </a:r>
            <a:r>
              <a:rPr lang="en-US" sz="2400" dirty="0"/>
              <a:t> </a:t>
            </a:r>
            <a:r>
              <a:rPr lang="en-US" sz="2400" dirty="0" err="1"/>
              <a:t>ditahan</a:t>
            </a:r>
            <a:r>
              <a:rPr lang="en-US" sz="2400" dirty="0"/>
              <a:t> </a:t>
            </a:r>
            <a:r>
              <a:rPr lang="en-US" sz="2400" dirty="0" err="1"/>
              <a:t>ini</a:t>
            </a:r>
            <a:r>
              <a:rPr lang="en-US" sz="2400" dirty="0"/>
              <a:t> </a:t>
            </a:r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didebit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ikhtisar</a:t>
            </a:r>
            <a:r>
              <a:rPr lang="en-US" sz="2400" dirty="0"/>
              <a:t> </a:t>
            </a:r>
            <a:r>
              <a:rPr lang="en-US" sz="2400" dirty="0" err="1"/>
              <a:t>laba</a:t>
            </a:r>
            <a:r>
              <a:rPr lang="en-US" sz="2400" dirty="0"/>
              <a:t> </a:t>
            </a:r>
            <a:r>
              <a:rPr lang="en-US" sz="2400" dirty="0" err="1"/>
              <a:t>rugi</a:t>
            </a:r>
            <a:r>
              <a:rPr lang="en-US" sz="2400" dirty="0"/>
              <a:t> di </a:t>
            </a:r>
            <a:r>
              <a:rPr lang="en-US" sz="2400" dirty="0" err="1"/>
              <a:t>kredit</a:t>
            </a:r>
            <a:r>
              <a:rPr lang="en-US" sz="2400" dirty="0"/>
              <a:t>.</a:t>
            </a:r>
          </a:p>
          <a:p>
            <a:pPr lvl="0"/>
            <a:r>
              <a:rPr lang="en-US" sz="2400" dirty="0" err="1"/>
              <a:t>Menutup</a:t>
            </a:r>
            <a:r>
              <a:rPr lang="en-US" sz="2400" dirty="0"/>
              <a:t> </a:t>
            </a:r>
            <a:r>
              <a:rPr lang="en-US" sz="2400" dirty="0" err="1"/>
              <a:t>akun</a:t>
            </a:r>
            <a:r>
              <a:rPr lang="en-US" sz="2400" dirty="0"/>
              <a:t> </a:t>
            </a:r>
            <a:r>
              <a:rPr lang="en-US" sz="2400" dirty="0" err="1"/>
              <a:t>prive</a:t>
            </a:r>
            <a:r>
              <a:rPr lang="en-US" sz="2400" dirty="0"/>
              <a:t>/</a:t>
            </a:r>
            <a:r>
              <a:rPr lang="en-US" sz="2400" dirty="0" err="1"/>
              <a:t>dividen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cara</a:t>
            </a:r>
            <a:r>
              <a:rPr lang="en-US" sz="2400" dirty="0"/>
              <a:t> </a:t>
            </a:r>
            <a:r>
              <a:rPr lang="en-US" sz="2400" dirty="0" err="1"/>
              <a:t>memindahkan</a:t>
            </a:r>
            <a:r>
              <a:rPr lang="en-US" sz="2400" dirty="0"/>
              <a:t> </a:t>
            </a:r>
            <a:r>
              <a:rPr lang="en-US" sz="2400" dirty="0" err="1"/>
              <a:t>saldo</a:t>
            </a:r>
            <a:r>
              <a:rPr lang="en-US" sz="2400" dirty="0"/>
              <a:t> </a:t>
            </a:r>
            <a:r>
              <a:rPr lang="en-US" sz="2400" dirty="0" err="1"/>
              <a:t>akun</a:t>
            </a:r>
            <a:r>
              <a:rPr lang="en-US" sz="2400" dirty="0"/>
              <a:t> </a:t>
            </a:r>
            <a:r>
              <a:rPr lang="en-US" sz="2400" dirty="0" err="1"/>
              <a:t>prive</a:t>
            </a:r>
            <a:r>
              <a:rPr lang="en-US" sz="2400" dirty="0"/>
              <a:t>/</a:t>
            </a:r>
            <a:r>
              <a:rPr lang="en-US" sz="2400" dirty="0" err="1"/>
              <a:t>dividen</a:t>
            </a:r>
            <a:r>
              <a:rPr lang="en-US" sz="2400" dirty="0"/>
              <a:t> </a:t>
            </a:r>
            <a:r>
              <a:rPr lang="en-US" sz="2400" dirty="0" err="1"/>
              <a:t>ke</a:t>
            </a:r>
            <a:r>
              <a:rPr lang="en-US" sz="2400" dirty="0"/>
              <a:t> </a:t>
            </a:r>
            <a:r>
              <a:rPr lang="en-US" sz="2400" dirty="0" err="1"/>
              <a:t>akun</a:t>
            </a:r>
            <a:r>
              <a:rPr lang="en-US" sz="2400" dirty="0"/>
              <a:t> modal/ </a:t>
            </a:r>
            <a:r>
              <a:rPr lang="en-US" sz="2400" dirty="0" err="1"/>
              <a:t>laba</a:t>
            </a:r>
            <a:r>
              <a:rPr lang="en-US" sz="2400" dirty="0"/>
              <a:t> </a:t>
            </a:r>
            <a:r>
              <a:rPr lang="en-US" sz="2400" dirty="0" err="1"/>
              <a:t>ditahan</a:t>
            </a:r>
            <a:r>
              <a:rPr lang="en-US" sz="2400" dirty="0"/>
              <a:t> (</a:t>
            </a:r>
            <a:r>
              <a:rPr lang="en-US" sz="2400" dirty="0" err="1"/>
              <a:t>mendebit</a:t>
            </a:r>
            <a:r>
              <a:rPr lang="en-US" sz="2400" dirty="0"/>
              <a:t> modal/</a:t>
            </a:r>
            <a:r>
              <a:rPr lang="en-US" sz="2400" dirty="0" err="1"/>
              <a:t>laba</a:t>
            </a:r>
            <a:r>
              <a:rPr lang="en-US" sz="2400" dirty="0"/>
              <a:t> </a:t>
            </a:r>
            <a:r>
              <a:rPr lang="en-US" sz="2400" dirty="0" err="1"/>
              <a:t>ditahan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mengkredit</a:t>
            </a:r>
            <a:r>
              <a:rPr lang="en-US" sz="2400" dirty="0"/>
              <a:t> </a:t>
            </a:r>
            <a:r>
              <a:rPr lang="en-US" sz="2400" dirty="0" err="1"/>
              <a:t>prive</a:t>
            </a:r>
            <a:r>
              <a:rPr lang="en-US" sz="2400" dirty="0"/>
              <a:t>).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0182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extLst/>
          </a:lstStyle>
          <a:p>
            <a:r>
              <a:rPr lang="en-US" sz="3200" b="1" dirty="0"/>
              <a:t>Cara </a:t>
            </a:r>
            <a:r>
              <a:rPr lang="en-US" sz="3200" b="1" dirty="0" err="1"/>
              <a:t>Mengerjakan</a:t>
            </a:r>
            <a:r>
              <a:rPr lang="en-US" sz="3200" b="1" dirty="0"/>
              <a:t> </a:t>
            </a:r>
            <a:r>
              <a:rPr lang="en-US" sz="3200" b="1" dirty="0" err="1"/>
              <a:t>Jurnal</a:t>
            </a:r>
            <a:r>
              <a:rPr lang="en-US" sz="3200" b="1" dirty="0"/>
              <a:t> </a:t>
            </a:r>
            <a:r>
              <a:rPr lang="en-US" sz="3200" b="1" dirty="0" err="1"/>
              <a:t>Penutup</a:t>
            </a:r>
            <a:endParaRPr lang="en-US" sz="3200" dirty="0"/>
          </a:p>
        </p:txBody>
      </p:sp>
      <p:sp>
        <p:nvSpPr>
          <p:cNvPr id="4" name="Rectangle 3"/>
          <p:cNvSpPr>
            <a:spLocks noGrp="1"/>
          </p:cNvSpPr>
          <p:nvPr>
            <p:ph sz="quarter" idx="14"/>
          </p:nvPr>
        </p:nvSpPr>
        <p:spPr>
          <a:xfrm>
            <a:off x="611560" y="1428750"/>
            <a:ext cx="8303840" cy="3505200"/>
          </a:xfrm>
        </p:spPr>
        <p:txBody>
          <a:bodyPr>
            <a:normAutofit/>
          </a:bodyPr>
          <a:lstStyle>
            <a:extLst/>
          </a:lstStyle>
          <a:p>
            <a:pPr lvl="0"/>
            <a:r>
              <a:rPr lang="en-US" sz="1600" dirty="0" err="1"/>
              <a:t>Akun</a:t>
            </a:r>
            <a:r>
              <a:rPr lang="en-US" sz="1600" dirty="0"/>
              <a:t> </a:t>
            </a:r>
            <a:r>
              <a:rPr lang="en-US" sz="1600" dirty="0" err="1"/>
              <a:t>pendapatan</a:t>
            </a:r>
            <a:r>
              <a:rPr lang="en-US" sz="1600" dirty="0"/>
              <a:t> yang </a:t>
            </a:r>
            <a:r>
              <a:rPr lang="en-US" sz="1600" dirty="0" err="1"/>
              <a:t>ada</a:t>
            </a:r>
            <a:r>
              <a:rPr lang="en-US" sz="1600" dirty="0"/>
              <a:t> </a:t>
            </a:r>
            <a:r>
              <a:rPr lang="en-US" sz="1600" dirty="0" err="1"/>
              <a:t>pada</a:t>
            </a:r>
            <a:r>
              <a:rPr lang="en-US" sz="1600" dirty="0"/>
              <a:t> </a:t>
            </a:r>
            <a:r>
              <a:rPr lang="en-US" sz="1600" dirty="0" err="1"/>
              <a:t>sebuah</a:t>
            </a:r>
            <a:r>
              <a:rPr lang="en-US" sz="1600" dirty="0"/>
              <a:t> </a:t>
            </a:r>
            <a:r>
              <a:rPr lang="en-US" sz="1600" dirty="0" err="1"/>
              <a:t>laporan</a:t>
            </a:r>
            <a:r>
              <a:rPr lang="en-US" sz="1600" dirty="0"/>
              <a:t> </a:t>
            </a:r>
            <a:r>
              <a:rPr lang="en-US" sz="1600" dirty="0" err="1"/>
              <a:t>laba</a:t>
            </a:r>
            <a:r>
              <a:rPr lang="en-US" sz="1600" dirty="0"/>
              <a:t> </a:t>
            </a:r>
            <a:r>
              <a:rPr lang="en-US" sz="1600" dirty="0" err="1"/>
              <a:t>rugi</a:t>
            </a:r>
            <a:r>
              <a:rPr lang="en-US" sz="1600" dirty="0"/>
              <a:t> </a:t>
            </a:r>
            <a:r>
              <a:rPr lang="en-US" sz="1600" dirty="0" err="1"/>
              <a:t>dicatat</a:t>
            </a:r>
            <a:r>
              <a:rPr lang="en-US" sz="1600" dirty="0"/>
              <a:t> di </a:t>
            </a:r>
            <a:r>
              <a:rPr lang="en-US" sz="1600" dirty="0" err="1"/>
              <a:t>debet</a:t>
            </a:r>
            <a:r>
              <a:rPr lang="en-US" sz="1600" dirty="0"/>
              <a:t> </a:t>
            </a:r>
            <a:r>
              <a:rPr lang="en-US" sz="1600" dirty="0" err="1"/>
              <a:t>dan</a:t>
            </a:r>
            <a:r>
              <a:rPr lang="en-US" sz="1600" dirty="0"/>
              <a:t> </a:t>
            </a:r>
            <a:r>
              <a:rPr lang="en-US" sz="1600" dirty="0" err="1"/>
              <a:t>mengkredit</a:t>
            </a:r>
            <a:r>
              <a:rPr lang="en-US" sz="1600" dirty="0"/>
              <a:t> </a:t>
            </a:r>
            <a:r>
              <a:rPr lang="en-US" sz="1600" dirty="0" err="1"/>
              <a:t>ikhtisar</a:t>
            </a:r>
            <a:r>
              <a:rPr lang="en-US" sz="1600" dirty="0"/>
              <a:t> </a:t>
            </a:r>
            <a:r>
              <a:rPr lang="en-US" sz="1600" dirty="0" err="1"/>
              <a:t>laba</a:t>
            </a:r>
            <a:r>
              <a:rPr lang="en-US" sz="1600" dirty="0"/>
              <a:t> </a:t>
            </a:r>
            <a:r>
              <a:rPr lang="en-US" sz="1600" dirty="0" err="1"/>
              <a:t>atau</a:t>
            </a:r>
            <a:r>
              <a:rPr lang="en-US" sz="1600" dirty="0"/>
              <a:t> </a:t>
            </a:r>
            <a:r>
              <a:rPr lang="en-US" sz="1600" dirty="0" err="1"/>
              <a:t>rugi</a:t>
            </a:r>
            <a:r>
              <a:rPr lang="en-US" sz="1600" dirty="0"/>
              <a:t> </a:t>
            </a:r>
            <a:r>
              <a:rPr lang="en-US" sz="1600" dirty="0" err="1"/>
              <a:t>dengan</a:t>
            </a:r>
            <a:r>
              <a:rPr lang="en-US" sz="1600" dirty="0"/>
              <a:t> </a:t>
            </a:r>
            <a:r>
              <a:rPr lang="en-US" sz="1600" dirty="0" err="1"/>
              <a:t>jumlah</a:t>
            </a:r>
            <a:r>
              <a:rPr lang="en-US" sz="1600" dirty="0"/>
              <a:t> yang </a:t>
            </a:r>
            <a:r>
              <a:rPr lang="en-US" sz="1600" dirty="0" err="1"/>
              <a:t>terdapat</a:t>
            </a:r>
            <a:r>
              <a:rPr lang="en-US" sz="1600" dirty="0"/>
              <a:t> di </a:t>
            </a:r>
            <a:r>
              <a:rPr lang="en-US" sz="1600" dirty="0" err="1"/>
              <a:t>akun</a:t>
            </a:r>
            <a:r>
              <a:rPr lang="en-US" sz="1600" dirty="0"/>
              <a:t> </a:t>
            </a:r>
            <a:r>
              <a:rPr lang="en-US" sz="1600" dirty="0" err="1"/>
              <a:t>pendapatan</a:t>
            </a:r>
            <a:r>
              <a:rPr lang="en-US" sz="1600" dirty="0"/>
              <a:t>.</a:t>
            </a:r>
          </a:p>
          <a:p>
            <a:pPr lvl="0"/>
            <a:r>
              <a:rPr lang="en-US" sz="1600" dirty="0" err="1"/>
              <a:t>Akun</a:t>
            </a:r>
            <a:r>
              <a:rPr lang="en-US" sz="1600" dirty="0"/>
              <a:t> </a:t>
            </a:r>
            <a:r>
              <a:rPr lang="en-US" sz="1600" dirty="0" err="1"/>
              <a:t>biaya-biaya</a:t>
            </a:r>
            <a:r>
              <a:rPr lang="en-US" sz="1600" dirty="0"/>
              <a:t> di </a:t>
            </a:r>
            <a:r>
              <a:rPr lang="en-US" sz="1600" dirty="0" err="1"/>
              <a:t>kredit</a:t>
            </a:r>
            <a:r>
              <a:rPr lang="en-US" sz="1600" dirty="0"/>
              <a:t> </a:t>
            </a:r>
            <a:r>
              <a:rPr lang="en-US" sz="1600" dirty="0" err="1"/>
              <a:t>dengan</a:t>
            </a:r>
            <a:r>
              <a:rPr lang="en-US" sz="1600" dirty="0"/>
              <a:t> </a:t>
            </a:r>
            <a:r>
              <a:rPr lang="en-US" sz="1600" dirty="0" err="1"/>
              <a:t>beberapa</a:t>
            </a:r>
            <a:r>
              <a:rPr lang="en-US" sz="1600" dirty="0"/>
              <a:t> </a:t>
            </a:r>
            <a:r>
              <a:rPr lang="en-US" sz="1600" dirty="0" err="1"/>
              <a:t>jumlah</a:t>
            </a:r>
            <a:r>
              <a:rPr lang="en-US" sz="1600" dirty="0"/>
              <a:t> </a:t>
            </a:r>
            <a:r>
              <a:rPr lang="en-US" sz="1600" dirty="0" err="1"/>
              <a:t>masing-masing</a:t>
            </a:r>
            <a:r>
              <a:rPr lang="en-US" sz="1600" dirty="0"/>
              <a:t> yang </a:t>
            </a:r>
            <a:r>
              <a:rPr lang="en-US" sz="1600" dirty="0" err="1"/>
              <a:t>terdapat</a:t>
            </a:r>
            <a:r>
              <a:rPr lang="en-US" sz="1600" dirty="0"/>
              <a:t> di </a:t>
            </a:r>
            <a:r>
              <a:rPr lang="en-US" sz="1600" dirty="0" err="1"/>
              <a:t>laporan</a:t>
            </a:r>
            <a:r>
              <a:rPr lang="en-US" sz="1600" dirty="0"/>
              <a:t> </a:t>
            </a:r>
            <a:r>
              <a:rPr lang="en-US" sz="1600" dirty="0" err="1"/>
              <a:t>laba</a:t>
            </a:r>
            <a:r>
              <a:rPr lang="en-US" sz="1600" dirty="0"/>
              <a:t> </a:t>
            </a:r>
            <a:r>
              <a:rPr lang="en-US" sz="1600" dirty="0" err="1"/>
              <a:t>atau</a:t>
            </a:r>
            <a:r>
              <a:rPr lang="en-US" sz="1600" dirty="0"/>
              <a:t> </a:t>
            </a:r>
            <a:r>
              <a:rPr lang="en-US" sz="1600" dirty="0" err="1"/>
              <a:t>rugi</a:t>
            </a:r>
            <a:r>
              <a:rPr lang="en-US" sz="1600" dirty="0"/>
              <a:t> </a:t>
            </a:r>
            <a:r>
              <a:rPr lang="en-US" sz="1600" dirty="0" err="1"/>
              <a:t>dan</a:t>
            </a:r>
            <a:r>
              <a:rPr lang="en-US" sz="1600" dirty="0"/>
              <a:t> </a:t>
            </a:r>
            <a:r>
              <a:rPr lang="en-US" sz="1600" dirty="0" err="1"/>
              <a:t>mendebet</a:t>
            </a:r>
            <a:r>
              <a:rPr lang="en-US" sz="1600" dirty="0"/>
              <a:t> </a:t>
            </a:r>
            <a:r>
              <a:rPr lang="en-US" sz="1600" dirty="0" err="1"/>
              <a:t>ikhtisar</a:t>
            </a:r>
            <a:r>
              <a:rPr lang="en-US" sz="1600" dirty="0"/>
              <a:t> </a:t>
            </a:r>
            <a:r>
              <a:rPr lang="en-US" sz="1600" dirty="0" err="1"/>
              <a:t>pada</a:t>
            </a:r>
            <a:r>
              <a:rPr lang="en-US" sz="1600" dirty="0"/>
              <a:t> </a:t>
            </a:r>
            <a:r>
              <a:rPr lang="en-US" sz="1600" dirty="0" err="1"/>
              <a:t>laba</a:t>
            </a:r>
            <a:r>
              <a:rPr lang="en-US" sz="1600" dirty="0"/>
              <a:t> </a:t>
            </a:r>
            <a:r>
              <a:rPr lang="en-US" sz="1600" dirty="0" err="1"/>
              <a:t>rugi</a:t>
            </a:r>
            <a:r>
              <a:rPr lang="en-US" sz="1600" dirty="0"/>
              <a:t> </a:t>
            </a:r>
            <a:r>
              <a:rPr lang="en-US" sz="1600" dirty="0" err="1"/>
              <a:t>sebesar</a:t>
            </a:r>
            <a:r>
              <a:rPr lang="en-US" sz="1600" dirty="0"/>
              <a:t> total </a:t>
            </a:r>
            <a:r>
              <a:rPr lang="en-US" sz="1600" dirty="0" err="1"/>
              <a:t>biaya</a:t>
            </a:r>
            <a:r>
              <a:rPr lang="en-US" sz="1600" dirty="0"/>
              <a:t>.</a:t>
            </a:r>
          </a:p>
          <a:p>
            <a:pPr lvl="0"/>
            <a:r>
              <a:rPr lang="en-US" sz="1600" dirty="0" err="1"/>
              <a:t>Perkiraan</a:t>
            </a:r>
            <a:r>
              <a:rPr lang="en-US" sz="1600" dirty="0"/>
              <a:t> </a:t>
            </a:r>
            <a:r>
              <a:rPr lang="en-US" sz="1600" dirty="0" err="1"/>
              <a:t>prive</a:t>
            </a:r>
            <a:r>
              <a:rPr lang="en-US" sz="1600" dirty="0"/>
              <a:t> </a:t>
            </a:r>
            <a:r>
              <a:rPr lang="en-US" sz="1600" dirty="0" err="1"/>
              <a:t>dengan</a:t>
            </a:r>
            <a:r>
              <a:rPr lang="en-US" sz="1600" dirty="0"/>
              <a:t> </a:t>
            </a:r>
            <a:r>
              <a:rPr lang="en-US" sz="1600" dirty="0" err="1"/>
              <a:t>jumlah</a:t>
            </a:r>
            <a:r>
              <a:rPr lang="en-US" sz="1600" dirty="0"/>
              <a:t> yang </a:t>
            </a:r>
            <a:r>
              <a:rPr lang="en-US" sz="1600" dirty="0" err="1"/>
              <a:t>terdapat</a:t>
            </a:r>
            <a:r>
              <a:rPr lang="en-US" sz="1600" dirty="0"/>
              <a:t> di </a:t>
            </a:r>
            <a:r>
              <a:rPr lang="en-US" sz="1600" dirty="0" err="1"/>
              <a:t>sebuah</a:t>
            </a:r>
            <a:r>
              <a:rPr lang="en-US" sz="1600" dirty="0"/>
              <a:t> </a:t>
            </a:r>
            <a:r>
              <a:rPr lang="en-US" sz="1600" dirty="0" err="1"/>
              <a:t>kolom</a:t>
            </a:r>
            <a:r>
              <a:rPr lang="en-US" sz="1600" dirty="0"/>
              <a:t> </a:t>
            </a:r>
            <a:r>
              <a:rPr lang="en-US" sz="1600" dirty="0" err="1"/>
              <a:t>neraca</a:t>
            </a:r>
            <a:r>
              <a:rPr lang="en-US" sz="1600" dirty="0"/>
              <a:t> di </a:t>
            </a:r>
            <a:r>
              <a:rPr lang="en-US" sz="1600" dirty="0" err="1"/>
              <a:t>kredit</a:t>
            </a:r>
            <a:r>
              <a:rPr lang="en-US" sz="1600" dirty="0"/>
              <a:t> </a:t>
            </a:r>
            <a:r>
              <a:rPr lang="en-US" sz="1600" dirty="0" err="1"/>
              <a:t>dan</a:t>
            </a:r>
            <a:r>
              <a:rPr lang="en-US" sz="1600" dirty="0"/>
              <a:t> </a:t>
            </a:r>
            <a:r>
              <a:rPr lang="en-US" sz="1600" dirty="0" err="1"/>
              <a:t>mendebet</a:t>
            </a:r>
            <a:r>
              <a:rPr lang="en-US" sz="1600" dirty="0"/>
              <a:t> </a:t>
            </a:r>
            <a:r>
              <a:rPr lang="en-US" sz="1600" dirty="0" err="1"/>
              <a:t>akun</a:t>
            </a:r>
            <a:r>
              <a:rPr lang="en-US" sz="1600" dirty="0"/>
              <a:t> modal </a:t>
            </a:r>
            <a:r>
              <a:rPr lang="en-US" sz="1600" dirty="0" err="1"/>
              <a:t>dengan</a:t>
            </a:r>
            <a:r>
              <a:rPr lang="en-US" sz="1600" dirty="0"/>
              <a:t> </a:t>
            </a:r>
            <a:r>
              <a:rPr lang="en-US" sz="1600" dirty="0" err="1"/>
              <a:t>jumlah</a:t>
            </a:r>
            <a:r>
              <a:rPr lang="en-US" sz="1600" dirty="0"/>
              <a:t> yang </a:t>
            </a:r>
            <a:r>
              <a:rPr lang="en-US" sz="1600" dirty="0" err="1"/>
              <a:t>sama</a:t>
            </a:r>
            <a:r>
              <a:rPr lang="en-US" sz="1600" dirty="0"/>
              <a:t>.</a:t>
            </a:r>
          </a:p>
          <a:p>
            <a:pPr lvl="0"/>
            <a:r>
              <a:rPr lang="en-US" sz="1600" dirty="0" err="1"/>
              <a:t>Jika</a:t>
            </a:r>
            <a:r>
              <a:rPr lang="en-US" sz="1600" dirty="0"/>
              <a:t> </a:t>
            </a:r>
            <a:r>
              <a:rPr lang="en-US" sz="1600" dirty="0" err="1"/>
              <a:t>suatu</a:t>
            </a:r>
            <a:r>
              <a:rPr lang="en-US" sz="1600" dirty="0"/>
              <a:t> </a:t>
            </a:r>
            <a:r>
              <a:rPr lang="en-US" sz="1600" dirty="0" err="1"/>
              <a:t>perusahaan</a:t>
            </a:r>
            <a:r>
              <a:rPr lang="en-US" sz="1600" dirty="0"/>
              <a:t> </a:t>
            </a:r>
            <a:r>
              <a:rPr lang="en-US" sz="1600" dirty="0" err="1"/>
              <a:t>memperoleh</a:t>
            </a:r>
            <a:r>
              <a:rPr lang="en-US" sz="1600" dirty="0"/>
              <a:t> </a:t>
            </a:r>
            <a:r>
              <a:rPr lang="en-US" sz="1600" dirty="0" err="1"/>
              <a:t>laba</a:t>
            </a:r>
            <a:r>
              <a:rPr lang="en-US" sz="1600" dirty="0"/>
              <a:t>, </a:t>
            </a:r>
            <a:r>
              <a:rPr lang="en-US" sz="1600" dirty="0" err="1"/>
              <a:t>jurnal</a:t>
            </a:r>
            <a:r>
              <a:rPr lang="en-US" sz="1600" dirty="0"/>
              <a:t> yang </a:t>
            </a:r>
            <a:r>
              <a:rPr lang="en-US" sz="1600" dirty="0" err="1"/>
              <a:t>dibuat</a:t>
            </a:r>
            <a:r>
              <a:rPr lang="en-US" sz="1600" dirty="0"/>
              <a:t> </a:t>
            </a:r>
            <a:r>
              <a:rPr lang="en-US" sz="1600" dirty="0" err="1"/>
              <a:t>ialah</a:t>
            </a:r>
            <a:r>
              <a:rPr lang="en-US" sz="1600" dirty="0"/>
              <a:t> </a:t>
            </a:r>
            <a:r>
              <a:rPr lang="en-US" sz="1600" dirty="0" err="1"/>
              <a:t>jumlah</a:t>
            </a:r>
            <a:r>
              <a:rPr lang="en-US" sz="1600" dirty="0"/>
              <a:t> </a:t>
            </a:r>
            <a:r>
              <a:rPr lang="en-US" sz="1600" dirty="0" err="1"/>
              <a:t>laba</a:t>
            </a:r>
            <a:r>
              <a:rPr lang="en-US" sz="1600" dirty="0"/>
              <a:t> </a:t>
            </a:r>
            <a:r>
              <a:rPr lang="en-US" sz="1600" dirty="0" err="1"/>
              <a:t>dengan</a:t>
            </a:r>
            <a:r>
              <a:rPr lang="en-US" sz="1600" dirty="0"/>
              <a:t> </a:t>
            </a:r>
            <a:r>
              <a:rPr lang="en-US" sz="1600" dirty="0" err="1"/>
              <a:t>sebuah</a:t>
            </a:r>
            <a:r>
              <a:rPr lang="en-US" sz="1600" dirty="0"/>
              <a:t> </a:t>
            </a:r>
            <a:r>
              <a:rPr lang="en-US" sz="1600" dirty="0" err="1"/>
              <a:t>perkiraan</a:t>
            </a:r>
            <a:r>
              <a:rPr lang="en-US" sz="1600" dirty="0"/>
              <a:t> </a:t>
            </a:r>
            <a:r>
              <a:rPr lang="en-US" sz="1600" dirty="0" err="1"/>
              <a:t>ikhtisar</a:t>
            </a:r>
            <a:r>
              <a:rPr lang="en-US" sz="1600" dirty="0"/>
              <a:t> </a:t>
            </a:r>
            <a:r>
              <a:rPr lang="en-US" sz="1600" dirty="0" err="1"/>
              <a:t>laba</a:t>
            </a:r>
            <a:r>
              <a:rPr lang="en-US" sz="1600" dirty="0"/>
              <a:t> </a:t>
            </a:r>
            <a:r>
              <a:rPr lang="en-US" sz="1600" dirty="0" err="1"/>
              <a:t>rugi</a:t>
            </a:r>
            <a:r>
              <a:rPr lang="en-US" sz="1600" dirty="0"/>
              <a:t> di </a:t>
            </a:r>
            <a:r>
              <a:rPr lang="en-US" sz="1600" dirty="0" err="1"/>
              <a:t>debet</a:t>
            </a:r>
            <a:r>
              <a:rPr lang="en-US" sz="1600" dirty="0"/>
              <a:t> </a:t>
            </a:r>
            <a:r>
              <a:rPr lang="en-US" sz="1600" dirty="0" err="1"/>
              <a:t>dan</a:t>
            </a:r>
            <a:r>
              <a:rPr lang="en-US" sz="1600" dirty="0"/>
              <a:t> </a:t>
            </a:r>
            <a:r>
              <a:rPr lang="en-US" sz="1600" dirty="0" err="1"/>
              <a:t>mengkredit</a:t>
            </a:r>
            <a:r>
              <a:rPr lang="en-US" sz="1600" dirty="0"/>
              <a:t> </a:t>
            </a:r>
            <a:r>
              <a:rPr lang="en-US" sz="1600" dirty="0" err="1"/>
              <a:t>akun</a:t>
            </a:r>
            <a:r>
              <a:rPr lang="en-US" sz="1600" dirty="0"/>
              <a:t> modal </a:t>
            </a:r>
            <a:r>
              <a:rPr lang="en-US" sz="1600" dirty="0" err="1"/>
              <a:t>dengan</a:t>
            </a:r>
            <a:r>
              <a:rPr lang="en-US" sz="1600" dirty="0"/>
              <a:t> </a:t>
            </a:r>
            <a:r>
              <a:rPr lang="en-US" sz="1600" dirty="0" err="1"/>
              <a:t>jumlah</a:t>
            </a:r>
            <a:r>
              <a:rPr lang="en-US" sz="1600" dirty="0"/>
              <a:t> yang </a:t>
            </a:r>
            <a:r>
              <a:rPr lang="en-US" sz="1600" dirty="0" err="1"/>
              <a:t>sama</a:t>
            </a:r>
            <a:r>
              <a:rPr lang="en-US" sz="1600" dirty="0"/>
              <a:t>. </a:t>
            </a:r>
            <a:r>
              <a:rPr lang="en-US" sz="1600" dirty="0" err="1"/>
              <a:t>Begitupun</a:t>
            </a:r>
            <a:r>
              <a:rPr lang="en-US" sz="1600" dirty="0"/>
              <a:t> </a:t>
            </a:r>
            <a:r>
              <a:rPr lang="en-US" sz="1600" dirty="0" err="1"/>
              <a:t>sebaliknya</a:t>
            </a:r>
            <a:r>
              <a:rPr lang="en-US" sz="1600" dirty="0"/>
              <a:t> </a:t>
            </a:r>
            <a:r>
              <a:rPr lang="en-US" sz="1600" dirty="0" err="1"/>
              <a:t>jika</a:t>
            </a:r>
            <a:r>
              <a:rPr lang="en-US" sz="1600" dirty="0"/>
              <a:t> </a:t>
            </a:r>
            <a:r>
              <a:rPr lang="en-US" sz="1600" dirty="0" err="1"/>
              <a:t>suatu</a:t>
            </a:r>
            <a:r>
              <a:rPr lang="en-US" sz="1600" dirty="0"/>
              <a:t> </a:t>
            </a:r>
            <a:r>
              <a:rPr lang="en-US" sz="1600" dirty="0" err="1"/>
              <a:t>perusahaan</a:t>
            </a:r>
            <a:r>
              <a:rPr lang="en-US" sz="1600" dirty="0"/>
              <a:t> </a:t>
            </a:r>
            <a:r>
              <a:rPr lang="en-US" sz="1600" dirty="0" err="1"/>
              <a:t>mengalami</a:t>
            </a:r>
            <a:r>
              <a:rPr lang="en-US" sz="1600" dirty="0"/>
              <a:t> </a:t>
            </a:r>
            <a:r>
              <a:rPr lang="en-US" sz="1600" dirty="0" err="1"/>
              <a:t>rugi</a:t>
            </a:r>
            <a:r>
              <a:rPr lang="en-US" sz="1600" dirty="0"/>
              <a:t>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5305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extLst/>
          </a:lstStyle>
          <a:p>
            <a:r>
              <a:rPr lang="en-US" sz="3200" b="1" dirty="0" err="1" smtClean="0"/>
              <a:t>Ayat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Jurnal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Penutup</a:t>
            </a:r>
            <a:endParaRPr lang="en-US" sz="32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275606"/>
            <a:ext cx="5467350" cy="371475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372199" y="1482636"/>
            <a:ext cx="2448273" cy="221599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lIns="182880" tIns="182880" rIns="182880" bIns="91440" rtlCol="0" anchor="ctr">
            <a:spAutoFit/>
          </a:bodyPr>
          <a:lstStyle>
            <a:extLst/>
          </a:lstStyle>
          <a:p>
            <a:r>
              <a:rPr lang="en-US" altLang="x-none" sz="1400" b="1" dirty="0" smtClean="0">
                <a:solidFill>
                  <a:schemeClr val="bg1"/>
                </a:solidFill>
              </a:rPr>
              <a:t>Important: </a:t>
            </a:r>
          </a:p>
          <a:p>
            <a:r>
              <a:rPr lang="en-US" sz="1400" dirty="0" err="1" smtClean="0"/>
              <a:t>Ayat</a:t>
            </a:r>
            <a:r>
              <a:rPr lang="en-US" sz="1400" dirty="0" smtClean="0"/>
              <a:t> </a:t>
            </a:r>
            <a:r>
              <a:rPr lang="en-US" sz="1400" dirty="0" err="1" smtClean="0"/>
              <a:t>jurnal</a:t>
            </a:r>
            <a:r>
              <a:rPr lang="en-US" sz="1400" dirty="0" smtClean="0"/>
              <a:t> </a:t>
            </a:r>
            <a:r>
              <a:rPr lang="en-US" sz="1400" dirty="0" err="1" smtClean="0"/>
              <a:t>ini</a:t>
            </a:r>
            <a:r>
              <a:rPr lang="en-US" sz="1400" dirty="0" smtClean="0"/>
              <a:t> </a:t>
            </a:r>
            <a:r>
              <a:rPr lang="en-US" sz="1400" dirty="0" err="1" smtClean="0"/>
              <a:t>digunakan</a:t>
            </a:r>
            <a:r>
              <a:rPr lang="en-US" sz="1400" dirty="0" smtClean="0"/>
              <a:t> </a:t>
            </a:r>
            <a:r>
              <a:rPr lang="en-US" sz="1400" dirty="0" err="1" smtClean="0"/>
              <a:t>untuk</a:t>
            </a:r>
            <a:r>
              <a:rPr lang="en-US" sz="1400" dirty="0" smtClean="0"/>
              <a:t> </a:t>
            </a:r>
            <a:r>
              <a:rPr lang="en-US" sz="1400" dirty="0" err="1" smtClean="0"/>
              <a:t>perusahaan</a:t>
            </a:r>
            <a:r>
              <a:rPr lang="en-US" sz="1400" dirty="0" smtClean="0"/>
              <a:t> </a:t>
            </a:r>
            <a:r>
              <a:rPr lang="en-US" sz="1400" dirty="0" err="1" smtClean="0"/>
              <a:t>dagang</a:t>
            </a:r>
            <a:r>
              <a:rPr lang="en-US" sz="1400" dirty="0" smtClean="0"/>
              <a:t> </a:t>
            </a:r>
            <a:r>
              <a:rPr lang="en-US" sz="1400" dirty="0" err="1" smtClean="0"/>
              <a:t>berbentuk</a:t>
            </a:r>
            <a:r>
              <a:rPr lang="en-US" sz="1400" dirty="0" smtClean="0"/>
              <a:t> </a:t>
            </a:r>
            <a:r>
              <a:rPr lang="en-US" sz="1400" dirty="0" err="1" smtClean="0"/>
              <a:t>perseorangan</a:t>
            </a:r>
            <a:r>
              <a:rPr lang="en-US" sz="1400" dirty="0" smtClean="0"/>
              <a:t>.</a:t>
            </a:r>
          </a:p>
          <a:p>
            <a:endParaRPr lang="en-US" sz="1400" dirty="0">
              <a:solidFill>
                <a:schemeClr val="bg1"/>
              </a:solidFill>
            </a:endParaRPr>
          </a:p>
          <a:p>
            <a:r>
              <a:rPr lang="en-US" sz="1400" dirty="0" err="1" smtClean="0">
                <a:solidFill>
                  <a:schemeClr val="bg1"/>
                </a:solidFill>
              </a:rPr>
              <a:t>Jika</a:t>
            </a:r>
            <a:r>
              <a:rPr lang="en-US" sz="1400" dirty="0" smtClean="0">
                <a:solidFill>
                  <a:schemeClr val="bg1"/>
                </a:solidFill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</a:rPr>
              <a:t>berbentuk</a:t>
            </a:r>
            <a:r>
              <a:rPr lang="en-US" sz="1400" dirty="0" smtClean="0">
                <a:solidFill>
                  <a:schemeClr val="bg1"/>
                </a:solidFill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</a:rPr>
              <a:t>perseroan</a:t>
            </a:r>
            <a:r>
              <a:rPr lang="en-US" sz="1400" dirty="0" smtClean="0">
                <a:solidFill>
                  <a:schemeClr val="bg1"/>
                </a:solidFill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</a:rPr>
              <a:t>gimana</a:t>
            </a:r>
            <a:r>
              <a:rPr lang="en-US" sz="1400" dirty="0" smtClean="0">
                <a:solidFill>
                  <a:schemeClr val="bg1"/>
                </a:solidFill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</a:rPr>
              <a:t>ya</a:t>
            </a:r>
            <a:r>
              <a:rPr lang="en-US" sz="1400" dirty="0" smtClean="0">
                <a:solidFill>
                  <a:schemeClr val="bg1"/>
                </a:solidFill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</a:rPr>
              <a:t>bunyi</a:t>
            </a:r>
            <a:r>
              <a:rPr lang="en-US" sz="1400" dirty="0" smtClean="0">
                <a:solidFill>
                  <a:schemeClr val="bg1"/>
                </a:solidFill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</a:rPr>
              <a:t>ayat</a:t>
            </a:r>
            <a:r>
              <a:rPr lang="en-US" sz="1400" dirty="0" smtClean="0">
                <a:solidFill>
                  <a:schemeClr val="bg1"/>
                </a:solidFill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</a:rPr>
              <a:t>jurnal</a:t>
            </a:r>
            <a:r>
              <a:rPr lang="en-US" sz="1400" dirty="0" smtClean="0">
                <a:solidFill>
                  <a:schemeClr val="bg1"/>
                </a:solidFill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</a:rPr>
              <a:t>penutupnya</a:t>
            </a:r>
            <a:r>
              <a:rPr lang="en-US" sz="1400" dirty="0" smtClean="0">
                <a:solidFill>
                  <a:schemeClr val="bg1"/>
                </a:solidFill>
              </a:rPr>
              <a:t>?   Ada yang tau?</a:t>
            </a:r>
            <a:endParaRPr 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4748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idescreen Presentation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5000"/>
                <a:satMod val="150000"/>
              </a:schemeClr>
            </a:gs>
            <a:gs pos="35000">
              <a:schemeClr val="phClr">
                <a:shade val="60000"/>
                <a:satMod val="150000"/>
              </a:schemeClr>
            </a:gs>
            <a:gs pos="100000">
              <a:schemeClr val="phClr">
                <a:tint val="97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WidescreenPresentation</Template>
  <TotalTime>0</TotalTime>
  <Words>629</Words>
  <Application>Microsoft Office PowerPoint</Application>
  <PresentationFormat>On-screen Show (16:9)</PresentationFormat>
  <Paragraphs>54</Paragraphs>
  <Slides>11</Slides>
  <Notes>11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Widescreen Presentation</vt:lpstr>
      <vt:lpstr>JURNAL PENUTUP DAN NERACA SALDO SETELAH PENUTUP</vt:lpstr>
      <vt:lpstr>Definisi</vt:lpstr>
      <vt:lpstr>Definisi</vt:lpstr>
      <vt:lpstr>Tujuan Jurnal Penutup</vt:lpstr>
      <vt:lpstr>Fungsi Jurnal Penutup</vt:lpstr>
      <vt:lpstr>Akun Yang Memerlukan Jurnal Penutup</vt:lpstr>
      <vt:lpstr>Tahap – Tahap Penutupan Buku</vt:lpstr>
      <vt:lpstr>Cara Mengerjakan Jurnal Penutup</vt:lpstr>
      <vt:lpstr>Ayat Jurnal Penutup</vt:lpstr>
      <vt:lpstr>Ayat Jurnal Penutup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2021-06-05T11:54:12Z</dcterms:created>
  <dcterms:modified xsi:type="dcterms:W3CDTF">2021-06-07T01:49:36Z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LCID">
    <vt:i4>1033</vt:i4>
  </property>
  <property fmtid="{D5CDD505-2E9C-101B-9397-08002B2CF9AE}" pid="3" name="_Version">
    <vt:lpwstr>12.0.4518</vt:lpwstr>
  </property>
</Properties>
</file>