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99" r:id="rId3"/>
    <p:sldId id="301" r:id="rId4"/>
    <p:sldId id="302" r:id="rId5"/>
    <p:sldId id="303" r:id="rId6"/>
    <p:sldId id="304" r:id="rId7"/>
    <p:sldId id="300" r:id="rId8"/>
  </p:sldIdLst>
  <p:sldSz cx="9144000" cy="6858000" type="screen4x3"/>
  <p:notesSz cx="7045325" cy="9345613"/>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73" d="100"/>
          <a:sy n="73" d="100"/>
        </p:scale>
        <p:origin x="1056"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060848"/>
            <a:ext cx="8964488" cy="2000548"/>
          </a:xfrm>
          <a:prstGeom prst="rect">
            <a:avLst/>
          </a:prstGeom>
          <a:noFill/>
        </p:spPr>
        <p:txBody>
          <a:bodyPr wrap="square" lIns="91440" tIns="45720" rIns="91440" bIns="45720">
            <a:spAutoFit/>
          </a:bodyPr>
          <a:lstStyle/>
          <a:p>
            <a:pPr algn="ctr"/>
            <a:r>
              <a:rPr lang="id-ID" sz="2400" b="1" dirty="0">
                <a:effectLst/>
                <a:latin typeface="Times New Roman" panose="02020603050405020304" pitchFamily="18" charset="0"/>
                <a:ea typeface="Calibri" panose="020F0502020204030204" pitchFamily="34" charset="0"/>
                <a:cs typeface="Times New Roman" panose="02020603050405020304" pitchFamily="18" charset="0"/>
              </a:rPr>
              <a:t>PAJAK INTERNASIONAL DAN</a:t>
            </a:r>
          </a:p>
          <a:p>
            <a:pPr algn="ctr"/>
            <a:r>
              <a:rPr lang="id-ID" sz="2400" b="1" dirty="0">
                <a:effectLst/>
                <a:latin typeface="Times New Roman" panose="02020603050405020304" pitchFamily="18" charset="0"/>
                <a:ea typeface="Calibri" panose="020F0502020204030204" pitchFamily="34" charset="0"/>
                <a:cs typeface="Times New Roman" panose="02020603050405020304" pitchFamily="18" charset="0"/>
              </a:rPr>
              <a:t> PAJAK PERDAGANGAN ELEKTRONIK</a:t>
            </a:r>
            <a:endParaRPr lang="id-ID" sz="24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7" name="Kotak Teks 6">
            <a:extLst>
              <a:ext uri="{FF2B5EF4-FFF2-40B4-BE49-F238E27FC236}">
                <a16:creationId xmlns:a16="http://schemas.microsoft.com/office/drawing/2014/main" id="{F5633F17-ED3D-895D-BE73-0279E42A1EE0}"/>
              </a:ext>
            </a:extLst>
          </p:cNvPr>
          <p:cNvSpPr txBox="1"/>
          <p:nvPr/>
        </p:nvSpPr>
        <p:spPr>
          <a:xfrm>
            <a:off x="971600" y="632195"/>
            <a:ext cx="7488832" cy="1107867"/>
          </a:xfrm>
          <a:prstGeom prst="rect">
            <a:avLst/>
          </a:prstGeom>
          <a:noFill/>
        </p:spPr>
        <p:txBody>
          <a:bodyPr wrap="square">
            <a:spAutoFit/>
          </a:bodyPr>
          <a:lstStyle/>
          <a:p>
            <a:pPr algn="ctr">
              <a:lnSpc>
                <a:spcPct val="107000"/>
              </a:lnSpc>
              <a:spcAft>
                <a:spcPts val="800"/>
              </a:spcAft>
            </a:pPr>
            <a:r>
              <a:rPr lang="id-ID" sz="3200" b="1" dirty="0">
                <a:effectLst/>
                <a:latin typeface="Cambria" panose="02040503050406030204" pitchFamily="18" charset="0"/>
                <a:ea typeface="Cambria" panose="02040503050406030204" pitchFamily="18" charset="0"/>
                <a:cs typeface="Times New Roman" panose="02020603050405020304" pitchFamily="18" charset="0"/>
              </a:rPr>
              <a:t>PAJAK INTERNASIONAL DAN PAJAK PERDAGANGAN ELEKTRONIK</a:t>
            </a:r>
            <a:endParaRPr lang="id-ID" sz="3200" dirty="0">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9" name="Kotak Teks 8">
            <a:extLst>
              <a:ext uri="{FF2B5EF4-FFF2-40B4-BE49-F238E27FC236}">
                <a16:creationId xmlns:a16="http://schemas.microsoft.com/office/drawing/2014/main" id="{E0C4F93C-C0C0-98DF-B4AD-02D5458A0803}"/>
              </a:ext>
            </a:extLst>
          </p:cNvPr>
          <p:cNvSpPr txBox="1"/>
          <p:nvPr/>
        </p:nvSpPr>
        <p:spPr>
          <a:xfrm>
            <a:off x="107504" y="1916832"/>
            <a:ext cx="8820472" cy="4033027"/>
          </a:xfrm>
          <a:prstGeom prst="rect">
            <a:avLst/>
          </a:prstGeom>
          <a:noFill/>
        </p:spPr>
        <p:txBody>
          <a:bodyPr wrap="square">
            <a:spAutoFit/>
          </a:bodyPr>
          <a:lstStyle/>
          <a:p>
            <a:pPr algn="just">
              <a:lnSpc>
                <a:spcPct val="107000"/>
              </a:lnSpc>
              <a:spcAft>
                <a:spcPts val="800"/>
              </a:spcAft>
            </a:pP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Pajak internasional dan pajak perdagangan elektronik (e-</a:t>
            </a:r>
            <a:r>
              <a:rPr lang="id-ID" sz="1800" dirty="0" err="1">
                <a:effectLst/>
                <a:latin typeface="Times New Roman" panose="02020603050405020304" pitchFamily="18" charset="0"/>
                <a:ea typeface="Calibri" panose="020F0502020204030204" pitchFamily="34" charset="0"/>
                <a:cs typeface="Times New Roman" panose="02020603050405020304" pitchFamily="18" charset="0"/>
              </a:rPr>
              <a:t>commerce</a:t>
            </a: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 merupakan topik yang semakin relevan dalam era globalisasi dan perkembangan teknologi digital saat ini. Globalisasi memungkinkan transaksi lintas batas yang lebih mudah, namun juga membawa tantangan dalam hal penerapan pajak yang tepat. Di sisi lain, perdagangan elektronik (e-</a:t>
            </a:r>
            <a:r>
              <a:rPr lang="id-ID" sz="1800" dirty="0" err="1">
                <a:effectLst/>
                <a:latin typeface="Times New Roman" panose="02020603050405020304" pitchFamily="18" charset="0"/>
                <a:ea typeface="Calibri" panose="020F0502020204030204" pitchFamily="34" charset="0"/>
                <a:cs typeface="Times New Roman" panose="02020603050405020304" pitchFamily="18" charset="0"/>
              </a:rPr>
              <a:t>commerce</a:t>
            </a: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 telah berkembang pesat, menciptakan dinamika baru dalam sistem pajak yang harus diadaptasi oleh negara-negara di seluruh dunia. Dalam makalah ini, akan dibahas mengenai pajak internasional, isu-isu yang terkait dengan perpajakan lintas negara, serta perkembangan terkini dalam pajak perdagangan elektronik.</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Pajak internasional merujuk pada sistem pajak yang diterapkan pada transaksi lintas negara, baik berupa pendapatan, keuntungan, atau transaksi lainnya yang melibatkan beberapa negara. Isu utama dalam pajak internasional berkaitan dengan bagaimana negara-negara dapat memungut pajak secara adil dan efektif pada transaksi yang terjadi di luar batas wilayah mereka.</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323528" y="1268760"/>
            <a:ext cx="8229600" cy="398904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07000"/>
              </a:lnSpc>
              <a:spcAft>
                <a:spcPts val="800"/>
              </a:spcAft>
            </a:pPr>
            <a:r>
              <a:rPr lang="id-ID" sz="24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 Prinsip sumber dan domisili</a:t>
            </a:r>
            <a:endParaRPr lang="id-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id-ID"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Prinsip sumber: Mengatakan bahwa pajak dikenakan berdasarkan asal usul </a:t>
            </a:r>
            <a:r>
              <a:rPr lang="id-ID" sz="2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penghasilan,yaitu</a:t>
            </a:r>
            <a:r>
              <a:rPr lang="id-ID"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di negara tempat penghasilan tersebut diperoleh.</a:t>
            </a:r>
            <a:endParaRPr lang="id-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id-ID"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Prinsip Keadilan dan Kesetaraan: Negara harus memastikan bahwa pajak yang dikenakan adil dan proporsional, tidak memberatkan satu pihak lebih dari pihak lainnya.</a:t>
            </a:r>
            <a:endParaRPr lang="id-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id-ID"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Prinsip </a:t>
            </a:r>
            <a:r>
              <a:rPr lang="id-ID" sz="24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Teritorialitas</a:t>
            </a:r>
            <a:r>
              <a:rPr lang="id-ID"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dan Sumber: Pajak dikenakan berdasarkan lokasi kegiatan ekonomi atau sumber penghasilan, bukan semata-mata berdasarkan kewarganegaraan.</a:t>
            </a:r>
            <a:endParaRPr lang="id-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Kotak Teks 5">
            <a:extLst>
              <a:ext uri="{FF2B5EF4-FFF2-40B4-BE49-F238E27FC236}">
                <a16:creationId xmlns:a16="http://schemas.microsoft.com/office/drawing/2014/main" id="{161D9085-A192-FD4E-3ADB-F0DB680DB682}"/>
              </a:ext>
            </a:extLst>
          </p:cNvPr>
          <p:cNvSpPr txBox="1"/>
          <p:nvPr/>
        </p:nvSpPr>
        <p:spPr>
          <a:xfrm>
            <a:off x="633264" y="1219200"/>
            <a:ext cx="7139136" cy="4135619"/>
          </a:xfrm>
          <a:prstGeom prst="rect">
            <a:avLst/>
          </a:prstGeom>
          <a:noFill/>
        </p:spPr>
        <p:txBody>
          <a:bodyPr wrap="square">
            <a:spAutoFit/>
          </a:bodyPr>
          <a:lstStyle/>
          <a:p>
            <a:pPr algn="just">
              <a:lnSpc>
                <a:spcPct val="107000"/>
              </a:lnSpc>
              <a:spcAft>
                <a:spcPts val="800"/>
              </a:spcAft>
            </a:pPr>
            <a:r>
              <a:rPr lang="id-ID" sz="1800" b="1" dirty="0">
                <a:effectLst/>
                <a:latin typeface="Times New Roman" panose="02020603050405020304" pitchFamily="18" charset="0"/>
                <a:ea typeface="Calibri" panose="020F0502020204030204" pitchFamily="34" charset="0"/>
                <a:cs typeface="Times New Roman" panose="02020603050405020304" pitchFamily="18" charset="0"/>
              </a:rPr>
              <a:t>B. Tantangan Pajak Internasional</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Penghindaran Pajak (</a:t>
            </a:r>
            <a:r>
              <a:rPr lang="id-ID" sz="1800" dirty="0" err="1">
                <a:effectLst/>
                <a:latin typeface="Times New Roman" panose="02020603050405020304" pitchFamily="18" charset="0"/>
                <a:ea typeface="Calibri" panose="020F0502020204030204" pitchFamily="34" charset="0"/>
                <a:cs typeface="Times New Roman" panose="02020603050405020304" pitchFamily="18" charset="0"/>
              </a:rPr>
              <a:t>Tax</a:t>
            </a: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d-ID" sz="1800" dirty="0" err="1">
                <a:effectLst/>
                <a:latin typeface="Times New Roman" panose="02020603050405020304" pitchFamily="18" charset="0"/>
                <a:ea typeface="Calibri" panose="020F0502020204030204" pitchFamily="34" charset="0"/>
                <a:cs typeface="Times New Roman" panose="02020603050405020304" pitchFamily="18" charset="0"/>
              </a:rPr>
              <a:t>Avoidance</a:t>
            </a: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 Banyak perusahaan multinasional menggunakan strategi penghindaran pajak dengan memindahkan keuntungan mereka ke negara-negara yang memiliki tarif pajak rendah (</a:t>
            </a:r>
            <a:r>
              <a:rPr lang="id-ID" sz="1800" dirty="0" err="1">
                <a:effectLst/>
                <a:latin typeface="Times New Roman" panose="02020603050405020304" pitchFamily="18" charset="0"/>
                <a:ea typeface="Calibri" panose="020F0502020204030204" pitchFamily="34" charset="0"/>
                <a:cs typeface="Times New Roman" panose="02020603050405020304" pitchFamily="18" charset="0"/>
              </a:rPr>
              <a:t>tax</a:t>
            </a: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d-ID" sz="1800" dirty="0" err="1">
                <a:effectLst/>
                <a:latin typeface="Times New Roman" panose="02020603050405020304" pitchFamily="18" charset="0"/>
                <a:ea typeface="Calibri" panose="020F0502020204030204" pitchFamily="34" charset="0"/>
                <a:cs typeface="Times New Roman" panose="02020603050405020304" pitchFamily="18" charset="0"/>
              </a:rPr>
              <a:t>havens</a:t>
            </a: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id-ID" sz="1800" dirty="0" err="1">
                <a:effectLst/>
                <a:latin typeface="Times New Roman" panose="02020603050405020304" pitchFamily="18" charset="0"/>
                <a:ea typeface="Calibri" panose="020F0502020204030204" pitchFamily="34" charset="0"/>
                <a:cs typeface="Times New Roman" panose="02020603050405020304" pitchFamily="18" charset="0"/>
              </a:rPr>
              <a:t>Double</a:t>
            </a: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d-ID" sz="1800" dirty="0" err="1">
                <a:effectLst/>
                <a:latin typeface="Times New Roman" panose="02020603050405020304" pitchFamily="18" charset="0"/>
                <a:ea typeface="Calibri" panose="020F0502020204030204" pitchFamily="34" charset="0"/>
                <a:cs typeface="Times New Roman" panose="02020603050405020304" pitchFamily="18" charset="0"/>
              </a:rPr>
              <a:t>Taxation</a:t>
            </a: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 (Pajak Berganda): Masalah ini muncul ketika dua negara atau lebih mengenakan pajak atas penghasilan yang sama. Untuk mengatasi masalah ini, banyak negara menyepakati perjanjian penghindaran pajak berganda (DTA).</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id-ID" sz="1800" dirty="0">
                <a:effectLst/>
                <a:latin typeface="Times New Roman" panose="02020603050405020304" pitchFamily="18" charset="0"/>
                <a:ea typeface="Calibri" panose="020F0502020204030204" pitchFamily="34" charset="0"/>
                <a:cs typeface="Times New Roman" panose="02020603050405020304" pitchFamily="18" charset="0"/>
              </a:rPr>
              <a:t>Perubahan Kebijakan Pajak Global: Organisasi seperti OECD dan PBB terus berusaha mengembangkan pedoman dan rekomendasi untuk penanganan pajak internasional yang lebih adil dan transparan.</a:t>
            </a:r>
            <a:endParaRPr lang="id-ID"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830957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3B87040C-E5EA-965E-B186-221195670322}"/>
              </a:ext>
            </a:extLst>
          </p:cNvPr>
          <p:cNvSpPr>
            <a:spLocks noGrp="1"/>
          </p:cNvSpPr>
          <p:nvPr>
            <p:ph type="subTitle" idx="1"/>
          </p:nvPr>
        </p:nvSpPr>
        <p:spPr>
          <a:xfrm>
            <a:off x="539552" y="1196752"/>
            <a:ext cx="7416824" cy="4442048"/>
          </a:xfrm>
        </p:spPr>
        <p:txBody>
          <a:bodyPr>
            <a:noAutofit/>
          </a:bodyPr>
          <a:lstStyle/>
          <a:p>
            <a:pPr algn="just">
              <a:lnSpc>
                <a:spcPct val="107000"/>
              </a:lnSpc>
              <a:spcAft>
                <a:spcPts val="800"/>
              </a:spcAft>
            </a:pPr>
            <a:r>
              <a:rPr lang="id-ID"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 Perjanjian Pajak Internasional</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Perjanjian pajak internasional, seperti perjanjian penghindaran pajak berganda (DTA), bertujuan untuk mengurangi kemungkinan pengenaan pajak berganda. DTA umumnya mengatur bagaimana pembagian hak untuk mengenakan pajak antara negara asal dan negara tempat tinggal wajib pajak.</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d-ID" sz="18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D.Pajak</a:t>
            </a:r>
            <a:r>
              <a:rPr lang="id-ID"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Perdagangan Elektronik (E-</a:t>
            </a:r>
            <a:r>
              <a:rPr lang="id-ID" sz="18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Commerce</a:t>
            </a:r>
            <a:r>
              <a:rPr lang="id-ID"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a:t>
            </a:r>
            <a:r>
              <a:rPr lang="id-ID" sz="18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commerce</a:t>
            </a: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atau perdagangan elektronik adalah kegiatan perdagangan yang dilakukan melalui media elektronik, terutama internet. Dengan semakin berkembangnya transaksi </a:t>
            </a:r>
            <a:r>
              <a:rPr lang="id-ID" sz="18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online</a:t>
            </a: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muncul tantangan baru bagi sistem perpajakan. Banyak negara menghadapi kesulitan dalam mengenakan pajak atas transaksi e-</a:t>
            </a:r>
            <a:r>
              <a:rPr lang="id-ID" sz="18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commerce</a:t>
            </a: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karena sifatnya yang melibatkan transaksi lintas batas yang sering kali tidak tampak secara fisik.</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id-ID" sz="1800" dirty="0">
              <a:solidFill>
                <a:schemeClr val="tx1"/>
              </a:solidFill>
            </a:endParaRPr>
          </a:p>
        </p:txBody>
      </p:sp>
    </p:spTree>
    <p:extLst>
      <p:ext uri="{BB962C8B-B14F-4D97-AF65-F5344CB8AC3E}">
        <p14:creationId xmlns:p14="http://schemas.microsoft.com/office/powerpoint/2010/main" val="1907047516"/>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B7BBADBF-A486-058A-66A3-FB6BF7E735DE}"/>
              </a:ext>
            </a:extLst>
          </p:cNvPr>
          <p:cNvSpPr>
            <a:spLocks noGrp="1"/>
          </p:cNvSpPr>
          <p:nvPr>
            <p:ph type="subTitle" idx="1"/>
          </p:nvPr>
        </p:nvSpPr>
        <p:spPr>
          <a:xfrm>
            <a:off x="467544" y="1268760"/>
            <a:ext cx="7304856" cy="4896544"/>
          </a:xfrm>
        </p:spPr>
        <p:txBody>
          <a:bodyPr>
            <a:normAutofit fontScale="92500" lnSpcReduction="10000"/>
          </a:bodyPr>
          <a:lstStyle/>
          <a:p>
            <a:pPr algn="just">
              <a:lnSpc>
                <a:spcPct val="107000"/>
              </a:lnSpc>
              <a:spcAft>
                <a:spcPts val="800"/>
              </a:spcAft>
            </a:pPr>
            <a:r>
              <a:rPr lang="id-ID" sz="18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E.Solusi</a:t>
            </a:r>
            <a:r>
              <a:rPr lang="id-ID"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dan Pendekatan untuk Mengatasi Tantangan Pajak dalam E-</a:t>
            </a:r>
            <a:r>
              <a:rPr lang="id-ID" sz="18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Commerce</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Beberapa langkah yang dapat diambil untuk mengatasi tantangan pajak dalam e-</a:t>
            </a:r>
            <a:r>
              <a:rPr lang="id-ID" sz="18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commerce</a:t>
            </a: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meliputi:</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Pengembangan Aturan Perpajakan Global: Penerapan pedoman internasional yang seragam untuk pemungutan pajak atas transaksi digital, guna mengurangi kesenjangan antara berbagai negara.</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Peningkatan Kerja Sama Internasional: Negara-negara perlu memperkuat kerja sama dalam hal pertukaran informasi pajak dan penghindaran </a:t>
            </a:r>
            <a:r>
              <a:rPr lang="id-ID" sz="18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penghindaran</a:t>
            </a: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pajak lintas negara.</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Digitalisasi Sistem Pajak: Pengembangan sistem perpajakan yang lebih adaptif terhadap perkembangan teknologi digital, seperti penggunaan teknologi </a:t>
            </a:r>
            <a:r>
              <a:rPr lang="id-ID" sz="18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blockchain</a:t>
            </a: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untuk meningkatkan transparansi dan efisiensi pemungutan pajak.</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pP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800"/>
              </a:spcAft>
            </a:pPr>
            <a:r>
              <a:rPr lang="id-ID"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id-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id-ID" dirty="0">
              <a:solidFill>
                <a:schemeClr val="tx1"/>
              </a:solidFill>
            </a:endParaRPr>
          </a:p>
        </p:txBody>
      </p:sp>
    </p:spTree>
    <p:extLst>
      <p:ext uri="{BB962C8B-B14F-4D97-AF65-F5344CB8AC3E}">
        <p14:creationId xmlns:p14="http://schemas.microsoft.com/office/powerpoint/2010/main" val="302075859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2957</TotalTime>
  <Words>543</Words>
  <Application>Microsoft Office PowerPoint</Application>
  <PresentationFormat>Tampilan Layar (4:3)</PresentationFormat>
  <Paragraphs>31</Paragraphs>
  <Slides>7</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7</vt:i4>
      </vt:variant>
    </vt:vector>
  </HeadingPairs>
  <TitlesOfParts>
    <vt:vector size="13"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Sabrina Helen Putri</cp:lastModifiedBy>
  <cp:revision>444</cp:revision>
  <cp:lastPrinted>2017-08-29T02:54:51Z</cp:lastPrinted>
  <dcterms:created xsi:type="dcterms:W3CDTF">2010-04-18T12:06:30Z</dcterms:created>
  <dcterms:modified xsi:type="dcterms:W3CDTF">2024-12-23T02:51:25Z</dcterms:modified>
</cp:coreProperties>
</file>