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56" r:id="rId3"/>
    <p:sldId id="279" r:id="rId5"/>
    <p:sldId id="317" r:id="rId6"/>
    <p:sldId id="301" r:id="rId7"/>
    <p:sldId id="325" r:id="rId8"/>
    <p:sldId id="326" r:id="rId9"/>
    <p:sldId id="327" r:id="rId10"/>
    <p:sldId id="328" r:id="rId11"/>
    <p:sldId id="329" r:id="rId12"/>
    <p:sldId id="318" r:id="rId13"/>
    <p:sldId id="289" r:id="rId14"/>
    <p:sldId id="275" r:id="rId15"/>
  </p:sldIdLst>
  <p:sldSz cx="9144000" cy="6858000" type="screen4x3"/>
  <p:notesSz cx="9144000" cy="6858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Arial" panose="020B0604020202090204" pitchFamily="34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Arial" panose="020B0604020202090204" pitchFamily="34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Arial" panose="020B0604020202090204" pitchFamily="34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Arial" panose="020B0604020202090204" pitchFamily="34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Arial" panose="020B0604020202090204" pitchFamily="34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Arial" panose="020B0604020202090204" pitchFamily="34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Arial" panose="020B0604020202090204" pitchFamily="34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Arial" panose="020B0604020202090204" pitchFamily="34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Arial" panose="020B0604020202090204" pitchFamily="34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41"/>
  </p:normalViewPr>
  <p:slideViewPr>
    <p:cSldViewPr showGuides="1">
      <p:cViewPr varScale="1">
        <p:scale>
          <a:sx n="72" d="100"/>
          <a:sy n="72" d="100"/>
        </p:scale>
        <p:origin x="1326" y="54"/>
      </p:cViewPr>
      <p:guideLst>
        <p:guide orient="horz" pos="214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C9CFF3-854F-4396-8DA3-74A0D8E286C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85AF5A-07A2-48DD-8D68-73C7F89B54B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12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36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id-ID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7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5" name="Shape 8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>
            <a:noFill/>
          </a:ln>
        </p:spPr>
        <p:txBody>
          <a:bodyPr wrap="square" lIns="91425" tIns="91425" rIns="91425" bIns="91425" anchor="ctr"/>
          <a:p>
            <a:pPr lvl="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hape 8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>
              <a:gd name="txL" fmla="*/ 0 w 120000"/>
              <a:gd name="txT" fmla="*/ 0 h 120000"/>
              <a:gd name="txR" fmla="*/ 120000 w 120000"/>
              <a:gd name="txB" fmla="*/ 120000 h 120000"/>
            </a:gdLst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txL" t="txT" r="txR" b="txB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>
                <a:alpha val="100000"/>
              </a:srgbClr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 indent="-285750"/>
            <a:r>
              <a:rPr lang="en-US" altLang="en-US" dirty="0"/>
              <a:t>Second level</a:t>
            </a:r>
            <a:endParaRPr lang="en-US" altLang="en-US" dirty="0"/>
          </a:p>
          <a:p>
            <a:pPr lvl="2" indent="-228600"/>
            <a:r>
              <a:rPr lang="en-US" altLang="en-US" dirty="0"/>
              <a:t>Third level</a:t>
            </a:r>
            <a:endParaRPr lang="en-US" altLang="en-US" dirty="0"/>
          </a:p>
          <a:p>
            <a:pPr lvl="3" indent="-228600"/>
            <a:r>
              <a:rPr lang="en-US" altLang="en-US" dirty="0"/>
              <a:t>Fourth level</a:t>
            </a:r>
            <a:endParaRPr lang="en-US" altLang="en-US" dirty="0"/>
          </a:p>
          <a:p>
            <a:pPr lvl="4" indent="-228600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4E8D2B-C86B-47F7-83E5-8547BF14DF5B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Kewirausahaan dan Perencanaan Bisnis 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AF67B-DBD5-46C9-8CF1-AD202B0AB99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9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9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098" name="Picture 2" descr="D:\Picture\logo ibi sm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0" y="0"/>
            <a:ext cx="1577975" cy="157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1187450" y="2742248"/>
            <a:ext cx="748982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ID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Calibri" pitchFamily="34" charset="0"/>
                <a:cs typeface="Times New Roman" panose="02020503050405090304" pitchFamily="18" charset="0"/>
                <a:sym typeface="+mn-ea"/>
              </a:rPr>
              <a:t>INTERFACING PERIPHERAL</a:t>
            </a:r>
            <a:endParaRPr kumimoji="0" lang="en-US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90204" pitchFamily="34" charset="0"/>
              <a:ea typeface="+mn-ea"/>
              <a:cs typeface="Arial" panose="020B0604020202090204" pitchFamily="34" charset="0"/>
              <a:sym typeface="+mn-ea"/>
            </a:endParaRPr>
          </a:p>
        </p:txBody>
      </p:sp>
      <p:sp>
        <p:nvSpPr>
          <p:cNvPr id="9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124200" y="6499225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Rectangle 7"/>
          <p:cNvSpPr txBox="1"/>
          <p:nvPr/>
        </p:nvSpPr>
        <p:spPr>
          <a:xfrm>
            <a:off x="1187450" y="1127125"/>
            <a:ext cx="5899150" cy="1146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604020202090204" pitchFamily="34" charset="0"/>
              <a:buNone/>
            </a:pPr>
            <a:r>
              <a:rPr lang="en-US" altLang="zh-CN" sz="2000" u="sng" dirty="0">
                <a:solidFill>
                  <a:srgbClr val="0070C0"/>
                </a:solidFill>
                <a:latin typeface="Calibri" pitchFamily="34" charset="0"/>
              </a:rPr>
              <a:t>Materi Pembelajaran</a:t>
            </a:r>
            <a:r>
              <a:rPr lang="en-US" altLang="zh-CN" sz="3200" dirty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en-US" altLang="zh-CN" sz="3200" dirty="0">
              <a:solidFill>
                <a:srgbClr val="0070C0"/>
              </a:solidFill>
              <a:latin typeface="Calibri" pitchFamily="34" charset="0"/>
            </a:endParaRPr>
          </a:p>
          <a:p>
            <a:pPr indent="0" eaLnBrk="0" hangingPunct="0">
              <a:spcBef>
                <a:spcPct val="20000"/>
              </a:spcBef>
              <a:buFont typeface="Arial" panose="020B0604020202090204" pitchFamily="34" charset="0"/>
              <a:buNone/>
            </a:pPr>
            <a:r>
              <a:rPr lang="en-US" sz="3200" dirty="0">
                <a:solidFill>
                  <a:srgbClr val="0070C0"/>
                </a:solidFill>
                <a:latin typeface="Calibri" pitchFamily="34" charset="0"/>
              </a:rPr>
              <a:t>Matakuliah :</a:t>
            </a:r>
            <a:endParaRPr lang="en-US" sz="32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103" name="Rectangle 7"/>
          <p:cNvSpPr txBox="1"/>
          <p:nvPr/>
        </p:nvSpPr>
        <p:spPr>
          <a:xfrm>
            <a:off x="1222375" y="3387725"/>
            <a:ext cx="5365750" cy="4889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604020202090204" pitchFamily="34" charset="0"/>
              <a:buNone/>
            </a:pPr>
            <a:r>
              <a:rPr lang="en-US" sz="2000" dirty="0">
                <a:solidFill>
                  <a:srgbClr val="404040"/>
                </a:solidFill>
                <a:latin typeface="Calibri" pitchFamily="34" charset="0"/>
              </a:rPr>
              <a:t>Kode Matakuliah : SKO 20416</a:t>
            </a:r>
            <a:endParaRPr lang="en-US" sz="2000" dirty="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4104" name="Rectangle 7"/>
          <p:cNvSpPr txBox="1"/>
          <p:nvPr/>
        </p:nvSpPr>
        <p:spPr>
          <a:xfrm>
            <a:off x="1187450" y="4829175"/>
            <a:ext cx="6302375" cy="9445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604020202090204" pitchFamily="34" charset="0"/>
              <a:buNone/>
            </a:pPr>
            <a:r>
              <a:rPr lang="en-ID" altLang="x-none" sz="1800" dirty="0">
                <a:solidFill>
                  <a:srgbClr val="0D0D0D"/>
                </a:solidFill>
                <a:latin typeface="Calibri" pitchFamily="34" charset="0"/>
              </a:rPr>
              <a:t>Dosen Pengampu </a:t>
            </a:r>
            <a:r>
              <a:rPr lang="en-US" altLang="en-ID" sz="1800" dirty="0">
                <a:solidFill>
                  <a:srgbClr val="0D0D0D"/>
                </a:solidFill>
                <a:latin typeface="Calibri" pitchFamily="34" charset="0"/>
              </a:rPr>
              <a:t>Matakuliah</a:t>
            </a:r>
            <a:r>
              <a:rPr lang="en-ID" altLang="x-none" sz="1800" dirty="0">
                <a:solidFill>
                  <a:srgbClr val="0D0D0D"/>
                </a:solidFill>
                <a:latin typeface="Calibri" pitchFamily="34" charset="0"/>
              </a:rPr>
              <a:t>:</a:t>
            </a: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 </a:t>
            </a:r>
            <a:endParaRPr lang="en-ID" altLang="x-none" sz="2400" dirty="0">
              <a:solidFill>
                <a:srgbClr val="0D0D0D"/>
              </a:solidFill>
              <a:latin typeface="Calibri" pitchFamily="34" charset="0"/>
            </a:endParaRPr>
          </a:p>
          <a:p>
            <a:pPr indent="0" eaLnBrk="0" hangingPunct="0">
              <a:spcBef>
                <a:spcPct val="20000"/>
              </a:spcBef>
              <a:buFont typeface="Arial" panose="020B0604020202090204" pitchFamily="34" charset="0"/>
              <a:buNone/>
            </a:pP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Bayu Nugroho, </a:t>
            </a:r>
            <a:r>
              <a:rPr lang="en-US" altLang="en-ID" sz="2400" dirty="0">
                <a:solidFill>
                  <a:srgbClr val="0D0D0D"/>
                </a:solidFill>
                <a:latin typeface="Calibri" pitchFamily="34" charset="0"/>
              </a:rPr>
              <a:t>S.Kom., </a:t>
            </a:r>
            <a:r>
              <a:rPr lang="en-ID" altLang="x-none" sz="2400" dirty="0">
                <a:solidFill>
                  <a:srgbClr val="0D0D0D"/>
                </a:solidFill>
                <a:latin typeface="Calibri" pitchFamily="34" charset="0"/>
              </a:rPr>
              <a:t>M.Eng</a:t>
            </a:r>
            <a:endParaRPr lang="en-ID" altLang="x-none" sz="2400" dirty="0">
              <a:solidFill>
                <a:srgbClr val="0D0D0D"/>
              </a:solidFill>
              <a:latin typeface="Calibri" pitchFamily="34" charset="0"/>
            </a:endParaRPr>
          </a:p>
        </p:txBody>
      </p:sp>
      <p:sp>
        <p:nvSpPr>
          <p:cNvPr id="4105" name="Rectangle 7"/>
          <p:cNvSpPr txBox="1"/>
          <p:nvPr/>
        </p:nvSpPr>
        <p:spPr>
          <a:xfrm>
            <a:off x="1187450" y="298450"/>
            <a:ext cx="3062288" cy="384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 eaLnBrk="0" hangingPunct="0">
              <a:spcBef>
                <a:spcPct val="20000"/>
              </a:spcBef>
              <a:buFont typeface="Arial" panose="020B0604020202090204" pitchFamily="34" charset="0"/>
              <a:buNone/>
            </a:pPr>
            <a:r>
              <a:rPr lang="en-US" altLang="en-ID" sz="1800" b="1" dirty="0">
                <a:solidFill>
                  <a:srgbClr val="595959"/>
                </a:solidFill>
                <a:latin typeface="Arial Narrow Bold" panose="020B0606020202030204" charset="0"/>
              </a:rPr>
              <a:t>Bahan Ajar</a:t>
            </a:r>
            <a:endParaRPr lang="en-US" altLang="en-ID" sz="1800" b="1" u="sng" dirty="0">
              <a:solidFill>
                <a:srgbClr val="595959"/>
              </a:solidFill>
              <a:latin typeface="Arial Narrow Bold" panose="020B0606020202030204" charset="0"/>
            </a:endParaRPr>
          </a:p>
        </p:txBody>
      </p:sp>
      <p:sp>
        <p:nvSpPr>
          <p:cNvPr id="3" name="Rectangle 7"/>
          <p:cNvSpPr txBox="1"/>
          <p:nvPr/>
        </p:nvSpPr>
        <p:spPr>
          <a:xfrm>
            <a:off x="1222375" y="3981450"/>
            <a:ext cx="5365750" cy="4889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None/>
            </a:pPr>
            <a:r>
              <a:rPr kumimoji="0" lang="en-US" sz="2400" b="0" i="0" u="none" strike="noStrike" kern="1200" cap="none" spc="0" normalizeH="0" baseline="0" noProof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Arial" panose="020B0604020202090204" pitchFamily="34" charset="0"/>
                <a:sym typeface="+mn-ea"/>
              </a:rPr>
              <a:t>Prodi : SISTEM KOMPUTER</a:t>
            </a:r>
            <a:endParaRPr kumimoji="0" lang="en-US" sz="2400" b="0" i="0" u="none" strike="noStrike" kern="1200" cap="none" spc="0" normalizeH="0" baseline="0" noProof="1" dirty="0">
              <a:solidFill>
                <a:schemeClr val="accent6">
                  <a:lumMod val="75000"/>
                </a:schemeClr>
              </a:solidFill>
              <a:latin typeface="+mn-lt"/>
              <a:ea typeface="Arial" panose="020B0604020202090204" pitchFamily="34" charset="0"/>
              <a:cs typeface="Arial" panose="020B0604020202090204" pitchFamily="34" charset="0"/>
              <a:sym typeface="+mn-e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330" y="332740"/>
            <a:ext cx="2217420" cy="91313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604020202090204" pitchFamily="34" charset="0"/>
                <a:sym typeface="Arial" panose="020B0604020202090204" pitchFamily="34" charset="0"/>
              </a:rPr>
              <a:t>Chapter 8</a:t>
            </a:r>
            <a:endParaRPr lang="en-US" altLang="en-US" sz="1400" b="1" u="sng" dirty="0">
              <a:latin typeface="Arial" panose="020B0604020202090204" pitchFamily="34" charset="0"/>
              <a:ea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The continue Statement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416685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With the continue statement we can stop the current iteration of the loop, and continue with the next:</a:t>
            </a:r>
            <a:endParaRPr lang="en-US" sz="2400"/>
          </a:p>
        </p:txBody>
      </p:sp>
      <p:pic>
        <p:nvPicPr>
          <p:cNvPr id="3" name="Picture 2" descr="Screen Shot 2022-02-01 at 07.14.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2500" y="2751455"/>
            <a:ext cx="4699000" cy="2819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604020202090204" pitchFamily="34" charset="0"/>
                <a:sym typeface="Arial" panose="020B0604020202090204" pitchFamily="34" charset="0"/>
              </a:rPr>
              <a:t>Chapter 8</a:t>
            </a:r>
            <a:endParaRPr lang="en-US" altLang="en-US" sz="1400" b="1" u="sng" dirty="0">
              <a:latin typeface="Arial" panose="020B0604020202090204" pitchFamily="34" charset="0"/>
              <a:ea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8605" y="714375"/>
            <a:ext cx="8608695" cy="2331085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Tugas Mandiri (teori):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1400" dirty="0"/>
              <a:t> </a:t>
            </a:r>
            <a:endParaRPr lang="en-US" sz="1400" dirty="0"/>
          </a:p>
          <a:p>
            <a:pPr marL="514350" indent="-514350">
              <a:spcBef>
                <a:spcPct val="0"/>
              </a:spcBef>
              <a:buClr>
                <a:schemeClr val="accent2"/>
              </a:buClr>
              <a:buSzPct val="60000"/>
              <a:buAutoNum type="arabicPeriod"/>
            </a:pPr>
            <a:r>
              <a:rPr lang="en-US" sz="2400" dirty="0"/>
              <a:t>A for loop is a count-controlled loop, and a while loop is a condition-controlled loop. True or false? Explained.</a:t>
            </a:r>
            <a:endParaRPr lang="en-US" sz="2400" dirty="0"/>
          </a:p>
          <a:p>
            <a:pPr marL="514350" indent="-514350">
              <a:spcBef>
                <a:spcPct val="0"/>
              </a:spcBef>
              <a:buClr>
                <a:schemeClr val="accent2"/>
              </a:buClr>
              <a:buSzPct val="60000"/>
              <a:buAutoNum type="arabicPeriod"/>
            </a:pPr>
            <a:r>
              <a:rPr lang="en-US" sz="2400" dirty="0"/>
              <a:t>I am running my Python script, and it is stuck in an infinite loop! What do I do?</a:t>
            </a:r>
            <a:endParaRPr lang="en-US" sz="24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hape 81"/>
          <p:cNvSpPr>
            <a:spLocks noGrp="1"/>
          </p:cNvSpPr>
          <p:nvPr/>
        </p:nvSpPr>
        <p:spPr>
          <a:xfrm>
            <a:off x="268605" y="4033520"/>
            <a:ext cx="8608695" cy="18999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25" tIns="45700" rIns="91425" bIns="4570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800" b="1" dirty="0"/>
              <a:t>Tugas Mandiri (prakt):</a:t>
            </a:r>
            <a:endParaRPr lang="en-US" sz="2800" b="1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1000" dirty="0"/>
              <a:t> </a:t>
            </a:r>
            <a:endParaRPr lang="en-US" sz="28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2400" dirty="0"/>
              <a:t>Tuliskan script program python</a:t>
            </a:r>
            <a:r>
              <a:rPr lang="en-US" sz="2400" b="1" dirty="0">
                <a:sym typeface="+mn-ea"/>
              </a:rPr>
              <a:t> </a:t>
            </a:r>
            <a:r>
              <a:rPr lang="en-US" sz="2400" dirty="0"/>
              <a:t>untuk menghidupkan 6 buah LED secara bergantian di Raspberry Pi menggunakan fungsi </a:t>
            </a:r>
            <a:r>
              <a:rPr lang="en-US" sz="2400" b="1" dirty="0"/>
              <a:t>Loops</a:t>
            </a:r>
            <a:r>
              <a:rPr lang="en-US" sz="2400" dirty="0"/>
              <a:t> dengan beberapa kali pengulangan.</a:t>
            </a:r>
            <a:endParaRPr lang="en-US" sz="2400" dirty="0"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3500430" y="2629326"/>
            <a:ext cx="2428892" cy="1362075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end</a:t>
            </a:r>
            <a:endParaRPr kumimoji="0" lang="en-US" sz="7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4339" name="Date Placeholder 3"/>
          <p:cNvSpPr>
            <a:spLocks noGrp="1"/>
          </p:cNvSpPr>
          <p:nvPr>
            <p:ph type="dt" sz="half" idx="10"/>
          </p:nvPr>
        </p:nvSpPr>
        <p:spPr>
          <a:noFill/>
          <a:ln>
            <a:noFill/>
          </a:ln>
        </p:spPr>
        <p:txBody>
          <a:bodyPr wrap="square" lIns="91440" tIns="45720" rIns="91440" bIns="4572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90204" pitchFamily="34" charset="0"/>
                <a:ea typeface="Arial" panose="020B060402020209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90204" pitchFamily="34" charset="0"/>
                <a:ea typeface="Arial" panose="020B060402020209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90204" pitchFamily="34" charset="0"/>
                <a:ea typeface="Arial" panose="020B060402020209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90204" pitchFamily="34" charset="0"/>
                <a:ea typeface="Arial" panose="020B060402020209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90204" pitchFamily="34" charset="0"/>
                <a:ea typeface="Arial" panose="020B0604020202090204" pitchFamily="34" charset="0"/>
                <a:cs typeface="+mn-cs"/>
              </a:defRPr>
            </a:lvl5pPr>
          </a:lstStyle>
          <a:p>
            <a:pPr lvl="0" indent="0" eaLnBrk="1" hangingPunct="1"/>
            <a:r>
              <a:rPr lang="en-US" altLang="en-US" sz="1200" dirty="0">
                <a:solidFill>
                  <a:srgbClr val="898989"/>
                </a:solidFill>
                <a:latin typeface="Calibri" pitchFamily="34" charset="0"/>
              </a:rPr>
              <a:t>*</a:t>
            </a:r>
            <a:endParaRPr lang="en-US" altLang="en-US" sz="1200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Shape 80"/>
          <p:cNvSpPr>
            <a:spLocks noGrp="1"/>
          </p:cNvSpPr>
          <p:nvPr>
            <p:ph type="title"/>
          </p:nvPr>
        </p:nvSpPr>
        <p:spPr>
          <a:xfrm>
            <a:off x="395288" y="85534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3200" b="1" u="sng" dirty="0">
                <a:latin typeface="Arial" panose="020B0604020202090204" pitchFamily="34" charset="0"/>
                <a:sym typeface="Arial" panose="020B0604020202090204" pitchFamily="34" charset="0"/>
              </a:rPr>
              <a:t>Tables of Content</a:t>
            </a:r>
            <a:endParaRPr lang="en-US" altLang="en-US" sz="3200" b="1" u="sng" dirty="0">
              <a:latin typeface="Arial" panose="020B0604020202090204" pitchFamily="34" charset="0"/>
              <a:ea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8194" name="Shape 81"/>
          <p:cNvSpPr>
            <a:spLocks noGrp="1"/>
          </p:cNvSpPr>
          <p:nvPr>
            <p:ph idx="1"/>
          </p:nvPr>
        </p:nvSpPr>
        <p:spPr>
          <a:xfrm>
            <a:off x="395605" y="1506220"/>
            <a:ext cx="8608695" cy="4264025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Python Loops</a:t>
            </a:r>
            <a:endParaRPr lang="en-US" sz="3000" dirty="0"/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- </a:t>
            </a:r>
            <a:r>
              <a:rPr lang="en-US" sz="3000" dirty="0">
                <a:sym typeface="+mn-ea"/>
              </a:rPr>
              <a:t>The while Loop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The break Statement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The continue Statement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The else Statement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Python For Loops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Looping Through a String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The break Statement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- The continue Statement</a:t>
            </a:r>
            <a:endParaRPr lang="en-US" sz="3000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>
                <a:sym typeface="+mn-ea"/>
              </a:rPr>
              <a:t>Tugas Mandiri</a:t>
            </a:r>
            <a:endParaRPr lang="zh-CN" altLang="x-none" sz="3000">
              <a:solidFill>
                <a:srgbClr val="000000"/>
              </a:solidFill>
              <a:cs typeface="SimSun" charset="0"/>
              <a:sym typeface="Arial" panose="020B060402020209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ClrTx/>
              <a:buSzPct val="25000"/>
              <a:buNone/>
            </a:pPr>
            <a:r>
              <a:rPr lang="en-US" sz="3000" i="1" dirty="0">
                <a:solidFill>
                  <a:srgbClr val="000000"/>
                </a:solidFill>
                <a:latin typeface="Arial" panose="020B0604020202090204" pitchFamily="34" charset="0"/>
                <a:sym typeface="Arial" panose="020B0604020202090204" pitchFamily="34" charset="0"/>
              </a:rPr>
              <a:t>	</a:t>
            </a:r>
            <a:endParaRPr lang="en-US" sz="3000" i="1" dirty="0">
              <a:solidFill>
                <a:srgbClr val="000000"/>
              </a:solidFill>
              <a:latin typeface="Arial" panose="020B0604020202090204" pitchFamily="34" charset="0"/>
              <a:ea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1" name="Shape 80"/>
          <p:cNvSpPr>
            <a:spLocks noGrp="1"/>
          </p:cNvSpPr>
          <p:nvPr/>
        </p:nvSpPr>
        <p:spPr>
          <a:xfrm>
            <a:off x="395288" y="339725"/>
            <a:ext cx="8229600" cy="650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25" tIns="45700" rIns="91425" bIns="457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604020202090204" pitchFamily="34" charset="0"/>
                <a:sym typeface="Arial" panose="020B0604020202090204" pitchFamily="34" charset="0"/>
              </a:rPr>
              <a:t>Chapter 8</a:t>
            </a:r>
            <a:endParaRPr lang="en-US" altLang="en-US" sz="1400" b="1" u="sng" dirty="0">
              <a:latin typeface="Arial" panose="020B0604020202090204" pitchFamily="34" charset="0"/>
              <a:ea typeface="Arial" panose="020B0604020202090204" pitchFamily="34" charset="0"/>
              <a:sym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604020202090204" pitchFamily="34" charset="0"/>
                <a:sym typeface="Arial" panose="020B0604020202090204" pitchFamily="34" charset="0"/>
              </a:rPr>
              <a:t>Chapter 8</a:t>
            </a:r>
            <a:endParaRPr lang="en-US" altLang="en-US" sz="1400" b="1" u="sng" dirty="0">
              <a:latin typeface="Arial" panose="020B0604020202090204" pitchFamily="34" charset="0"/>
              <a:ea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The while Loop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416685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With the while loop we can execute a set of statements as long as a condition is true</a:t>
            </a:r>
            <a:endParaRPr lang="en-US" sz="2400"/>
          </a:p>
        </p:txBody>
      </p:sp>
      <p:pic>
        <p:nvPicPr>
          <p:cNvPr id="3" name="Picture 2" descr="Screen Shot 2022-02-01 at 07.02.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5410" y="2618105"/>
            <a:ext cx="3796030" cy="298069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604020202090204" pitchFamily="34" charset="0"/>
                <a:sym typeface="Arial" panose="020B0604020202090204" pitchFamily="34" charset="0"/>
              </a:rPr>
              <a:t>Chapter 8</a:t>
            </a:r>
            <a:endParaRPr lang="en-US" altLang="en-US" sz="1400" b="1" u="sng" dirty="0">
              <a:latin typeface="Arial" panose="020B0604020202090204" pitchFamily="34" charset="0"/>
              <a:ea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The break Statement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416685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With the break statement we can stop the loop even if the while condition is true:</a:t>
            </a:r>
            <a:endParaRPr lang="en-US" sz="2400"/>
          </a:p>
        </p:txBody>
      </p:sp>
      <p:pic>
        <p:nvPicPr>
          <p:cNvPr id="10" name="Picture 9" descr="Screen Shot 2022-02-01 at 07.03.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5625" y="2517140"/>
            <a:ext cx="2628900" cy="3124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604020202090204" pitchFamily="34" charset="0"/>
                <a:sym typeface="Arial" panose="020B0604020202090204" pitchFamily="34" charset="0"/>
              </a:rPr>
              <a:t>Chapter 8</a:t>
            </a:r>
            <a:endParaRPr lang="en-US" altLang="en-US" sz="1400" b="1" u="sng" dirty="0">
              <a:latin typeface="Arial" panose="020B0604020202090204" pitchFamily="34" charset="0"/>
              <a:ea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The continue Statement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416685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With the continue statement we can stop the current iteration, and continue with the next:</a:t>
            </a:r>
            <a:endParaRPr lang="en-US" sz="2400"/>
          </a:p>
        </p:txBody>
      </p:sp>
      <p:pic>
        <p:nvPicPr>
          <p:cNvPr id="2" name="Picture 1" descr="Screen Shot 2022-02-01 at 07.04.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2375" y="2571750"/>
            <a:ext cx="4177665" cy="344868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604020202090204" pitchFamily="34" charset="0"/>
                <a:sym typeface="Arial" panose="020B0604020202090204" pitchFamily="34" charset="0"/>
              </a:rPr>
              <a:t>Chapter 8</a:t>
            </a:r>
            <a:endParaRPr lang="en-US" altLang="en-US" sz="1400" b="1" u="sng" dirty="0">
              <a:latin typeface="Arial" panose="020B0604020202090204" pitchFamily="34" charset="0"/>
              <a:ea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The else Statement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416685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With the else statement we can run a block of code once when the condition no longer is true:</a:t>
            </a:r>
            <a:endParaRPr lang="en-US" sz="2400"/>
          </a:p>
        </p:txBody>
      </p:sp>
      <p:pic>
        <p:nvPicPr>
          <p:cNvPr id="3" name="Picture 2" descr="Screen Shot 2022-02-01 at 07.06.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3775" y="2658745"/>
            <a:ext cx="4635500" cy="3086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604020202090204" pitchFamily="34" charset="0"/>
                <a:sym typeface="Arial" panose="020B0604020202090204" pitchFamily="34" charset="0"/>
              </a:rPr>
              <a:t>Chapter 8</a:t>
            </a:r>
            <a:endParaRPr lang="en-US" altLang="en-US" sz="1400" b="1" u="sng" dirty="0">
              <a:latin typeface="Arial" panose="020B0604020202090204" pitchFamily="34" charset="0"/>
              <a:ea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Python For Loops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308735"/>
            <a:ext cx="85890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A for loop is used for iterating over a sequence (that is either a list, a tuple, a dictionary, a set, or a string).This is less like the for keyword in other programming languages, and works more like an iterator method as found in other object-orientated programming languages.</a:t>
            </a:r>
            <a:endParaRPr lang="en-US" sz="2400"/>
          </a:p>
          <a:p>
            <a:endParaRPr lang="en-US" sz="1200"/>
          </a:p>
          <a:p>
            <a:r>
              <a:rPr lang="en-US" sz="2400"/>
              <a:t>With the for loop we can execute a set of statements, once for each item in a list, tuple, set etc.</a:t>
            </a:r>
            <a:endParaRPr lang="en-US" sz="2400"/>
          </a:p>
        </p:txBody>
      </p:sp>
      <p:pic>
        <p:nvPicPr>
          <p:cNvPr id="2" name="Picture 1" descr="Screen Shot 2022-02-01 at 07.07.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2955" y="4296410"/>
            <a:ext cx="4660900" cy="2273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604020202090204" pitchFamily="34" charset="0"/>
                <a:sym typeface="Arial" panose="020B0604020202090204" pitchFamily="34" charset="0"/>
              </a:rPr>
              <a:t>Chapter 8</a:t>
            </a:r>
            <a:endParaRPr lang="en-US" altLang="en-US" sz="1400" b="1" u="sng" dirty="0">
              <a:latin typeface="Arial" panose="020B0604020202090204" pitchFamily="34" charset="0"/>
              <a:ea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Looping Through a String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308735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Even strings are iterable objects, they contain a sequence of characters:</a:t>
            </a:r>
            <a:endParaRPr lang="en-US" sz="2400"/>
          </a:p>
        </p:txBody>
      </p:sp>
      <p:pic>
        <p:nvPicPr>
          <p:cNvPr id="3" name="Picture 2" descr="Screen Shot 2022-02-01 at 07.10.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6915" y="2743200"/>
            <a:ext cx="5112385" cy="217106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Shape 80"/>
          <p:cNvSpPr>
            <a:spLocks noGrp="1"/>
          </p:cNvSpPr>
          <p:nvPr>
            <p:ph type="title"/>
          </p:nvPr>
        </p:nvSpPr>
        <p:spPr>
          <a:xfrm>
            <a:off x="268288" y="212725"/>
            <a:ext cx="8229600" cy="650875"/>
          </a:xfrm>
        </p:spPr>
        <p:txBody>
          <a:bodyPr vert="horz" wrap="square" lIns="91425" tIns="45700" rIns="91425" bIns="45700" anchor="ctr"/>
          <a:p>
            <a:pPr algn="l">
              <a:buClr>
                <a:srgbClr val="1F497D"/>
              </a:buClr>
              <a:buSzPct val="25000"/>
            </a:pPr>
            <a:r>
              <a:rPr lang="en-US" altLang="en-US" sz="1400" b="1" u="sng" dirty="0">
                <a:latin typeface="Arial" panose="020B0604020202090204" pitchFamily="34" charset="0"/>
                <a:sym typeface="Arial" panose="020B0604020202090204" pitchFamily="34" charset="0"/>
              </a:rPr>
              <a:t>Chapter 8</a:t>
            </a:r>
            <a:endParaRPr lang="en-US" altLang="en-US" sz="1400" b="1" u="sng" dirty="0">
              <a:latin typeface="Arial" panose="020B0604020202090204" pitchFamily="34" charset="0"/>
              <a:ea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10242" name="Shape 81"/>
          <p:cNvSpPr>
            <a:spLocks noGrp="1"/>
          </p:cNvSpPr>
          <p:nvPr>
            <p:ph idx="1"/>
          </p:nvPr>
        </p:nvSpPr>
        <p:spPr>
          <a:xfrm>
            <a:off x="267335" y="728345"/>
            <a:ext cx="8608695" cy="688340"/>
          </a:xfrm>
        </p:spPr>
        <p:txBody>
          <a:bodyPr vert="horz" wrap="square" lIns="91425" tIns="45700" rIns="91425" bIns="45700" anchor="t"/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r>
              <a:rPr lang="en-US" sz="3000" b="1" dirty="0">
                <a:sym typeface="+mn-ea"/>
              </a:rPr>
              <a:t>The break Statement</a:t>
            </a:r>
            <a:endParaRPr lang="en-US" sz="3000" b="1" dirty="0">
              <a:sym typeface="+mn-ea"/>
            </a:endParaRPr>
          </a:p>
          <a:p>
            <a:pPr marL="0" indent="0">
              <a:spcBef>
                <a:spcPct val="0"/>
              </a:spcBef>
              <a:buClr>
                <a:schemeClr val="accent2"/>
              </a:buClr>
              <a:buSzPct val="60000"/>
              <a:buNone/>
            </a:pPr>
            <a:endParaRPr sz="2800" b="1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95625" y="6497638"/>
            <a:ext cx="2895600" cy="365125"/>
          </a:xfrm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>
                <a:ln>
                  <a:noFill/>
                </a:ln>
                <a:effectLst/>
                <a:uLnTx/>
                <a:uFillTx/>
                <a:ea typeface="+mn-ea"/>
                <a:sym typeface="+mn-ea"/>
              </a:rPr>
              <a:t>Interfacing Peripheral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87020" y="1308735"/>
            <a:ext cx="85890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/>
              <a:t>With the break statement we can stop the loop before it has looped through all the items:</a:t>
            </a:r>
            <a:endParaRPr lang="en-US" sz="2400"/>
          </a:p>
        </p:txBody>
      </p:sp>
      <p:pic>
        <p:nvPicPr>
          <p:cNvPr id="2" name="Picture 1" descr="Screen Shot 2022-02-01 at 07.12.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3120" y="2649220"/>
            <a:ext cx="4957445" cy="296926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ags/tag1.xml><?xml version="1.0" encoding="utf-8"?>
<p:tagLst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2254</Words>
  <Application>WPS Writer</Application>
  <PresentationFormat>On-screen Show (4:3)</PresentationFormat>
  <Paragraphs>125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1" baseType="lpstr">
      <vt:lpstr>Arial</vt:lpstr>
      <vt:lpstr>SimSun</vt:lpstr>
      <vt:lpstr>Wingdings</vt:lpstr>
      <vt:lpstr>Calibri</vt:lpstr>
      <vt:lpstr>Helvetica Neue</vt:lpstr>
      <vt:lpstr>Book Antiqua</vt:lpstr>
      <vt:lpstr>Times New Roman</vt:lpstr>
      <vt:lpstr>Arial Narrow Bold</vt:lpstr>
      <vt:lpstr>SimSun</vt:lpstr>
      <vt:lpstr>宋体-简</vt:lpstr>
      <vt:lpstr>Arial Black</vt:lpstr>
      <vt:lpstr>苹方-简</vt:lpstr>
      <vt:lpstr>微软雅黑</vt:lpstr>
      <vt:lpstr>汉仪旗黑</vt:lpstr>
      <vt:lpstr>Arial Unicode MS</vt:lpstr>
      <vt:lpstr>SimSun</vt:lpstr>
      <vt:lpstr>Hiragino Sans GB</vt:lpstr>
      <vt:lpstr>Arial Bold</vt:lpstr>
      <vt:lpstr>Office Theme</vt:lpstr>
      <vt:lpstr>PowerPoint 演示文稿</vt:lpstr>
      <vt:lpstr>Tables of Content</vt:lpstr>
      <vt:lpstr>Chapter 7</vt:lpstr>
      <vt:lpstr>Chapter 4</vt:lpstr>
      <vt:lpstr>Chapter 8</vt:lpstr>
      <vt:lpstr>Chapter 8</vt:lpstr>
      <vt:lpstr>Chapter 8</vt:lpstr>
      <vt:lpstr>Chapter 8</vt:lpstr>
      <vt:lpstr>Chapter 8</vt:lpstr>
      <vt:lpstr>Chapter 7</vt:lpstr>
      <vt:lpstr>Chapter 1</vt:lpstr>
      <vt:lpstr>end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bayunugroho</cp:lastModifiedBy>
  <cp:revision>352</cp:revision>
  <dcterms:created xsi:type="dcterms:W3CDTF">2022-02-01T00:24:14Z</dcterms:created>
  <dcterms:modified xsi:type="dcterms:W3CDTF">2022-02-01T00:24:14Z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1033-3.2.0.6370</vt:lpwstr>
  </property>
</Properties>
</file>