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5"/>
  </p:normalViewPr>
  <p:slideViewPr>
    <p:cSldViewPr snapToGrid="0" snapToObjects="1">
      <p:cViewPr varScale="1">
        <p:scale>
          <a:sx n="105" d="100"/>
          <a:sy n="105" d="100"/>
        </p:scale>
        <p:origin x="20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D0E2-8004-F04C-A978-C2CBEE374ACF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78522AC-15A3-AF4F-9CC5-539C1E457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4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D0E2-8004-F04C-A978-C2CBEE374ACF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22AC-15A3-AF4F-9CC5-539C1E457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4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D0E2-8004-F04C-A978-C2CBEE374ACF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22AC-15A3-AF4F-9CC5-539C1E457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8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D0E2-8004-F04C-A978-C2CBEE374ACF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22AC-15A3-AF4F-9CC5-539C1E457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1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6BBD0E2-8004-F04C-A978-C2CBEE374ACF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78522AC-15A3-AF4F-9CC5-539C1E457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6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D0E2-8004-F04C-A978-C2CBEE374ACF}" type="datetimeFigureOut">
              <a:rPr lang="en-US" smtClean="0"/>
              <a:t>6/5/25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22AC-15A3-AF4F-9CC5-539C1E457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4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D0E2-8004-F04C-A978-C2CBEE374ACF}" type="datetimeFigureOut">
              <a:rPr lang="en-US" smtClean="0"/>
              <a:t>6/5/25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22AC-15A3-AF4F-9CC5-539C1E4571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3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D0E2-8004-F04C-A978-C2CBEE374ACF}" type="datetimeFigureOut">
              <a:rPr lang="en-US" smtClean="0"/>
              <a:t>6/5/25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22AC-15A3-AF4F-9CC5-539C1E4571D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21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D0E2-8004-F04C-A978-C2CBEE374ACF}" type="datetimeFigureOut">
              <a:rPr lang="en-US" smtClean="0"/>
              <a:t>6/5/25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22AC-15A3-AF4F-9CC5-539C1E457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2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D0E2-8004-F04C-A978-C2CBEE374ACF}" type="datetimeFigureOut">
              <a:rPr lang="en-US" smtClean="0"/>
              <a:t>6/5/25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22AC-15A3-AF4F-9CC5-539C1E457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9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D0E2-8004-F04C-A978-C2CBEE374ACF}" type="datetimeFigureOut">
              <a:rPr lang="en-US" smtClean="0"/>
              <a:t>6/5/25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22AC-15A3-AF4F-9CC5-539C1E457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1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6BBD0E2-8004-F04C-A978-C2CBEE374ACF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78522AC-15A3-AF4F-9CC5-539C1E457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985D0-D42F-F24F-9DBB-F8A948D99B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D" sz="3600" b="1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Desain Storage Pada Ruang </a:t>
            </a:r>
            <a:r>
              <a:rPr lang="en-ID" sz="3600" b="1" cap="non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Dapur</a:t>
            </a:r>
            <a:r>
              <a:rPr lang="en-ID" sz="3600" b="1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Ruang Tengah/ Dan Ruang </a:t>
            </a:r>
            <a:r>
              <a:rPr lang="en-ID" sz="3600" b="1" cap="non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Keluarga</a:t>
            </a:r>
            <a:endParaRPr lang="en-US" sz="3600" b="1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36AD57-ACD1-E642-BCFB-4D9A19C669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5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98C91-BA23-7A41-8059-B94EA0E4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Tujuan</a:t>
            </a:r>
            <a:r>
              <a:rPr lang="en-ID" b="1" dirty="0"/>
              <a:t> </a:t>
            </a:r>
            <a:r>
              <a:rPr lang="en-ID" b="1" dirty="0" err="1"/>
              <a:t>Pembelajaran</a:t>
            </a:r>
            <a:r>
              <a:rPr lang="en-ID" b="1" dirty="0"/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D9A03-C09F-F54F-89A7-2A5A7AB97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:</a:t>
            </a:r>
          </a:p>
          <a:p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dirty="0" err="1"/>
              <a:t>desain</a:t>
            </a:r>
            <a:r>
              <a:rPr lang="en-ID" dirty="0"/>
              <a:t> storage (</a:t>
            </a:r>
            <a:r>
              <a:rPr lang="en-ID" dirty="0" err="1"/>
              <a:t>penyimpanan</a:t>
            </a:r>
            <a:r>
              <a:rPr lang="en-ID" dirty="0"/>
              <a:t>)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ruang</a:t>
            </a:r>
            <a:r>
              <a:rPr lang="en-ID" dirty="0"/>
              <a:t>.</a:t>
            </a:r>
          </a:p>
          <a:p>
            <a:r>
              <a:rPr lang="en-ID" dirty="0" err="1"/>
              <a:t>Merancang</a:t>
            </a:r>
            <a:r>
              <a:rPr lang="en-ID" dirty="0"/>
              <a:t> </a:t>
            </a:r>
            <a:r>
              <a:rPr lang="en-ID" dirty="0" err="1"/>
              <a:t>mebel</a:t>
            </a:r>
            <a:r>
              <a:rPr lang="en-ID" dirty="0"/>
              <a:t> </a:t>
            </a:r>
            <a:r>
              <a:rPr lang="en-ID" dirty="0" err="1"/>
              <a:t>penyimpanan</a:t>
            </a:r>
            <a:r>
              <a:rPr lang="en-ID" dirty="0"/>
              <a:t> yang </a:t>
            </a:r>
            <a:r>
              <a:rPr lang="en-ID" dirty="0" err="1"/>
              <a:t>ergonomis</a:t>
            </a:r>
            <a:r>
              <a:rPr lang="en-ID" dirty="0"/>
              <a:t>, </a:t>
            </a:r>
            <a:r>
              <a:rPr lang="en-ID" dirty="0" err="1"/>
              <a:t>estetis</a:t>
            </a:r>
            <a:r>
              <a:rPr lang="en-ID" dirty="0"/>
              <a:t>, dan </a:t>
            </a:r>
            <a:r>
              <a:rPr lang="en-ID" dirty="0" err="1"/>
              <a:t>kontekstual</a:t>
            </a:r>
            <a:r>
              <a:rPr lang="en-ID" dirty="0"/>
              <a:t>.</a:t>
            </a:r>
          </a:p>
          <a:p>
            <a:r>
              <a:rPr lang="en-ID" dirty="0" err="1"/>
              <a:t>Menganalisis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 dan </a:t>
            </a:r>
            <a:r>
              <a:rPr lang="en-ID" dirty="0" err="1"/>
              <a:t>mengimplementasikannya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rancangan</a:t>
            </a:r>
            <a:r>
              <a:rPr lang="en-ID" dirty="0"/>
              <a:t> </a:t>
            </a:r>
            <a:r>
              <a:rPr lang="en-ID" dirty="0" err="1"/>
              <a:t>mebel</a:t>
            </a:r>
            <a:r>
              <a:rPr lang="en-ID" dirty="0"/>
              <a:t> storage.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7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8B623-8CC0-C84E-A267-89DD330F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Konsep</a:t>
            </a:r>
            <a:r>
              <a:rPr lang="en-ID" b="1" dirty="0"/>
              <a:t> Dasar Storage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3FEE1-2747-044C-B477-4C4B110C6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/>
              <a:t>Storage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unit </a:t>
            </a:r>
            <a:r>
              <a:rPr lang="en-ID" dirty="0" err="1"/>
              <a:t>penyimpanan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menata</a:t>
            </a:r>
            <a:r>
              <a:rPr lang="en-ID" dirty="0"/>
              <a:t> dan </a:t>
            </a:r>
            <a:r>
              <a:rPr lang="en-ID" dirty="0" err="1"/>
              <a:t>menyimpan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fungsional</a:t>
            </a:r>
            <a:r>
              <a:rPr lang="en-ID" dirty="0"/>
              <a:t> dan </a:t>
            </a:r>
            <a:r>
              <a:rPr lang="en-ID" dirty="0" err="1"/>
              <a:t>terorganisir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ruang</a:t>
            </a:r>
            <a:r>
              <a:rPr lang="en-ID" dirty="0"/>
              <a:t>. Storage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tertutup</a:t>
            </a:r>
            <a:r>
              <a:rPr lang="en-ID" dirty="0"/>
              <a:t> (</a:t>
            </a:r>
            <a:r>
              <a:rPr lang="en-ID" dirty="0" err="1"/>
              <a:t>lemari</a:t>
            </a:r>
            <a:r>
              <a:rPr lang="en-ID" dirty="0"/>
              <a:t>), </a:t>
            </a:r>
            <a:r>
              <a:rPr lang="en-ID" dirty="0" err="1"/>
              <a:t>terbuka</a:t>
            </a:r>
            <a:r>
              <a:rPr lang="en-ID" dirty="0"/>
              <a:t> (</a:t>
            </a:r>
            <a:r>
              <a:rPr lang="en-ID" dirty="0" err="1"/>
              <a:t>rak</a:t>
            </a:r>
            <a:r>
              <a:rPr lang="en-ID" dirty="0"/>
              <a:t>),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kombinasi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b="1" dirty="0" err="1"/>
              <a:t>Jenis</a:t>
            </a:r>
            <a:r>
              <a:rPr lang="en-ID" b="1" dirty="0"/>
              <a:t> storage </a:t>
            </a:r>
            <a:r>
              <a:rPr lang="en-ID" b="1" dirty="0" err="1"/>
              <a:t>secara</a:t>
            </a:r>
            <a:r>
              <a:rPr lang="en-ID" b="1" dirty="0"/>
              <a:t> </a:t>
            </a:r>
            <a:r>
              <a:rPr lang="en-ID" b="1" dirty="0" err="1"/>
              <a:t>umum</a:t>
            </a:r>
            <a:r>
              <a:rPr lang="en-ID" b="1" dirty="0"/>
              <a:t>:</a:t>
            </a:r>
            <a:endParaRPr lang="en-ID" dirty="0"/>
          </a:p>
          <a:p>
            <a:r>
              <a:rPr lang="en-ID" dirty="0"/>
              <a:t>Built-in (</a:t>
            </a:r>
            <a:r>
              <a:rPr lang="en-ID" dirty="0" err="1"/>
              <a:t>tertanam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dinding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elemen</a:t>
            </a:r>
            <a:r>
              <a:rPr lang="en-ID" dirty="0"/>
              <a:t> </a:t>
            </a:r>
            <a:r>
              <a:rPr lang="en-ID" dirty="0" err="1"/>
              <a:t>arsitektur</a:t>
            </a:r>
            <a:r>
              <a:rPr lang="en-ID" dirty="0"/>
              <a:t>)</a:t>
            </a:r>
          </a:p>
          <a:p>
            <a:r>
              <a:rPr lang="en-ID" dirty="0"/>
              <a:t>Freestanding (</a:t>
            </a:r>
            <a:r>
              <a:rPr lang="en-ID" dirty="0" err="1"/>
              <a:t>berdiri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)</a:t>
            </a:r>
          </a:p>
          <a:p>
            <a:r>
              <a:rPr lang="en-ID" dirty="0"/>
              <a:t>Modular (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dikombinasikan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disusun</a:t>
            </a:r>
            <a:r>
              <a:rPr lang="en-ID" dirty="0"/>
              <a:t> </a:t>
            </a:r>
            <a:r>
              <a:rPr lang="en-ID" dirty="0" err="1"/>
              <a:t>ulang</a:t>
            </a:r>
            <a:r>
              <a:rPr lang="en-ID" dirty="0"/>
              <a:t>)</a:t>
            </a:r>
          </a:p>
          <a:p>
            <a:r>
              <a:rPr lang="en-ID" dirty="0"/>
              <a:t>Mobile (</a:t>
            </a:r>
            <a:r>
              <a:rPr lang="en-ID" dirty="0" err="1"/>
              <a:t>beroda</a:t>
            </a:r>
            <a:r>
              <a:rPr lang="en-ID" dirty="0"/>
              <a:t>,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dipindah</a:t>
            </a:r>
            <a:r>
              <a:rPr lang="en-ID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7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F6BF43-ACC1-1F48-B9D5-708C85403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58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0F1553-CEA2-DF43-AFF5-B048630A6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1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0ADF-DF13-7947-801C-5DBFCCD4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09" y="280474"/>
            <a:ext cx="4384307" cy="51297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Storage Ruang </a:t>
            </a:r>
            <a:r>
              <a:rPr lang="en-US" sz="3600" dirty="0" err="1"/>
              <a:t>keluarga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B29CB-DBFD-C14C-AF06-F53DE9F83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036" y="100738"/>
            <a:ext cx="5407005" cy="66565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B7820D-5334-AB4D-ABDE-25D7DD2509C2}"/>
              </a:ext>
            </a:extLst>
          </p:cNvPr>
          <p:cNvSpPr/>
          <p:nvPr/>
        </p:nvSpPr>
        <p:spPr>
          <a:xfrm>
            <a:off x="282307" y="79345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2400" b="1" dirty="0" err="1"/>
              <a:t>Fungsi</a:t>
            </a:r>
            <a:r>
              <a:rPr lang="en-ID" sz="2400" b="1" dirty="0"/>
              <a:t>: </a:t>
            </a:r>
            <a:r>
              <a:rPr lang="en-ID" sz="2400" dirty="0" err="1"/>
              <a:t>Menyimpan</a:t>
            </a:r>
            <a:r>
              <a:rPr lang="en-ID" sz="2400" dirty="0"/>
              <a:t> </a:t>
            </a:r>
            <a:r>
              <a:rPr lang="en-ID" sz="2400" dirty="0" err="1"/>
              <a:t>barang</a:t>
            </a:r>
            <a:r>
              <a:rPr lang="en-ID" sz="2400" dirty="0"/>
              <a:t> </a:t>
            </a:r>
            <a:r>
              <a:rPr lang="en-ID" sz="2400" dirty="0" err="1"/>
              <a:t>kebutuhan</a:t>
            </a:r>
            <a:r>
              <a:rPr lang="en-ID" sz="2400" dirty="0"/>
              <a:t> </a:t>
            </a:r>
            <a:r>
              <a:rPr lang="en-ID" sz="2400" dirty="0" err="1"/>
              <a:t>bersama</a:t>
            </a:r>
            <a:r>
              <a:rPr lang="en-ID" sz="2400" dirty="0"/>
              <a:t> (</a:t>
            </a:r>
            <a:r>
              <a:rPr lang="en-ID" sz="2400" dirty="0" err="1"/>
              <a:t>mainan</a:t>
            </a:r>
            <a:r>
              <a:rPr lang="en-ID" sz="2400" dirty="0"/>
              <a:t> </a:t>
            </a:r>
            <a:r>
              <a:rPr lang="en-ID" sz="2400" dirty="0" err="1"/>
              <a:t>anak</a:t>
            </a:r>
            <a:r>
              <a:rPr lang="en-ID" sz="2400" dirty="0"/>
              <a:t>, </a:t>
            </a:r>
            <a:r>
              <a:rPr lang="en-ID" sz="2400" dirty="0" err="1"/>
              <a:t>selimut</a:t>
            </a:r>
            <a:r>
              <a:rPr lang="en-ID" sz="2400" dirty="0"/>
              <a:t>, </a:t>
            </a:r>
            <a:r>
              <a:rPr lang="en-ID" sz="2400" dirty="0" err="1"/>
              <a:t>buku</a:t>
            </a:r>
            <a:r>
              <a:rPr lang="en-ID" sz="2400" dirty="0"/>
              <a:t>), </a:t>
            </a:r>
            <a:r>
              <a:rPr lang="en-ID" sz="2400" dirty="0" err="1"/>
              <a:t>sekaligus</a:t>
            </a:r>
            <a:r>
              <a:rPr lang="en-ID" sz="2400" dirty="0"/>
              <a:t> </a:t>
            </a:r>
            <a:r>
              <a:rPr lang="en-ID" sz="2400" dirty="0" err="1"/>
              <a:t>berfungsi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tempat</a:t>
            </a:r>
            <a:r>
              <a:rPr lang="en-ID" sz="2400" dirty="0"/>
              <a:t> </a:t>
            </a:r>
            <a:r>
              <a:rPr lang="en-ID" sz="2400" dirty="0" err="1"/>
              <a:t>bersantai</a:t>
            </a:r>
            <a:r>
              <a:rPr lang="en-ID" sz="2400" dirty="0"/>
              <a:t> </a:t>
            </a:r>
            <a:r>
              <a:rPr lang="en-ID" sz="2400" dirty="0" err="1"/>
              <a:t>keluarga</a:t>
            </a:r>
            <a:r>
              <a:rPr lang="en-ID" sz="2400" dirty="0"/>
              <a:t>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EA0F69B-556D-274A-8B04-A7AC081FB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829814"/>
              </p:ext>
            </p:extLst>
          </p:nvPr>
        </p:nvGraphicFramePr>
        <p:xfrm>
          <a:off x="294348" y="2617836"/>
          <a:ext cx="6490647" cy="2377440"/>
        </p:xfrm>
        <a:graphic>
          <a:graphicData uri="http://schemas.openxmlformats.org/drawingml/2006/table">
            <a:tbl>
              <a:tblPr/>
              <a:tblGrid>
                <a:gridCol w="1902314">
                  <a:extLst>
                    <a:ext uri="{9D8B030D-6E8A-4147-A177-3AD203B41FA5}">
                      <a16:colId xmlns:a16="http://schemas.microsoft.com/office/drawing/2014/main" val="303577090"/>
                    </a:ext>
                  </a:extLst>
                </a:gridCol>
                <a:gridCol w="2711669">
                  <a:extLst>
                    <a:ext uri="{9D8B030D-6E8A-4147-A177-3AD203B41FA5}">
                      <a16:colId xmlns:a16="http://schemas.microsoft.com/office/drawing/2014/main" val="36831589"/>
                    </a:ext>
                  </a:extLst>
                </a:gridCol>
                <a:gridCol w="1876664">
                  <a:extLst>
                    <a:ext uri="{9D8B030D-6E8A-4147-A177-3AD203B41FA5}">
                      <a16:colId xmlns:a16="http://schemas.microsoft.com/office/drawing/2014/main" val="235485232"/>
                    </a:ext>
                  </a:extLst>
                </a:gridCol>
              </a:tblGrid>
              <a:tr h="338296">
                <a:tc>
                  <a:txBody>
                    <a:bodyPr/>
                    <a:lstStyle/>
                    <a:p>
                      <a:r>
                        <a:rPr lang="en-ID"/>
                        <a:t>Jenis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Fungsi</a:t>
                      </a:r>
                      <a:endParaRPr lang="en-ID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/>
                        <a:t>Contoh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336238"/>
                  </a:ext>
                </a:extLst>
              </a:tr>
              <a:tr h="236637">
                <a:tc>
                  <a:txBody>
                    <a:bodyPr/>
                    <a:lstStyle/>
                    <a:p>
                      <a:r>
                        <a:rPr lang="en-ID" dirty="0"/>
                        <a:t>Storage bench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/>
                        <a:t>Tempat duduk &amp; simpanan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/>
                        <a:t>Bantal, boneka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724448"/>
                  </a:ext>
                </a:extLst>
              </a:tr>
              <a:tr h="592018">
                <a:tc>
                  <a:txBody>
                    <a:bodyPr/>
                    <a:lstStyle/>
                    <a:p>
                      <a:r>
                        <a:rPr lang="en-ID"/>
                        <a:t>Kabinet kombinasi tertutup-terbuka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Rapi</a:t>
                      </a:r>
                      <a:r>
                        <a:rPr lang="en-ID" dirty="0"/>
                        <a:t> &amp; </a:t>
                      </a:r>
                      <a:r>
                        <a:rPr lang="en-ID" dirty="0" err="1"/>
                        <a:t>estetik</a:t>
                      </a:r>
                      <a:endParaRPr lang="en-ID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/>
                        <a:t>Dekorasi &amp; arsip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068509"/>
                  </a:ext>
                </a:extLst>
              </a:tr>
              <a:tr h="338296">
                <a:tc>
                  <a:txBody>
                    <a:bodyPr/>
                    <a:lstStyle/>
                    <a:p>
                      <a:r>
                        <a:rPr lang="en-ID"/>
                        <a:t>Rak fleksibel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/>
                        <a:t>Mudah diatur ulang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/>
                        <a:t>Buku, mainan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340135"/>
                  </a:ext>
                </a:extLst>
              </a:tr>
              <a:tr h="338296">
                <a:tc>
                  <a:txBody>
                    <a:bodyPr/>
                    <a:lstStyle/>
                    <a:p>
                      <a:r>
                        <a:rPr lang="en-ID"/>
                        <a:t>Meja multifungsi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/>
                        <a:t>Simpan dan digunakan bersama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dirty="0"/>
                        <a:t>Board games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14687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A418541-3624-B347-B548-CB8E6400D938}"/>
              </a:ext>
            </a:extLst>
          </p:cNvPr>
          <p:cNvSpPr/>
          <p:nvPr/>
        </p:nvSpPr>
        <p:spPr>
          <a:xfrm>
            <a:off x="294348" y="2045096"/>
            <a:ext cx="1928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400" b="1" dirty="0" err="1"/>
              <a:t>Jenis</a:t>
            </a:r>
            <a:r>
              <a:rPr lang="en-ID" sz="2400" b="1" dirty="0"/>
              <a:t> Storage:</a:t>
            </a:r>
            <a:endParaRPr lang="en-US" sz="2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888708-E45C-7C4D-ACA2-276DA69FF73F}"/>
              </a:ext>
            </a:extLst>
          </p:cNvPr>
          <p:cNvSpPr/>
          <p:nvPr/>
        </p:nvSpPr>
        <p:spPr>
          <a:xfrm>
            <a:off x="259912" y="531068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b="1" dirty="0" err="1"/>
              <a:t>Pertimbangan</a:t>
            </a:r>
            <a:r>
              <a:rPr lang="en-ID" b="1" dirty="0"/>
              <a:t> Desain: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/>
              <a:t>Fleksibilitas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(modular/</a:t>
            </a:r>
            <a:r>
              <a:rPr lang="en-ID" dirty="0" err="1"/>
              <a:t>multifungsi</a:t>
            </a:r>
            <a:r>
              <a:rPr lang="en-ID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dirty="0"/>
              <a:t>Aman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(rounded edge, soft closing)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dirty="0"/>
              <a:t>Material </a:t>
            </a:r>
            <a:r>
              <a:rPr lang="en-ID" dirty="0" err="1"/>
              <a:t>tahan</a:t>
            </a:r>
            <a:r>
              <a:rPr lang="en-ID" dirty="0"/>
              <a:t> lama &amp;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dibersihkan</a:t>
            </a:r>
            <a:endParaRPr lang="en-ID" dirty="0"/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/>
              <a:t>Warna</a:t>
            </a:r>
            <a:r>
              <a:rPr lang="en-ID" dirty="0"/>
              <a:t> &amp; </a:t>
            </a:r>
            <a:r>
              <a:rPr lang="en-ID" dirty="0" err="1"/>
              <a:t>bentuk</a:t>
            </a:r>
            <a:r>
              <a:rPr lang="en-ID" dirty="0"/>
              <a:t> yang </a:t>
            </a:r>
            <a:r>
              <a:rPr lang="en-ID" dirty="0" err="1"/>
              <a:t>menyatu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mood </a:t>
            </a:r>
            <a:r>
              <a:rPr lang="en-ID" dirty="0" err="1"/>
              <a:t>ruang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3629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C2BFE-414E-384A-B27F-ACC14273E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58184" cy="622427"/>
          </a:xfrm>
        </p:spPr>
        <p:txBody>
          <a:bodyPr>
            <a:normAutofit fontScale="90000"/>
          </a:bodyPr>
          <a:lstStyle/>
          <a:p>
            <a:r>
              <a:rPr lang="en-ID" b="1" dirty="0" err="1"/>
              <a:t>Studi</a:t>
            </a:r>
            <a:r>
              <a:rPr lang="en-ID" b="1" dirty="0"/>
              <a:t> </a:t>
            </a:r>
            <a:r>
              <a:rPr lang="en-ID" b="1" dirty="0" err="1"/>
              <a:t>Kasus</a:t>
            </a:r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33B2F8-531E-F240-849D-971B63664682}"/>
              </a:ext>
            </a:extLst>
          </p:cNvPr>
          <p:cNvSpPr/>
          <p:nvPr/>
        </p:nvSpPr>
        <p:spPr>
          <a:xfrm>
            <a:off x="207264" y="151740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2400" dirty="0" err="1"/>
              <a:t>Tugas</a:t>
            </a:r>
            <a:r>
              <a:rPr lang="en-ID" sz="2400" dirty="0"/>
              <a:t>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A85DB2-F370-FD47-9D50-4794D089A5BC}"/>
              </a:ext>
            </a:extLst>
          </p:cNvPr>
          <p:cNvSpPr/>
          <p:nvPr/>
        </p:nvSpPr>
        <p:spPr>
          <a:xfrm>
            <a:off x="975360" y="197907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2400" dirty="0" err="1"/>
              <a:t>Mahasiswa</a:t>
            </a:r>
            <a:r>
              <a:rPr lang="en-ID" sz="2400" dirty="0"/>
              <a:t> </a:t>
            </a:r>
            <a:r>
              <a:rPr lang="en-ID" sz="2400" dirty="0" err="1"/>
              <a:t>diminta</a:t>
            </a:r>
            <a:r>
              <a:rPr lang="en-ID" sz="2400" dirty="0"/>
              <a:t> </a:t>
            </a:r>
            <a:r>
              <a:rPr lang="en-ID" sz="2400" dirty="0" err="1"/>
              <a:t>menganalisis</a:t>
            </a:r>
            <a:r>
              <a:rPr lang="en-ID" sz="2400" dirty="0"/>
              <a:t> 1 </a:t>
            </a:r>
            <a:r>
              <a:rPr lang="en-ID" sz="2400" dirty="0" err="1"/>
              <a:t>desain</a:t>
            </a:r>
            <a:r>
              <a:rPr lang="en-ID" sz="2400" dirty="0"/>
              <a:t> storage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ketiga</a:t>
            </a:r>
            <a:r>
              <a:rPr lang="en-ID" sz="2400" dirty="0"/>
              <a:t> </a:t>
            </a:r>
            <a:r>
              <a:rPr lang="en-ID" sz="2400" dirty="0" err="1"/>
              <a:t>ruang</a:t>
            </a:r>
            <a:r>
              <a:rPr lang="en-ID" sz="2400" dirty="0"/>
              <a:t> (</a:t>
            </a:r>
            <a:r>
              <a:rPr lang="en-ID" sz="2400" dirty="0" err="1"/>
              <a:t>dapur</a:t>
            </a:r>
            <a:r>
              <a:rPr lang="en-ID" sz="2400" dirty="0"/>
              <a:t>/</a:t>
            </a:r>
            <a:r>
              <a:rPr lang="en-ID" sz="2400" dirty="0" err="1"/>
              <a:t>tengah</a:t>
            </a:r>
            <a:r>
              <a:rPr lang="en-ID" sz="2400" dirty="0"/>
              <a:t>/</a:t>
            </a:r>
            <a:r>
              <a:rPr lang="en-ID" sz="2400" dirty="0" err="1"/>
              <a:t>keluarga</a:t>
            </a:r>
            <a:r>
              <a:rPr lang="en-ID" sz="2400" dirty="0"/>
              <a:t>) </a:t>
            </a:r>
            <a:r>
              <a:rPr lang="en-ID" sz="2400" dirty="0" err="1"/>
              <a:t>berdasarkan</a:t>
            </a:r>
            <a:r>
              <a:rPr lang="en-ID" sz="2400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3F7A6C-156D-0D48-9E98-379AE406C727}"/>
              </a:ext>
            </a:extLst>
          </p:cNvPr>
          <p:cNvSpPr/>
          <p:nvPr/>
        </p:nvSpPr>
        <p:spPr>
          <a:xfrm>
            <a:off x="975360" y="338026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D" sz="2400" dirty="0" err="1"/>
              <a:t>Fungsi</a:t>
            </a:r>
            <a:r>
              <a:rPr lang="en-ID" sz="2400" dirty="0"/>
              <a:t> </a:t>
            </a:r>
            <a:r>
              <a:rPr lang="en-ID" sz="2400" dirty="0" err="1"/>
              <a:t>utama</a:t>
            </a:r>
            <a:r>
              <a:rPr lang="en-ID" sz="2400" dirty="0"/>
              <a:t> &amp; </a:t>
            </a:r>
            <a:r>
              <a:rPr lang="en-ID" sz="2400" dirty="0" err="1"/>
              <a:t>sekunder</a:t>
            </a:r>
            <a:endParaRPr lang="en-ID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ID" sz="2400" dirty="0" err="1"/>
              <a:t>Ergonomi</a:t>
            </a:r>
            <a:r>
              <a:rPr lang="en-ID" sz="2400" dirty="0"/>
              <a:t> </a:t>
            </a:r>
            <a:r>
              <a:rPr lang="en-ID" sz="2400" dirty="0" err="1"/>
              <a:t>pengguna</a:t>
            </a:r>
            <a:endParaRPr lang="en-ID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ID" sz="2400" dirty="0"/>
              <a:t>Material &amp; finishing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konstruksi</a:t>
            </a:r>
            <a:endParaRPr lang="en-ID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ID" sz="2400" dirty="0"/>
              <a:t>Visual </a:t>
            </a:r>
            <a:r>
              <a:rPr lang="en-ID" sz="2400" dirty="0" err="1"/>
              <a:t>estetika</a:t>
            </a:r>
            <a:endParaRPr lang="en-ID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5DC0FA-6AF6-BC4A-BE40-EA39F7389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237" y="103802"/>
            <a:ext cx="5108630" cy="675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9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976A85-E05A-3B4B-BEF7-DA6D08850997}"/>
              </a:ext>
            </a:extLst>
          </p:cNvPr>
          <p:cNvSpPr/>
          <p:nvPr/>
        </p:nvSpPr>
        <p:spPr>
          <a:xfrm>
            <a:off x="633984" y="479197"/>
            <a:ext cx="3182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800" b="1" dirty="0" err="1"/>
              <a:t>Referensi</a:t>
            </a:r>
            <a:r>
              <a:rPr lang="en-ID" sz="2800" b="1" dirty="0"/>
              <a:t> Utama: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B8E7E4-53C0-4648-99E8-6E9841B43733}"/>
              </a:ext>
            </a:extLst>
          </p:cNvPr>
          <p:cNvSpPr/>
          <p:nvPr/>
        </p:nvSpPr>
        <p:spPr>
          <a:xfrm>
            <a:off x="3316224" y="1249740"/>
            <a:ext cx="8253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D" sz="2400" dirty="0" err="1"/>
              <a:t>Smardzewski</a:t>
            </a:r>
            <a:r>
              <a:rPr lang="en-ID" sz="2400" dirty="0"/>
              <a:t>, J. (2015). </a:t>
            </a:r>
            <a:r>
              <a:rPr lang="en-ID" sz="2400" i="1" dirty="0"/>
              <a:t>Furniture Design</a:t>
            </a:r>
            <a:r>
              <a:rPr lang="en-ID" sz="2400" dirty="0"/>
              <a:t>. CRC Press.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2400" dirty="0"/>
              <a:t>Montague, D. (2019). </a:t>
            </a:r>
            <a:r>
              <a:rPr lang="en-ID" sz="2400" i="1" dirty="0"/>
              <a:t>Designing Your Perfect Kitchen</a:t>
            </a:r>
            <a:r>
              <a:rPr lang="en-ID" sz="2400" dirty="0"/>
              <a:t>. Storey Publishing.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2400" dirty="0" err="1"/>
              <a:t>Grabiec</a:t>
            </a:r>
            <a:r>
              <a:rPr lang="en-ID" sz="2400" dirty="0"/>
              <a:t>, A.M., et al. (2022). </a:t>
            </a:r>
            <a:r>
              <a:rPr lang="en-ID" sz="2400" i="1" dirty="0"/>
              <a:t>Material and Functional Solutions for Urban Furniture</a:t>
            </a:r>
            <a:r>
              <a:rPr lang="en-ID" sz="2400" dirty="0"/>
              <a:t>. </a:t>
            </a:r>
            <a:r>
              <a:rPr lang="en-ID" sz="2400" i="1" dirty="0"/>
              <a:t>Sustainability</a:t>
            </a:r>
            <a:r>
              <a:rPr lang="en-ID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5729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{871F81F0-0EA1-F14A-A595-3E192E286DE2}tf10001070</Template>
  <TotalTime>21</TotalTime>
  <Words>309</Words>
  <Application>Microsoft Macintosh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Rockwell</vt:lpstr>
      <vt:lpstr>Rockwell Condensed</vt:lpstr>
      <vt:lpstr>Rockwell Extra Bold</vt:lpstr>
      <vt:lpstr>Verdana</vt:lpstr>
      <vt:lpstr>Wingdings</vt:lpstr>
      <vt:lpstr>Wood Type</vt:lpstr>
      <vt:lpstr>Desain Storage Pada Ruang Dapur/ Ruang Tengah/ Dan Ruang Keluarga</vt:lpstr>
      <vt:lpstr>Tujuan Pembelajaran:</vt:lpstr>
      <vt:lpstr>Konsep Dasar Storage</vt:lpstr>
      <vt:lpstr>PowerPoint Presentation</vt:lpstr>
      <vt:lpstr>PowerPoint Presentation</vt:lpstr>
      <vt:lpstr>Storage Ruang keluarga</vt:lpstr>
      <vt:lpstr>Studi Kasus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Desain Storage pada Ruang Dapur, Ruang Tengah, dan Ruang Keluarga</dc:title>
  <dc:creator>Microsoft Office User</dc:creator>
  <cp:lastModifiedBy>Microsoft Office User</cp:lastModifiedBy>
  <cp:revision>2</cp:revision>
  <dcterms:created xsi:type="dcterms:W3CDTF">2025-06-05T01:40:27Z</dcterms:created>
  <dcterms:modified xsi:type="dcterms:W3CDTF">2025-06-05T02:02:00Z</dcterms:modified>
</cp:coreProperties>
</file>