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89" r:id="rId2"/>
    <p:sldId id="268" r:id="rId3"/>
    <p:sldId id="288" r:id="rId4"/>
    <p:sldId id="269" r:id="rId5"/>
    <p:sldId id="271" r:id="rId6"/>
    <p:sldId id="272" r:id="rId7"/>
    <p:sldId id="273" r:id="rId8"/>
    <p:sldId id="276" r:id="rId9"/>
    <p:sldId id="277" r:id="rId10"/>
    <p:sldId id="278" r:id="rId11"/>
    <p:sldId id="279" r:id="rId12"/>
    <p:sldId id="280" r:id="rId13"/>
    <p:sldId id="283" r:id="rId14"/>
    <p:sldId id="284" r:id="rId15"/>
    <p:sldId id="285" r:id="rId16"/>
    <p:sldId id="286" r:id="rId17"/>
    <p:sldId id="287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udul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41910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si_ vertikal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400800" y="609600"/>
            <a:ext cx="1524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400800" y="0"/>
            <a:ext cx="1524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02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rima Kasih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7117" y="2590800"/>
            <a:ext cx="5469767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TERIMA KASIH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OTHER\TAGLI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3782" y="4548799"/>
            <a:ext cx="3476437" cy="144817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975667" y="5918864"/>
            <a:ext cx="319266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Myriad Pro" pitchFamily="34" charset="0"/>
              </a:rPr>
              <a:t>www.penerbitsalemba.com</a:t>
            </a:r>
            <a:endParaRPr lang="en-US" sz="2000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229600" cy="4275739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jud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si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si_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si_2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si_ 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si_ fitur buk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si_ fitur buku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Isi_ vertikal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19200"/>
            <a:ext cx="533400" cy="13716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19200"/>
            <a:ext cx="8553450" cy="13716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6" r:id="rId14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667000"/>
            <a:ext cx="5410200" cy="1676400"/>
          </a:xfrm>
        </p:spPr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F72D-9E74-4145-ACCE-70A89DE21281}" type="datetime1">
              <a:rPr lang="en-US" smtClean="0"/>
              <a:pPr/>
              <a:t>7/12/2017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aaa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05200" y="4942582"/>
            <a:ext cx="533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Dr. </a:t>
            </a:r>
            <a:r>
              <a:rPr lang="en-US" sz="3200" b="1" dirty="0" err="1" smtClean="0"/>
              <a:t>Bambang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Rianto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Rustam</a:t>
            </a:r>
            <a:endParaRPr lang="en-US" sz="3200" b="1" dirty="0" smtClean="0"/>
          </a:p>
          <a:p>
            <a:endParaRPr lang="en-US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Pengukuran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6501"/>
            <a:ext cx="8229600" cy="381609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mengukur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lain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dilihat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posisi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industri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pencapaian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rencana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Perusahaan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stress test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implementasi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rangka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mengidentifikasi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setiap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peristiwa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perubahan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yang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berdampak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negatif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pemenuhan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asumsi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awal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rencana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(ii) </a:t>
            </a:r>
            <a:r>
              <a:rPr lang="en-US" dirty="0" err="1" smtClean="0">
                <a:solidFill>
                  <a:schemeClr val="tx1"/>
                </a:solidFill>
              </a:rPr>
              <a:t>mengukur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potensi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negatif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peristiwa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dimaksud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kinerja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maupun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nonkeuangan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Pemantauan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684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Perusahaan </a:t>
            </a:r>
            <a:r>
              <a:rPr lang="en-US" dirty="0" err="1" smtClean="0">
                <a:solidFill>
                  <a:schemeClr val="tx1"/>
                </a:solidFill>
              </a:rPr>
              <a:t>wajib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memiliki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memantau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mengendalikan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pengembangan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implementasi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berkala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Pemantauan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lain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memperhatikan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pengalaman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kerugian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lalu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disebabkan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penyimpangan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pelaksanaan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rencana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Isu-isu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timbul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akibat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perubahan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operasional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memiliki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negatif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kondisi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kondisi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perusahaan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wajib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dilaporkan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direksi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waktu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disertai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</a:t>
            </a:r>
            <a:r>
              <a:rPr lang="en-US" dirty="0" err="1" smtClean="0">
                <a:solidFill>
                  <a:schemeClr val="tx1"/>
                </a:solidFill>
              </a:rPr>
              <a:t>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tindakan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perbaikan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diperlukan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Pengendalian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52600"/>
            <a:ext cx="8229600" cy="3816099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Perusahaan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memiliki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pengendalian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memantau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kinerja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kinerja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membandingkan</a:t>
            </a:r>
            <a:r>
              <a:rPr lang="en-US" dirty="0" smtClean="0">
                <a:solidFill>
                  <a:schemeClr val="tx1"/>
                </a:solidFill>
              </a:rPr>
              <a:t> ‘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aktual</a:t>
            </a:r>
            <a:r>
              <a:rPr lang="en-US" dirty="0" smtClean="0">
                <a:solidFill>
                  <a:schemeClr val="tx1"/>
                </a:solidFill>
              </a:rPr>
              <a:t>’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‘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diharapkan</a:t>
            </a:r>
            <a:r>
              <a:rPr lang="en-US" dirty="0" smtClean="0">
                <a:solidFill>
                  <a:schemeClr val="tx1"/>
                </a:solidFill>
              </a:rPr>
              <a:t>’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memastikan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diambil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masih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toleransi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melaporkan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deviasi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signifikan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direksi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pengendalian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disetujui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direview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berkala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direksi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memastikan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kesesuaiannya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berkelanjutan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978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b="1" dirty="0" err="1" smtClean="0">
                <a:solidFill>
                  <a:srgbClr val="0070C0"/>
                </a:solidFill>
              </a:rPr>
              <a:t>Kasus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Risiko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52600"/>
            <a:ext cx="8229600" cy="1676399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Perusahaan </a:t>
            </a:r>
            <a:r>
              <a:rPr lang="en-US" sz="2400" dirty="0" err="1" smtClean="0">
                <a:solidFill>
                  <a:schemeClr val="tx1"/>
                </a:solidFill>
              </a:rPr>
              <a:t>Rania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memiliki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</a:rPr>
              <a:t>gross income </a:t>
            </a:r>
            <a:r>
              <a:rPr lang="en-US" sz="2400" dirty="0" err="1" smtClean="0">
                <a:solidFill>
                  <a:schemeClr val="tx1"/>
                </a:solidFill>
              </a:rPr>
              <a:t>sebesar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Rp5 </a:t>
            </a:r>
            <a:r>
              <a:rPr lang="en-US" sz="2400" dirty="0" err="1" smtClean="0">
                <a:solidFill>
                  <a:schemeClr val="tx1"/>
                </a:solidFill>
              </a:rPr>
              <a:t>miliar</a:t>
            </a:r>
            <a:r>
              <a:rPr lang="en-US" sz="2400" dirty="0" smtClean="0">
                <a:solidFill>
                  <a:schemeClr val="tx1"/>
                </a:solidFill>
              </a:rPr>
              <a:t>. Bank </a:t>
            </a:r>
            <a:r>
              <a:rPr lang="en-US" sz="2400" dirty="0" err="1" smtClean="0">
                <a:solidFill>
                  <a:schemeClr val="tx1"/>
                </a:solidFill>
              </a:rPr>
              <a:t>syariah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menerapkan</a:t>
            </a:r>
            <a:r>
              <a:rPr lang="en-US" sz="2400" dirty="0" smtClean="0">
                <a:solidFill>
                  <a:schemeClr val="tx1"/>
                </a:solidFill>
              </a:rPr>
              <a:t> model internal. </a:t>
            </a:r>
            <a:r>
              <a:rPr lang="en-US" sz="2400" dirty="0" err="1" smtClean="0">
                <a:solidFill>
                  <a:schemeClr val="tx1"/>
                </a:solidFill>
              </a:rPr>
              <a:t>Komite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</a:t>
            </a:r>
            <a:r>
              <a:rPr lang="en-US" sz="2400" dirty="0" err="1" smtClean="0">
                <a:solidFill>
                  <a:schemeClr val="tx1"/>
                </a:solidFill>
              </a:rPr>
              <a:t>anajemen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risiko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telah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menetapkan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</a:rPr>
              <a:t>loss given event </a:t>
            </a:r>
            <a:r>
              <a:rPr lang="en-US" sz="2400" dirty="0" smtClean="0">
                <a:solidFill>
                  <a:schemeClr val="tx1"/>
                </a:solidFill>
              </a:rPr>
              <a:t>(LGE) </a:t>
            </a:r>
            <a:r>
              <a:rPr lang="en-US" sz="2400" dirty="0" err="1" smtClean="0">
                <a:solidFill>
                  <a:schemeClr val="tx1"/>
                </a:solidFill>
              </a:rPr>
              <a:t>sebesar</a:t>
            </a:r>
            <a:r>
              <a:rPr lang="en-US" sz="2400" dirty="0" smtClean="0">
                <a:solidFill>
                  <a:schemeClr val="tx1"/>
                </a:solidFill>
              </a:rPr>
              <a:t> 15 %. </a:t>
            </a:r>
            <a:r>
              <a:rPr lang="en-US" sz="2400" dirty="0" err="1" smtClean="0">
                <a:solidFill>
                  <a:schemeClr val="tx1"/>
                </a:solidFill>
              </a:rPr>
              <a:t>Kebijakan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eksposur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indikator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ditetapkan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sebagai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berikut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19200" y="4343400"/>
          <a:ext cx="6553200" cy="1545336"/>
        </p:xfrm>
        <a:graphic>
          <a:graphicData uri="http://schemas.openxmlformats.org/drawingml/2006/table">
            <a:tbl>
              <a:tblPr/>
              <a:tblGrid>
                <a:gridCol w="2590800"/>
                <a:gridCol w="1421130"/>
                <a:gridCol w="2541270"/>
              </a:tblGrid>
              <a:tr h="45720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Bentuk</a:t>
                      </a:r>
                      <a:r>
                        <a:rPr lang="en-US" sz="1800" b="1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Risiko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Nominal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Eksposur</a:t>
                      </a:r>
                      <a:r>
                        <a:rPr lang="en-US" sz="1800" b="1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Indikator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57150" algn="just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Keterlambatan</a:t>
                      </a:r>
                      <a:r>
                        <a:rPr lang="en-US" sz="1800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en-US" sz="1800" spc="-10" dirty="0" err="1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Respons</a:t>
                      </a: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Perubahan</a:t>
                      </a:r>
                      <a:r>
                        <a:rPr lang="en-US" sz="1800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Eksternal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1.300 </a:t>
                      </a:r>
                      <a:r>
                        <a:rPr lang="en-US" sz="1800" spc="-10" dirty="0" err="1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miliar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i="1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Gross </a:t>
                      </a:r>
                      <a:r>
                        <a:rPr lang="en-US" sz="1800" i="1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income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57150" algn="just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Ketidaksesuaian Realisasi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1.250 </a:t>
                      </a:r>
                      <a:r>
                        <a:rPr lang="en-US" sz="1800" spc="-10" dirty="0" err="1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miliar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i="1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Gross </a:t>
                      </a:r>
                      <a:r>
                        <a:rPr lang="en-US" sz="1800" i="1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income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58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Probabilitas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Strategik</a:t>
            </a:r>
            <a:r>
              <a:rPr lang="en-US" sz="4400" dirty="0" smtClean="0">
                <a:solidFill>
                  <a:srgbClr val="0070C0"/>
                </a:solidFill>
              </a:rPr>
              <a:t/>
            </a:r>
            <a:br>
              <a:rPr lang="en-US" sz="4400" dirty="0" smtClean="0">
                <a:solidFill>
                  <a:srgbClr val="0070C0"/>
                </a:solidFill>
              </a:rPr>
            </a:br>
            <a:endParaRPr lang="en-US" sz="4400" dirty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86840" y="2057400"/>
          <a:ext cx="6080760" cy="1772796"/>
        </p:xfrm>
        <a:graphic>
          <a:graphicData uri="http://schemas.openxmlformats.org/drawingml/2006/table">
            <a:tbl>
              <a:tblPr/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Peluang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b="1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Persentase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Sangat</a:t>
                      </a:r>
                      <a:r>
                        <a:rPr lang="en-US" sz="1800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 </a:t>
                      </a: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rendah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&lt; </a:t>
                      </a: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1,25%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Rendah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1,25–2,5%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err="1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Sedang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2,5–10%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Tinggi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10–20%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57150" algn="ctr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Sangat tinggi</a:t>
                      </a:r>
                      <a:endParaRPr lang="en-US" sz="18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7300" marR="57150">
                        <a:lnSpc>
                          <a:spcPct val="115000"/>
                        </a:lnSpc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US" sz="1800" spc="-10" dirty="0" smtClean="0">
                          <a:solidFill>
                            <a:schemeClr val="tx1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20%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Contoh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Soal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7400"/>
            <a:ext cx="8229600" cy="381609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Probabilitas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ditetapkan</a:t>
            </a:r>
            <a:r>
              <a:rPr lang="en-US" dirty="0" smtClean="0">
                <a:solidFill>
                  <a:schemeClr val="tx1"/>
                </a:solidFill>
              </a:rPr>
              <a:t> 0,07. </a:t>
            </a:r>
            <a:r>
              <a:rPr lang="en-US" dirty="0" err="1" smtClean="0">
                <a:solidFill>
                  <a:schemeClr val="tx1"/>
                </a:solidFill>
              </a:rPr>
              <a:t>Hitunglah</a:t>
            </a:r>
            <a:r>
              <a:rPr lang="en-US" dirty="0" smtClean="0">
                <a:solidFill>
                  <a:schemeClr val="tx1"/>
                </a:solidFill>
              </a:rPr>
              <a:t> e</a:t>
            </a:r>
            <a:r>
              <a:rPr lang="en-US" i="1" dirty="0" smtClean="0">
                <a:solidFill>
                  <a:schemeClr val="tx1"/>
                </a:solidFill>
              </a:rPr>
              <a:t>xpected loss-</a:t>
            </a:r>
            <a:r>
              <a:rPr lang="en-US" dirty="0" err="1" smtClean="0">
                <a:solidFill>
                  <a:schemeClr val="tx1"/>
                </a:solidFill>
              </a:rPr>
              <a:t>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total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strategisnya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</a:rPr>
              <a:t>Jawab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Expected loss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perkalian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average probability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LGE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</a:t>
            </a:r>
            <a:r>
              <a:rPr lang="en-US" i="1" dirty="0" err="1" smtClean="0">
                <a:solidFill>
                  <a:schemeClr val="tx1"/>
                </a:solidFill>
              </a:rPr>
              <a:t>ksposure</a:t>
            </a:r>
            <a:r>
              <a:rPr lang="en-US" i="1" dirty="0" smtClean="0">
                <a:solidFill>
                  <a:schemeClr val="tx1"/>
                </a:solidFill>
              </a:rPr>
              <a:t> indicator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i="1" dirty="0" smtClean="0">
                <a:solidFill>
                  <a:schemeClr val="tx1"/>
                </a:solidFill>
              </a:rPr>
              <a:t>Expected loss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:…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399" y="1752600"/>
          <a:ext cx="8839201" cy="3681645"/>
        </p:xfrm>
        <a:graphic>
          <a:graphicData uri="http://schemas.openxmlformats.org/drawingml/2006/table">
            <a:tbl>
              <a:tblPr/>
              <a:tblGrid>
                <a:gridCol w="426201"/>
                <a:gridCol w="386244"/>
                <a:gridCol w="3759556"/>
                <a:gridCol w="609600"/>
                <a:gridCol w="609600"/>
                <a:gridCol w="1676400"/>
                <a:gridCol w="1371600"/>
              </a:tblGrid>
              <a:tr h="304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Bentuk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Risiko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Strategik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Prob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LGE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Exposure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Indikator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Rp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Expected </a:t>
                      </a:r>
                      <a:r>
                        <a:rPr lang="en-US" sz="1200" b="1" i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Loss (</a:t>
                      </a:r>
                      <a:r>
                        <a:rPr lang="en-US" sz="1200" b="1" i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Rp</a:t>
                      </a:r>
                      <a:r>
                        <a:rPr lang="en-US" sz="1200" b="1" i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en-US" sz="1200" i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Keterlambatan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Respon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Perubahan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Eksternal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a.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Kegagalan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menangkap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perubahan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ekternal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b.</a:t>
                      </a:r>
                    </a:p>
                  </a:txBody>
                  <a:tcPr marL="48789" marR="487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Ketidaktersediaan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sumber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daya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merespons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perubahan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eksternal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c.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Kegagalan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perumusan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perubahan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eksternal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8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Rata-rata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1.300.000.000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13.650.000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Ketidak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sesuaian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Realisasi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a.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Penetapan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keputusan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bertentangan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dengan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b.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Pelaksanaan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keputusan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bertentangan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bank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Misintrepretasi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tujuan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bank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0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Rata-rata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0,07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0,15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1.250.000.000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13.125.000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Jumlah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26.775.000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Risiko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strategis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dibagi 2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13.387.500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9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Pendapatan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bruto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5.000.000.000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Risiko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strategis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adalah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Rp13.387.500 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Sangat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Rendah</a:t>
                      </a:r>
                      <a:endParaRPr lang="en-US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0,27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48789" marR="4878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17827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Kesimpulan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sebesar</a:t>
            </a:r>
            <a:r>
              <a:rPr lang="en-US" dirty="0" smtClean="0">
                <a:solidFill>
                  <a:schemeClr val="tx1"/>
                </a:solidFill>
              </a:rPr>
              <a:t> Rp13.387.500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0,27%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Pendapatan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bruto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Pendapatan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bruto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Rp5.000.000.000.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demikian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dikategorikan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rendah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Picture 2" descr="D:\Buku MR Edited\POWER POINT\Power point final 010517\GAMBAR\BAB 7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00200"/>
            <a:ext cx="7810991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08580"/>
            <a:ext cx="8229600" cy="61082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>
                <a:solidFill>
                  <a:srgbClr val="0070C0"/>
                </a:solidFill>
              </a:rPr>
              <a:t>Terima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kasih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39261"/>
            <a:ext cx="8229600" cy="4275739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Risiko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risiko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akibat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ketidaktepatan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pengambilan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</a:rPr>
              <a:t>atau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pelaksanaan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suatu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keputusan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kegagalan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mengantisipasi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perubahan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lingkungan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bisnis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400" dirty="0" err="1" smtClean="0">
                <a:solidFill>
                  <a:schemeClr val="tx1"/>
                </a:solidFill>
              </a:rPr>
              <a:t>Risiko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timbul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antara</a:t>
            </a:r>
            <a:r>
              <a:rPr lang="en-US" sz="2400" dirty="0" smtClean="0">
                <a:solidFill>
                  <a:schemeClr val="tx1"/>
                </a:solidFill>
              </a:rPr>
              <a:t> lain </a:t>
            </a:r>
            <a:r>
              <a:rPr lang="en-US" sz="2400" dirty="0" err="1" smtClean="0">
                <a:solidFill>
                  <a:schemeClr val="tx1"/>
                </a:solidFill>
              </a:rPr>
              <a:t>karena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perusahaan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menetapkan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kurang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sejalan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visi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misi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melakukan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analisis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lingkungan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strategis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tidak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komprehensif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</a:rPr>
              <a:t>atau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terdapat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ketidaksesuaian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rencana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strategis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i="1" dirty="0" smtClean="0">
                <a:solidFill>
                  <a:schemeClr val="tx1"/>
                </a:solidFill>
              </a:rPr>
              <a:t>strategic plan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 err="1" smtClean="0">
                <a:solidFill>
                  <a:schemeClr val="tx1"/>
                </a:solidFill>
              </a:rPr>
              <a:t>antarlevel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strategis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</a:rPr>
              <a:t>Selain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itu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risiko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strategis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juga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timbul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karena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kegagalan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mengantisipasi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perubahan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lingkungan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bisnis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mencakup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kegagalan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mengantisipasi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perubahan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teknologi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perubahan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kondisi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ekonomi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makro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dinamika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kompetisi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pasar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perubahan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kebijakan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otoritas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terkait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Sumber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D:\Buku MR Edited\POWER POINT\Power point final 010517\GAMBAR\BAB 7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52600"/>
            <a:ext cx="8143676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779720" cy="3763963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karenanya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tujuan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utama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manajemen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memastikan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manajemen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meminimalkan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kemungkinan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negatif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ketidaktepatan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pengambilan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keputusan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err="1" smtClean="0">
                <a:solidFill>
                  <a:schemeClr val="tx1"/>
                </a:solidFill>
              </a:rPr>
              <a:t>strategis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kegagalan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mengantisipasi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perubahan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8965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Sumber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Sumber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358899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kondisi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rendah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Posisi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bank.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Pencapaian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realisasi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rencana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bank (RBB).</a:t>
            </a:r>
          </a:p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Inheren</a:t>
            </a:r>
            <a:endParaRPr lang="en-US" sz="4400" dirty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1669" y="1752600"/>
          <a:ext cx="7787955" cy="3896996"/>
        </p:xfrm>
        <a:graphic>
          <a:graphicData uri="http://schemas.openxmlformats.org/drawingml/2006/table">
            <a:tbl>
              <a:tblPr/>
              <a:tblGrid>
                <a:gridCol w="495988"/>
                <a:gridCol w="2001590"/>
                <a:gridCol w="5290377"/>
              </a:tblGrid>
              <a:tr h="92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Parameter</a:t>
                      </a: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Indikator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Kesesuaian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dengan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kondisi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lingkungan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Penetapan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tujuan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mempertimbangkan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faktor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internal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eksternal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Faktor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internal,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antara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lain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Visi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misi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arah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yang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ingin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dicapai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Kultur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organisasi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terutama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apabila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penetapan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tujuan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strategis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mensyaratkan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perubahan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struktur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organisasi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penyesuaian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proses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Faktor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kemampuan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organisasi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yang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mencakup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antara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lain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sumber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daya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manusia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infrasuktur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sistem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informasi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manajemen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Tingkat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toleransi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risiko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yaitu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tingkat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kemampuan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keuangan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menyerap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risiko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4290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Faktor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eksternal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antara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 lain :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Kondisi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makroekonomi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Perkembangan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teknologi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3561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Tingkat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persaingan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usaha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65238"/>
            <a:ext cx="8229600" cy="639762"/>
          </a:xfrm>
        </p:spPr>
        <p:txBody>
          <a:bodyPr>
            <a:noAutofit/>
          </a:bodyPr>
          <a:lstStyle/>
          <a:p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Inheren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905000"/>
          <a:ext cx="7856225" cy="4113532"/>
        </p:xfrm>
        <a:graphic>
          <a:graphicData uri="http://schemas.openxmlformats.org/drawingml/2006/table">
            <a:tbl>
              <a:tblPr/>
              <a:tblGrid>
                <a:gridCol w="500336"/>
                <a:gridCol w="2019136"/>
                <a:gridCol w="5336753"/>
              </a:tblGrid>
              <a:tr h="92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Parameter</a:t>
                      </a: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Indikator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3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Startegi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berisiko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tinggi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berisiko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rendah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-67310" algn="l"/>
                          <a:tab pos="974725" algn="ctr"/>
                        </a:tabLs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berisiko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rendah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adalah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mana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bank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melakukan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usaha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pada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pangsa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pasar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nasabah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yang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telah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dikenal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sebelumnya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menyediakan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produk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yang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bersifat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tradisional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sehingga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tingkat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pertumbuhan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usaha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cenderung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stabil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dapat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diprediksi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  <a:tabLst>
                          <a:tab pos="-67310" algn="l"/>
                          <a:tab pos="974725" algn="ctr"/>
                        </a:tabLs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berisiko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tinggi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adalah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strategi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mana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bank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berencana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masuk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dalam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area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baru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baik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pangsa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pasar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produk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jasa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atau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nasabah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baru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0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osisi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bank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990" marR="0" indent="-571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penilaian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antara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lain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didasarkan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pada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Pasar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mana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bank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melaksanakan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usaha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Kompetitor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keunggulan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kompetetif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Efisiensi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dalam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melaksanakan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usaha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Diversivikasi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kegiatan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usaha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cakupan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wilayah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operasional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32740" marR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Kondisi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makro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ekonomi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dampaknya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pada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kondisi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bank.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ealisasi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rencana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bisnis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bank (RBB)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858" marR="328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Realisasi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RBB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dibandingkan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dengan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RBB</a:t>
                      </a:r>
                    </a:p>
                  </a:txBody>
                  <a:tcPr marL="32858" marR="328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3152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Mitigasi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5000"/>
            <a:ext cx="8229600" cy="351129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Mengurangi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benchmarking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Fokus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Ciptakan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komunikasi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1082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 smtClean="0">
                <a:solidFill>
                  <a:srgbClr val="0070C0"/>
                </a:solidFill>
              </a:rPr>
              <a:t>Identifikasi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Risiko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Strategis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52600"/>
            <a:ext cx="8229600" cy="396849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Perusahaan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mengidentifikasi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menatausahakan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deviasi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penyimpangan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akibat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terealisasinya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efektifnya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pelaksanaan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usaha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maupun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rencana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telah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ditetapkan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terutama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berdampak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signifikan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permodalan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Perusahaan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terutama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membutuhkan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banyak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sumber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berisiko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tinggi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seperti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pangsa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pasar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baru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akuisisi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strategi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diversifikasi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produk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jasa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PPt-Templ_Materi-Ajar_S4</Template>
  <TotalTime>387</TotalTime>
  <Words>942</Words>
  <Application>Microsoft Office PowerPoint</Application>
  <PresentationFormat>On-screen Show (4:3)</PresentationFormat>
  <Paragraphs>206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PPt-Template_S4</vt:lpstr>
      <vt:lpstr>Manajemen Risiko Strategis</vt:lpstr>
      <vt:lpstr>Risiko Strategis</vt:lpstr>
      <vt:lpstr>Sumber Risiko Strategis</vt:lpstr>
      <vt:lpstr>Sumber Risiko Strategis</vt:lpstr>
      <vt:lpstr>Sumber Risiko</vt:lpstr>
      <vt:lpstr>Risiko Inheren</vt:lpstr>
      <vt:lpstr>Risiko Inheren</vt:lpstr>
      <vt:lpstr>Mitigasi</vt:lpstr>
      <vt:lpstr>Identifikasi Risiko Strategis</vt:lpstr>
      <vt:lpstr>Pengukuran Risiko Strategis</vt:lpstr>
      <vt:lpstr>Pemantauan Risiko Strategis</vt:lpstr>
      <vt:lpstr>Pengendalian Risiko Strategis</vt:lpstr>
      <vt:lpstr>Kasus Risiko Strategis</vt:lpstr>
      <vt:lpstr>Probabilitas Risiko Strategik </vt:lpstr>
      <vt:lpstr>Contoh Soal</vt:lpstr>
      <vt:lpstr>Slide 16</vt:lpstr>
      <vt:lpstr>Slide 17</vt:lpstr>
      <vt:lpstr>Terima kasih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Editor</cp:lastModifiedBy>
  <cp:revision>108</cp:revision>
  <dcterms:created xsi:type="dcterms:W3CDTF">2013-08-21T19:17:07Z</dcterms:created>
  <dcterms:modified xsi:type="dcterms:W3CDTF">2017-07-12T09:30:42Z</dcterms:modified>
</cp:coreProperties>
</file>