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9" r:id="rId3"/>
    <p:sldId id="257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74" r:id="rId26"/>
  </p:sldIdLst>
  <p:sldSz cx="9144000" cy="6858000" type="screen4x3"/>
  <p:notesSz cx="7045325" cy="9345613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69" d="100"/>
          <a:sy n="69" d="100"/>
        </p:scale>
        <p:origin x="13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=""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!!!DATA RETNO_QAC\ARSIP Internal Memo\LOGO IM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67650" y="0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ubtitle 1"/>
          <p:cNvSpPr>
            <a:spLocks noGrp="1"/>
          </p:cNvSpPr>
          <p:nvPr>
            <p:ph type="subTitle" idx="1"/>
          </p:nvPr>
        </p:nvSpPr>
        <p:spPr>
          <a:xfrm>
            <a:off x="-152400" y="2590800"/>
            <a:ext cx="9144000" cy="3048000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PENGANTAR MICE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667000" y="3886200"/>
            <a:ext cx="5105400" cy="533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04800" y="145474"/>
            <a:ext cx="7239000" cy="2133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/>
              <a:t>6. </a:t>
            </a:r>
            <a:r>
              <a:rPr lang="en-US" sz="2000" b="1" i="1" dirty="0"/>
              <a:t>Incentive Tour </a:t>
            </a:r>
            <a:endParaRPr lang="en-US" sz="2000" dirty="0"/>
          </a:p>
          <a:p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perjalanan</a:t>
            </a:r>
            <a:r>
              <a:rPr lang="en-US" sz="2000" dirty="0"/>
              <a:t> yang </a:t>
            </a:r>
            <a:r>
              <a:rPr lang="en-US" sz="2000" dirty="0" err="1"/>
              <a:t>diselenggarakan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karyawan</a:t>
            </a:r>
            <a:r>
              <a:rPr lang="en-US" sz="2000" dirty="0"/>
              <a:t> / </a:t>
            </a:r>
            <a:r>
              <a:rPr lang="en-US" sz="2000" dirty="0" err="1"/>
              <a:t>mitra</a:t>
            </a:r>
            <a:r>
              <a:rPr lang="en-US" sz="2000" dirty="0"/>
              <a:t> </a:t>
            </a:r>
            <a:r>
              <a:rPr lang="en-US" sz="2000" dirty="0" err="1"/>
              <a:t>usaha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imbalan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prestasi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penyelenggaraan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yang </a:t>
            </a:r>
            <a:r>
              <a:rPr lang="en-US" sz="2000" dirty="0" err="1"/>
              <a:t>bersangkutan</a:t>
            </a:r>
            <a:r>
              <a:rPr lang="en-US" sz="2000" dirty="0"/>
              <a:t>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219200" y="2628900"/>
            <a:ext cx="7239000" cy="24003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7</a:t>
            </a:r>
            <a:r>
              <a:rPr lang="en-US" sz="2000" b="1" dirty="0"/>
              <a:t>. </a:t>
            </a:r>
            <a:r>
              <a:rPr lang="en-US" sz="2000" b="1" i="1" dirty="0"/>
              <a:t>Press Conference</a:t>
            </a:r>
            <a:endParaRPr lang="en-US" sz="2000" dirty="0"/>
          </a:p>
          <a:p>
            <a:r>
              <a:rPr lang="en-US" sz="2000" dirty="0" err="1"/>
              <a:t>Pertemuan</a:t>
            </a:r>
            <a:r>
              <a:rPr lang="en-US" sz="2000" dirty="0"/>
              <a:t> yang </a:t>
            </a:r>
            <a:r>
              <a:rPr lang="en-US" sz="2000" dirty="0" err="1"/>
              <a:t>melibatkan</a:t>
            </a:r>
            <a:r>
              <a:rPr lang="en-US" sz="2000" dirty="0"/>
              <a:t> media </a:t>
            </a:r>
            <a:r>
              <a:rPr lang="en-US" sz="2000" dirty="0" err="1"/>
              <a:t>massa</a:t>
            </a:r>
            <a:r>
              <a:rPr lang="en-US" sz="2000" dirty="0"/>
              <a:t>, </a:t>
            </a:r>
            <a:r>
              <a:rPr lang="en-US" sz="2000" dirty="0" err="1"/>
              <a:t>narasumber</a:t>
            </a:r>
            <a:r>
              <a:rPr lang="en-US" sz="2000" dirty="0"/>
              <a:t>, </a:t>
            </a:r>
            <a:r>
              <a:rPr lang="en-US" sz="2000" dirty="0" err="1"/>
              <a:t>tokoh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orang yang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kompentensi</a:t>
            </a:r>
            <a:r>
              <a:rPr lang="en-US" sz="2000" dirty="0"/>
              <a:t> </a:t>
            </a:r>
            <a:r>
              <a:rPr lang="en-US" sz="2000" dirty="0" err="1"/>
              <a:t>tertentu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media </a:t>
            </a:r>
            <a:r>
              <a:rPr lang="en-US" sz="2000" dirty="0" err="1"/>
              <a:t>mengenai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, </a:t>
            </a:r>
            <a:r>
              <a:rPr lang="en-US" sz="2000" dirty="0" err="1"/>
              <a:t>produk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lainnya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event.</a:t>
            </a:r>
          </a:p>
        </p:txBody>
      </p:sp>
    </p:spTree>
    <p:extLst>
      <p:ext uri="{BB962C8B-B14F-4D97-AF65-F5344CB8AC3E}">
        <p14:creationId xmlns:p14="http://schemas.microsoft.com/office/powerpoint/2010/main" val="40166759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04800" y="145474"/>
            <a:ext cx="7239000" cy="2133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i="1" dirty="0" smtClean="0"/>
              <a:t>8.</a:t>
            </a:r>
            <a:r>
              <a:rPr lang="en-US" sz="2000" b="1" i="1" dirty="0"/>
              <a:t> Panel</a:t>
            </a:r>
            <a:endParaRPr lang="en-US" sz="2000" i="1" dirty="0"/>
          </a:p>
          <a:p>
            <a:r>
              <a:rPr lang="en-US" sz="2000" dirty="0" err="1"/>
              <a:t>Sebuah</a:t>
            </a:r>
            <a:r>
              <a:rPr lang="en-US" sz="2000" dirty="0"/>
              <a:t> </a:t>
            </a:r>
            <a:r>
              <a:rPr lang="en-US" sz="2000" dirty="0" err="1"/>
              <a:t>acara</a:t>
            </a:r>
            <a:r>
              <a:rPr lang="en-US" sz="2000" dirty="0"/>
              <a:t> </a:t>
            </a:r>
            <a:r>
              <a:rPr lang="en-US" sz="2000" dirty="0" err="1"/>
              <a:t>pertemuan</a:t>
            </a:r>
            <a:r>
              <a:rPr lang="en-US" sz="2000" dirty="0"/>
              <a:t> yang </a:t>
            </a:r>
            <a:r>
              <a:rPr lang="en-US" sz="2000" dirty="0" err="1"/>
              <a:t>menghadirkan</a:t>
            </a:r>
            <a:r>
              <a:rPr lang="en-US" sz="2000" dirty="0"/>
              <a:t> para </a:t>
            </a:r>
            <a:r>
              <a:rPr lang="en-US" sz="2000" dirty="0" err="1"/>
              <a:t>panelis</a:t>
            </a:r>
            <a:r>
              <a:rPr lang="en-US" sz="2000" dirty="0"/>
              <a:t> (</a:t>
            </a:r>
            <a:r>
              <a:rPr lang="en-US" sz="2000" dirty="0" err="1"/>
              <a:t>ahli</a:t>
            </a:r>
            <a:r>
              <a:rPr lang="en-US" sz="2000" dirty="0"/>
              <a:t> di </a:t>
            </a:r>
            <a:r>
              <a:rPr lang="en-US" sz="2000" dirty="0" err="1"/>
              <a:t>bidang</a:t>
            </a:r>
            <a:r>
              <a:rPr lang="en-US" sz="2000" dirty="0"/>
              <a:t> </a:t>
            </a:r>
            <a:r>
              <a:rPr lang="en-US" sz="2000" dirty="0" err="1"/>
              <a:t>tertentu</a:t>
            </a:r>
            <a:r>
              <a:rPr lang="en-US" sz="2000" dirty="0"/>
              <a:t>)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mempresentasikan</a:t>
            </a:r>
            <a:r>
              <a:rPr lang="en-US" sz="2000" dirty="0"/>
              <a:t> </a:t>
            </a:r>
            <a:r>
              <a:rPr lang="en-US" sz="2000" dirty="0" err="1"/>
              <a:t>pandangan-pandangan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permasalahan</a:t>
            </a:r>
            <a:r>
              <a:rPr lang="en-US" sz="2000" dirty="0"/>
              <a:t> </a:t>
            </a:r>
            <a:r>
              <a:rPr lang="en-US" sz="2000" dirty="0" err="1"/>
              <a:t>dibawah</a:t>
            </a:r>
            <a:r>
              <a:rPr lang="en-US" sz="2000" dirty="0"/>
              <a:t> </a:t>
            </a:r>
            <a:r>
              <a:rPr lang="en-US" sz="2000" dirty="0" err="1"/>
              <a:t>arahan</a:t>
            </a:r>
            <a:r>
              <a:rPr lang="en-US" sz="2000" dirty="0"/>
              <a:t> moderator. </a:t>
            </a:r>
            <a:r>
              <a:rPr lang="en-US" sz="2000" dirty="0" err="1"/>
              <a:t>pertanyaan</a:t>
            </a:r>
            <a:r>
              <a:rPr lang="en-US" sz="2000" dirty="0"/>
              <a:t> yang </a:t>
            </a:r>
            <a:r>
              <a:rPr lang="en-US" sz="2000" dirty="0" err="1"/>
              <a:t>dilontarkan</a:t>
            </a:r>
            <a:r>
              <a:rPr lang="en-US" sz="2000" dirty="0"/>
              <a:t> </a:t>
            </a:r>
            <a:r>
              <a:rPr lang="en-US" sz="2000" dirty="0" err="1"/>
              <a:t>maupun</a:t>
            </a:r>
            <a:r>
              <a:rPr lang="en-US" sz="2000" dirty="0"/>
              <a:t> </a:t>
            </a:r>
            <a:r>
              <a:rPr lang="en-US" sz="2000" dirty="0" err="1"/>
              <a:t>jawaban</a:t>
            </a:r>
            <a:r>
              <a:rPr lang="en-US" sz="2000" dirty="0"/>
              <a:t> yang </a:t>
            </a:r>
            <a:r>
              <a:rPr lang="en-US" sz="2000" dirty="0" err="1"/>
              <a:t>diberikan</a:t>
            </a:r>
            <a:r>
              <a:rPr lang="en-US" sz="2000" dirty="0"/>
              <a:t> </a:t>
            </a:r>
            <a:r>
              <a:rPr lang="en-US" sz="2000" dirty="0" err="1"/>
              <a:t>sepenuhnya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tanggung</a:t>
            </a:r>
            <a:r>
              <a:rPr lang="en-US" sz="2000" dirty="0"/>
              <a:t> </a:t>
            </a:r>
            <a:r>
              <a:rPr lang="en-US" sz="2000" dirty="0" err="1"/>
              <a:t>jawab</a:t>
            </a:r>
            <a:r>
              <a:rPr lang="en-US" sz="2000" dirty="0"/>
              <a:t> moderator.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43891" y="3200400"/>
            <a:ext cx="7239000" cy="1752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/>
              <a:t>9. </a:t>
            </a:r>
            <a:r>
              <a:rPr lang="en-US" sz="2400" b="1" i="1" dirty="0"/>
              <a:t>Fascia </a:t>
            </a:r>
            <a:r>
              <a:rPr lang="en-US" sz="2400" b="1" i="1" dirty="0" err="1"/>
              <a:t>Lisplang</a:t>
            </a:r>
            <a:r>
              <a:rPr lang="en-US" sz="2400" b="1" i="1" dirty="0"/>
              <a:t> </a:t>
            </a:r>
            <a:r>
              <a:rPr lang="en-US" sz="2400" b="1" i="1" dirty="0" err="1"/>
              <a:t>pada</a:t>
            </a:r>
            <a:r>
              <a:rPr lang="en-US" sz="2400" b="1" i="1" dirty="0"/>
              <a:t> stand</a:t>
            </a:r>
            <a:endParaRPr lang="en-US" sz="2400" dirty="0"/>
          </a:p>
          <a:p>
            <a:r>
              <a:rPr lang="en-US" sz="2400" dirty="0"/>
              <a:t>Panel </a:t>
            </a:r>
            <a:r>
              <a:rPr lang="en-US" sz="2400" dirty="0" err="1"/>
              <a:t>tempat</a:t>
            </a:r>
            <a:r>
              <a:rPr lang="en-US" sz="2400" dirty="0"/>
              <a:t> </a:t>
            </a:r>
            <a:r>
              <a:rPr lang="en-US" sz="2400" dirty="0" err="1"/>
              <a:t>dicantumkannya</a:t>
            </a:r>
            <a:r>
              <a:rPr lang="en-US" sz="2400" dirty="0"/>
              <a:t> </a:t>
            </a:r>
            <a:r>
              <a:rPr lang="en-US" sz="2400" dirty="0" err="1"/>
              <a:t>nama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/</a:t>
            </a:r>
            <a:r>
              <a:rPr lang="en-US" sz="2400" dirty="0" err="1"/>
              <a:t>peserta</a:t>
            </a:r>
            <a:r>
              <a:rPr lang="en-US" sz="2400" dirty="0"/>
              <a:t> </a:t>
            </a:r>
            <a:r>
              <a:rPr lang="en-US" sz="2400" dirty="0" err="1"/>
              <a:t>pameran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22346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0" y="3962400"/>
            <a:ext cx="6248400" cy="1676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04800" y="457200"/>
            <a:ext cx="5715000" cy="1219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10. Marking</a:t>
            </a:r>
            <a:r>
              <a:rPr lang="en-US" dirty="0"/>
              <a:t> </a:t>
            </a:r>
          </a:p>
          <a:p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titik-titik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stand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event </a:t>
            </a:r>
            <a:r>
              <a:rPr lang="en-US" dirty="0" err="1"/>
              <a:t>pameran</a:t>
            </a:r>
            <a:r>
              <a:rPr lang="en-US" dirty="0"/>
              <a:t>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1600" y="1905000"/>
            <a:ext cx="5829300" cy="1371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b="1" dirty="0"/>
              <a:t>11. Sales Kit/Marketing Kit</a:t>
            </a:r>
            <a:r>
              <a:rPr lang="sv-SE" dirty="0"/>
              <a:t> </a:t>
            </a:r>
          </a:p>
          <a:p>
            <a:r>
              <a:rPr lang="sv-SE" dirty="0"/>
              <a:t>Perangkat penjualan sebagai bahan/materi pegangan dalam menjual/memasarkan kegiatan MICE.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57350" y="3778828"/>
            <a:ext cx="6115050" cy="20885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b="1" dirty="0"/>
              <a:t>12. </a:t>
            </a:r>
            <a:r>
              <a:rPr lang="en-US" b="1" i="1" dirty="0"/>
              <a:t>Standard  Stand</a:t>
            </a:r>
            <a:r>
              <a:rPr lang="en-US" dirty="0"/>
              <a:t> </a:t>
            </a:r>
          </a:p>
          <a:p>
            <a:pPr algn="just"/>
            <a:r>
              <a:rPr lang="en-US" dirty="0"/>
              <a:t>Stand </a:t>
            </a:r>
            <a:r>
              <a:rPr lang="en-US" dirty="0" err="1"/>
              <a:t>Pameran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standard/</a:t>
            </a:r>
            <a:r>
              <a:rPr lang="en-US" dirty="0" err="1"/>
              <a:t>asli</a:t>
            </a:r>
            <a:r>
              <a:rPr lang="en-US" dirty="0"/>
              <a:t>,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unit system yang </a:t>
            </a:r>
            <a:r>
              <a:rPr lang="en-US" dirty="0" err="1"/>
              <a:t>seragam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baris</a:t>
            </a:r>
            <a:r>
              <a:rPr lang="en-US" dirty="0"/>
              <a:t>, </a:t>
            </a:r>
            <a:r>
              <a:rPr lang="en-US" dirty="0" err="1"/>
              <a:t>dibatasi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 smtClean="0"/>
              <a:t>koridor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7857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0" y="3962400"/>
            <a:ext cx="6248400" cy="1676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04800" y="457200"/>
            <a:ext cx="5715000" cy="1219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13. </a:t>
            </a:r>
            <a:r>
              <a:rPr lang="en-US" b="1" i="1" dirty="0"/>
              <a:t>Improved  Stand</a:t>
            </a:r>
            <a:r>
              <a:rPr lang="en-US" i="1" dirty="0"/>
              <a:t> </a:t>
            </a:r>
            <a:endParaRPr lang="en-US" dirty="0"/>
          </a:p>
          <a:p>
            <a:r>
              <a:rPr lang="en-US" dirty="0"/>
              <a:t> Stand Standard yang </a:t>
            </a:r>
            <a:r>
              <a:rPr lang="en-US" dirty="0" err="1"/>
              <a:t>dikembangkan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hiasan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dekorasi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selera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(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merusak</a:t>
            </a:r>
            <a:r>
              <a:rPr lang="en-US" dirty="0"/>
              <a:t> panel, beam </a:t>
            </a:r>
            <a:r>
              <a:rPr lang="en-US" dirty="0" err="1"/>
              <a:t>dan</a:t>
            </a:r>
            <a:r>
              <a:rPr lang="en-US" dirty="0"/>
              <a:t> bagian2 lain </a:t>
            </a:r>
            <a:r>
              <a:rPr lang="en-US" dirty="0" err="1"/>
              <a:t>dari</a:t>
            </a:r>
            <a:r>
              <a:rPr lang="en-US" dirty="0"/>
              <a:t> </a:t>
            </a:r>
            <a:r>
              <a:rPr lang="en-US" i="1" dirty="0"/>
              <a:t>standard stand</a:t>
            </a:r>
            <a:r>
              <a:rPr lang="en-US" dirty="0"/>
              <a:t>).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1600" y="1905000"/>
            <a:ext cx="5829300" cy="1524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14. </a:t>
            </a:r>
            <a:r>
              <a:rPr lang="en-US" b="1" i="1" dirty="0"/>
              <a:t>Special Design Stand</a:t>
            </a:r>
            <a:r>
              <a:rPr lang="en-US" dirty="0"/>
              <a:t> </a:t>
            </a:r>
          </a:p>
          <a:p>
            <a:r>
              <a:rPr lang="en-US" dirty="0"/>
              <a:t>Stand yang </a:t>
            </a:r>
            <a:r>
              <a:rPr lang="en-US" dirty="0" err="1"/>
              <a:t>dibangun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yang </a:t>
            </a:r>
            <a:r>
              <a:rPr lang="en-US" dirty="0" err="1"/>
              <a:t>beragam</a:t>
            </a:r>
            <a:r>
              <a:rPr lang="en-US" dirty="0"/>
              <a:t>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kapasitas</a:t>
            </a:r>
            <a:r>
              <a:rPr lang="en-US" dirty="0"/>
              <a:t> </a:t>
            </a:r>
            <a:r>
              <a:rPr lang="en-US" dirty="0" err="1"/>
              <a:t>ruangan</a:t>
            </a:r>
            <a:r>
              <a:rPr lang="en-US" dirty="0"/>
              <a:t>/</a:t>
            </a:r>
            <a:r>
              <a:rPr lang="en-US" dirty="0" err="1"/>
              <a:t>lahan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: 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 </a:t>
            </a:r>
            <a:r>
              <a:rPr lang="en-US" dirty="0" err="1"/>
              <a:t>maks</a:t>
            </a:r>
            <a:r>
              <a:rPr lang="en-US" dirty="0"/>
              <a:t> 6 m,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siap</a:t>
            </a:r>
            <a:r>
              <a:rPr lang="en-US" dirty="0"/>
              <a:t> </a:t>
            </a:r>
            <a:r>
              <a:rPr lang="en-US" dirty="0" err="1"/>
              <a:t>pasang</a:t>
            </a:r>
            <a:r>
              <a:rPr lang="en-US" dirty="0"/>
              <a:t> </a:t>
            </a:r>
            <a:r>
              <a:rPr lang="en-US" i="1" dirty="0"/>
              <a:t>(knock down system)</a:t>
            </a:r>
            <a:r>
              <a:rPr lang="en-US" dirty="0"/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57350" y="3778828"/>
            <a:ext cx="6115050" cy="20885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b="1" dirty="0"/>
              <a:t>15. </a:t>
            </a:r>
            <a:r>
              <a:rPr lang="sv-SE" b="1" i="1" dirty="0"/>
              <a:t>Floor Plan</a:t>
            </a:r>
            <a:r>
              <a:rPr lang="sv-SE" b="1" dirty="0"/>
              <a:t> Pameran</a:t>
            </a:r>
            <a:r>
              <a:rPr lang="sv-SE" dirty="0"/>
              <a:t> </a:t>
            </a:r>
          </a:p>
          <a:p>
            <a:r>
              <a:rPr lang="sv-SE" i="1" dirty="0"/>
              <a:t>Floor Plan</a:t>
            </a:r>
            <a:r>
              <a:rPr lang="sv-SE" dirty="0"/>
              <a:t> Pameran merupakan suatu visualisasi (gambaran teknis dan skalatis) tata letak stand secara keseluruhan pada sebuah event pameran, di suatu tempat/hall, dalam jangka waktu tertentu.</a:t>
            </a:r>
          </a:p>
        </p:txBody>
      </p:sp>
    </p:spTree>
    <p:extLst>
      <p:ext uri="{BB962C8B-B14F-4D97-AF65-F5344CB8AC3E}">
        <p14:creationId xmlns:p14="http://schemas.microsoft.com/office/powerpoint/2010/main" val="3133250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04800" y="457200"/>
            <a:ext cx="5715000" cy="1219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16. </a:t>
            </a:r>
            <a:r>
              <a:rPr lang="en-US" b="1" i="1" dirty="0"/>
              <a:t>Layout Stand</a:t>
            </a:r>
            <a:r>
              <a:rPr lang="en-US" b="1" dirty="0"/>
              <a:t> </a:t>
            </a:r>
            <a:r>
              <a:rPr lang="en-US" b="1" dirty="0" err="1"/>
              <a:t>Pameran</a:t>
            </a:r>
            <a:r>
              <a:rPr lang="en-US" dirty="0"/>
              <a:t> </a:t>
            </a:r>
          </a:p>
          <a:p>
            <a:r>
              <a:rPr lang="en-US" i="1" dirty="0"/>
              <a:t>Layout stand</a:t>
            </a:r>
            <a:r>
              <a:rPr lang="en-US" dirty="0"/>
              <a:t> </a:t>
            </a:r>
            <a:r>
              <a:rPr lang="en-US" dirty="0" err="1"/>
              <a:t>pameran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visualisasi</a:t>
            </a:r>
            <a:r>
              <a:rPr lang="en-US" dirty="0"/>
              <a:t> (</a:t>
            </a:r>
            <a:r>
              <a:rPr lang="en-US" dirty="0" err="1"/>
              <a:t>gambaran</a:t>
            </a:r>
            <a:r>
              <a:rPr lang="en-US" dirty="0"/>
              <a:t> </a:t>
            </a:r>
            <a:r>
              <a:rPr lang="en-US" dirty="0" err="1"/>
              <a:t>teknis</a:t>
            </a:r>
            <a:r>
              <a:rPr lang="en-US" dirty="0"/>
              <a:t> &amp; </a:t>
            </a:r>
            <a:r>
              <a:rPr lang="en-US" dirty="0" err="1"/>
              <a:t>skalatis</a:t>
            </a:r>
            <a:r>
              <a:rPr lang="en-US" dirty="0"/>
              <a:t>) </a:t>
            </a:r>
            <a:r>
              <a:rPr lang="en-US" dirty="0" err="1"/>
              <a:t>penataan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stand </a:t>
            </a:r>
            <a:r>
              <a:rPr lang="en-US" dirty="0" err="1"/>
              <a:t>pameran</a:t>
            </a:r>
            <a:r>
              <a:rPr lang="en-US" dirty="0"/>
              <a:t>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773382"/>
            <a:ext cx="6362700" cy="2133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17. </a:t>
            </a:r>
            <a:r>
              <a:rPr lang="en-US" b="1" dirty="0" err="1"/>
              <a:t>Baliho</a:t>
            </a:r>
            <a:r>
              <a:rPr lang="en-US" dirty="0"/>
              <a:t> </a:t>
            </a:r>
          </a:p>
          <a:p>
            <a:r>
              <a:rPr lang="en-US" dirty="0"/>
              <a:t>Media </a:t>
            </a:r>
            <a:r>
              <a:rPr lang="en-US" dirty="0" err="1"/>
              <a:t>promosi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Visprom</a:t>
            </a:r>
            <a:r>
              <a:rPr lang="en-US" dirty="0"/>
              <a:t> </a:t>
            </a:r>
            <a:r>
              <a:rPr lang="en-US" i="1" dirty="0"/>
              <a:t>(Visitor Promotion)</a:t>
            </a:r>
            <a:r>
              <a:rPr lang="en-US" dirty="0"/>
              <a:t>, </a:t>
            </a:r>
            <a:r>
              <a:rPr lang="en-US" dirty="0" err="1"/>
              <a:t>terbuat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papan</a:t>
            </a:r>
            <a:r>
              <a:rPr lang="en-US" dirty="0"/>
              <a:t>/panel/</a:t>
            </a:r>
            <a:r>
              <a:rPr lang="en-US" dirty="0" err="1"/>
              <a:t>kain</a:t>
            </a:r>
            <a:r>
              <a:rPr lang="en-US" dirty="0"/>
              <a:t>/</a:t>
            </a:r>
            <a:r>
              <a:rPr lang="en-US" dirty="0" err="1"/>
              <a:t>kanvas</a:t>
            </a:r>
            <a:r>
              <a:rPr lang="en-US" dirty="0"/>
              <a:t> yang </a:t>
            </a:r>
            <a:r>
              <a:rPr lang="en-US" dirty="0" err="1"/>
              <a:t>diletakkan</a:t>
            </a:r>
            <a:r>
              <a:rPr lang="en-US" dirty="0"/>
              <a:t> </a:t>
            </a:r>
            <a:r>
              <a:rPr lang="en-US" dirty="0" err="1"/>
              <a:t>berdiri</a:t>
            </a:r>
            <a:r>
              <a:rPr lang="en-US" dirty="0"/>
              <a:t> di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terbuka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terlihat</a:t>
            </a:r>
            <a:r>
              <a:rPr lang="en-US" dirty="0"/>
              <a:t>/</a:t>
            </a:r>
            <a:r>
              <a:rPr lang="en-US" dirty="0" err="1"/>
              <a:t>terbaca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. </a:t>
            </a:r>
            <a:r>
              <a:rPr lang="en-US" dirty="0" err="1"/>
              <a:t>Bertuliskan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: </a:t>
            </a:r>
            <a:r>
              <a:rPr lang="en-US" dirty="0" err="1"/>
              <a:t>Judul</a:t>
            </a:r>
            <a:r>
              <a:rPr lang="en-US" dirty="0"/>
              <a:t>/</a:t>
            </a:r>
            <a:r>
              <a:rPr lang="en-US" dirty="0" err="1"/>
              <a:t>Tema</a:t>
            </a:r>
            <a:r>
              <a:rPr lang="en-US" dirty="0"/>
              <a:t>/</a:t>
            </a:r>
            <a:r>
              <a:rPr lang="en-US" dirty="0" err="1"/>
              <a:t>Nama</a:t>
            </a:r>
            <a:r>
              <a:rPr lang="en-US" dirty="0"/>
              <a:t> </a:t>
            </a:r>
            <a:r>
              <a:rPr lang="en-US" i="1" dirty="0"/>
              <a:t>Event, Venue,</a:t>
            </a:r>
            <a:r>
              <a:rPr lang="en-US" dirty="0"/>
              <a:t> </a:t>
            </a:r>
            <a:r>
              <a:rPr lang="en-US" dirty="0" err="1"/>
              <a:t>Waktu</a:t>
            </a:r>
            <a:r>
              <a:rPr lang="en-US" dirty="0"/>
              <a:t>, </a:t>
            </a:r>
            <a:r>
              <a:rPr lang="en-US" dirty="0" err="1"/>
              <a:t>Penyelenggara</a:t>
            </a:r>
            <a:r>
              <a:rPr lang="en-US" dirty="0"/>
              <a:t>, Sponsor.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78132" y="4114800"/>
            <a:ext cx="6115050" cy="20885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18. </a:t>
            </a:r>
            <a:r>
              <a:rPr lang="en-US" b="1" i="1" dirty="0"/>
              <a:t>Backdrop</a:t>
            </a:r>
            <a:r>
              <a:rPr lang="en-US" i="1" dirty="0"/>
              <a:t> </a:t>
            </a:r>
            <a:endParaRPr lang="en-US" dirty="0"/>
          </a:p>
          <a:p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panggung</a:t>
            </a:r>
            <a:r>
              <a:rPr lang="en-US" dirty="0"/>
              <a:t> yang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Judul</a:t>
            </a:r>
            <a:r>
              <a:rPr lang="en-US" dirty="0"/>
              <a:t>/</a:t>
            </a:r>
            <a:r>
              <a:rPr lang="en-US" dirty="0" err="1"/>
              <a:t>Tema</a:t>
            </a:r>
            <a:r>
              <a:rPr lang="en-US" dirty="0"/>
              <a:t> </a:t>
            </a:r>
            <a:r>
              <a:rPr lang="en-US" i="1" dirty="0"/>
              <a:t>Event, Venue,</a:t>
            </a:r>
            <a:r>
              <a:rPr lang="en-US" dirty="0"/>
              <a:t> </a:t>
            </a:r>
            <a:r>
              <a:rPr lang="en-US" dirty="0" err="1"/>
              <a:t>Waktu</a:t>
            </a:r>
            <a:r>
              <a:rPr lang="en-US" dirty="0"/>
              <a:t>, </a:t>
            </a:r>
            <a:r>
              <a:rPr lang="en-US" dirty="0" err="1"/>
              <a:t>Penyelenggara</a:t>
            </a:r>
            <a:r>
              <a:rPr lang="en-US" dirty="0"/>
              <a:t>, Sponsor. </a:t>
            </a:r>
            <a:r>
              <a:rPr lang="en-US" dirty="0" err="1"/>
              <a:t>Misalnya</a:t>
            </a:r>
            <a:r>
              <a:rPr lang="en-US" dirty="0"/>
              <a:t>: </a:t>
            </a:r>
            <a:r>
              <a:rPr lang="en-US" i="1" dirty="0"/>
              <a:t>Backdrop</a:t>
            </a:r>
            <a:r>
              <a:rPr lang="en-US" dirty="0"/>
              <a:t> </a:t>
            </a:r>
            <a:r>
              <a:rPr lang="en-US" dirty="0" err="1"/>
              <a:t>untuk</a:t>
            </a:r>
            <a:r>
              <a:rPr lang="en-US" dirty="0"/>
              <a:t> </a:t>
            </a:r>
            <a:r>
              <a:rPr lang="en-US" i="1" dirty="0"/>
              <a:t>Opening Ceremony Seminar</a:t>
            </a:r>
            <a:r>
              <a:rPr lang="en-US" dirty="0"/>
              <a:t>/</a:t>
            </a:r>
            <a:r>
              <a:rPr lang="en-US" dirty="0" err="1"/>
              <a:t>Pameran</a:t>
            </a:r>
            <a:r>
              <a:rPr lang="en-US" dirty="0"/>
              <a:t>, </a:t>
            </a:r>
            <a:r>
              <a:rPr lang="en-US" i="1" dirty="0"/>
              <a:t>Backdrop</a:t>
            </a:r>
            <a:r>
              <a:rPr lang="en-US" dirty="0"/>
              <a:t> </a:t>
            </a:r>
            <a:r>
              <a:rPr lang="en-US" dirty="0" err="1"/>
              <a:t>panggung</a:t>
            </a:r>
            <a:r>
              <a:rPr lang="en-US" dirty="0"/>
              <a:t> seminar, </a:t>
            </a:r>
            <a:r>
              <a:rPr lang="en-US" i="1" dirty="0"/>
              <a:t>Backdrop</a:t>
            </a:r>
            <a:r>
              <a:rPr lang="en-US" dirty="0"/>
              <a:t> </a:t>
            </a:r>
            <a:r>
              <a:rPr lang="en-US" dirty="0" err="1"/>
              <a:t>panggung</a:t>
            </a:r>
            <a:r>
              <a:rPr lang="en-US" dirty="0"/>
              <a:t> </a:t>
            </a:r>
            <a:r>
              <a:rPr lang="en-US" dirty="0" err="1"/>
              <a:t>hiburan</a:t>
            </a:r>
            <a:r>
              <a:rPr lang="en-US" dirty="0"/>
              <a:t>, </a:t>
            </a:r>
            <a:r>
              <a:rPr lang="en-US" dirty="0" err="1"/>
              <a:t>dsb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767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0" y="3962400"/>
            <a:ext cx="6248400" cy="1676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04800" y="228600"/>
            <a:ext cx="5715000" cy="1447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19. </a:t>
            </a:r>
            <a:r>
              <a:rPr lang="en-US" b="1" i="1" dirty="0"/>
              <a:t>Hanging Banner</a:t>
            </a:r>
            <a:r>
              <a:rPr lang="en-US" dirty="0"/>
              <a:t> </a:t>
            </a:r>
          </a:p>
          <a:p>
            <a:r>
              <a:rPr lang="en-US" dirty="0"/>
              <a:t>Media </a:t>
            </a:r>
            <a:r>
              <a:rPr lang="en-US" dirty="0" err="1"/>
              <a:t>promosi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, </a:t>
            </a:r>
            <a:r>
              <a:rPr lang="en-US" dirty="0" err="1"/>
              <a:t>Exprom</a:t>
            </a:r>
            <a:r>
              <a:rPr lang="en-US" dirty="0"/>
              <a:t> </a:t>
            </a:r>
            <a:r>
              <a:rPr lang="en-US" i="1" dirty="0"/>
              <a:t>(Exhibitor Promotion)</a:t>
            </a:r>
            <a:r>
              <a:rPr lang="en-US" dirty="0"/>
              <a:t>. </a:t>
            </a:r>
            <a:r>
              <a:rPr lang="en-US" dirty="0" err="1"/>
              <a:t>Digantung</a:t>
            </a:r>
            <a:r>
              <a:rPr lang="en-US" dirty="0"/>
              <a:t> di </a:t>
            </a:r>
            <a:r>
              <a:rPr lang="en-US" dirty="0" err="1"/>
              <a:t>langit-langit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/</a:t>
            </a:r>
            <a:r>
              <a:rPr lang="en-US" dirty="0" err="1"/>
              <a:t>gedung</a:t>
            </a:r>
            <a:r>
              <a:rPr lang="en-US" dirty="0"/>
              <a:t>.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Banner/</a:t>
            </a:r>
            <a:r>
              <a:rPr lang="en-US" dirty="0" err="1"/>
              <a:t>bendera</a:t>
            </a:r>
            <a:r>
              <a:rPr lang="en-US" dirty="0"/>
              <a:t> </a:t>
            </a:r>
            <a:r>
              <a:rPr lang="en-US" dirty="0" err="1"/>
              <a:t>gantung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spanduk</a:t>
            </a:r>
            <a:r>
              <a:rPr lang="en-US" dirty="0"/>
              <a:t> </a:t>
            </a:r>
            <a:r>
              <a:rPr lang="en-US" dirty="0" err="1"/>
              <a:t>gantung</a:t>
            </a:r>
            <a:r>
              <a:rPr lang="en-US" dirty="0"/>
              <a:t>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981200"/>
            <a:ext cx="6362700" cy="169718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20. </a:t>
            </a:r>
            <a:r>
              <a:rPr lang="en-US" b="1" dirty="0" err="1"/>
              <a:t>Umbul-umbul</a:t>
            </a:r>
            <a:r>
              <a:rPr lang="en-US" dirty="0"/>
              <a:t> </a:t>
            </a:r>
          </a:p>
          <a:p>
            <a:r>
              <a:rPr lang="en-US" dirty="0"/>
              <a:t>Media </a:t>
            </a:r>
            <a:r>
              <a:rPr lang="en-US" dirty="0" err="1"/>
              <a:t>promosi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, </a:t>
            </a:r>
            <a:r>
              <a:rPr lang="en-US" dirty="0" err="1"/>
              <a:t>Exprom</a:t>
            </a:r>
            <a:r>
              <a:rPr lang="en-US" dirty="0"/>
              <a:t> &amp; </a:t>
            </a:r>
            <a:r>
              <a:rPr lang="en-US" dirty="0" err="1"/>
              <a:t>Visprom</a:t>
            </a:r>
            <a:r>
              <a:rPr lang="en-US" dirty="0"/>
              <a:t>. 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bendera</a:t>
            </a:r>
            <a:r>
              <a:rPr lang="en-US" dirty="0"/>
              <a:t> </a:t>
            </a:r>
            <a:r>
              <a:rPr lang="en-US" dirty="0" err="1"/>
              <a:t>vertikal</a:t>
            </a:r>
            <a:r>
              <a:rPr lang="en-US" dirty="0"/>
              <a:t> </a:t>
            </a:r>
            <a:r>
              <a:rPr lang="en-US" dirty="0" err="1"/>
              <a:t>bertiang</a:t>
            </a:r>
            <a:r>
              <a:rPr lang="en-US" dirty="0"/>
              <a:t>. </a:t>
            </a:r>
            <a:r>
              <a:rPr lang="en-US" dirty="0" err="1"/>
              <a:t>Bertuliskan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: </a:t>
            </a:r>
            <a:r>
              <a:rPr lang="en-US" dirty="0" err="1"/>
              <a:t>Judul</a:t>
            </a:r>
            <a:r>
              <a:rPr lang="en-US" dirty="0"/>
              <a:t>/</a:t>
            </a:r>
            <a:r>
              <a:rPr lang="en-US" dirty="0" err="1"/>
              <a:t>Tema</a:t>
            </a:r>
            <a:r>
              <a:rPr lang="en-US" dirty="0"/>
              <a:t> </a:t>
            </a:r>
            <a:r>
              <a:rPr lang="en-US" i="1" dirty="0"/>
              <a:t>Event, Venue,</a:t>
            </a:r>
            <a:r>
              <a:rPr lang="en-US" dirty="0"/>
              <a:t> </a:t>
            </a:r>
            <a:r>
              <a:rPr lang="en-US" dirty="0" err="1"/>
              <a:t>Waktu</a:t>
            </a:r>
            <a:r>
              <a:rPr lang="en-US" dirty="0"/>
              <a:t>, </a:t>
            </a:r>
            <a:r>
              <a:rPr lang="en-US" dirty="0" err="1"/>
              <a:t>Penyelenggara</a:t>
            </a:r>
            <a:r>
              <a:rPr lang="en-US" dirty="0"/>
              <a:t>, Sponsor.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752600" y="3983182"/>
            <a:ext cx="6115050" cy="20885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21. </a:t>
            </a:r>
            <a:r>
              <a:rPr lang="en-US" b="1" i="1" dirty="0"/>
              <a:t>Technical Meeting</a:t>
            </a:r>
            <a:r>
              <a:rPr lang="en-US" dirty="0"/>
              <a:t> </a:t>
            </a:r>
          </a:p>
          <a:p>
            <a:r>
              <a:rPr lang="en-US" dirty="0" err="1"/>
              <a:t>Pertemuan</a:t>
            </a:r>
            <a:r>
              <a:rPr lang="en-US" dirty="0"/>
              <a:t> yang </a:t>
            </a:r>
            <a:r>
              <a:rPr lang="en-US" dirty="0" err="1"/>
              <a:t>diselenggarakan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organizer </a:t>
            </a:r>
            <a:r>
              <a:rPr lang="en-US" dirty="0" err="1"/>
              <a:t>pameran</a:t>
            </a:r>
            <a:r>
              <a:rPr lang="en-US" dirty="0"/>
              <a:t>, 2 </a:t>
            </a:r>
            <a:r>
              <a:rPr lang="en-US" dirty="0" err="1"/>
              <a:t>atau</a:t>
            </a:r>
            <a:r>
              <a:rPr lang="en-US" dirty="0"/>
              <a:t> 3 </a:t>
            </a:r>
            <a:r>
              <a:rPr lang="en-US" dirty="0" err="1"/>
              <a:t>minggu</a:t>
            </a:r>
            <a:r>
              <a:rPr lang="en-US" dirty="0"/>
              <a:t> </a:t>
            </a:r>
            <a:r>
              <a:rPr lang="en-US" dirty="0" err="1"/>
              <a:t>menjelang</a:t>
            </a:r>
            <a:r>
              <a:rPr lang="en-US" dirty="0"/>
              <a:t> </a:t>
            </a:r>
            <a:r>
              <a:rPr lang="en-US" dirty="0" err="1"/>
              <a:t>pameran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mengundang</a:t>
            </a:r>
            <a:r>
              <a:rPr lang="en-US" dirty="0"/>
              <a:t> para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pameran</a:t>
            </a:r>
            <a:r>
              <a:rPr lang="en-US" dirty="0"/>
              <a:t>, hall owner, stand contractor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pihak-pihak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yang </a:t>
            </a:r>
            <a:r>
              <a:rPr lang="en-US" dirty="0" err="1"/>
              <a:t>terkait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9914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04800" y="110836"/>
            <a:ext cx="8382000" cy="1828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22. </a:t>
            </a:r>
            <a:r>
              <a:rPr lang="en-US" b="1" dirty="0" err="1"/>
              <a:t>Destinasi</a:t>
            </a:r>
            <a:r>
              <a:rPr lang="en-US" dirty="0"/>
              <a:t> </a:t>
            </a:r>
          </a:p>
          <a:p>
            <a:r>
              <a:rPr lang="en-US" dirty="0" err="1"/>
              <a:t>Kawasan</a:t>
            </a:r>
            <a:r>
              <a:rPr lang="en-US" dirty="0"/>
              <a:t>  </a:t>
            </a:r>
            <a:r>
              <a:rPr lang="en-US" dirty="0" err="1"/>
              <a:t>tujuan</a:t>
            </a:r>
            <a:r>
              <a:rPr lang="en-US" dirty="0"/>
              <a:t>   </a:t>
            </a:r>
            <a:r>
              <a:rPr lang="en-US" dirty="0" err="1"/>
              <a:t>kegiatan</a:t>
            </a:r>
            <a:r>
              <a:rPr lang="en-US" dirty="0"/>
              <a:t>   </a:t>
            </a:r>
            <a:r>
              <a:rPr lang="en-US" dirty="0" err="1"/>
              <a:t>Pariwisata</a:t>
            </a:r>
            <a:r>
              <a:rPr lang="en-US" dirty="0"/>
              <a:t>   </a:t>
            </a:r>
            <a:r>
              <a:rPr lang="en-US" dirty="0" err="1"/>
              <a:t>Bisnis</a:t>
            </a:r>
            <a:r>
              <a:rPr lang="en-US" dirty="0"/>
              <a:t>/MICE.  </a:t>
            </a:r>
            <a:r>
              <a:rPr lang="en-US" dirty="0" err="1"/>
              <a:t>Misalnya</a:t>
            </a:r>
            <a:r>
              <a:rPr lang="en-US" dirty="0"/>
              <a:t>:  </a:t>
            </a:r>
            <a:r>
              <a:rPr lang="en-US" dirty="0" err="1"/>
              <a:t>Destinasi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 (Indonesia) : 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Kawasan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Wisata</a:t>
            </a:r>
            <a:r>
              <a:rPr lang="en-US" dirty="0"/>
              <a:t> MICE di Bali, Jakarta, Bogor, </a:t>
            </a:r>
            <a:r>
              <a:rPr lang="en-US" dirty="0" err="1"/>
              <a:t>Tangerang</a:t>
            </a:r>
            <a:r>
              <a:rPr lang="en-US" dirty="0"/>
              <a:t>, </a:t>
            </a:r>
            <a:r>
              <a:rPr lang="en-US" dirty="0" err="1"/>
              <a:t>Bekasi</a:t>
            </a:r>
            <a:r>
              <a:rPr lang="en-US" dirty="0"/>
              <a:t>, </a:t>
            </a:r>
            <a:r>
              <a:rPr lang="en-US" dirty="0" err="1"/>
              <a:t>Sukabumi</a:t>
            </a:r>
            <a:r>
              <a:rPr lang="en-US" dirty="0"/>
              <a:t>, Bandung, Surabaya, Medan, Denpasar, P. </a:t>
            </a:r>
            <a:r>
              <a:rPr lang="en-US" dirty="0" err="1"/>
              <a:t>Batam</a:t>
            </a:r>
            <a:r>
              <a:rPr lang="en-US" dirty="0"/>
              <a:t>, Cirebon, Palembang, </a:t>
            </a:r>
            <a:r>
              <a:rPr lang="en-US" dirty="0" smtClean="0"/>
              <a:t>Manado</a:t>
            </a:r>
            <a:r>
              <a:rPr lang="en-US" dirty="0"/>
              <a:t>, Ujung Pandang, Banjarmasin, Lampung, P. </a:t>
            </a:r>
            <a:r>
              <a:rPr lang="en-US" dirty="0" err="1"/>
              <a:t>Seribu</a:t>
            </a:r>
            <a:r>
              <a:rPr lang="en-US" dirty="0"/>
              <a:t>, </a:t>
            </a:r>
            <a:r>
              <a:rPr lang="en-US" dirty="0" err="1"/>
              <a:t>Anyer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. 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66800" y="2341418"/>
            <a:ext cx="6362700" cy="169718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23. </a:t>
            </a:r>
            <a:r>
              <a:rPr lang="en-US" b="1" dirty="0" err="1"/>
              <a:t>Destinasi</a:t>
            </a:r>
            <a:r>
              <a:rPr lang="en-US" b="1" dirty="0"/>
              <a:t> </a:t>
            </a:r>
            <a:r>
              <a:rPr lang="en-US" b="1" dirty="0" err="1"/>
              <a:t>Luar</a:t>
            </a:r>
            <a:r>
              <a:rPr lang="en-US" b="1" dirty="0"/>
              <a:t> </a:t>
            </a:r>
            <a:r>
              <a:rPr lang="en-US" b="1" dirty="0" err="1"/>
              <a:t>Negeri</a:t>
            </a:r>
            <a:r>
              <a:rPr lang="en-US" b="1" dirty="0"/>
              <a:t> (</a:t>
            </a:r>
            <a:r>
              <a:rPr lang="en-US" b="1" dirty="0" err="1"/>
              <a:t>Manca</a:t>
            </a:r>
            <a:r>
              <a:rPr lang="en-US" b="1" dirty="0"/>
              <a:t> Negara)</a:t>
            </a:r>
            <a:endParaRPr lang="en-US" dirty="0"/>
          </a:p>
          <a:p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Kawasan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Wisata</a:t>
            </a:r>
            <a:r>
              <a:rPr lang="en-US" dirty="0"/>
              <a:t> MICE di Tokyo, </a:t>
            </a:r>
            <a:r>
              <a:rPr lang="en-US" dirty="0" smtClean="0"/>
              <a:t>Thailand, </a:t>
            </a:r>
            <a:r>
              <a:rPr lang="en-US" dirty="0"/>
              <a:t>Singapore, </a:t>
            </a:r>
            <a:r>
              <a:rPr lang="en-US" dirty="0" smtClean="0"/>
              <a:t>Brunei Darussalam</a:t>
            </a:r>
            <a:r>
              <a:rPr lang="en-US" dirty="0"/>
              <a:t>, Paris</a:t>
            </a:r>
            <a:r>
              <a:rPr lang="en-US" dirty="0" smtClean="0"/>
              <a:t>, </a:t>
            </a:r>
            <a:r>
              <a:rPr lang="en-US" dirty="0" err="1"/>
              <a:t>Kualalumpur</a:t>
            </a:r>
            <a:r>
              <a:rPr lang="en-US" dirty="0"/>
              <a:t>, Riyadh</a:t>
            </a:r>
            <a:r>
              <a:rPr lang="en-US" dirty="0" smtClean="0"/>
              <a:t>, </a:t>
            </a:r>
            <a:r>
              <a:rPr lang="en-US" dirty="0" err="1"/>
              <a:t>Spanyol</a:t>
            </a:r>
            <a:r>
              <a:rPr lang="en-US" dirty="0"/>
              <a:t>, Swiss, Manila, Bangkok, </a:t>
            </a:r>
            <a:r>
              <a:rPr lang="en-US" dirty="0" err="1"/>
              <a:t>Hongkong</a:t>
            </a:r>
            <a:r>
              <a:rPr lang="en-US" dirty="0"/>
              <a:t>, </a:t>
            </a:r>
            <a:r>
              <a:rPr lang="en-US" dirty="0" err="1"/>
              <a:t>Guang</a:t>
            </a:r>
            <a:r>
              <a:rPr lang="en-US" dirty="0"/>
              <a:t> Zhou, India, Cairo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. 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62200" y="4343400"/>
            <a:ext cx="6115050" cy="172835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24. </a:t>
            </a:r>
            <a:r>
              <a:rPr lang="en-US" b="1" i="1" dirty="0"/>
              <a:t>Trade Show</a:t>
            </a:r>
            <a:endParaRPr lang="en-US" dirty="0"/>
          </a:p>
          <a:p>
            <a:r>
              <a:rPr lang="en-US" dirty="0" err="1"/>
              <a:t>Sering</a:t>
            </a:r>
            <a:r>
              <a:rPr lang="en-US" dirty="0"/>
              <a:t> kali </a:t>
            </a:r>
            <a:r>
              <a:rPr lang="en-US" dirty="0" err="1"/>
              <a:t>berasosiasi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pameran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sejumlah</a:t>
            </a:r>
            <a:r>
              <a:rPr lang="en-US" dirty="0"/>
              <a:t> </a:t>
            </a:r>
            <a:r>
              <a:rPr lang="en-US" i="1" dirty="0"/>
              <a:t>booth</a:t>
            </a:r>
            <a:r>
              <a:rPr lang="en-US" dirty="0"/>
              <a:t> 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pameran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para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memamerkan</a:t>
            </a:r>
            <a:r>
              <a:rPr lang="en-US" dirty="0"/>
              <a:t> </a:t>
            </a:r>
            <a:r>
              <a:rPr lang="en-US" dirty="0" err="1"/>
              <a:t>produknya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para </a:t>
            </a:r>
            <a:r>
              <a:rPr lang="en-US" dirty="0" err="1"/>
              <a:t>pengunjung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33326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991600" cy="1752600"/>
          </a:xfrm>
        </p:spPr>
        <p:txBody>
          <a:bodyPr>
            <a:noAutofit/>
          </a:bodyPr>
          <a:lstStyle/>
          <a:p>
            <a:pPr algn="l" fontAlgn="base"/>
            <a:r>
              <a:rPr lang="en-US" sz="2000" b="1" dirty="0">
                <a:solidFill>
                  <a:schemeClr val="tx1"/>
                </a:solidFill>
              </a:rPr>
              <a:t>Hal-Hal yang </a:t>
            </a:r>
            <a:r>
              <a:rPr lang="en-US" sz="2000" b="1" dirty="0" err="1">
                <a:solidFill>
                  <a:schemeClr val="tx1"/>
                </a:solidFill>
              </a:rPr>
              <a:t>Diperhatikan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saat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Penyelenggaraan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MICE</a:t>
            </a:r>
            <a:endParaRPr lang="en-US" sz="2000" dirty="0">
              <a:solidFill>
                <a:schemeClr val="tx1"/>
              </a:solidFill>
            </a:endParaRPr>
          </a:p>
          <a:p>
            <a:pPr algn="l" fontAlgn="base"/>
            <a:r>
              <a:rPr lang="en-US" sz="2000" dirty="0" err="1">
                <a:solidFill>
                  <a:schemeClr val="tx1"/>
                </a:solidFill>
              </a:rPr>
              <a:t>Saat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diadakan</a:t>
            </a:r>
            <a:r>
              <a:rPr lang="en-US" sz="2000" dirty="0">
                <a:solidFill>
                  <a:schemeClr val="tx1"/>
                </a:solidFill>
              </a:rPr>
              <a:t> MICE, </a:t>
            </a:r>
            <a:r>
              <a:rPr lang="en-US" sz="2000" dirty="0" err="1">
                <a:solidFill>
                  <a:schemeClr val="tx1"/>
                </a:solidFill>
              </a:rPr>
              <a:t>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beberapa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hal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perlu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diperhatikan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antara</a:t>
            </a:r>
            <a:r>
              <a:rPr lang="en-US" sz="2000" dirty="0">
                <a:solidFill>
                  <a:schemeClr val="tx1"/>
                </a:solidFill>
              </a:rPr>
              <a:t> lain:</a:t>
            </a:r>
          </a:p>
          <a:p>
            <a:pPr algn="l" fontAlgn="base"/>
            <a:r>
              <a:rPr lang="en-US" sz="2000" dirty="0" smtClean="0">
                <a:solidFill>
                  <a:schemeClr val="tx1"/>
                </a:solidFill>
              </a:rPr>
              <a:t>1. </a:t>
            </a:r>
            <a:r>
              <a:rPr lang="en-US" sz="2000" dirty="0" err="1" smtClean="0">
                <a:solidFill>
                  <a:schemeClr val="tx1"/>
                </a:solidFill>
              </a:rPr>
              <a:t>Penetapan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Lokasi</a:t>
            </a:r>
            <a:r>
              <a:rPr lang="en-US" sz="2000" dirty="0">
                <a:solidFill>
                  <a:schemeClr val="tx1"/>
                </a:solidFill>
              </a:rPr>
              <a:t> MICE</a:t>
            </a:r>
          </a:p>
          <a:p>
            <a:pPr algn="l" fontAlgn="base"/>
            <a:r>
              <a:rPr lang="en-US" sz="2000" dirty="0" smtClean="0">
                <a:solidFill>
                  <a:schemeClr val="tx1"/>
                </a:solidFill>
              </a:rPr>
              <a:t>2. </a:t>
            </a:r>
            <a:r>
              <a:rPr lang="en-US" sz="2000" dirty="0" err="1" smtClean="0">
                <a:solidFill>
                  <a:schemeClr val="tx1"/>
                </a:solidFill>
              </a:rPr>
              <a:t>Pihak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perencana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mutlak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menentukan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lokasi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tempat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pertemuan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l" fontAlgn="base"/>
            <a:r>
              <a:rPr lang="en-US" sz="2000" dirty="0" smtClean="0">
                <a:solidFill>
                  <a:schemeClr val="tx1"/>
                </a:solidFill>
              </a:rPr>
              <a:t>3. </a:t>
            </a:r>
            <a:r>
              <a:rPr lang="en-US" sz="2000" dirty="0" err="1" smtClean="0">
                <a:solidFill>
                  <a:schemeClr val="tx1"/>
                </a:solidFill>
              </a:rPr>
              <a:t>Pertimbangan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tempat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dilihat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geografis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yaitu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jauh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tempat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peserta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l" fontAlgn="base"/>
            <a:r>
              <a:rPr lang="en-US" sz="2000" dirty="0" smtClean="0">
                <a:solidFill>
                  <a:schemeClr val="tx1"/>
                </a:solidFill>
              </a:rPr>
              <a:t>4. </a:t>
            </a:r>
            <a:r>
              <a:rPr lang="en-US" sz="2000" dirty="0" err="1" smtClean="0">
                <a:solidFill>
                  <a:schemeClr val="tx1"/>
                </a:solidFill>
              </a:rPr>
              <a:t>Pertimbangan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tempat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dilihat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kondisi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sekitar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lokasi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l" fontAlgn="base"/>
            <a:r>
              <a:rPr lang="en-US" sz="2000" dirty="0" smtClean="0">
                <a:solidFill>
                  <a:schemeClr val="tx1"/>
                </a:solidFill>
              </a:rPr>
              <a:t>5. </a:t>
            </a:r>
            <a:r>
              <a:rPr lang="en-US" sz="2000" dirty="0" err="1" smtClean="0">
                <a:solidFill>
                  <a:schemeClr val="tx1"/>
                </a:solidFill>
              </a:rPr>
              <a:t>Fasilitas</a:t>
            </a:r>
            <a:r>
              <a:rPr lang="en-US" sz="2000" dirty="0" smtClean="0">
                <a:solidFill>
                  <a:schemeClr val="tx1"/>
                </a:solidFill>
              </a:rPr>
              <a:t> MICE</a:t>
            </a:r>
          </a:p>
          <a:p>
            <a:pPr algn="l" fontAlgn="base"/>
            <a:endParaRPr lang="en-US" sz="2000" dirty="0">
              <a:solidFill>
                <a:schemeClr val="tx1"/>
              </a:solidFill>
            </a:endParaRPr>
          </a:p>
          <a:p>
            <a:pPr algn="l" fontAlgn="base"/>
            <a:r>
              <a:rPr lang="en-US" sz="2000" dirty="0" err="1">
                <a:solidFill>
                  <a:schemeClr val="tx1"/>
                </a:solidFill>
              </a:rPr>
              <a:t>Semua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fasilitas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sangat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tergantung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lingkup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pertemuan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sendiri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seperti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  <a:p>
            <a:pPr algn="l" fontAlgn="base"/>
            <a:r>
              <a:rPr lang="en-US" sz="2000" dirty="0" smtClean="0">
                <a:solidFill>
                  <a:schemeClr val="tx1"/>
                </a:solidFill>
              </a:rPr>
              <a:t>1. </a:t>
            </a:r>
            <a:r>
              <a:rPr lang="en-US" sz="2000" dirty="0" err="1" smtClean="0">
                <a:solidFill>
                  <a:schemeClr val="tx1"/>
                </a:solidFill>
              </a:rPr>
              <a:t>jenis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lama </a:t>
            </a:r>
            <a:r>
              <a:rPr lang="en-US" sz="2000" dirty="0" err="1">
                <a:solidFill>
                  <a:schemeClr val="tx1"/>
                </a:solidFill>
              </a:rPr>
              <a:t>pertemuan</a:t>
            </a:r>
            <a:r>
              <a:rPr lang="en-US" sz="2000" dirty="0">
                <a:solidFill>
                  <a:schemeClr val="tx1"/>
                </a:solidFill>
              </a:rPr>
              <a:t>;</a:t>
            </a:r>
          </a:p>
          <a:p>
            <a:pPr algn="l" fontAlgn="base"/>
            <a:r>
              <a:rPr lang="en-US" sz="2000" dirty="0" smtClean="0">
                <a:solidFill>
                  <a:schemeClr val="tx1"/>
                </a:solidFill>
              </a:rPr>
              <a:t>2. </a:t>
            </a:r>
            <a:r>
              <a:rPr lang="en-US" sz="2000" dirty="0" err="1" smtClean="0">
                <a:solidFill>
                  <a:schemeClr val="tx1"/>
                </a:solidFill>
              </a:rPr>
              <a:t>banyaknya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peserta</a:t>
            </a:r>
            <a:r>
              <a:rPr lang="en-US" sz="2000" dirty="0">
                <a:solidFill>
                  <a:schemeClr val="tx1"/>
                </a:solidFill>
              </a:rPr>
              <a:t>;</a:t>
            </a:r>
          </a:p>
          <a:p>
            <a:pPr algn="l" fontAlgn="base"/>
            <a:r>
              <a:rPr lang="en-US" sz="2000" dirty="0" smtClean="0">
                <a:solidFill>
                  <a:schemeClr val="tx1"/>
                </a:solidFill>
              </a:rPr>
              <a:t>3. </a:t>
            </a:r>
            <a:r>
              <a:rPr lang="en-US" sz="2000" dirty="0" err="1" smtClean="0">
                <a:solidFill>
                  <a:schemeClr val="tx1"/>
                </a:solidFill>
              </a:rPr>
              <a:t>banyaknya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ruangan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digunakan</a:t>
            </a:r>
            <a:r>
              <a:rPr lang="en-US" sz="2000" dirty="0">
                <a:solidFill>
                  <a:schemeClr val="tx1"/>
                </a:solidFill>
              </a:rPr>
              <a:t>;</a:t>
            </a:r>
          </a:p>
          <a:p>
            <a:pPr algn="l" fontAlgn="base"/>
            <a:r>
              <a:rPr lang="en-US" sz="2000" dirty="0" smtClean="0">
                <a:solidFill>
                  <a:schemeClr val="tx1"/>
                </a:solidFill>
              </a:rPr>
              <a:t>4. </a:t>
            </a:r>
            <a:r>
              <a:rPr lang="en-US" sz="2000" dirty="0" err="1" smtClean="0">
                <a:solidFill>
                  <a:schemeClr val="tx1"/>
                </a:solidFill>
              </a:rPr>
              <a:t>banyak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equipment yang </a:t>
            </a:r>
            <a:r>
              <a:rPr lang="en-US" sz="2000" dirty="0" err="1">
                <a:solidFill>
                  <a:schemeClr val="tx1"/>
                </a:solidFill>
              </a:rPr>
              <a:t>dibutuhkan</a:t>
            </a:r>
            <a:r>
              <a:rPr lang="en-US" sz="2000" dirty="0">
                <a:solidFill>
                  <a:schemeClr val="tx1"/>
                </a:solidFill>
              </a:rPr>
              <a:t>;</a:t>
            </a:r>
          </a:p>
          <a:p>
            <a:pPr algn="l" fontAlgn="base"/>
            <a:r>
              <a:rPr lang="en-US" sz="2000" dirty="0" smtClean="0">
                <a:solidFill>
                  <a:schemeClr val="tx1"/>
                </a:solidFill>
              </a:rPr>
              <a:t>5.macam </a:t>
            </a:r>
            <a:r>
              <a:rPr lang="en-US" sz="2000" dirty="0" err="1">
                <a:solidFill>
                  <a:schemeClr val="tx1"/>
                </a:solidFill>
              </a:rPr>
              <a:t>akomodasi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peserta</a:t>
            </a:r>
            <a:r>
              <a:rPr lang="en-US" sz="2000" dirty="0">
                <a:solidFill>
                  <a:schemeClr val="tx1"/>
                </a:solidFill>
              </a:rPr>
              <a:t>;</a:t>
            </a:r>
          </a:p>
          <a:p>
            <a:pPr algn="l" fontAlgn="base"/>
            <a:r>
              <a:rPr lang="en-US" sz="2000" dirty="0" smtClean="0">
                <a:solidFill>
                  <a:schemeClr val="tx1"/>
                </a:solidFill>
              </a:rPr>
              <a:t>6. </a:t>
            </a:r>
            <a:r>
              <a:rPr lang="en-US" sz="2000" dirty="0" err="1" smtClean="0">
                <a:solidFill>
                  <a:schemeClr val="tx1"/>
                </a:solidFill>
              </a:rPr>
              <a:t>bentuk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posisi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tempat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duduk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l" fontAlgn="base"/>
            <a:r>
              <a:rPr lang="en-US" sz="2000" dirty="0" smtClean="0">
                <a:solidFill>
                  <a:schemeClr val="tx1"/>
                </a:solidFill>
              </a:rPr>
              <a:t>7. </a:t>
            </a:r>
            <a:r>
              <a:rPr lang="en-US" sz="2000" dirty="0" err="1" smtClean="0">
                <a:solidFill>
                  <a:schemeClr val="tx1"/>
                </a:solidFill>
              </a:rPr>
              <a:t>Layanan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Transportasi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5060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10836" y="228600"/>
            <a:ext cx="8804564" cy="2112818"/>
          </a:xfrm>
        </p:spPr>
        <p:txBody>
          <a:bodyPr>
            <a:noAutofit/>
          </a:bodyPr>
          <a:lstStyle/>
          <a:p>
            <a:pPr algn="l" fontAlgn="base"/>
            <a:r>
              <a:rPr lang="en-US" sz="1800" b="1" dirty="0">
                <a:solidFill>
                  <a:schemeClr val="tx1"/>
                </a:solidFill>
              </a:rPr>
              <a:t>Ada </a:t>
            </a:r>
            <a:r>
              <a:rPr lang="en-US" sz="1800" b="1" dirty="0" err="1">
                <a:solidFill>
                  <a:schemeClr val="tx1"/>
                </a:solidFill>
              </a:rPr>
              <a:t>beberapa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pengaturan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transportasi</a:t>
            </a:r>
            <a:r>
              <a:rPr lang="en-US" sz="1800" b="1" dirty="0">
                <a:solidFill>
                  <a:schemeClr val="tx1"/>
                </a:solidFill>
              </a:rPr>
              <a:t> yang </a:t>
            </a:r>
            <a:r>
              <a:rPr lang="en-US" sz="1800" b="1" dirty="0" err="1">
                <a:solidFill>
                  <a:schemeClr val="tx1"/>
                </a:solidFill>
              </a:rPr>
              <a:t>diperlukan</a:t>
            </a:r>
            <a:r>
              <a:rPr lang="en-US" sz="1800" b="1" dirty="0">
                <a:solidFill>
                  <a:schemeClr val="tx1"/>
                </a:solidFill>
              </a:rPr>
              <a:t>, </a:t>
            </a:r>
            <a:r>
              <a:rPr lang="en-US" sz="1800" b="1" dirty="0" err="1">
                <a:solidFill>
                  <a:schemeClr val="tx1"/>
                </a:solidFill>
              </a:rPr>
              <a:t>yaitu</a:t>
            </a:r>
            <a:r>
              <a:rPr lang="en-US" sz="1800" b="1" dirty="0">
                <a:solidFill>
                  <a:schemeClr val="tx1"/>
                </a:solidFill>
              </a:rPr>
              <a:t>:</a:t>
            </a:r>
          </a:p>
          <a:p>
            <a:pPr algn="l" fontAlgn="base"/>
            <a:r>
              <a:rPr lang="en-US" sz="1600" dirty="0" smtClean="0">
                <a:solidFill>
                  <a:schemeClr val="tx1"/>
                </a:solidFill>
              </a:rPr>
              <a:t>1.transportasi </a:t>
            </a:r>
            <a:r>
              <a:rPr lang="en-US" sz="1600" dirty="0" err="1">
                <a:solidFill>
                  <a:schemeClr val="tx1"/>
                </a:solidFill>
              </a:rPr>
              <a:t>dari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tempat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kerja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menuju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lokasi</a:t>
            </a:r>
            <a:r>
              <a:rPr lang="en-US" sz="1600" dirty="0">
                <a:solidFill>
                  <a:schemeClr val="tx1"/>
                </a:solidFill>
              </a:rPr>
              <a:t>;</a:t>
            </a:r>
          </a:p>
          <a:p>
            <a:pPr algn="l" fontAlgn="base"/>
            <a:r>
              <a:rPr lang="en-US" sz="1600" dirty="0" smtClean="0">
                <a:solidFill>
                  <a:schemeClr val="tx1"/>
                </a:solidFill>
              </a:rPr>
              <a:t>2.penggunaan </a:t>
            </a:r>
            <a:r>
              <a:rPr lang="en-US" sz="1600" dirty="0" err="1">
                <a:solidFill>
                  <a:schemeClr val="tx1"/>
                </a:solidFill>
              </a:rPr>
              <a:t>transportasi</a:t>
            </a:r>
            <a:r>
              <a:rPr lang="en-US" sz="1600" dirty="0">
                <a:solidFill>
                  <a:schemeClr val="tx1"/>
                </a:solidFill>
              </a:rPr>
              <a:t> shuttle service di </a:t>
            </a:r>
            <a:r>
              <a:rPr lang="en-US" sz="1600" dirty="0" err="1">
                <a:solidFill>
                  <a:schemeClr val="tx1"/>
                </a:solidFill>
              </a:rPr>
              <a:t>bandara</a:t>
            </a:r>
            <a:r>
              <a:rPr lang="en-US" sz="1600" dirty="0">
                <a:solidFill>
                  <a:schemeClr val="tx1"/>
                </a:solidFill>
              </a:rPr>
              <a:t>;</a:t>
            </a:r>
          </a:p>
          <a:p>
            <a:pPr algn="l" fontAlgn="base"/>
            <a:r>
              <a:rPr lang="en-US" sz="1600" dirty="0" smtClean="0">
                <a:solidFill>
                  <a:schemeClr val="tx1"/>
                </a:solidFill>
              </a:rPr>
              <a:t>3.penggunaan </a:t>
            </a:r>
            <a:r>
              <a:rPr lang="en-US" sz="1600" dirty="0" err="1">
                <a:solidFill>
                  <a:schemeClr val="tx1"/>
                </a:solidFill>
              </a:rPr>
              <a:t>transportasi</a:t>
            </a:r>
            <a:r>
              <a:rPr lang="en-US" sz="1600" dirty="0">
                <a:solidFill>
                  <a:schemeClr val="tx1"/>
                </a:solidFill>
              </a:rPr>
              <a:t> VIP;</a:t>
            </a:r>
          </a:p>
          <a:p>
            <a:pPr algn="l" fontAlgn="base"/>
            <a:r>
              <a:rPr lang="en-US" sz="1600" dirty="0" smtClean="0">
                <a:solidFill>
                  <a:schemeClr val="tx1"/>
                </a:solidFill>
              </a:rPr>
              <a:t>4.penggunaan </a:t>
            </a:r>
            <a:r>
              <a:rPr lang="en-US" sz="1600" dirty="0" err="1">
                <a:solidFill>
                  <a:schemeClr val="tx1"/>
                </a:solidFill>
              </a:rPr>
              <a:t>transportasi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lokal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untuk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berkeliling</a:t>
            </a:r>
            <a:r>
              <a:rPr lang="en-US" sz="1600" dirty="0">
                <a:solidFill>
                  <a:schemeClr val="tx1"/>
                </a:solidFill>
              </a:rPr>
              <a:t>;</a:t>
            </a:r>
          </a:p>
          <a:p>
            <a:pPr algn="l" fontAlgn="base"/>
            <a:r>
              <a:rPr lang="en-US" sz="1600" dirty="0" smtClean="0">
                <a:solidFill>
                  <a:schemeClr val="tx1"/>
                </a:solidFill>
              </a:rPr>
              <a:t>5.menyediakan </a:t>
            </a:r>
            <a:r>
              <a:rPr lang="en-US" sz="1600" dirty="0">
                <a:solidFill>
                  <a:schemeClr val="tx1"/>
                </a:solidFill>
              </a:rPr>
              <a:t>staff di </a:t>
            </a:r>
            <a:r>
              <a:rPr lang="en-US" sz="1600" dirty="0" err="1">
                <a:solidFill>
                  <a:schemeClr val="tx1"/>
                </a:solidFill>
              </a:rPr>
              <a:t>dalam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transportasi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  <a:p>
            <a:pPr algn="l" fontAlgn="base"/>
            <a:endParaRPr lang="en-US" sz="1600" dirty="0" smtClean="0">
              <a:solidFill>
                <a:schemeClr val="tx1"/>
              </a:solidFill>
            </a:endParaRPr>
          </a:p>
          <a:p>
            <a:pPr algn="l" fontAlgn="base"/>
            <a:r>
              <a:rPr lang="en-US" sz="1600" dirty="0" err="1" smtClean="0">
                <a:solidFill>
                  <a:schemeClr val="tx1"/>
                </a:solidFill>
              </a:rPr>
              <a:t>Layanan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Makanan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Minuman</a:t>
            </a:r>
            <a:endParaRPr lang="en-US" sz="1600" dirty="0" smtClean="0">
              <a:solidFill>
                <a:schemeClr val="tx1"/>
              </a:solidFill>
            </a:endParaRPr>
          </a:p>
          <a:p>
            <a:pPr algn="just" fontAlgn="base"/>
            <a:r>
              <a:rPr lang="en-US" sz="1800" dirty="0" err="1" smtClean="0">
                <a:solidFill>
                  <a:schemeClr val="tx1"/>
                </a:solidFill>
              </a:rPr>
              <a:t>Selama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kegiatan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berlangsung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pihak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penyelenggara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menjamin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segala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kebutuhan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minum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seluruh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peserta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r>
              <a:rPr lang="en-US" sz="1800" dirty="0" err="1">
                <a:solidFill>
                  <a:schemeClr val="tx1"/>
                </a:solidFill>
              </a:rPr>
              <a:t>Dalam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hal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ini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penentuan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ruang</a:t>
            </a:r>
            <a:r>
              <a:rPr lang="en-US" sz="1800" dirty="0">
                <a:solidFill>
                  <a:schemeClr val="tx1"/>
                </a:solidFill>
              </a:rPr>
              <a:t> service, </a:t>
            </a:r>
            <a:r>
              <a:rPr lang="en-US" sz="1800" dirty="0" err="1">
                <a:solidFill>
                  <a:schemeClr val="tx1"/>
                </a:solidFill>
              </a:rPr>
              <a:t>ruang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makan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pengaturan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makanan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dalam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ruangan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harus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dilakukan</a:t>
            </a:r>
            <a:r>
              <a:rPr lang="en-US" sz="1800" dirty="0">
                <a:solidFill>
                  <a:schemeClr val="tx1"/>
                </a:solidFill>
              </a:rPr>
              <a:t> agar </a:t>
            </a:r>
            <a:r>
              <a:rPr lang="en-US" sz="1800" dirty="0" err="1">
                <a:solidFill>
                  <a:schemeClr val="tx1"/>
                </a:solidFill>
              </a:rPr>
              <a:t>semakin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memperlancar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jalannya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kegiatan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r>
              <a:rPr lang="en-US" sz="1800" dirty="0" err="1">
                <a:solidFill>
                  <a:schemeClr val="tx1"/>
                </a:solidFill>
              </a:rPr>
              <a:t>Begitu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juga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dengan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kebersihan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jenis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makanan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serta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minuman</a:t>
            </a:r>
            <a:r>
              <a:rPr lang="en-US" sz="1800" dirty="0">
                <a:solidFill>
                  <a:schemeClr val="tx1"/>
                </a:solidFill>
              </a:rPr>
              <a:t> yang </a:t>
            </a:r>
            <a:r>
              <a:rPr lang="en-US" sz="1800" dirty="0" err="1">
                <a:solidFill>
                  <a:schemeClr val="tx1"/>
                </a:solidFill>
              </a:rPr>
              <a:t>disediakan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  <a:p>
            <a:pPr algn="l" fontAlgn="base"/>
            <a:endParaRPr lang="en-US" sz="1600" dirty="0">
              <a:solidFill>
                <a:schemeClr val="tx1"/>
              </a:solidFill>
            </a:endParaRPr>
          </a:p>
          <a:p>
            <a:pPr algn="l" fontAlgn="base"/>
            <a:r>
              <a:rPr lang="en-US" sz="2400" dirty="0" err="1">
                <a:solidFill>
                  <a:schemeClr val="tx1"/>
                </a:solidFill>
              </a:rPr>
              <a:t>Layanan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Akomodasi</a:t>
            </a:r>
            <a:endParaRPr lang="en-US" sz="2400" dirty="0">
              <a:solidFill>
                <a:schemeClr val="tx1"/>
              </a:solidFill>
            </a:endParaRPr>
          </a:p>
          <a:p>
            <a:pPr algn="l" fontAlgn="base"/>
            <a:r>
              <a:rPr lang="en-US" sz="1600" dirty="0" err="1">
                <a:solidFill>
                  <a:schemeClr val="tx1"/>
                </a:solidFill>
              </a:rPr>
              <a:t>Beberapa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akomodasi</a:t>
            </a:r>
            <a:r>
              <a:rPr lang="en-US" sz="1600" dirty="0">
                <a:solidFill>
                  <a:schemeClr val="tx1"/>
                </a:solidFill>
              </a:rPr>
              <a:t> yang </a:t>
            </a:r>
            <a:r>
              <a:rPr lang="en-US" sz="1600" dirty="0" err="1">
                <a:solidFill>
                  <a:schemeClr val="tx1"/>
                </a:solidFill>
              </a:rPr>
              <a:t>perlu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dipersiapkan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antara</a:t>
            </a:r>
            <a:r>
              <a:rPr lang="en-US" sz="1600" dirty="0">
                <a:solidFill>
                  <a:schemeClr val="tx1"/>
                </a:solidFill>
              </a:rPr>
              <a:t> lain:</a:t>
            </a:r>
          </a:p>
          <a:p>
            <a:pPr algn="l" fontAlgn="base"/>
            <a:r>
              <a:rPr lang="en-US" sz="1600" dirty="0" smtClean="0">
                <a:solidFill>
                  <a:schemeClr val="tx1"/>
                </a:solidFill>
              </a:rPr>
              <a:t>1.penginapan </a:t>
            </a:r>
            <a:r>
              <a:rPr lang="en-US" sz="1600" dirty="0" err="1">
                <a:solidFill>
                  <a:schemeClr val="tx1"/>
                </a:solidFill>
              </a:rPr>
              <a:t>untuk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peserta</a:t>
            </a:r>
            <a:r>
              <a:rPr lang="en-US" sz="1600" dirty="0">
                <a:solidFill>
                  <a:schemeClr val="tx1"/>
                </a:solidFill>
              </a:rPr>
              <a:t> (</a:t>
            </a:r>
            <a:r>
              <a:rPr lang="en-US" sz="1600" dirty="0" err="1">
                <a:solidFill>
                  <a:schemeClr val="tx1"/>
                </a:solidFill>
              </a:rPr>
              <a:t>jumlah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tipe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kamar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maupun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tempat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tidur</a:t>
            </a:r>
            <a:r>
              <a:rPr lang="en-US" sz="1600" dirty="0">
                <a:solidFill>
                  <a:schemeClr val="tx1"/>
                </a:solidFill>
              </a:rPr>
              <a:t>);</a:t>
            </a:r>
          </a:p>
          <a:p>
            <a:pPr algn="l" fontAlgn="base"/>
            <a:r>
              <a:rPr lang="en-US" sz="1600" dirty="0" smtClean="0">
                <a:solidFill>
                  <a:schemeClr val="tx1"/>
                </a:solidFill>
              </a:rPr>
              <a:t>2.kamar </a:t>
            </a:r>
            <a:r>
              <a:rPr lang="en-US" sz="1600" dirty="0">
                <a:solidFill>
                  <a:schemeClr val="tx1"/>
                </a:solidFill>
              </a:rPr>
              <a:t>gratis </a:t>
            </a:r>
            <a:r>
              <a:rPr lang="en-US" sz="1600" dirty="0" err="1">
                <a:solidFill>
                  <a:schemeClr val="tx1"/>
                </a:solidFill>
              </a:rPr>
              <a:t>untuk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panitia</a:t>
            </a:r>
            <a:r>
              <a:rPr lang="en-US" sz="1600" dirty="0">
                <a:solidFill>
                  <a:schemeClr val="tx1"/>
                </a:solidFill>
              </a:rPr>
              <a:t> (</a:t>
            </a:r>
            <a:r>
              <a:rPr lang="en-US" sz="1600" dirty="0" err="1">
                <a:solidFill>
                  <a:schemeClr val="tx1"/>
                </a:solidFill>
              </a:rPr>
              <a:t>jumlah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tipe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kamar</a:t>
            </a:r>
            <a:r>
              <a:rPr lang="en-US" sz="1600" dirty="0">
                <a:solidFill>
                  <a:schemeClr val="tx1"/>
                </a:solidFill>
              </a:rPr>
              <a:t>) </a:t>
            </a:r>
            <a:r>
              <a:rPr lang="en-US" sz="1600" dirty="0" err="1">
                <a:solidFill>
                  <a:schemeClr val="tx1"/>
                </a:solidFill>
              </a:rPr>
              <a:t>serta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fasilitas</a:t>
            </a:r>
            <a:r>
              <a:rPr lang="en-US" sz="1600" dirty="0">
                <a:solidFill>
                  <a:schemeClr val="tx1"/>
                </a:solidFill>
              </a:rPr>
              <a:t> yang </a:t>
            </a:r>
            <a:r>
              <a:rPr lang="en-US" sz="1600" dirty="0" err="1">
                <a:solidFill>
                  <a:schemeClr val="tx1"/>
                </a:solidFill>
              </a:rPr>
              <a:t>harus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dibayar</a:t>
            </a:r>
            <a:r>
              <a:rPr lang="en-US" sz="1600" dirty="0">
                <a:solidFill>
                  <a:schemeClr val="tx1"/>
                </a:solidFill>
              </a:rPr>
              <a:t>;</a:t>
            </a:r>
          </a:p>
          <a:p>
            <a:pPr algn="l" fontAlgn="base"/>
            <a:r>
              <a:rPr lang="en-US" sz="1600" dirty="0" smtClean="0">
                <a:solidFill>
                  <a:schemeClr val="tx1"/>
                </a:solidFill>
              </a:rPr>
              <a:t>3.kamar </a:t>
            </a:r>
            <a:r>
              <a:rPr lang="en-US" sz="1600" dirty="0" err="1">
                <a:solidFill>
                  <a:schemeClr val="tx1"/>
                </a:solidFill>
              </a:rPr>
              <a:t>khusus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untuk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tamu</a:t>
            </a:r>
            <a:r>
              <a:rPr lang="en-US" sz="1600" dirty="0">
                <a:solidFill>
                  <a:schemeClr val="tx1"/>
                </a:solidFill>
              </a:rPr>
              <a:t> (</a:t>
            </a:r>
            <a:r>
              <a:rPr lang="en-US" sz="1600" dirty="0" err="1">
                <a:solidFill>
                  <a:schemeClr val="tx1"/>
                </a:solidFill>
              </a:rPr>
              <a:t>jumlah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harganya</a:t>
            </a:r>
            <a:r>
              <a:rPr lang="en-US" sz="1600" dirty="0">
                <a:solidFill>
                  <a:schemeClr val="tx1"/>
                </a:solidFill>
              </a:rPr>
              <a:t>);</a:t>
            </a:r>
          </a:p>
          <a:p>
            <a:pPr algn="l" fontAlgn="base"/>
            <a:r>
              <a:rPr lang="en-US" sz="1600" dirty="0" smtClean="0">
                <a:solidFill>
                  <a:schemeClr val="tx1"/>
                </a:solidFill>
              </a:rPr>
              <a:t>4.kamar </a:t>
            </a:r>
            <a:r>
              <a:rPr lang="en-US" sz="1600" dirty="0" err="1">
                <a:solidFill>
                  <a:schemeClr val="tx1"/>
                </a:solidFill>
              </a:rPr>
              <a:t>sesuai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permintaan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peserta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776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00099" y="381000"/>
            <a:ext cx="7543800" cy="1752600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Macam-macam</a:t>
            </a:r>
            <a:r>
              <a:rPr lang="en-US" dirty="0" smtClean="0">
                <a:solidFill>
                  <a:schemeClr val="tx1"/>
                </a:solidFill>
              </a:rPr>
              <a:t> Lay out Meeting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863" y="1566602"/>
            <a:ext cx="6792273" cy="37247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0443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514600" y="457200"/>
            <a:ext cx="6400800" cy="1752600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chemeClr val="tx1"/>
                </a:solidFill>
              </a:rPr>
              <a:t>What is MICE?</a:t>
            </a:r>
            <a:endParaRPr lang="en-US" sz="54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7484" b="12581"/>
          <a:stretch/>
        </p:blipFill>
        <p:spPr>
          <a:xfrm>
            <a:off x="381000" y="2209800"/>
            <a:ext cx="6774737" cy="229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82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00099" y="381000"/>
            <a:ext cx="7543800" cy="1752600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Macam-macam</a:t>
            </a:r>
            <a:r>
              <a:rPr lang="en-US" dirty="0" smtClean="0">
                <a:solidFill>
                  <a:schemeClr val="tx1"/>
                </a:solidFill>
              </a:rPr>
              <a:t> Lay out Meeting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863" y="1566602"/>
            <a:ext cx="6792273" cy="37247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995" y="1695208"/>
            <a:ext cx="6516009" cy="346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840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00099" y="381000"/>
            <a:ext cx="7543800" cy="1752600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Macam-macam</a:t>
            </a:r>
            <a:r>
              <a:rPr lang="en-US" dirty="0" smtClean="0">
                <a:solidFill>
                  <a:schemeClr val="tx1"/>
                </a:solidFill>
              </a:rPr>
              <a:t> Lay out Meeting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21" y="1766655"/>
            <a:ext cx="6858957" cy="37959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35513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00099" y="381000"/>
            <a:ext cx="7543800" cy="1752600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Macam-macam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1"/>
                </a:solidFill>
              </a:rPr>
              <a:t>Lay out Meeting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837" y="1538023"/>
            <a:ext cx="6268325" cy="37819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7656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00099" y="381000"/>
            <a:ext cx="7543800" cy="1752600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Macam-macam</a:t>
            </a:r>
            <a:r>
              <a:rPr lang="en-US" dirty="0" smtClean="0">
                <a:solidFill>
                  <a:schemeClr val="tx1"/>
                </a:solidFill>
              </a:rPr>
              <a:t> Lay out Meeting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1" y="1828800"/>
            <a:ext cx="6787020" cy="2957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2359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00099" y="381000"/>
            <a:ext cx="7543800" cy="1752600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Macam-macam</a:t>
            </a:r>
            <a:r>
              <a:rPr lang="en-US" dirty="0" smtClean="0">
                <a:solidFill>
                  <a:schemeClr val="tx1"/>
                </a:solidFill>
              </a:rPr>
              <a:t> Lay out Meeting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57" y="1440873"/>
            <a:ext cx="6887722" cy="36885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42142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066800" y="2209800"/>
            <a:ext cx="6400800" cy="1752600"/>
          </a:xfrm>
        </p:spPr>
        <p:txBody>
          <a:bodyPr>
            <a:normAutofit/>
          </a:bodyPr>
          <a:lstStyle/>
          <a:p>
            <a:r>
              <a:rPr lang="en-US" sz="5400" i="1" dirty="0" smtClean="0">
                <a:solidFill>
                  <a:schemeClr val="tx1"/>
                </a:solidFill>
              </a:rPr>
              <a:t>Thank you </a:t>
            </a:r>
            <a:endParaRPr lang="en-US" sz="5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28599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" y="304800"/>
            <a:ext cx="8610600" cy="1905000"/>
          </a:xfrm>
        </p:spPr>
        <p:txBody>
          <a:bodyPr>
            <a:noAutofit/>
          </a:bodyPr>
          <a:lstStyle/>
          <a:p>
            <a:pPr algn="just"/>
            <a:r>
              <a:rPr lang="en-US" sz="2000" b="1" dirty="0">
                <a:solidFill>
                  <a:schemeClr val="tx1"/>
                </a:solidFill>
              </a:rPr>
              <a:t>MICE </a:t>
            </a:r>
            <a:r>
              <a:rPr lang="en-US" sz="2000" b="1" dirty="0" err="1">
                <a:solidFill>
                  <a:schemeClr val="tx1"/>
                </a:solidFill>
              </a:rPr>
              <a:t>adalah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singkatan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dari</a:t>
            </a:r>
            <a:r>
              <a:rPr lang="en-US" sz="2000" b="1" dirty="0">
                <a:solidFill>
                  <a:schemeClr val="tx1"/>
                </a:solidFill>
              </a:rPr>
              <a:t> Meeting, Incentive, Convention, and Exhibition.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Konsep</a:t>
            </a:r>
            <a:r>
              <a:rPr lang="en-US" sz="2000" dirty="0">
                <a:solidFill>
                  <a:schemeClr val="tx1"/>
                </a:solidFill>
              </a:rPr>
              <a:t> MICE </a:t>
            </a:r>
            <a:r>
              <a:rPr lang="en-US" sz="2000" dirty="0" err="1">
                <a:solidFill>
                  <a:schemeClr val="tx1"/>
                </a:solidFill>
              </a:rPr>
              <a:t>telah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menjadi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elemen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penting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industri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pariwisata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Pertemuan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insentif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konvensi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pameran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merupakan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kegiatan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memiliki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manfaat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besar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perkembangan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pariwisata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suatu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daerah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 err="1" smtClean="0">
                <a:solidFill>
                  <a:schemeClr val="tx1"/>
                </a:solidFill>
              </a:rPr>
              <a:t>Pertemuan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bisnis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merupakan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aspek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penting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dari</a:t>
            </a:r>
            <a:r>
              <a:rPr lang="en-US" sz="2000" dirty="0" smtClean="0">
                <a:solidFill>
                  <a:schemeClr val="tx1"/>
                </a:solidFill>
              </a:rPr>
              <a:t> MICE. </a:t>
            </a:r>
            <a:r>
              <a:rPr lang="en-US" sz="2000" b="1" u="sng" dirty="0" err="1" smtClean="0">
                <a:solidFill>
                  <a:schemeClr val="tx1"/>
                </a:solidFill>
              </a:rPr>
              <a:t>Pertemuan</a:t>
            </a:r>
            <a:r>
              <a:rPr lang="en-US" sz="2000" b="1" u="sng" dirty="0" smtClean="0">
                <a:solidFill>
                  <a:schemeClr val="tx1"/>
                </a:solidFill>
              </a:rPr>
              <a:t> </a:t>
            </a:r>
            <a:r>
              <a:rPr lang="en-US" sz="2000" b="1" u="sng" dirty="0" err="1">
                <a:solidFill>
                  <a:schemeClr val="tx1"/>
                </a:solidFill>
              </a:rPr>
              <a:t>bisnis</a:t>
            </a:r>
            <a:r>
              <a:rPr lang="en-US" sz="2000" b="1" u="sng" dirty="0">
                <a:solidFill>
                  <a:schemeClr val="tx1"/>
                </a:solidFill>
              </a:rPr>
              <a:t> </a:t>
            </a:r>
            <a:r>
              <a:rPr lang="en-US" sz="2000" b="1" u="sng" dirty="0" err="1">
                <a:solidFill>
                  <a:schemeClr val="tx1"/>
                </a:solidFill>
              </a:rPr>
              <a:t>atau</a:t>
            </a:r>
            <a:r>
              <a:rPr lang="en-US" sz="2000" b="1" u="sng" dirty="0">
                <a:solidFill>
                  <a:schemeClr val="tx1"/>
                </a:solidFill>
              </a:rPr>
              <a:t> </a:t>
            </a:r>
            <a:r>
              <a:rPr lang="en-US" sz="2000" b="1" u="sng" dirty="0" err="1">
                <a:solidFill>
                  <a:schemeClr val="tx1"/>
                </a:solidFill>
              </a:rPr>
              <a:t>rapat</a:t>
            </a:r>
            <a:r>
              <a:rPr lang="en-US" sz="2000" b="1" u="sng" dirty="0">
                <a:solidFill>
                  <a:schemeClr val="tx1"/>
                </a:solidFill>
              </a:rPr>
              <a:t> </a:t>
            </a:r>
            <a:r>
              <a:rPr lang="en-US" sz="2000" b="1" u="sng" dirty="0" err="1">
                <a:solidFill>
                  <a:schemeClr val="tx1"/>
                </a:solidFill>
              </a:rPr>
              <a:t>bisnis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adalah</a:t>
            </a:r>
            <a:r>
              <a:rPr lang="en-US" sz="2000" dirty="0">
                <a:solidFill>
                  <a:schemeClr val="tx1"/>
                </a:solidFill>
              </a:rPr>
              <a:t> </a:t>
            </a:r>
            <a:r>
              <a:rPr lang="en-US" sz="2000" dirty="0" err="1">
                <a:solidFill>
                  <a:schemeClr val="tx1"/>
                </a:solidFill>
              </a:rPr>
              <a:t>pertemuan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dilakukan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oleh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dua</a:t>
            </a:r>
            <a:r>
              <a:rPr lang="en-US" sz="2000" dirty="0">
                <a:solidFill>
                  <a:schemeClr val="tx1"/>
                </a:solidFill>
              </a:rPr>
              <a:t> orang </a:t>
            </a:r>
            <a:r>
              <a:rPr lang="en-US" sz="2000" dirty="0" err="1">
                <a:solidFill>
                  <a:schemeClr val="tx1"/>
                </a:solidFill>
              </a:rPr>
              <a:t>atau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lebih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membahas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hal-hal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berkaitan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kegiatan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bisnis</a:t>
            </a:r>
            <a:r>
              <a:rPr lang="en-US" sz="2000" dirty="0">
                <a:solidFill>
                  <a:schemeClr val="tx1"/>
                </a:solidFill>
              </a:rPr>
              <a:t>. </a:t>
            </a:r>
            <a:r>
              <a:rPr lang="en-US" sz="2000" dirty="0" err="1">
                <a:solidFill>
                  <a:schemeClr val="tx1"/>
                </a:solidFill>
              </a:rPr>
              <a:t>Pertemuan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bisa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secara</a:t>
            </a:r>
            <a:r>
              <a:rPr lang="en-US" sz="2000" dirty="0">
                <a:solidFill>
                  <a:schemeClr val="tx1"/>
                </a:solidFill>
              </a:rPr>
              <a:t> formal </a:t>
            </a:r>
            <a:r>
              <a:rPr lang="en-US" sz="2000" dirty="0" err="1">
                <a:solidFill>
                  <a:schemeClr val="tx1"/>
                </a:solidFill>
              </a:rPr>
              <a:t>atau</a:t>
            </a:r>
            <a:r>
              <a:rPr lang="en-US" sz="2000" dirty="0">
                <a:solidFill>
                  <a:schemeClr val="tx1"/>
                </a:solidFill>
              </a:rPr>
              <a:t> informal, </a:t>
            </a:r>
            <a:r>
              <a:rPr lang="en-US" sz="2000" dirty="0" err="1">
                <a:solidFill>
                  <a:schemeClr val="tx1"/>
                </a:solidFill>
              </a:rPr>
              <a:t>baik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secara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langsung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maupun</a:t>
            </a:r>
            <a:r>
              <a:rPr lang="en-US" sz="2000" dirty="0">
                <a:solidFill>
                  <a:schemeClr val="tx1"/>
                </a:solidFill>
              </a:rPr>
              <a:t> virtual.</a:t>
            </a:r>
            <a:endParaRPr lang="en-US" sz="2000" b="1" u="sng" dirty="0">
              <a:solidFill>
                <a:schemeClr val="tx1"/>
              </a:solidFill>
            </a:endParaRP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b="1" u="sng" dirty="0" err="1" smtClean="0">
                <a:solidFill>
                  <a:schemeClr val="tx1"/>
                </a:solidFill>
              </a:rPr>
              <a:t>Insentif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adalah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perusahaan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memberikan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penghargaan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karyawan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berprestasi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mengadakan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perjalanan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insentif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perusahaan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dapat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memberikan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kesempatan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karyawan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bersantai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berlibur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sambil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meningkatkan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motivasi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loyalitas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mereka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Insentif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juga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berdampak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positif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industri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pariwisata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meningkatkan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permintaan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terhadap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akomodasi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objek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wisata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lokal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0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81000" y="457200"/>
            <a:ext cx="8153400" cy="42672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b="1" u="sng" dirty="0" err="1">
                <a:solidFill>
                  <a:schemeClr val="tx1"/>
                </a:solidFill>
              </a:rPr>
              <a:t>Konvensi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kegiatan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melibatkan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pertemuan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besar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negara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daerah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Konvensi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menciptakan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peluang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pemberi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kerjaan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lokal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mendukung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pertumbuhan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ekonomi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pengeluaran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konvensi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sektor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pariwisata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Konvensi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juga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memungkinkan</a:t>
            </a:r>
            <a:r>
              <a:rPr lang="en-US" dirty="0">
                <a:solidFill>
                  <a:schemeClr val="tx1"/>
                </a:solidFill>
              </a:rPr>
              <a:t> transfer </a:t>
            </a:r>
            <a:r>
              <a:rPr lang="en-US" dirty="0" err="1">
                <a:solidFill>
                  <a:schemeClr val="tx1"/>
                </a:solidFill>
              </a:rPr>
              <a:t>pengetahuan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inovasi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tertentu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ilmu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pengetahuan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teknologi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industri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tertentu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b="1" u="sng" dirty="0" err="1">
                <a:solidFill>
                  <a:schemeClr val="tx1"/>
                </a:solidFill>
              </a:rPr>
              <a:t>Pameran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platform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memamerkan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khalayak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luas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Pameran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menciptakan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peluang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branding, </a:t>
            </a:r>
            <a:r>
              <a:rPr lang="en-US" dirty="0" err="1">
                <a:solidFill>
                  <a:schemeClr val="tx1"/>
                </a:solidFill>
              </a:rPr>
              <a:t>menjalin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pelanggan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potensial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menjajaki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peluang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bisnis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baru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Pameran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juga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memperluas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visibilitas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perusahaan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mereka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mempromosikan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sektor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industri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terkait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88990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600200" y="457200"/>
            <a:ext cx="5638800" cy="1676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Why MICE is Important?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1600200" y="3810000"/>
            <a:ext cx="5638800" cy="17526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MICE memberikan kontribusi baik dari sisi penyediaan tenaga kerja maupun dalam memberikan devisa bagi negara.</a:t>
            </a:r>
          </a:p>
          <a:p>
            <a:pPr algn="ctr"/>
            <a:endParaRPr lang="en-US" sz="2400" dirty="0"/>
          </a:p>
        </p:txBody>
      </p:sp>
      <p:sp>
        <p:nvSpPr>
          <p:cNvPr id="6" name="Down Arrow 5"/>
          <p:cNvSpPr/>
          <p:nvPr/>
        </p:nvSpPr>
        <p:spPr>
          <a:xfrm>
            <a:off x="4267200" y="2327564"/>
            <a:ext cx="609600" cy="12192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87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7709" y="457200"/>
            <a:ext cx="8915400" cy="2362200"/>
          </a:xfrm>
        </p:spPr>
        <p:txBody>
          <a:bodyPr>
            <a:noAutofit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MICE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manfaat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luas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industri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pariwisata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yaitu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1.meningkatkan </a:t>
            </a:r>
            <a:r>
              <a:rPr lang="en-US" dirty="0" err="1">
                <a:solidFill>
                  <a:schemeClr val="tx1"/>
                </a:solidFill>
              </a:rPr>
              <a:t>kunjungan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wisatawan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2.menghasilkan </a:t>
            </a:r>
            <a:r>
              <a:rPr lang="en-US" dirty="0" err="1">
                <a:solidFill>
                  <a:schemeClr val="tx1"/>
                </a:solidFill>
              </a:rPr>
              <a:t>pengeluaran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signifikan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3.memajukan </a:t>
            </a:r>
            <a:r>
              <a:rPr lang="en-US" dirty="0" err="1">
                <a:solidFill>
                  <a:schemeClr val="tx1"/>
                </a:solidFill>
              </a:rPr>
              <a:t>perkembangan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ekonomi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lokal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</a:rPr>
              <a:t>Selain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itu</a:t>
            </a:r>
            <a:r>
              <a:rPr lang="en-US" sz="2400" dirty="0">
                <a:solidFill>
                  <a:schemeClr val="tx1"/>
                </a:solidFill>
              </a:rPr>
              <a:t>, MICE </a:t>
            </a:r>
            <a:r>
              <a:rPr lang="en-US" sz="2400" dirty="0" err="1">
                <a:solidFill>
                  <a:schemeClr val="tx1"/>
                </a:solidFill>
              </a:rPr>
              <a:t>juga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berdampak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positif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pengembangan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infrastruktur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pariwisata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meningkatkan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citra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destinasi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memperkuat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jejaring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bisnis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Oleh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karena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itu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pengembangan</a:t>
            </a:r>
            <a:r>
              <a:rPr lang="en-US" sz="2400" dirty="0">
                <a:solidFill>
                  <a:schemeClr val="tx1"/>
                </a:solidFill>
              </a:rPr>
              <a:t> MICE </a:t>
            </a:r>
            <a:r>
              <a:rPr lang="en-US" sz="2400" dirty="0" err="1">
                <a:solidFill>
                  <a:schemeClr val="tx1"/>
                </a:solidFill>
              </a:rPr>
              <a:t>harus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menjadi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perhatian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utama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pemerintah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pelaku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industri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pariwisata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masyarakat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umum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memanfaatkan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potensi</a:t>
            </a:r>
            <a:r>
              <a:rPr lang="en-US" sz="2400" dirty="0">
                <a:solidFill>
                  <a:schemeClr val="tx1"/>
                </a:solidFill>
              </a:rPr>
              <a:t> MICE </a:t>
            </a:r>
            <a:r>
              <a:rPr lang="en-US" sz="2400" dirty="0" err="1">
                <a:solidFill>
                  <a:schemeClr val="tx1"/>
                </a:solidFill>
              </a:rPr>
              <a:t>secara</a:t>
            </a:r>
            <a:r>
              <a:rPr lang="en-US" sz="2400" dirty="0">
                <a:solidFill>
                  <a:schemeClr val="tx1"/>
                </a:solidFill>
              </a:rPr>
              <a:t> optimal.</a:t>
            </a:r>
          </a:p>
        </p:txBody>
      </p:sp>
    </p:spTree>
    <p:extLst>
      <p:ext uri="{BB962C8B-B14F-4D97-AF65-F5344CB8AC3E}">
        <p14:creationId xmlns:p14="http://schemas.microsoft.com/office/powerpoint/2010/main" val="368895436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552700" y="304800"/>
            <a:ext cx="6400800" cy="1752600"/>
          </a:xfrm>
        </p:spPr>
        <p:txBody>
          <a:bodyPr/>
          <a:lstStyle/>
          <a:p>
            <a:pPr algn="l"/>
            <a:r>
              <a:rPr lang="en-US" b="1" dirty="0" err="1" smtClean="0"/>
              <a:t>Istilah-istilah</a:t>
            </a:r>
            <a:r>
              <a:rPr lang="en-US" b="1" dirty="0" smtClean="0"/>
              <a:t> MICE</a:t>
            </a:r>
            <a:endParaRPr lang="en-US" b="1" dirty="0"/>
          </a:p>
        </p:txBody>
      </p:sp>
      <p:sp>
        <p:nvSpPr>
          <p:cNvPr id="3" name="Oval 2"/>
          <p:cNvSpPr/>
          <p:nvPr/>
        </p:nvSpPr>
        <p:spPr>
          <a:xfrm>
            <a:off x="1219200" y="1181100"/>
            <a:ext cx="35814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/>
              <a:t>1.Meeting</a:t>
            </a:r>
          </a:p>
          <a:p>
            <a:pPr algn="ctr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533400" y="2057400"/>
            <a:ext cx="7848600" cy="3352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Kedatangan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bersamaan</a:t>
            </a:r>
            <a:r>
              <a:rPr lang="en-US" dirty="0"/>
              <a:t> </a:t>
            </a:r>
            <a:r>
              <a:rPr lang="en-US" dirty="0" err="1"/>
              <a:t>sekelompok</a:t>
            </a:r>
            <a:r>
              <a:rPr lang="en-US" dirty="0"/>
              <a:t> orang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.</a:t>
            </a:r>
          </a:p>
          <a:p>
            <a:pPr algn="just"/>
            <a:r>
              <a:rPr lang="en-US" i="1" dirty="0"/>
              <a:t>Meeting</a:t>
            </a:r>
            <a:r>
              <a:rPr lang="en-US" dirty="0"/>
              <a:t> 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dihadiri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orang </a:t>
            </a:r>
            <a:r>
              <a:rPr lang="en-US" dirty="0" err="1"/>
              <a:t>dengan</a:t>
            </a:r>
            <a:r>
              <a:rPr lang="en-US" dirty="0"/>
              <a:t> basis </a:t>
            </a:r>
            <a:r>
              <a:rPr lang="en-US" dirty="0" err="1"/>
              <a:t>kompetensi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asosiasi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yang </a:t>
            </a:r>
            <a:r>
              <a:rPr lang="en-US" dirty="0" err="1"/>
              <a:t>berbeda-beda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bertukar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,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relasi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ajang</a:t>
            </a:r>
            <a:r>
              <a:rPr lang="en-US" dirty="0"/>
              <a:t> </a:t>
            </a:r>
            <a:r>
              <a:rPr lang="en-US" dirty="0" err="1"/>
              <a:t>promosi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7620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04800" y="533400"/>
            <a:ext cx="7315200" cy="19396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i="1" dirty="0" smtClean="0"/>
              <a:t>2.Seminar</a:t>
            </a:r>
          </a:p>
          <a:p>
            <a:pPr algn="just"/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pertemuan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membahas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berdiskusi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materi</a:t>
            </a:r>
            <a:r>
              <a:rPr lang="en-US" sz="2400" dirty="0"/>
              <a:t> </a:t>
            </a:r>
            <a:r>
              <a:rPr lang="en-US" sz="2400" dirty="0" err="1"/>
              <a:t>pelajaran</a:t>
            </a:r>
            <a:r>
              <a:rPr lang="en-US" sz="2400" dirty="0"/>
              <a:t> </a:t>
            </a:r>
            <a:r>
              <a:rPr lang="en-US" sz="2400" dirty="0" err="1"/>
              <a:t>dibawah</a:t>
            </a:r>
            <a:r>
              <a:rPr lang="en-US" sz="2400" dirty="0"/>
              <a:t> </a:t>
            </a:r>
            <a:r>
              <a:rPr lang="en-US" sz="2400" dirty="0" err="1"/>
              <a:t>bimbingan</a:t>
            </a:r>
            <a:r>
              <a:rPr lang="en-US" sz="2400" dirty="0"/>
              <a:t> </a:t>
            </a:r>
            <a:r>
              <a:rPr lang="en-US" sz="2400" dirty="0" err="1"/>
              <a:t>seseorang</a:t>
            </a:r>
            <a:r>
              <a:rPr lang="en-US" sz="2400" dirty="0"/>
              <a:t> yang </a:t>
            </a:r>
            <a:r>
              <a:rPr lang="en-US" sz="2400" dirty="0" err="1"/>
              <a:t>ahli</a:t>
            </a:r>
            <a:r>
              <a:rPr lang="en-US" sz="2400" dirty="0"/>
              <a:t> </a:t>
            </a:r>
            <a:r>
              <a:rPr lang="en-US" sz="2400" i="1" dirty="0"/>
              <a:t>(mentor) </a:t>
            </a:r>
            <a:r>
              <a:rPr lang="en-US" sz="2400" dirty="0"/>
              <a:t>yang </a:t>
            </a:r>
            <a:r>
              <a:rPr lang="en-US" sz="2400" dirty="0" err="1"/>
              <a:t>hasilnya</a:t>
            </a:r>
            <a:r>
              <a:rPr lang="en-US" sz="2400" dirty="0"/>
              <a:t>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dibukukan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di </a:t>
            </a:r>
            <a:r>
              <a:rPr lang="en-US" sz="2400" dirty="0" err="1"/>
              <a:t>infokan</a:t>
            </a:r>
            <a:r>
              <a:rPr lang="en-US" sz="2400" dirty="0"/>
              <a:t> </a:t>
            </a:r>
            <a:r>
              <a:rPr lang="en-US" sz="2400" dirty="0" err="1"/>
              <a:t>kepada</a:t>
            </a:r>
            <a:r>
              <a:rPr lang="en-US" sz="2400" dirty="0"/>
              <a:t> yang lain.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2857500"/>
            <a:ext cx="7315200" cy="19396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3</a:t>
            </a:r>
            <a:r>
              <a:rPr lang="en-US" sz="2400" b="1" dirty="0"/>
              <a:t>. </a:t>
            </a:r>
            <a:r>
              <a:rPr lang="en-US" sz="2400" b="1" i="1" dirty="0"/>
              <a:t>Workshop</a:t>
            </a:r>
            <a:endParaRPr lang="en-US" sz="2400" dirty="0"/>
          </a:p>
          <a:p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program yang </a:t>
            </a:r>
            <a:r>
              <a:rPr lang="en-US" sz="2400" dirty="0" err="1"/>
              <a:t>sifatnya</a:t>
            </a:r>
            <a:r>
              <a:rPr lang="en-US" sz="2400" dirty="0"/>
              <a:t> </a:t>
            </a:r>
            <a:r>
              <a:rPr lang="en-US" sz="2400" dirty="0" err="1"/>
              <a:t>edukasional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menuntut</a:t>
            </a:r>
            <a:r>
              <a:rPr lang="en-US" sz="2400" dirty="0"/>
              <a:t> </a:t>
            </a:r>
            <a:r>
              <a:rPr lang="en-US" sz="2400" dirty="0" err="1"/>
              <a:t>peran</a:t>
            </a:r>
            <a:r>
              <a:rPr lang="en-US" sz="2400" dirty="0"/>
              <a:t> </a:t>
            </a:r>
            <a:r>
              <a:rPr lang="en-US" sz="2400" dirty="0" err="1"/>
              <a:t>aktif</a:t>
            </a:r>
            <a:r>
              <a:rPr lang="en-US" sz="2400" dirty="0"/>
              <a:t> </a:t>
            </a:r>
            <a:r>
              <a:rPr lang="en-US" sz="2400" dirty="0" err="1"/>
              <a:t>peserta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diskusi</a:t>
            </a:r>
            <a:r>
              <a:rPr lang="en-US" sz="2400" dirty="0"/>
              <a:t>,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kelompok</a:t>
            </a:r>
            <a:r>
              <a:rPr lang="en-US" sz="2400" dirty="0"/>
              <a:t> </a:t>
            </a:r>
            <a:r>
              <a:rPr lang="en-US" sz="2400" dirty="0" err="1"/>
              <a:t>kecil</a:t>
            </a:r>
            <a:r>
              <a:rPr lang="en-US" sz="2400" dirty="0"/>
              <a:t>, </a:t>
            </a:r>
            <a:r>
              <a:rPr lang="en-US" sz="2400" dirty="0" err="1"/>
              <a:t>materi</a:t>
            </a:r>
            <a:r>
              <a:rPr lang="en-US" sz="2400" dirty="0"/>
              <a:t> yang </a:t>
            </a:r>
            <a:r>
              <a:rPr lang="en-US" sz="2400" dirty="0" err="1"/>
              <a:t>intensif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828483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04800" y="187037"/>
            <a:ext cx="7239000" cy="2133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i="1" dirty="0"/>
              <a:t>4</a:t>
            </a:r>
            <a:r>
              <a:rPr lang="en-US" sz="2000" b="1" i="1" dirty="0"/>
              <a:t>. </a:t>
            </a:r>
            <a:r>
              <a:rPr lang="en-US" sz="2000" b="1" i="1" dirty="0" err="1"/>
              <a:t>Konferensi</a:t>
            </a:r>
            <a:endParaRPr lang="en-US" sz="2000" i="1" dirty="0"/>
          </a:p>
          <a:p>
            <a:r>
              <a:rPr lang="en-US" sz="2000" dirty="0" err="1"/>
              <a:t>Pertemuan</a:t>
            </a:r>
            <a:r>
              <a:rPr lang="en-US" sz="2000" dirty="0"/>
              <a:t> yang </a:t>
            </a:r>
            <a:r>
              <a:rPr lang="en-US" sz="2000" dirty="0" err="1"/>
              <a:t>diselenggarakan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formal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bersifat</a:t>
            </a:r>
            <a:r>
              <a:rPr lang="en-US" sz="2000" dirty="0"/>
              <a:t> </a:t>
            </a:r>
            <a:r>
              <a:rPr lang="en-US" sz="2000" i="1" dirty="0"/>
              <a:t>interchange</a:t>
            </a:r>
            <a:r>
              <a:rPr lang="en-US" sz="2000" dirty="0"/>
              <a:t>,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konferensi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terjadi</a:t>
            </a:r>
            <a:r>
              <a:rPr lang="en-US" sz="2000" dirty="0"/>
              <a:t> </a:t>
            </a:r>
            <a:r>
              <a:rPr lang="en-US" sz="2000" dirty="0" err="1"/>
              <a:t>sikap</a:t>
            </a:r>
            <a:r>
              <a:rPr lang="en-US" sz="2000" dirty="0"/>
              <a:t> </a:t>
            </a:r>
            <a:r>
              <a:rPr lang="en-US" sz="2000" dirty="0" err="1"/>
              <a:t>partisipasi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anggota</a:t>
            </a:r>
            <a:r>
              <a:rPr lang="en-US" sz="2000" dirty="0"/>
              <a:t>, </a:t>
            </a:r>
            <a:r>
              <a:rPr lang="en-US" sz="2000" dirty="0" err="1"/>
              <a:t>konsultasi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tukar</a:t>
            </a:r>
            <a:r>
              <a:rPr lang="en-US" sz="2000" dirty="0"/>
              <a:t> </a:t>
            </a:r>
            <a:r>
              <a:rPr lang="en-US" sz="2000" dirty="0" err="1"/>
              <a:t>menukar</a:t>
            </a:r>
            <a:r>
              <a:rPr lang="en-US" sz="2000" dirty="0"/>
              <a:t> </a:t>
            </a:r>
            <a:r>
              <a:rPr lang="en-US" sz="2000" dirty="0" err="1"/>
              <a:t>gagasan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ide. </a:t>
            </a:r>
            <a:r>
              <a:rPr lang="en-US" sz="2000" dirty="0" err="1"/>
              <a:t>Konferensi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umumnya</a:t>
            </a:r>
            <a:r>
              <a:rPr lang="en-US" sz="2000" dirty="0"/>
              <a:t> </a:t>
            </a:r>
            <a:r>
              <a:rPr lang="en-US" sz="2000" dirty="0" err="1"/>
              <a:t>diatur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format </a:t>
            </a:r>
            <a:r>
              <a:rPr lang="en-US" sz="2000" i="1" dirty="0"/>
              <a:t>small gathering</a:t>
            </a:r>
            <a:r>
              <a:rPr lang="en-US" sz="2000" dirty="0"/>
              <a:t> yang </a:t>
            </a:r>
            <a:r>
              <a:rPr lang="en-US" sz="2000" dirty="0" err="1"/>
              <a:t>memungkinkan</a:t>
            </a:r>
            <a:r>
              <a:rPr lang="en-US" sz="2000" dirty="0"/>
              <a:t> </a:t>
            </a:r>
            <a:r>
              <a:rPr lang="en-US" sz="2000" dirty="0" err="1"/>
              <a:t>kerjasama</a:t>
            </a:r>
            <a:r>
              <a:rPr lang="en-US" sz="2000" dirty="0"/>
              <a:t> yang </a:t>
            </a:r>
            <a:r>
              <a:rPr lang="en-US" sz="2000" dirty="0" err="1"/>
              <a:t>saling</a:t>
            </a:r>
            <a:r>
              <a:rPr lang="en-US" sz="2000" dirty="0"/>
              <a:t> </a:t>
            </a:r>
            <a:r>
              <a:rPr lang="en-US" sz="2000" dirty="0" err="1"/>
              <a:t>menguntungkan</a:t>
            </a:r>
            <a:r>
              <a:rPr lang="en-US" sz="2000" dirty="0"/>
              <a:t>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pesertanya</a:t>
            </a:r>
            <a:r>
              <a:rPr lang="en-US" sz="2000" dirty="0"/>
              <a:t>.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62000" y="2590800"/>
            <a:ext cx="7696200" cy="2438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i="1" dirty="0" smtClean="0"/>
              <a:t>5</a:t>
            </a:r>
            <a:r>
              <a:rPr lang="en-US" sz="2000" b="1" i="1" dirty="0" smtClean="0"/>
              <a:t>. </a:t>
            </a:r>
            <a:r>
              <a:rPr lang="en-US" sz="2000" b="1" i="1" dirty="0" err="1" smtClean="0"/>
              <a:t>Konvensi</a:t>
            </a:r>
            <a:endParaRPr lang="en-US" sz="2000" i="1" dirty="0" smtClean="0"/>
          </a:p>
          <a:p>
            <a:r>
              <a:rPr lang="en-US" sz="2000" dirty="0" err="1" smtClean="0"/>
              <a:t>Bentuk</a:t>
            </a:r>
            <a:r>
              <a:rPr lang="en-US" sz="2000" dirty="0" smtClean="0"/>
              <a:t> </a:t>
            </a:r>
            <a:r>
              <a:rPr lang="en-US" sz="2000" dirty="0" err="1"/>
              <a:t>pertemuan</a:t>
            </a:r>
            <a:r>
              <a:rPr lang="en-US" sz="2000" dirty="0"/>
              <a:t> 2 </a:t>
            </a:r>
            <a:r>
              <a:rPr lang="en-US" sz="2000" dirty="0" err="1"/>
              <a:t>arah</a:t>
            </a:r>
            <a:r>
              <a:rPr lang="en-US" sz="2000" dirty="0"/>
              <a:t> yang </a:t>
            </a:r>
            <a:r>
              <a:rPr lang="en-US" sz="2000" dirty="0" err="1"/>
              <a:t>ditujukan</a:t>
            </a:r>
            <a:r>
              <a:rPr lang="en-US" sz="2000" dirty="0"/>
              <a:t>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bisnis</a:t>
            </a:r>
            <a:r>
              <a:rPr lang="en-US" sz="2000" dirty="0"/>
              <a:t> </a:t>
            </a:r>
            <a:r>
              <a:rPr lang="en-US" sz="2000" dirty="0" err="1"/>
              <a:t>tertentu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juga</a:t>
            </a:r>
            <a:r>
              <a:rPr lang="en-US" sz="2000" dirty="0"/>
              <a:t> </a:t>
            </a:r>
            <a:r>
              <a:rPr lang="en-US" sz="2000" dirty="0" err="1"/>
              <a:t>pertukaran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</a:t>
            </a:r>
            <a:r>
              <a:rPr lang="en-US" sz="2000" dirty="0" err="1"/>
              <a:t>antar</a:t>
            </a:r>
            <a:r>
              <a:rPr lang="en-US" sz="2000" dirty="0"/>
              <a:t> </a:t>
            </a:r>
            <a:r>
              <a:rPr lang="en-US" sz="2000" dirty="0" err="1"/>
              <a:t>anggotanya</a:t>
            </a:r>
            <a:r>
              <a:rPr lang="en-US" sz="2000" dirty="0"/>
              <a:t>,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kovensi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hanya</a:t>
            </a:r>
            <a:r>
              <a:rPr lang="en-US" sz="2000" dirty="0"/>
              <a:t> </a:t>
            </a:r>
            <a:r>
              <a:rPr lang="en-US" sz="2000" dirty="0" err="1"/>
              <a:t>terbatas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pertemuan</a:t>
            </a:r>
            <a:r>
              <a:rPr lang="en-US" sz="2000" dirty="0"/>
              <a:t> </a:t>
            </a:r>
            <a:r>
              <a:rPr lang="en-US" sz="2000" dirty="0" err="1"/>
              <a:t>membahas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tertentu</a:t>
            </a:r>
            <a:r>
              <a:rPr lang="en-US" sz="2000" dirty="0"/>
              <a:t> </a:t>
            </a:r>
            <a:r>
              <a:rPr lang="en-US" sz="2000" dirty="0" err="1"/>
              <a:t>tetapi</a:t>
            </a:r>
            <a:r>
              <a:rPr lang="en-US" sz="2000" dirty="0"/>
              <a:t> </a:t>
            </a:r>
            <a:r>
              <a:rPr lang="en-US" sz="2000" dirty="0" err="1"/>
              <a:t>juga</a:t>
            </a:r>
            <a:r>
              <a:rPr lang="en-US" sz="2000" dirty="0"/>
              <a:t> </a:t>
            </a:r>
            <a:r>
              <a:rPr lang="en-US" sz="2000" dirty="0" err="1"/>
              <a:t>disertai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ekstensi</a:t>
            </a:r>
            <a:r>
              <a:rPr lang="en-US" sz="2000" dirty="0"/>
              <a:t> program </a:t>
            </a:r>
            <a:r>
              <a:rPr lang="en-US" sz="2000" dirty="0" err="1"/>
              <a:t>sosial</a:t>
            </a:r>
            <a:r>
              <a:rPr lang="en-US" sz="2000" dirty="0"/>
              <a:t> yang </a:t>
            </a:r>
            <a:r>
              <a:rPr lang="en-US" sz="2000" dirty="0" err="1"/>
              <a:t>diperuntukan</a:t>
            </a:r>
            <a:r>
              <a:rPr lang="en-US" sz="2000" dirty="0"/>
              <a:t> </a:t>
            </a:r>
            <a:r>
              <a:rPr lang="en-US" sz="2000" dirty="0" err="1"/>
              <a:t>bagi</a:t>
            </a:r>
            <a:r>
              <a:rPr lang="en-US" sz="2000" dirty="0"/>
              <a:t> para </a:t>
            </a:r>
            <a:r>
              <a:rPr lang="en-US" sz="2000" dirty="0" err="1"/>
              <a:t>anggota</a:t>
            </a:r>
            <a:r>
              <a:rPr lang="en-US" sz="2000" dirty="0"/>
              <a:t>; </a:t>
            </a:r>
            <a:r>
              <a:rPr lang="en-US" sz="2000" dirty="0" err="1"/>
              <a:t>misalnya</a:t>
            </a:r>
            <a:r>
              <a:rPr lang="en-US" sz="2000" dirty="0"/>
              <a:t> </a:t>
            </a:r>
            <a:r>
              <a:rPr lang="en-US" sz="2000" dirty="0" err="1"/>
              <a:t>kunjungan</a:t>
            </a:r>
            <a:r>
              <a:rPr lang="en-US" sz="2000" dirty="0"/>
              <a:t> </a:t>
            </a:r>
            <a:r>
              <a:rPr lang="en-US" sz="2000" dirty="0" err="1"/>
              <a:t>lapangan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wisata</a:t>
            </a:r>
            <a:r>
              <a:rPr lang="en-US" sz="2000" dirty="0"/>
              <a:t>,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olah</a:t>
            </a:r>
            <a:r>
              <a:rPr lang="en-US" sz="2000" dirty="0"/>
              <a:t> raga </a:t>
            </a:r>
            <a:r>
              <a:rPr lang="en-US" sz="2000" dirty="0" err="1"/>
              <a:t>seperti</a:t>
            </a:r>
            <a:r>
              <a:rPr lang="en-US" sz="2000" dirty="0"/>
              <a:t> </a:t>
            </a:r>
            <a:r>
              <a:rPr lang="en-US" sz="2000" i="1" dirty="0"/>
              <a:t>golf tournament</a:t>
            </a:r>
            <a:r>
              <a:rPr lang="en-US" sz="2000" dirty="0"/>
              <a:t>, </a:t>
            </a:r>
            <a:r>
              <a:rPr lang="en-US" sz="2000" dirty="0" err="1"/>
              <a:t>pertandingan</a:t>
            </a:r>
            <a:r>
              <a:rPr lang="en-US" sz="2000" dirty="0"/>
              <a:t> </a:t>
            </a:r>
            <a:r>
              <a:rPr lang="en-US" sz="2000" dirty="0" err="1"/>
              <a:t>tenis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lainnya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360823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4223</TotalTime>
  <Words>675</Words>
  <Application>Microsoft Office PowerPoint</Application>
  <PresentationFormat>On-screen Show (4:3)</PresentationFormat>
  <Paragraphs>107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 C E R</cp:lastModifiedBy>
  <cp:revision>531</cp:revision>
  <cp:lastPrinted>2017-08-29T02:54:51Z</cp:lastPrinted>
  <dcterms:created xsi:type="dcterms:W3CDTF">2010-04-18T12:06:30Z</dcterms:created>
  <dcterms:modified xsi:type="dcterms:W3CDTF">2024-09-26T04:47:36Z</dcterms:modified>
</cp:coreProperties>
</file>