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26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1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449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78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898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285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16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085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8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78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42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E3677-09E8-42A1-AB9D-47E9F7C97903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73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4635" y="2495697"/>
            <a:ext cx="1149256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Metode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Penelitian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&amp;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Penulisan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Ilmiah</a:t>
            </a:r>
            <a:endParaRPr lang="en-US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4636" y="3351650"/>
            <a:ext cx="1149256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Dr. </a:t>
            </a:r>
            <a:r>
              <a:rPr lang="en-US" sz="3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Sutedi</a:t>
            </a:r>
            <a:r>
              <a:rPr lang="en-US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3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S.Kom</a:t>
            </a:r>
            <a:r>
              <a:rPr lang="en-US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M.T.I, MTA, MCP</a:t>
            </a:r>
          </a:p>
        </p:txBody>
      </p:sp>
    </p:spTree>
    <p:extLst>
      <p:ext uri="{BB962C8B-B14F-4D97-AF65-F5344CB8AC3E}">
        <p14:creationId xmlns:p14="http://schemas.microsoft.com/office/powerpoint/2010/main" val="1853660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83280" y="283879"/>
            <a:ext cx="22879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Teknik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Observasi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F94CBE-817A-463A-A537-C8B35BD46CC7}"/>
              </a:ext>
            </a:extLst>
          </p:cNvPr>
          <p:cNvSpPr/>
          <p:nvPr/>
        </p:nvSpPr>
        <p:spPr>
          <a:xfrm>
            <a:off x="604470" y="1657480"/>
            <a:ext cx="8278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Kelebihan</a:t>
            </a:r>
            <a:r>
              <a:rPr lang="en-US" b="1" dirty="0"/>
              <a:t> Teknik </a:t>
            </a:r>
            <a:r>
              <a:rPr lang="en-US" b="1" dirty="0" err="1"/>
              <a:t>observasi</a:t>
            </a:r>
            <a:r>
              <a:rPr lang="en-US" b="1" dirty="0"/>
              <a:t> 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4A91B99-A8A1-491F-AA81-F7298C102F5C}"/>
              </a:ext>
            </a:extLst>
          </p:cNvPr>
          <p:cNvSpPr/>
          <p:nvPr/>
        </p:nvSpPr>
        <p:spPr>
          <a:xfrm>
            <a:off x="604470" y="2122062"/>
            <a:ext cx="759655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Keandalan</a:t>
            </a:r>
            <a:r>
              <a:rPr lang="en-US" dirty="0"/>
              <a:t> data </a:t>
            </a:r>
            <a:r>
              <a:rPr lang="en-US" dirty="0" err="1"/>
              <a:t>tinggi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dikerjakan</a:t>
            </a:r>
            <a:r>
              <a:rPr lang="en-US" dirty="0"/>
              <a:t>. 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.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21018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83280" y="283879"/>
            <a:ext cx="22879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Teknik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Observasi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F94CBE-817A-463A-A537-C8B35BD46CC7}"/>
              </a:ext>
            </a:extLst>
          </p:cNvPr>
          <p:cNvSpPr/>
          <p:nvPr/>
        </p:nvSpPr>
        <p:spPr>
          <a:xfrm>
            <a:off x="604470" y="1657480"/>
            <a:ext cx="8278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Kelemahan</a:t>
            </a:r>
            <a:r>
              <a:rPr lang="en-US" b="1" dirty="0"/>
              <a:t> Teknik </a:t>
            </a:r>
            <a:r>
              <a:rPr lang="en-US" b="1" dirty="0" err="1"/>
              <a:t>observasi</a:t>
            </a:r>
            <a:r>
              <a:rPr lang="en-US" b="1" dirty="0"/>
              <a:t> 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01370A-C352-4B44-869A-63FB853CFFB1}"/>
              </a:ext>
            </a:extLst>
          </p:cNvPr>
          <p:cNvSpPr/>
          <p:nvPr/>
        </p:nvSpPr>
        <p:spPr>
          <a:xfrm>
            <a:off x="604470" y="2274838"/>
            <a:ext cx="108064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Umumnya</a:t>
            </a:r>
            <a:r>
              <a:rPr lang="en-US" dirty="0"/>
              <a:t> orang yang </a:t>
            </a:r>
            <a:r>
              <a:rPr lang="en-US" dirty="0" err="1"/>
              <a:t>diamati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terganggu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Pekerjaan</a:t>
            </a:r>
            <a:r>
              <a:rPr lang="en-US" dirty="0"/>
              <a:t> yang </a:t>
            </a:r>
            <a:r>
              <a:rPr lang="en-US" dirty="0" err="1"/>
              <a:t>diobservasi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kegiatan-kegiatan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volume-volume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Observasi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/>
              <a:t>Orang yang </a:t>
            </a:r>
            <a:r>
              <a:rPr lang="en-US" dirty="0" err="1"/>
              <a:t>diobservasi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pekerjaannya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186785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83280" y="283879"/>
            <a:ext cx="22879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Teknik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Observasi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F94CBE-817A-463A-A537-C8B35BD46CC7}"/>
              </a:ext>
            </a:extLst>
          </p:cNvPr>
          <p:cNvSpPr/>
          <p:nvPr/>
        </p:nvSpPr>
        <p:spPr>
          <a:xfrm>
            <a:off x="604470" y="1657480"/>
            <a:ext cx="8278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Petunjuk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/>
              <a:t>observasi</a:t>
            </a:r>
            <a:r>
              <a:rPr lang="en-US" b="1" dirty="0"/>
              <a:t> yang </a:t>
            </a:r>
            <a:r>
              <a:rPr lang="en-US" b="1" dirty="0" err="1"/>
              <a:t>efektif</a:t>
            </a:r>
            <a:r>
              <a:rPr lang="en-US" b="1" dirty="0"/>
              <a:t> 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5434C9F-E292-4AFD-AF4B-BF2AA528E8A9}"/>
              </a:ext>
            </a:extLst>
          </p:cNvPr>
          <p:cNvSpPr/>
          <p:nvPr/>
        </p:nvSpPr>
        <p:spPr>
          <a:xfrm>
            <a:off x="604470" y="2207787"/>
            <a:ext cx="1078743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Rencanakan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.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Mintalah</a:t>
            </a:r>
            <a:r>
              <a:rPr lang="en-US" dirty="0"/>
              <a:t> </a:t>
            </a:r>
            <a:r>
              <a:rPr lang="en-US" dirty="0" err="1"/>
              <a:t>ijin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.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Bertindaklah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.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Lengkapilah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catatan-catatan</a:t>
            </a:r>
            <a:r>
              <a:rPr lang="en-US" dirty="0"/>
              <a:t>.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Kaji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personil-personil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.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menggangu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diobservasi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lain.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pada </a:t>
            </a:r>
            <a:r>
              <a:rPr lang="en-US" dirty="0" err="1"/>
              <a:t>pekerjaan-pekerjaan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.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asumsi-asumsi</a:t>
            </a:r>
            <a:r>
              <a:rPr lang="en-US" dirty="0"/>
              <a:t>.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164364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2F94CBE-817A-463A-A537-C8B35BD46CC7}"/>
              </a:ext>
            </a:extLst>
          </p:cNvPr>
          <p:cNvSpPr/>
          <p:nvPr/>
        </p:nvSpPr>
        <p:spPr>
          <a:xfrm>
            <a:off x="604470" y="1657480"/>
            <a:ext cx="8278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Kelebihan</a:t>
            </a:r>
            <a:r>
              <a:rPr lang="en-US" b="1" dirty="0"/>
              <a:t> Daftar </a:t>
            </a:r>
            <a:r>
              <a:rPr lang="en-US" b="1" dirty="0" err="1"/>
              <a:t>Pertanyaan</a:t>
            </a:r>
            <a:r>
              <a:rPr lang="en-US" b="1" dirty="0"/>
              <a:t> 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9ADF38D-1696-4B66-B089-64345AD4C84C}"/>
              </a:ext>
            </a:extLst>
          </p:cNvPr>
          <p:cNvSpPr/>
          <p:nvPr/>
        </p:nvSpPr>
        <p:spPr>
          <a:xfrm>
            <a:off x="604470" y="2228671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data yang </a:t>
            </a:r>
            <a:r>
              <a:rPr lang="en-US" dirty="0" err="1"/>
              <a:t>banyak</a:t>
            </a:r>
            <a:r>
              <a:rPr lang="en-US" dirty="0"/>
              <a:t> dan </a:t>
            </a:r>
            <a:r>
              <a:rPr lang="en-US" dirty="0" err="1"/>
              <a:t>tersebar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terganggu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Relatip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data yang </a:t>
            </a:r>
            <a:r>
              <a:rPr lang="en-US" dirty="0" err="1"/>
              <a:t>banyak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Jawaban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objektif</a:t>
            </a:r>
            <a:r>
              <a:rPr lang="en-US" dirty="0"/>
              <a:t>.</a:t>
            </a:r>
            <a:endParaRPr lang="id-ID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329F5E-D48B-4B8C-8FD5-B9BF4494EA5E}"/>
              </a:ext>
            </a:extLst>
          </p:cNvPr>
          <p:cNvSpPr/>
          <p:nvPr/>
        </p:nvSpPr>
        <p:spPr>
          <a:xfrm>
            <a:off x="7502155" y="274354"/>
            <a:ext cx="43159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Teknik Daftar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Pertanyaan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Angket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573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02155" y="274354"/>
            <a:ext cx="43159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Teknik Daftar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Pertanyaan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Angket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F94CBE-817A-463A-A537-C8B35BD46CC7}"/>
              </a:ext>
            </a:extLst>
          </p:cNvPr>
          <p:cNvSpPr/>
          <p:nvPr/>
        </p:nvSpPr>
        <p:spPr>
          <a:xfrm>
            <a:off x="604470" y="1657480"/>
            <a:ext cx="8278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Kelemahan</a:t>
            </a:r>
            <a:r>
              <a:rPr lang="en-US" b="1" dirty="0"/>
              <a:t> Daftar </a:t>
            </a:r>
            <a:r>
              <a:rPr lang="en-US" b="1" dirty="0" err="1"/>
              <a:t>Pertanyaan</a:t>
            </a:r>
            <a:r>
              <a:rPr lang="en-US" b="1" dirty="0"/>
              <a:t> 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097D1F9-B84B-4CDB-B680-D85D0A666EC3}"/>
              </a:ext>
            </a:extLst>
          </p:cNvPr>
          <p:cNvSpPr/>
          <p:nvPr/>
        </p:nvSpPr>
        <p:spPr>
          <a:xfrm>
            <a:off x="604470" y="2271164"/>
            <a:ext cx="884433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sepenuh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fleksibel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.</a:t>
            </a: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/>
              <a:t>Daftar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.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398934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2F94CBE-817A-463A-A537-C8B35BD46CC7}"/>
              </a:ext>
            </a:extLst>
          </p:cNvPr>
          <p:cNvSpPr/>
          <p:nvPr/>
        </p:nvSpPr>
        <p:spPr>
          <a:xfrm>
            <a:off x="604470" y="1552705"/>
            <a:ext cx="8278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Terdapat</a:t>
            </a:r>
            <a:r>
              <a:rPr lang="en-US" b="1" dirty="0"/>
              <a:t> </a:t>
            </a:r>
            <a:r>
              <a:rPr lang="en-US" b="1" dirty="0" err="1"/>
              <a:t>Dua</a:t>
            </a:r>
            <a:r>
              <a:rPr lang="en-US" b="1" dirty="0"/>
              <a:t> Format Daftar </a:t>
            </a:r>
            <a:r>
              <a:rPr lang="en-US" b="1" dirty="0" err="1"/>
              <a:t>Pertanyaan</a:t>
            </a:r>
            <a:r>
              <a:rPr lang="en-US" b="1" dirty="0"/>
              <a:t> 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08659D-FBC6-4341-802D-F7F93B3C63FB}"/>
              </a:ext>
            </a:extLst>
          </p:cNvPr>
          <p:cNvSpPr/>
          <p:nvPr/>
        </p:nvSpPr>
        <p:spPr>
          <a:xfrm>
            <a:off x="604470" y="199141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/>
              <a:t>Format </a:t>
            </a:r>
            <a:r>
              <a:rPr lang="en-US" dirty="0" err="1"/>
              <a:t>bebas</a:t>
            </a:r>
            <a:r>
              <a:rPr lang="en-US" dirty="0"/>
              <a:t> / </a:t>
            </a:r>
            <a:r>
              <a:rPr lang="en-US" dirty="0" err="1"/>
              <a:t>terbuka</a:t>
            </a:r>
            <a:endParaRPr lang="en-US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/>
              <a:t>Format </a:t>
            </a:r>
            <a:r>
              <a:rPr lang="en-US" dirty="0" err="1"/>
              <a:t>pasti</a:t>
            </a:r>
            <a:r>
              <a:rPr lang="en-US" dirty="0"/>
              <a:t> / </a:t>
            </a:r>
            <a:r>
              <a:rPr lang="en-US" dirty="0" err="1"/>
              <a:t>tertutup</a:t>
            </a:r>
            <a:endParaRPr lang="id-ID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C3AB46-D452-455B-9105-A22A3170CB65}"/>
              </a:ext>
            </a:extLst>
          </p:cNvPr>
          <p:cNvSpPr/>
          <p:nvPr/>
        </p:nvSpPr>
        <p:spPr>
          <a:xfrm>
            <a:off x="604469" y="3335893"/>
            <a:ext cx="8278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Petunjuk</a:t>
            </a:r>
            <a:r>
              <a:rPr lang="en-US" b="1" dirty="0"/>
              <a:t> </a:t>
            </a:r>
            <a:r>
              <a:rPr lang="en-US" b="1" dirty="0" err="1"/>
              <a:t>Pembuatan</a:t>
            </a:r>
            <a:r>
              <a:rPr lang="en-US" b="1" dirty="0"/>
              <a:t> Daftar </a:t>
            </a:r>
            <a:r>
              <a:rPr lang="en-US" b="1" dirty="0" err="1"/>
              <a:t>Pertanyaan</a:t>
            </a:r>
            <a:r>
              <a:rPr lang="en-US" b="1" dirty="0"/>
              <a:t> 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3CB8F6-8E58-4ED4-B7AB-3051A4EC5A00}"/>
              </a:ext>
            </a:extLst>
          </p:cNvPr>
          <p:cNvSpPr/>
          <p:nvPr/>
        </p:nvSpPr>
        <p:spPr>
          <a:xfrm>
            <a:off x="604469" y="3899238"/>
            <a:ext cx="95015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Rencanakan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fakta-fakta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opini-opini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dikumpulkan</a:t>
            </a:r>
            <a:r>
              <a:rPr lang="en-US" dirty="0"/>
              <a:t>.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daftar </a:t>
            </a:r>
            <a:r>
              <a:rPr lang="en-US" dirty="0" err="1"/>
              <a:t>pertanyaan</a:t>
            </a:r>
            <a:r>
              <a:rPr lang="en-US" dirty="0"/>
              <a:t> yang paling </a:t>
            </a:r>
            <a:r>
              <a:rPr lang="en-US" dirty="0" err="1"/>
              <a:t>tepat</a:t>
            </a:r>
            <a:r>
              <a:rPr lang="en-US" dirty="0"/>
              <a:t>.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Tulislah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diajukan</a:t>
            </a:r>
            <a:r>
              <a:rPr lang="en-US" dirty="0"/>
              <a:t>.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Ujilah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pada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.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Perbanyak</a:t>
            </a:r>
            <a:r>
              <a:rPr lang="en-US" dirty="0"/>
              <a:t> dan </a:t>
            </a:r>
            <a:r>
              <a:rPr lang="en-US" dirty="0" err="1"/>
              <a:t>distribusikan</a:t>
            </a:r>
            <a:r>
              <a:rPr lang="en-US" dirty="0"/>
              <a:t> daftar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</a:t>
            </a:r>
            <a:endParaRPr lang="id-ID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13BA0D-DABB-42A9-AE01-FED647C4694B}"/>
              </a:ext>
            </a:extLst>
          </p:cNvPr>
          <p:cNvSpPr/>
          <p:nvPr/>
        </p:nvSpPr>
        <p:spPr>
          <a:xfrm>
            <a:off x="7502155" y="274354"/>
            <a:ext cx="43159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Teknik Daftar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Pertanyaan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Angket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433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4635" y="2495697"/>
            <a:ext cx="1149256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Kasih</a:t>
            </a:r>
            <a:endParaRPr lang="en-US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4636" y="3351650"/>
            <a:ext cx="1149256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Sampai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Jumpa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Berikutnya</a:t>
            </a:r>
            <a:endParaRPr lang="en-US" sz="3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7616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83280" y="283879"/>
            <a:ext cx="24500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Teknik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F94CBE-817A-463A-A537-C8B35BD46CC7}"/>
              </a:ext>
            </a:extLst>
          </p:cNvPr>
          <p:cNvSpPr/>
          <p:nvPr/>
        </p:nvSpPr>
        <p:spPr>
          <a:xfrm>
            <a:off x="604470" y="1657480"/>
            <a:ext cx="8278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Kelebihan</a:t>
            </a:r>
            <a:r>
              <a:rPr lang="en-US" b="1" dirty="0"/>
              <a:t> Teknik </a:t>
            </a:r>
            <a:r>
              <a:rPr lang="en-US" b="1" dirty="0" err="1"/>
              <a:t>Wawancara</a:t>
            </a:r>
            <a:r>
              <a:rPr lang="en-US" b="1" dirty="0"/>
              <a:t> </a:t>
            </a:r>
            <a:r>
              <a:rPr lang="en-US" b="1" dirty="0" err="1"/>
              <a:t>dibanding</a:t>
            </a:r>
            <a:r>
              <a:rPr lang="en-US" b="1" dirty="0"/>
              <a:t> Teknik </a:t>
            </a:r>
            <a:r>
              <a:rPr lang="en-US" b="1" dirty="0" err="1"/>
              <a:t>Pengumpulan</a:t>
            </a:r>
            <a:r>
              <a:rPr lang="en-US" b="1" dirty="0"/>
              <a:t> Data </a:t>
            </a:r>
            <a:r>
              <a:rPr lang="en-US" b="1" dirty="0" err="1"/>
              <a:t>lainnya</a:t>
            </a:r>
            <a:r>
              <a:rPr lang="en-US" b="1" dirty="0"/>
              <a:t>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8831D9-EBDD-4622-B23C-B37768ADF33D}"/>
              </a:ext>
            </a:extLst>
          </p:cNvPr>
          <p:cNvSpPr/>
          <p:nvPr/>
        </p:nvSpPr>
        <p:spPr>
          <a:xfrm>
            <a:off x="604469" y="2214086"/>
            <a:ext cx="1112080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memotivasi</a:t>
            </a:r>
            <a:r>
              <a:rPr lang="en-US" dirty="0"/>
              <a:t> orang yang </a:t>
            </a:r>
            <a:r>
              <a:rPr lang="en-US" dirty="0" err="1"/>
              <a:t>diwawancarai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dan </a:t>
            </a:r>
            <a:r>
              <a:rPr lang="en-US" dirty="0" err="1"/>
              <a:t>terbuka</a:t>
            </a:r>
            <a:r>
              <a:rPr lang="en-US" dirty="0"/>
              <a:t>.</a:t>
            </a:r>
            <a:endParaRPr lang="id-ID" b="1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en-US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berkembangnya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.</a:t>
            </a:r>
            <a:endParaRPr lang="id-ID" b="1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en-US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.</a:t>
            </a:r>
            <a:endParaRPr lang="id-ID" b="1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en-US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menanyakan</a:t>
            </a:r>
            <a:r>
              <a:rPr lang="en-US" dirty="0"/>
              <a:t> </a:t>
            </a:r>
            <a:r>
              <a:rPr lang="en-US" dirty="0" err="1"/>
              <a:t>kegiatan-kegiatan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.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39596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83280" y="283879"/>
            <a:ext cx="24500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Teknik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F94CBE-817A-463A-A537-C8B35BD46CC7}"/>
              </a:ext>
            </a:extLst>
          </p:cNvPr>
          <p:cNvSpPr/>
          <p:nvPr/>
        </p:nvSpPr>
        <p:spPr>
          <a:xfrm>
            <a:off x="604470" y="1657480"/>
            <a:ext cx="8278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Kekurangan</a:t>
            </a:r>
            <a:r>
              <a:rPr lang="en-US" b="1" dirty="0"/>
              <a:t> Teknik </a:t>
            </a:r>
            <a:r>
              <a:rPr lang="en-US" b="1" dirty="0" err="1"/>
              <a:t>Wawancara</a:t>
            </a:r>
            <a:r>
              <a:rPr lang="en-US" b="1" dirty="0"/>
              <a:t> </a:t>
            </a:r>
            <a:r>
              <a:rPr lang="en-US" b="1" dirty="0" err="1"/>
              <a:t>dibanding</a:t>
            </a:r>
            <a:r>
              <a:rPr lang="en-US" b="1" dirty="0"/>
              <a:t> Teknik </a:t>
            </a:r>
            <a:r>
              <a:rPr lang="en-US" b="1" dirty="0" err="1"/>
              <a:t>Pengumpulan</a:t>
            </a:r>
            <a:r>
              <a:rPr lang="en-US" b="1" dirty="0"/>
              <a:t> Data </a:t>
            </a:r>
            <a:r>
              <a:rPr lang="en-US" b="1" dirty="0" err="1"/>
              <a:t>lainnya</a:t>
            </a:r>
            <a:r>
              <a:rPr lang="en-US" b="1" dirty="0"/>
              <a:t>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EBAF843-7055-4CF9-A00A-D518582A3762}"/>
              </a:ext>
            </a:extLst>
          </p:cNvPr>
          <p:cNvSpPr/>
          <p:nvPr/>
        </p:nvSpPr>
        <p:spPr>
          <a:xfrm>
            <a:off x="604470" y="2156936"/>
            <a:ext cx="933963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lama,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relatif</a:t>
            </a:r>
            <a:r>
              <a:rPr lang="en-US" dirty="0"/>
              <a:t> mahal.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Keberhasilannya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pada </a:t>
            </a:r>
            <a:r>
              <a:rPr lang="en-US" dirty="0" err="1"/>
              <a:t>kepandaian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>.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pada </a:t>
            </a:r>
            <a:r>
              <a:rPr lang="en-US" dirty="0" err="1"/>
              <a:t>kondisi-kondisi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n-US" dirty="0" err="1"/>
              <a:t>Menggangu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orang yang </a:t>
            </a:r>
            <a:r>
              <a:rPr lang="en-US" dirty="0" err="1"/>
              <a:t>diwawancarai</a:t>
            </a:r>
            <a:r>
              <a:rPr lang="en-US" dirty="0"/>
              <a:t>.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061730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83280" y="283879"/>
            <a:ext cx="24500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Teknik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F94CBE-817A-463A-A537-C8B35BD46CC7}"/>
              </a:ext>
            </a:extLst>
          </p:cNvPr>
          <p:cNvSpPr/>
          <p:nvPr/>
        </p:nvSpPr>
        <p:spPr>
          <a:xfrm>
            <a:off x="604470" y="1657480"/>
            <a:ext cx="8278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Petunjuk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mempersiapkan</a:t>
            </a:r>
            <a:r>
              <a:rPr lang="en-US" b="1" dirty="0"/>
              <a:t> </a:t>
            </a:r>
            <a:r>
              <a:rPr lang="en-US" b="1" dirty="0" err="1"/>
              <a:t>wawancara</a:t>
            </a:r>
            <a:r>
              <a:rPr lang="en-US" b="1" dirty="0"/>
              <a:t> agar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berjalan</a:t>
            </a:r>
            <a:r>
              <a:rPr lang="en-US" b="1" dirty="0"/>
              <a:t> </a:t>
            </a:r>
            <a:r>
              <a:rPr lang="en-US" b="1" dirty="0" err="1"/>
              <a:t>lancar</a:t>
            </a:r>
            <a:r>
              <a:rPr lang="en-US" b="1" dirty="0"/>
              <a:t> 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C8A376-0C06-4D7E-9103-E2D9A2203C15}"/>
              </a:ext>
            </a:extLst>
          </p:cNvPr>
          <p:cNvSpPr/>
          <p:nvPr/>
        </p:nvSpPr>
        <p:spPr>
          <a:xfrm>
            <a:off x="604469" y="2143036"/>
            <a:ext cx="1058740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Aturlah</a:t>
            </a:r>
            <a:r>
              <a:rPr lang="en-US" dirty="0"/>
              <a:t> </a:t>
            </a:r>
            <a:r>
              <a:rPr lang="en-US" dirty="0" err="1"/>
              <a:t>pertemuannya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Utarakan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dan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dilakukannya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Buatlah</a:t>
            </a:r>
            <a:r>
              <a:rPr lang="en-US" dirty="0"/>
              <a:t> </a:t>
            </a:r>
            <a:r>
              <a:rPr lang="en-US" dirty="0" err="1"/>
              <a:t>jadwal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(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agenda </a:t>
            </a:r>
            <a:r>
              <a:rPr lang="en-US" dirty="0" err="1"/>
              <a:t>wawancara</a:t>
            </a:r>
            <a:r>
              <a:rPr lang="en-US" dirty="0"/>
              <a:t>).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Buatlah</a:t>
            </a:r>
            <a:r>
              <a:rPr lang="en-US" dirty="0"/>
              <a:t> </a:t>
            </a:r>
            <a:r>
              <a:rPr lang="en-US" dirty="0" err="1"/>
              <a:t>panduan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84947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83280" y="283879"/>
            <a:ext cx="24500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Teknik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F94CBE-817A-463A-A537-C8B35BD46CC7}"/>
              </a:ext>
            </a:extLst>
          </p:cNvPr>
          <p:cNvSpPr/>
          <p:nvPr/>
        </p:nvSpPr>
        <p:spPr>
          <a:xfrm>
            <a:off x="604470" y="1657480"/>
            <a:ext cx="8278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Petunjuk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membuat</a:t>
            </a:r>
            <a:r>
              <a:rPr lang="en-US" b="1" dirty="0"/>
              <a:t> </a:t>
            </a:r>
            <a:r>
              <a:rPr lang="en-US" b="1" dirty="0" err="1"/>
              <a:t>pertanyaan-pertanyaan</a:t>
            </a:r>
            <a:r>
              <a:rPr lang="en-US" b="1" dirty="0"/>
              <a:t> </a:t>
            </a:r>
            <a:r>
              <a:rPr lang="en-US" b="1" dirty="0" err="1"/>
              <a:t>wawancara</a:t>
            </a:r>
            <a:r>
              <a:rPr lang="en-US" b="1" dirty="0"/>
              <a:t>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CF250E1-00DB-4383-A1B9-61358BB5F0AC}"/>
              </a:ext>
            </a:extLst>
          </p:cNvPr>
          <p:cNvSpPr/>
          <p:nvPr/>
        </p:nvSpPr>
        <p:spPr>
          <a:xfrm>
            <a:off x="604470" y="2103388"/>
            <a:ext cx="1052073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jelas</a:t>
            </a:r>
            <a:r>
              <a:rPr lang="en-US" dirty="0"/>
              <a:t> dan </a:t>
            </a:r>
            <a:r>
              <a:rPr lang="en-US" dirty="0" err="1"/>
              <a:t>sopan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memasukkan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panjang</a:t>
            </a:r>
            <a:r>
              <a:rPr lang="en-US" dirty="0"/>
              <a:t> dan </a:t>
            </a:r>
            <a:r>
              <a:rPr lang="en-US" dirty="0" err="1"/>
              <a:t>berbelit-belit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menakutkan</a:t>
            </a:r>
            <a:r>
              <a:rPr lang="en-US" dirty="0"/>
              <a:t> dan me</a:t>
            </a:r>
            <a:r>
              <a:rPr lang="id-ID" dirty="0"/>
              <a:t>m</a:t>
            </a: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khawatir</a:t>
            </a:r>
            <a:r>
              <a:rPr lang="en-US" dirty="0"/>
              <a:t> orang yang </a:t>
            </a:r>
            <a:r>
              <a:rPr lang="en-US" dirty="0" err="1"/>
              <a:t>diwawancarai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gunakan</a:t>
            </a:r>
            <a:r>
              <a:rPr lang="en-US" dirty="0"/>
              <a:t> kata “</a:t>
            </a:r>
            <a:r>
              <a:rPr lang="en-US" dirty="0" err="1"/>
              <a:t>anda</a:t>
            </a:r>
            <a:r>
              <a:rPr lang="en-US" dirty="0"/>
              <a:t>”,”</a:t>
            </a:r>
            <a:r>
              <a:rPr lang="en-US" dirty="0" err="1"/>
              <a:t>kamu</a:t>
            </a:r>
            <a:r>
              <a:rPr lang="en-US" dirty="0"/>
              <a:t>”  </a:t>
            </a:r>
            <a:r>
              <a:rPr lang="en-US" dirty="0" err="1"/>
              <a:t>atau</a:t>
            </a:r>
            <a:r>
              <a:rPr lang="en-US" dirty="0"/>
              <a:t> “</a:t>
            </a:r>
            <a:r>
              <a:rPr lang="en-US" dirty="0" err="1"/>
              <a:t>saudara</a:t>
            </a:r>
            <a:r>
              <a:rPr lang="en-US" dirty="0"/>
              <a:t>”,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maksudnya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/>
              <a:t>group</a:t>
            </a:r>
            <a:r>
              <a:rPr lang="en-US" dirty="0"/>
              <a:t>/</a:t>
            </a:r>
            <a:r>
              <a:rPr lang="en-US" dirty="0" err="1"/>
              <a:t>kelompok</a:t>
            </a:r>
            <a:r>
              <a:rPr lang="en-US" dirty="0"/>
              <a:t>/</a:t>
            </a:r>
            <a:r>
              <a:rPr lang="en-US" dirty="0" err="1"/>
              <a:t>institusi</a:t>
            </a:r>
            <a:r>
              <a:rPr lang="en-US" dirty="0"/>
              <a:t>.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202764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83280" y="283879"/>
            <a:ext cx="24500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Teknik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F94CBE-817A-463A-A537-C8B35BD46CC7}"/>
              </a:ext>
            </a:extLst>
          </p:cNvPr>
          <p:cNvSpPr/>
          <p:nvPr/>
        </p:nvSpPr>
        <p:spPr>
          <a:xfrm>
            <a:off x="604470" y="1657480"/>
            <a:ext cx="8278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Hal-</a:t>
            </a:r>
            <a:r>
              <a:rPr lang="en-US" b="1" dirty="0" err="1"/>
              <a:t>hal</a:t>
            </a:r>
            <a:r>
              <a:rPr lang="en-US" b="1" dirty="0"/>
              <a:t> yang </a:t>
            </a:r>
            <a:r>
              <a:rPr lang="en-US" b="1" dirty="0" err="1"/>
              <a:t>perlu</a:t>
            </a:r>
            <a:r>
              <a:rPr lang="en-US" b="1" dirty="0"/>
              <a:t> </a:t>
            </a:r>
            <a:r>
              <a:rPr lang="en-US" b="1" dirty="0" err="1"/>
              <a:t>diperhatikan</a:t>
            </a:r>
            <a:r>
              <a:rPr lang="en-US" b="1" dirty="0"/>
              <a:t> pada </a:t>
            </a:r>
            <a:r>
              <a:rPr lang="en-US" b="1" dirty="0" err="1"/>
              <a:t>saat</a:t>
            </a:r>
            <a:r>
              <a:rPr lang="en-US" b="1" dirty="0"/>
              <a:t>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/>
              <a:t>wawancara</a:t>
            </a:r>
            <a:r>
              <a:rPr lang="en-US" b="1" dirty="0"/>
              <a:t> 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8F585D-EAB0-4FB4-9E71-130C3B2EDE3F}"/>
              </a:ext>
            </a:extLst>
          </p:cNvPr>
          <p:cNvSpPr/>
          <p:nvPr/>
        </p:nvSpPr>
        <p:spPr>
          <a:xfrm>
            <a:off x="604470" y="2095917"/>
            <a:ext cx="1072884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Memperkenalkan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orang yang </a:t>
            </a:r>
            <a:r>
              <a:rPr lang="en-US" dirty="0" err="1"/>
              <a:t>diwawancarai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Hilangkan</a:t>
            </a:r>
            <a:r>
              <a:rPr lang="en-US" dirty="0"/>
              <a:t> </a:t>
            </a:r>
            <a:r>
              <a:rPr lang="en-US" dirty="0" err="1"/>
              <a:t>kesan</a:t>
            </a:r>
            <a:r>
              <a:rPr lang="en-US" dirty="0"/>
              <a:t> </a:t>
            </a:r>
            <a:r>
              <a:rPr lang="en-US" dirty="0" err="1"/>
              <a:t>menginterogasi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Dengarkan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teliti</a:t>
            </a:r>
            <a:r>
              <a:rPr lang="en-US" dirty="0"/>
              <a:t> dan </a:t>
            </a: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bicara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/>
              <a:t>Jaga </a:t>
            </a:r>
            <a:r>
              <a:rPr lang="en-US" dirty="0" err="1"/>
              <a:t>suasana</a:t>
            </a:r>
            <a:r>
              <a:rPr lang="en-US" dirty="0"/>
              <a:t> agar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santai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terarah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memotong</a:t>
            </a:r>
            <a:r>
              <a:rPr lang="en-US" dirty="0"/>
              <a:t> </a:t>
            </a:r>
            <a:r>
              <a:rPr lang="en-US" dirty="0" err="1"/>
              <a:t>omongan</a:t>
            </a:r>
            <a:r>
              <a:rPr lang="en-US" dirty="0"/>
              <a:t> orang yang </a:t>
            </a:r>
            <a:r>
              <a:rPr lang="en-US" dirty="0" err="1"/>
              <a:t>diwawancarai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2746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83280" y="283879"/>
            <a:ext cx="24500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Teknik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F94CBE-817A-463A-A537-C8B35BD46CC7}"/>
              </a:ext>
            </a:extLst>
          </p:cNvPr>
          <p:cNvSpPr/>
          <p:nvPr/>
        </p:nvSpPr>
        <p:spPr>
          <a:xfrm>
            <a:off x="604470" y="1657480"/>
            <a:ext cx="8278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Hal-</a:t>
            </a:r>
            <a:r>
              <a:rPr lang="en-US" b="1" dirty="0" err="1"/>
              <a:t>hal</a:t>
            </a:r>
            <a:r>
              <a:rPr lang="en-US" b="1" dirty="0"/>
              <a:t> yang </a:t>
            </a:r>
            <a:r>
              <a:rPr lang="en-US" b="1" dirty="0" err="1"/>
              <a:t>perlu</a:t>
            </a:r>
            <a:r>
              <a:rPr lang="en-US" b="1" dirty="0"/>
              <a:t> </a:t>
            </a:r>
            <a:r>
              <a:rPr lang="en-US" b="1" dirty="0" err="1"/>
              <a:t>diperhatikan</a:t>
            </a:r>
            <a:r>
              <a:rPr lang="en-US" b="1" dirty="0"/>
              <a:t> pada </a:t>
            </a:r>
            <a:r>
              <a:rPr lang="en-US" b="1" dirty="0" err="1"/>
              <a:t>saat</a:t>
            </a:r>
            <a:r>
              <a:rPr lang="en-US" b="1" dirty="0"/>
              <a:t>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/>
              <a:t>wawancara</a:t>
            </a:r>
            <a:r>
              <a:rPr lang="en-US" b="1" dirty="0"/>
              <a:t> 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8F585D-EAB0-4FB4-9E71-130C3B2EDE3F}"/>
              </a:ext>
            </a:extLst>
          </p:cNvPr>
          <p:cNvSpPr/>
          <p:nvPr/>
        </p:nvSpPr>
        <p:spPr>
          <a:xfrm>
            <a:off x="604470" y="2095917"/>
            <a:ext cx="107288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Mintalah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ide-ide </a:t>
            </a:r>
            <a:r>
              <a:rPr lang="en-US" dirty="0" err="1"/>
              <a:t>tambahan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berdasar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istilah-istilah</a:t>
            </a:r>
            <a:r>
              <a:rPr lang="en-US" dirty="0"/>
              <a:t> yang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dimengerti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/>
              <a:t>Pada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, </a:t>
            </a:r>
            <a:r>
              <a:rPr lang="en-US" dirty="0" err="1"/>
              <a:t>bacakanlah</a:t>
            </a:r>
            <a:r>
              <a:rPr lang="en-US" dirty="0"/>
              <a:t> </a:t>
            </a:r>
            <a:r>
              <a:rPr lang="en-US" dirty="0" err="1"/>
              <a:t>rangkuman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id-ID" b="1" dirty="0"/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 err="1"/>
              <a:t>Ucapkanlah</a:t>
            </a:r>
            <a:r>
              <a:rPr lang="en-US" dirty="0"/>
              <a:t> </a:t>
            </a:r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kasih</a:t>
            </a:r>
            <a:r>
              <a:rPr lang="en-US" dirty="0"/>
              <a:t> </a:t>
            </a:r>
            <a:r>
              <a:rPr lang="en-US" dirty="0" err="1"/>
              <a:t>diakhir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, dan </a:t>
            </a:r>
            <a:r>
              <a:rPr lang="en-US" dirty="0" err="1"/>
              <a:t>mintalah</a:t>
            </a:r>
            <a:r>
              <a:rPr lang="en-US" dirty="0"/>
              <a:t> </a:t>
            </a:r>
            <a:r>
              <a:rPr lang="en-US" dirty="0" err="1"/>
              <a:t>kesediaannya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dihubungi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.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578571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83280" y="283879"/>
            <a:ext cx="24500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Teknik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F94CBE-817A-463A-A537-C8B35BD46CC7}"/>
              </a:ext>
            </a:extLst>
          </p:cNvPr>
          <p:cNvSpPr/>
          <p:nvPr/>
        </p:nvSpPr>
        <p:spPr>
          <a:xfrm>
            <a:off x="604470" y="1657480"/>
            <a:ext cx="109112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Pedoman</a:t>
            </a:r>
            <a:r>
              <a:rPr lang="en-US" b="1" dirty="0"/>
              <a:t> </a:t>
            </a:r>
            <a:r>
              <a:rPr lang="en-US" b="1" dirty="0" err="1"/>
              <a:t>pewawancara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menindaklanjuti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tingkah</a:t>
            </a:r>
            <a:r>
              <a:rPr lang="en-US" b="1" dirty="0"/>
              <a:t> </a:t>
            </a:r>
            <a:r>
              <a:rPr lang="en-US" b="1" dirty="0" err="1"/>
              <a:t>laku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orang yang </a:t>
            </a:r>
            <a:r>
              <a:rPr lang="en-US" b="1" dirty="0" err="1"/>
              <a:t>diwawancarai</a:t>
            </a:r>
            <a:r>
              <a:rPr lang="en-US" b="1" dirty="0"/>
              <a:t> :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9E1DC62-7ACF-42E4-BF8F-E5DC4F4D2A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201017"/>
              </p:ext>
            </p:extLst>
          </p:nvPr>
        </p:nvGraphicFramePr>
        <p:xfrm>
          <a:off x="681008" y="2364864"/>
          <a:ext cx="10829984" cy="3567176"/>
        </p:xfrm>
        <a:graphic>
          <a:graphicData uri="http://schemas.openxmlformats.org/drawingml/2006/table">
            <a:tbl>
              <a:tblPr/>
              <a:tblGrid>
                <a:gridCol w="5414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4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006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latin typeface="Arial"/>
                          <a:ea typeface="Times New Roman"/>
                        </a:rPr>
                        <a:t>Tingkah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</a:rPr>
                        <a:t>laku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 yang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</a:rPr>
                        <a:t>diwawancarai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Arial"/>
                          <a:ea typeface="Times New Roman"/>
                        </a:rPr>
                        <a:t>Tindak lanjut pewawancara</a:t>
                      </a:r>
                      <a:endParaRPr lang="id-ID" sz="1600" b="1">
                        <a:latin typeface="Arial"/>
                        <a:ea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0712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38125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Menjawab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pertanyaan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dengan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kira-kira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tanpa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fakta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38125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Memberi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jawaban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hanya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untuk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memuaskan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pewawancara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38125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Memberi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jawaban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yang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tidak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masuk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akal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38125" algn="l"/>
                        </a:tabLst>
                      </a:pPr>
                      <a:endParaRPr lang="id-ID" sz="1600" b="1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38125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Berhenti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berbicara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pada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waktu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pewawancara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mulai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menulis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38125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Terlihat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tergesa-gesa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dalam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menjawab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pertanyaan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Validasi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semua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jawaban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yang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mencurigakan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Validasi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semua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jawaban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yang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mencurigakan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</a:p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endParaRPr lang="id-ID" sz="1600" b="1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3"/>
                        <a:tabLst>
                          <a:tab pos="228600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Dengan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akrab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,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arahkan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kembali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ke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pokok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permasalahan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3"/>
                        <a:tabLst>
                          <a:tab pos="228600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Jangan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gunakan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catatan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3"/>
                        <a:tabLst>
                          <a:tab pos="228600" algn="l"/>
                        </a:tabLst>
                      </a:pPr>
                      <a:endParaRPr lang="id-ID" sz="1600" b="1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3"/>
                        <a:tabLst>
                          <a:tab pos="228600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Usulkan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menunda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wawancara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dan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diganti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pada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waktu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lain.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400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83280" y="283879"/>
            <a:ext cx="24500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Teknik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F94CBE-817A-463A-A537-C8B35BD46CC7}"/>
              </a:ext>
            </a:extLst>
          </p:cNvPr>
          <p:cNvSpPr/>
          <p:nvPr/>
        </p:nvSpPr>
        <p:spPr>
          <a:xfrm>
            <a:off x="604470" y="1112161"/>
            <a:ext cx="109112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Pedoman</a:t>
            </a:r>
            <a:r>
              <a:rPr lang="en-US" b="1" dirty="0"/>
              <a:t> </a:t>
            </a:r>
            <a:r>
              <a:rPr lang="en-US" b="1" dirty="0" err="1"/>
              <a:t>pewawancara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menindaklanjuti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tingkah</a:t>
            </a:r>
            <a:r>
              <a:rPr lang="en-US" b="1" dirty="0"/>
              <a:t> </a:t>
            </a:r>
            <a:r>
              <a:rPr lang="en-US" b="1" dirty="0" err="1"/>
              <a:t>laku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orang yang </a:t>
            </a:r>
            <a:r>
              <a:rPr lang="en-US" b="1" dirty="0" err="1"/>
              <a:t>diwawancarai</a:t>
            </a:r>
            <a:r>
              <a:rPr lang="en-US" b="1" dirty="0"/>
              <a:t> :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9E1DC62-7ACF-42E4-BF8F-E5DC4F4D2A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479461"/>
              </p:ext>
            </p:extLst>
          </p:nvPr>
        </p:nvGraphicFramePr>
        <p:xfrm>
          <a:off x="685741" y="1548570"/>
          <a:ext cx="10829984" cy="5030216"/>
        </p:xfrm>
        <a:graphic>
          <a:graphicData uri="http://schemas.openxmlformats.org/drawingml/2006/table">
            <a:tbl>
              <a:tblPr/>
              <a:tblGrid>
                <a:gridCol w="5414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4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045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latin typeface="Arial"/>
                          <a:ea typeface="Times New Roman"/>
                        </a:rPr>
                        <a:t>Tingkah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</a:rPr>
                        <a:t>laku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 yang </a:t>
                      </a:r>
                      <a:r>
                        <a:rPr lang="en-US" sz="1600" b="1" dirty="0" err="1">
                          <a:latin typeface="Arial"/>
                          <a:ea typeface="Times New Roman"/>
                        </a:rPr>
                        <a:t>diwawancarai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Arial"/>
                          <a:ea typeface="Times New Roman"/>
                        </a:rPr>
                        <a:t>Tindak lanjut pewawancara</a:t>
                      </a:r>
                      <a:endParaRPr lang="id-ID" sz="1600" b="1">
                        <a:latin typeface="Arial"/>
                        <a:ea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144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238125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Memperlihatkan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sikap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puas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terhadap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keadaan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sistem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sekarang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238125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Menunjukan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sikap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yang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tidak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menyenangkan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238125" algn="l"/>
                        </a:tabLst>
                      </a:pPr>
                      <a:endParaRPr lang="en-US" sz="1600" b="0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238125" algn="l"/>
                        </a:tabLst>
                      </a:pPr>
                      <a:endParaRPr lang="en-US" sz="1600" b="0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238125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Menunjukan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sikap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menyimpan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sesuatu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data.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238125" algn="l"/>
                        </a:tabLst>
                      </a:pPr>
                      <a:endParaRPr lang="en-US" sz="1600" b="0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238125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Menolak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memberi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jawaban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tanpa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alasan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238125" algn="l"/>
                        </a:tabLst>
                      </a:pPr>
                      <a:endParaRPr lang="id-ID" sz="1600" b="1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238125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Mengeluh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terhadap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pekerjaan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,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sejawatnya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atau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perlakuan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yang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tidak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baik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yang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diterimanya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238125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Terlalu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bersemangat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terhadap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wawancara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dengan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melontarkan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ide-ide yang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muluk-muluk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228600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Motivasi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dan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berilah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pertanyaan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yang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lebih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rinci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228600" algn="l"/>
                        </a:tabLst>
                      </a:pPr>
                      <a:endParaRPr lang="id-ID" sz="1600" b="1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228600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Tetap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bersikap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ramah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dan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tunjukan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bahwa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anda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menghargainya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dan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jelaskan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peranya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atas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hasil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wawancara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tersebut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228600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Jelaskan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bahwa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wawancara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ini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untuk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perbaikan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dan y</a:t>
                      </a:r>
                      <a:r>
                        <a:rPr lang="en-US" sz="1600" b="0">
                          <a:latin typeface="Arial"/>
                          <a:ea typeface="Times New Roman"/>
                        </a:rPr>
                        <a:t>akinkan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bahwa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anda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tidak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akan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memojokkannya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228600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Jangan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terus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memaksa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,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mintalah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kesediaannya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untuk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memvalidasi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jawaban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dari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tempat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lain.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228600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Dengarkan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dengan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simpatik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dan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tunjukkan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keinginan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anda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untuk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membantunya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6"/>
                        <a:tabLst>
                          <a:tab pos="228600" algn="l"/>
                        </a:tabLst>
                      </a:pP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Dengarkan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dengan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sabar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,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jangan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mengkritik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dan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jangan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terbawa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Arial"/>
                          <a:ea typeface="Times New Roman"/>
                        </a:rPr>
                        <a:t>emosi</a:t>
                      </a:r>
                      <a:r>
                        <a:rPr lang="en-US" sz="1600" b="0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b="1" dirty="0">
                        <a:latin typeface="Arial"/>
                        <a:ea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7828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1216</TotalTime>
  <Words>857</Words>
  <Application>Microsoft Office PowerPoint</Application>
  <PresentationFormat>Widescreen</PresentationFormat>
  <Paragraphs>174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Dr. Sutedi, S.Kom., M.T.I</cp:lastModifiedBy>
  <cp:revision>177</cp:revision>
  <dcterms:created xsi:type="dcterms:W3CDTF">2020-03-26T06:53:50Z</dcterms:created>
  <dcterms:modified xsi:type="dcterms:W3CDTF">2020-06-11T01:19:20Z</dcterms:modified>
</cp:coreProperties>
</file>