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3849" r:id="rId6"/>
    <p:sldId id="3844" r:id="rId7"/>
    <p:sldId id="3846" r:id="rId8"/>
    <p:sldId id="3852" r:id="rId9"/>
    <p:sldId id="3853" r:id="rId10"/>
    <p:sldId id="261" r:id="rId11"/>
    <p:sldId id="3854" r:id="rId12"/>
    <p:sldId id="3850" r:id="rId13"/>
    <p:sldId id="3851" r:id="rId14"/>
    <p:sldId id="3855" r:id="rId15"/>
    <p:sldId id="265" r:id="rId16"/>
    <p:sldId id="3856" r:id="rId17"/>
    <p:sldId id="3857" r:id="rId18"/>
    <p:sldId id="263" r:id="rId19"/>
    <p:sldId id="268" r:id="rId20"/>
    <p:sldId id="3848" r:id="rId21"/>
    <p:sldId id="267" r:id="rId22"/>
    <p:sldId id="384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8" autoAdjust="0"/>
    <p:restoredTop sz="94694" autoAdjust="0"/>
  </p:normalViewPr>
  <p:slideViewPr>
    <p:cSldViewPr snapToGrid="0">
      <p:cViewPr varScale="1">
        <p:scale>
          <a:sx n="39" d="100"/>
          <a:sy n="39" d="100"/>
        </p:scale>
        <p:origin x="24" y="756"/>
      </p:cViewPr>
      <p:guideLst/>
    </p:cSldViewPr>
  </p:slideViewPr>
  <p:outlineViewPr>
    <p:cViewPr>
      <p:scale>
        <a:sx n="33" d="100"/>
        <a:sy n="33" d="100"/>
      </p:scale>
      <p:origin x="0" y="-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t>5/26/2025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8EC8D-EF88-0275-F75C-A789924433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57874-EF65-4B61-B062-40C932C812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0CE03-6C3A-EB4D-A9B1-7EFD38B58412}" type="datetimeFigureOut">
              <a:rPr lang="en-US" smtClean="0"/>
              <a:t>5/26/2025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7D50D-BAA9-464B-B391-243138E078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29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949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610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09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14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073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028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0916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6818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7394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229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919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62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709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64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026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0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341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538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429764-E305-A48D-5244-9BCD20902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2000" cy="8286859"/>
            <a:chOff x="0" y="1"/>
            <a:chExt cx="12192000" cy="8286859"/>
          </a:xfrm>
        </p:grpSpPr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45F65CE3-2411-E8E5-B72E-F5CBEC4DDC55}"/>
                </a:ext>
              </a:extLst>
            </p:cNvPr>
            <p:cNvSpPr/>
            <p:nvPr userDrawn="1"/>
          </p:nvSpPr>
          <p:spPr>
            <a:xfrm>
              <a:off x="4000500" y="1087403"/>
              <a:ext cx="8191500" cy="5770597"/>
            </a:xfrm>
            <a:custGeom>
              <a:avLst/>
              <a:gdLst>
                <a:gd name="connsiteX0" fmla="*/ 4929467 w 8191500"/>
                <a:gd name="connsiteY0" fmla="*/ 0 h 5770597"/>
                <a:gd name="connsiteX1" fmla="*/ 8065066 w 8191500"/>
                <a:gd name="connsiteY1" fmla="*/ 1118513 h 5770597"/>
                <a:gd name="connsiteX2" fmla="*/ 8191500 w 8191500"/>
                <a:gd name="connsiteY2" fmla="*/ 1227339 h 5770597"/>
                <a:gd name="connsiteX3" fmla="*/ 8191500 w 8191500"/>
                <a:gd name="connsiteY3" fmla="*/ 5770597 h 5770597"/>
                <a:gd name="connsiteX4" fmla="*/ 79523 w 8191500"/>
                <a:gd name="connsiteY4" fmla="*/ 5770597 h 5770597"/>
                <a:gd name="connsiteX5" fmla="*/ 56799 w 8191500"/>
                <a:gd name="connsiteY5" fmla="*/ 5644158 h 5770597"/>
                <a:gd name="connsiteX6" fmla="*/ 0 w 8191500"/>
                <a:gd name="connsiteY6" fmla="*/ 4898209 h 5770597"/>
                <a:gd name="connsiteX7" fmla="*/ 4929467 w 8191500"/>
                <a:gd name="connsiteY7" fmla="*/ 0 h 577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91500" h="5770597">
                  <a:moveTo>
                    <a:pt x="4929467" y="0"/>
                  </a:moveTo>
                  <a:cubicBezTo>
                    <a:pt x="6120547" y="0"/>
                    <a:pt x="7212963" y="419755"/>
                    <a:pt x="8065066" y="1118513"/>
                  </a:cubicBezTo>
                  <a:lnTo>
                    <a:pt x="8191500" y="1227339"/>
                  </a:lnTo>
                  <a:lnTo>
                    <a:pt x="8191500" y="5770597"/>
                  </a:lnTo>
                  <a:lnTo>
                    <a:pt x="79523" y="5770597"/>
                  </a:lnTo>
                  <a:lnTo>
                    <a:pt x="56799" y="5644158"/>
                  </a:lnTo>
                  <a:cubicBezTo>
                    <a:pt x="19398" y="5400934"/>
                    <a:pt x="0" y="5151822"/>
                    <a:pt x="0" y="4898209"/>
                  </a:cubicBezTo>
                  <a:cubicBezTo>
                    <a:pt x="0" y="2193003"/>
                    <a:pt x="2206998" y="0"/>
                    <a:pt x="4929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B6B51B3-AA6C-9C5E-7032-5AEA05D459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6241" y="183933"/>
              <a:ext cx="0" cy="1597708"/>
            </a:xfrm>
            <a:prstGeom prst="line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4F28561D-5B3C-F08A-F7B5-48E6B74EAEBD}"/>
                </a:ext>
              </a:extLst>
            </p:cNvPr>
            <p:cNvSpPr/>
            <p:nvPr userDrawn="1"/>
          </p:nvSpPr>
          <p:spPr>
            <a:xfrm>
              <a:off x="5292348" y="1"/>
              <a:ext cx="2279742" cy="1267785"/>
            </a:xfrm>
            <a:custGeom>
              <a:avLst/>
              <a:gdLst>
                <a:gd name="connsiteX0" fmla="*/ 0 w 2279742"/>
                <a:gd name="connsiteY0" fmla="*/ 0 h 1267785"/>
                <a:gd name="connsiteX1" fmla="*/ 138700 w 2279742"/>
                <a:gd name="connsiteY1" fmla="*/ 0 h 1267785"/>
                <a:gd name="connsiteX2" fmla="*/ 138700 w 2279742"/>
                <a:gd name="connsiteY2" fmla="*/ 1078193 h 1267785"/>
                <a:gd name="connsiteX3" fmla="*/ 2002733 w 2279742"/>
                <a:gd name="connsiteY3" fmla="*/ 0 h 1267785"/>
                <a:gd name="connsiteX4" fmla="*/ 2279742 w 2279742"/>
                <a:gd name="connsiteY4" fmla="*/ 0 h 1267785"/>
                <a:gd name="connsiteX5" fmla="*/ 104026 w 2279742"/>
                <a:gd name="connsiteY5" fmla="*/ 1258503 h 1267785"/>
                <a:gd name="connsiteX6" fmla="*/ 69351 w 2279742"/>
                <a:gd name="connsiteY6" fmla="*/ 1267785 h 1267785"/>
                <a:gd name="connsiteX7" fmla="*/ 0 w 2279742"/>
                <a:gd name="connsiteY7" fmla="*/ 1198436 h 126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9742" h="1267785">
                  <a:moveTo>
                    <a:pt x="0" y="0"/>
                  </a:moveTo>
                  <a:lnTo>
                    <a:pt x="138700" y="0"/>
                  </a:lnTo>
                  <a:lnTo>
                    <a:pt x="138700" y="1078193"/>
                  </a:lnTo>
                  <a:lnTo>
                    <a:pt x="2002733" y="0"/>
                  </a:lnTo>
                  <a:lnTo>
                    <a:pt x="2279742" y="0"/>
                  </a:lnTo>
                  <a:lnTo>
                    <a:pt x="104026" y="1258503"/>
                  </a:lnTo>
                  <a:cubicBezTo>
                    <a:pt x="93484" y="1264595"/>
                    <a:pt x="81523" y="1267796"/>
                    <a:pt x="69351" y="1267785"/>
                  </a:cubicBezTo>
                  <a:cubicBezTo>
                    <a:pt x="31049" y="1267785"/>
                    <a:pt x="0" y="1236737"/>
                    <a:pt x="0" y="119843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7BD7FF70-44B7-E753-26CD-E228B56C2517}"/>
                </a:ext>
              </a:extLst>
            </p:cNvPr>
            <p:cNvSpPr/>
            <p:nvPr userDrawn="1"/>
          </p:nvSpPr>
          <p:spPr>
            <a:xfrm>
              <a:off x="10208695" y="1"/>
              <a:ext cx="1135066" cy="477997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F9EE857-93B9-ACF6-2AB4-2A29C4B94776}"/>
                </a:ext>
              </a:extLst>
            </p:cNvPr>
            <p:cNvSpPr/>
            <p:nvPr userDrawn="1"/>
          </p:nvSpPr>
          <p:spPr>
            <a:xfrm>
              <a:off x="1569044" y="514898"/>
              <a:ext cx="2393351" cy="232842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9">
              <a:extLst>
                <a:ext uri="{FF2B5EF4-FFF2-40B4-BE49-F238E27FC236}">
                  <a16:creationId xmlns:a16="http://schemas.microsoft.com/office/drawing/2014/main" id="{75030D84-5EEB-A095-3D43-0ED22BDB8406}"/>
                </a:ext>
              </a:extLst>
            </p:cNvPr>
            <p:cNvSpPr/>
            <p:nvPr userDrawn="1"/>
          </p:nvSpPr>
          <p:spPr>
            <a:xfrm flipH="1">
              <a:off x="0" y="2949740"/>
              <a:ext cx="1186451" cy="1771650"/>
            </a:xfrm>
            <a:custGeom>
              <a:avLst/>
              <a:gdLst>
                <a:gd name="connsiteX0" fmla="*/ 61913 w 1186451"/>
                <a:gd name="connsiteY0" fmla="*/ 0 h 1771650"/>
                <a:gd name="connsiteX1" fmla="*/ 1186451 w 1186451"/>
                <a:gd name="connsiteY1" fmla="*/ 0 h 1771650"/>
                <a:gd name="connsiteX2" fmla="*/ 1186451 w 1186451"/>
                <a:gd name="connsiteY2" fmla="*/ 123825 h 1771650"/>
                <a:gd name="connsiteX3" fmla="*/ 123825 w 1186451"/>
                <a:gd name="connsiteY3" fmla="*/ 123825 h 1771650"/>
                <a:gd name="connsiteX4" fmla="*/ 123825 w 1186451"/>
                <a:gd name="connsiteY4" fmla="*/ 1647825 h 1771650"/>
                <a:gd name="connsiteX5" fmla="*/ 1186451 w 1186451"/>
                <a:gd name="connsiteY5" fmla="*/ 1647825 h 1771650"/>
                <a:gd name="connsiteX6" fmla="*/ 1186451 w 1186451"/>
                <a:gd name="connsiteY6" fmla="*/ 1771650 h 1771650"/>
                <a:gd name="connsiteX7" fmla="*/ 61913 w 1186451"/>
                <a:gd name="connsiteY7" fmla="*/ 1771650 h 1771650"/>
                <a:gd name="connsiteX8" fmla="*/ 0 w 1186451"/>
                <a:gd name="connsiteY8" fmla="*/ 1709738 h 1771650"/>
                <a:gd name="connsiteX9" fmla="*/ 0 w 1186451"/>
                <a:gd name="connsiteY9" fmla="*/ 61913 h 1771650"/>
                <a:gd name="connsiteX10" fmla="*/ 61913 w 1186451"/>
                <a:gd name="connsiteY10" fmla="*/ 0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6451" h="1771650">
                  <a:moveTo>
                    <a:pt x="61913" y="0"/>
                  </a:moveTo>
                  <a:lnTo>
                    <a:pt x="1186451" y="0"/>
                  </a:lnTo>
                  <a:lnTo>
                    <a:pt x="1186451" y="123825"/>
                  </a:lnTo>
                  <a:lnTo>
                    <a:pt x="123825" y="123825"/>
                  </a:lnTo>
                  <a:lnTo>
                    <a:pt x="123825" y="1647825"/>
                  </a:lnTo>
                  <a:lnTo>
                    <a:pt x="1186451" y="1647825"/>
                  </a:lnTo>
                  <a:lnTo>
                    <a:pt x="1186451" y="1771650"/>
                  </a:lnTo>
                  <a:lnTo>
                    <a:pt x="61913" y="1771650"/>
                  </a:lnTo>
                  <a:cubicBezTo>
                    <a:pt x="27719" y="1771650"/>
                    <a:pt x="0" y="1743932"/>
                    <a:pt x="0" y="1709738"/>
                  </a:cubicBez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26E6DE3E-6851-19AD-2E60-22F006238173}"/>
                </a:ext>
              </a:extLst>
            </p:cNvPr>
            <p:cNvSpPr/>
            <p:nvPr userDrawn="1"/>
          </p:nvSpPr>
          <p:spPr>
            <a:xfrm rot="16200000">
              <a:off x="1539683" y="4203427"/>
              <a:ext cx="4083433" cy="4083433"/>
            </a:xfrm>
            <a:prstGeom prst="arc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4474" y="2949739"/>
            <a:ext cx="6261291" cy="2396686"/>
          </a:xfrm>
        </p:spPr>
        <p:txBody>
          <a:bodyPr anchor="b" anchorCtr="0">
            <a:no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2467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21BD3DB-6F51-C1AE-FF0E-D0BDCB55F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3536" y="2"/>
            <a:ext cx="11220225" cy="6857998"/>
            <a:chOff x="123536" y="2"/>
            <a:chExt cx="11220225" cy="6857998"/>
          </a:xfrm>
        </p:grpSpPr>
        <p:sp>
          <p:nvSpPr>
            <p:cNvPr id="12" name="Freeform: Shape 7">
              <a:extLst>
                <a:ext uri="{FF2B5EF4-FFF2-40B4-BE49-F238E27FC236}">
                  <a16:creationId xmlns:a16="http://schemas.microsoft.com/office/drawing/2014/main" id="{59903C17-0733-BE0C-7392-283FEC2E98B0}"/>
                </a:ext>
              </a:extLst>
            </p:cNvPr>
            <p:cNvSpPr/>
            <p:nvPr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">
              <a:extLst>
                <a:ext uri="{FF2B5EF4-FFF2-40B4-BE49-F238E27FC236}">
                  <a16:creationId xmlns:a16="http://schemas.microsoft.com/office/drawing/2014/main" id="{898A3450-9C87-13ED-79CC-F4F65D14FF72}"/>
                </a:ext>
              </a:extLst>
            </p:cNvPr>
            <p:cNvSpPr/>
            <p:nvPr userDrawn="1"/>
          </p:nvSpPr>
          <p:spPr>
            <a:xfrm>
              <a:off x="10494433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2882462" cy="4297678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038599" y="1825625"/>
            <a:ext cx="7315199" cy="429768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5/26/2025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1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9FE4C84-13A1-72EA-6541-7C8FDDEA7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1563" y="5800859"/>
            <a:ext cx="692016" cy="69201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0468883-4E51-D3BD-E1C6-601ED9B6E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1438747" flipV="1">
            <a:off x="7967025" y="2530995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111AEF3F-9A86-45CE-4817-E3E6863DC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1764789" y="390570"/>
            <a:ext cx="437721" cy="797078"/>
          </a:xfrm>
          <a:custGeom>
            <a:avLst/>
            <a:gdLst>
              <a:gd name="connsiteX0" fmla="*/ 28069 w 437721"/>
              <a:gd name="connsiteY0" fmla="*/ 0 h 797078"/>
              <a:gd name="connsiteX1" fmla="*/ 437721 w 437721"/>
              <a:gd name="connsiteY1" fmla="*/ 398539 h 797078"/>
              <a:gd name="connsiteX2" fmla="*/ 28069 w 437721"/>
              <a:gd name="connsiteY2" fmla="*/ 797078 h 797078"/>
              <a:gd name="connsiteX3" fmla="*/ 0 w 437721"/>
              <a:gd name="connsiteY3" fmla="*/ 794325 h 797078"/>
              <a:gd name="connsiteX4" fmla="*/ 0 w 437721"/>
              <a:gd name="connsiteY4" fmla="*/ 2753 h 797078"/>
              <a:gd name="connsiteX5" fmla="*/ 28069 w 437721"/>
              <a:gd name="connsiteY5" fmla="*/ 0 h 79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721" h="797078">
                <a:moveTo>
                  <a:pt x="28069" y="0"/>
                </a:moveTo>
                <a:cubicBezTo>
                  <a:pt x="254314" y="0"/>
                  <a:pt x="437721" y="178432"/>
                  <a:pt x="437721" y="398539"/>
                </a:cubicBezTo>
                <a:cubicBezTo>
                  <a:pt x="437721" y="618646"/>
                  <a:pt x="254314" y="797078"/>
                  <a:pt x="28069" y="797078"/>
                </a:cubicBezTo>
                <a:lnTo>
                  <a:pt x="0" y="794325"/>
                </a:lnTo>
                <a:lnTo>
                  <a:pt x="0" y="2753"/>
                </a:lnTo>
                <a:lnTo>
                  <a:pt x="280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A792C8-BB21-CDAF-668C-C1EFF45540C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8200" y="1825625"/>
            <a:ext cx="6934200" cy="4297680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>
              <a:spcBef>
                <a:spcPts val="500"/>
              </a:spcBef>
              <a:spcAft>
                <a:spcPts val="800"/>
              </a:spcAft>
              <a:buClr>
                <a:schemeClr val="accent2"/>
              </a:buClr>
              <a:defRPr sz="1800"/>
            </a:lvl2pPr>
            <a:lvl3pPr>
              <a:spcBef>
                <a:spcPts val="1000"/>
              </a:spcBef>
              <a:buClr>
                <a:schemeClr val="accent2"/>
              </a:buClr>
              <a:defRPr sz="1800"/>
            </a:lvl3pPr>
            <a:lvl4pPr>
              <a:spcBef>
                <a:spcPts val="1000"/>
              </a:spcBef>
              <a:buClr>
                <a:schemeClr val="accent2"/>
              </a:buClr>
              <a:defRPr sz="1800"/>
            </a:lvl4pPr>
            <a:lvl5pPr>
              <a:spcBef>
                <a:spcPts val="1000"/>
              </a:spcBef>
              <a:buClr>
                <a:schemeClr val="accent2"/>
              </a:buClr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sz="1800" dirty="0">
              <a:latin typeface="Avenir Next LT Pro" panose="020B0504020202020204" pitchFamily="34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03029" y="1825625"/>
            <a:ext cx="3450771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5/26/2025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3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5/26/2025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199" y="1825625"/>
            <a:ext cx="10515600" cy="429768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099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B7232D-F1A6-B6C3-3BBF-E834CC7CD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5930138" cy="6858001"/>
            <a:chOff x="0" y="-1"/>
            <a:chExt cx="5930138" cy="685800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D306340-6BFD-FE3D-535B-B59C1C44EDDA}"/>
                </a:ext>
              </a:extLst>
            </p:cNvPr>
            <p:cNvSpPr/>
            <p:nvPr userDrawn="1"/>
          </p:nvSpPr>
          <p:spPr>
            <a:xfrm>
              <a:off x="383877" y="778462"/>
              <a:ext cx="5315035" cy="53150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338E6C4B-ABF3-8B7E-8DCF-A93F69C712B1}"/>
                </a:ext>
              </a:extLst>
            </p:cNvPr>
            <p:cNvSpPr/>
            <p:nvPr userDrawn="1"/>
          </p:nvSpPr>
          <p:spPr>
            <a:xfrm flipH="1">
              <a:off x="530529" y="0"/>
              <a:ext cx="1155142" cy="591009"/>
            </a:xfrm>
            <a:custGeom>
              <a:avLst/>
              <a:gdLst>
                <a:gd name="connsiteX0" fmla="*/ 1355 w 1155142"/>
                <a:gd name="connsiteY0" fmla="*/ 0 h 591009"/>
                <a:gd name="connsiteX1" fmla="*/ 1153787 w 1155142"/>
                <a:gd name="connsiteY1" fmla="*/ 0 h 591009"/>
                <a:gd name="connsiteX2" fmla="*/ 1155142 w 1155142"/>
                <a:gd name="connsiteY2" fmla="*/ 13438 h 591009"/>
                <a:gd name="connsiteX3" fmla="*/ 577571 w 1155142"/>
                <a:gd name="connsiteY3" fmla="*/ 591009 h 591009"/>
                <a:gd name="connsiteX4" fmla="*/ 0 w 1155142"/>
                <a:gd name="connsiteY4" fmla="*/ 13438 h 59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142" h="591009">
                  <a:moveTo>
                    <a:pt x="1355" y="0"/>
                  </a:moveTo>
                  <a:lnTo>
                    <a:pt x="1153787" y="0"/>
                  </a:lnTo>
                  <a:lnTo>
                    <a:pt x="1155142" y="13438"/>
                  </a:lnTo>
                  <a:cubicBezTo>
                    <a:pt x="1155142" y="332422"/>
                    <a:pt x="896555" y="591009"/>
                    <a:pt x="577571" y="591009"/>
                  </a:cubicBezTo>
                  <a:cubicBezTo>
                    <a:pt x="258587" y="591009"/>
                    <a:pt x="0" y="332422"/>
                    <a:pt x="0" y="13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6F90F99F-B12A-E8F9-5A86-D76B201D6308}"/>
                </a:ext>
              </a:extLst>
            </p:cNvPr>
            <p:cNvSpPr/>
            <p:nvPr userDrawn="1"/>
          </p:nvSpPr>
          <p:spPr>
            <a:xfrm flipH="1">
              <a:off x="3961511" y="-1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5">
              <a:extLst>
                <a:ext uri="{FF2B5EF4-FFF2-40B4-BE49-F238E27FC236}">
                  <a16:creationId xmlns:a16="http://schemas.microsoft.com/office/drawing/2014/main" id="{BFA99EFE-81BC-95EA-FA61-B7199AD98A74}"/>
                </a:ext>
              </a:extLst>
            </p:cNvPr>
            <p:cNvSpPr/>
            <p:nvPr userDrawn="1"/>
          </p:nvSpPr>
          <p:spPr>
            <a:xfrm flipH="1">
              <a:off x="0" y="2936831"/>
              <a:ext cx="159741" cy="552996"/>
            </a:xfrm>
            <a:custGeom>
              <a:avLst/>
              <a:gdLst>
                <a:gd name="connsiteX0" fmla="*/ 159741 w 159741"/>
                <a:gd name="connsiteY0" fmla="*/ 0 h 552996"/>
                <a:gd name="connsiteX1" fmla="*/ 159741 w 159741"/>
                <a:gd name="connsiteY1" fmla="*/ 552996 h 552996"/>
                <a:gd name="connsiteX2" fmla="*/ 141849 w 159741"/>
                <a:gd name="connsiteY2" fmla="*/ 543285 h 552996"/>
                <a:gd name="connsiteX3" fmla="*/ 0 w 159741"/>
                <a:gd name="connsiteY3" fmla="*/ 276498 h 552996"/>
                <a:gd name="connsiteX4" fmla="*/ 141849 w 159741"/>
                <a:gd name="connsiteY4" fmla="*/ 9711 h 55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1" h="552996">
                  <a:moveTo>
                    <a:pt x="159741" y="0"/>
                  </a:moveTo>
                  <a:lnTo>
                    <a:pt x="159741" y="552996"/>
                  </a:lnTo>
                  <a:lnTo>
                    <a:pt x="141849" y="543285"/>
                  </a:lnTo>
                  <a:cubicBezTo>
                    <a:pt x="56268" y="485467"/>
                    <a:pt x="0" y="387554"/>
                    <a:pt x="0" y="276498"/>
                  </a:cubicBezTo>
                  <a:cubicBezTo>
                    <a:pt x="0" y="165443"/>
                    <a:pt x="56268" y="67529"/>
                    <a:pt x="141849" y="9711"/>
                  </a:cubicBezTo>
                  <a:close/>
                </a:path>
              </a:pathLst>
            </a:custGeom>
            <a:solidFill>
              <a:schemeClr val="accent4"/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7">
              <a:extLst>
                <a:ext uri="{FF2B5EF4-FFF2-40B4-BE49-F238E27FC236}">
                  <a16:creationId xmlns:a16="http://schemas.microsoft.com/office/drawing/2014/main" id="{DD9FC028-D877-28FE-C646-DBD85D932641}"/>
                </a:ext>
              </a:extLst>
            </p:cNvPr>
            <p:cNvSpPr/>
            <p:nvPr userDrawn="1"/>
          </p:nvSpPr>
          <p:spPr>
            <a:xfrm flipH="1">
              <a:off x="0" y="5835649"/>
              <a:ext cx="1548180" cy="1022351"/>
            </a:xfrm>
            <a:custGeom>
              <a:avLst/>
              <a:gdLst>
                <a:gd name="connsiteX0" fmla="*/ 61913 w 1548180"/>
                <a:gd name="connsiteY0" fmla="*/ 0 h 1022351"/>
                <a:gd name="connsiteX1" fmla="*/ 1548180 w 1548180"/>
                <a:gd name="connsiteY1" fmla="*/ 0 h 1022351"/>
                <a:gd name="connsiteX2" fmla="*/ 1548180 w 1548180"/>
                <a:gd name="connsiteY2" fmla="*/ 123825 h 1022351"/>
                <a:gd name="connsiteX3" fmla="*/ 123825 w 1548180"/>
                <a:gd name="connsiteY3" fmla="*/ 123825 h 1022351"/>
                <a:gd name="connsiteX4" fmla="*/ 123825 w 1548180"/>
                <a:gd name="connsiteY4" fmla="*/ 1022351 h 1022351"/>
                <a:gd name="connsiteX5" fmla="*/ 0 w 1548180"/>
                <a:gd name="connsiteY5" fmla="*/ 1022351 h 1022351"/>
                <a:gd name="connsiteX6" fmla="*/ 0 w 1548180"/>
                <a:gd name="connsiteY6" fmla="*/ 61913 h 1022351"/>
                <a:gd name="connsiteX7" fmla="*/ 61913 w 1548180"/>
                <a:gd name="connsiteY7" fmla="*/ 0 h 102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180" h="1022351">
                  <a:moveTo>
                    <a:pt x="61913" y="0"/>
                  </a:moveTo>
                  <a:lnTo>
                    <a:pt x="1548180" y="0"/>
                  </a:lnTo>
                  <a:lnTo>
                    <a:pt x="1548180" y="123825"/>
                  </a:lnTo>
                  <a:lnTo>
                    <a:pt x="123825" y="123825"/>
                  </a:lnTo>
                  <a:lnTo>
                    <a:pt x="123825" y="1022351"/>
                  </a:lnTo>
                  <a:lnTo>
                    <a:pt x="0" y="1022351"/>
                  </a:ln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21">
              <a:extLst>
                <a:ext uri="{FF2B5EF4-FFF2-40B4-BE49-F238E27FC236}">
                  <a16:creationId xmlns:a16="http://schemas.microsoft.com/office/drawing/2014/main" id="{AA0AFFE9-F0C2-BDA0-BF87-9977706AB6A8}"/>
                </a:ext>
              </a:extLst>
            </p:cNvPr>
            <p:cNvSpPr/>
            <p:nvPr userDrawn="1"/>
          </p:nvSpPr>
          <p:spPr>
            <a:xfrm flipH="1">
              <a:off x="4364198" y="6258755"/>
              <a:ext cx="1565940" cy="599245"/>
            </a:xfrm>
            <a:custGeom>
              <a:avLst/>
              <a:gdLst>
                <a:gd name="connsiteX0" fmla="*/ 782970 w 1565940"/>
                <a:gd name="connsiteY0" fmla="*/ 0 h 599245"/>
                <a:gd name="connsiteX1" fmla="*/ 1528042 w 1565940"/>
                <a:gd name="connsiteY1" fmla="*/ 480469 h 599245"/>
                <a:gd name="connsiteX2" fmla="*/ 1565940 w 1565940"/>
                <a:gd name="connsiteY2" fmla="*/ 599245 h 599245"/>
                <a:gd name="connsiteX3" fmla="*/ 0 w 1565940"/>
                <a:gd name="connsiteY3" fmla="*/ 599245 h 599245"/>
                <a:gd name="connsiteX4" fmla="*/ 37898 w 1565940"/>
                <a:gd name="connsiteY4" fmla="*/ 480469 h 599245"/>
                <a:gd name="connsiteX5" fmla="*/ 782970 w 1565940"/>
                <a:gd name="connsiteY5" fmla="*/ 0 h 5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940" h="599245">
                  <a:moveTo>
                    <a:pt x="782970" y="0"/>
                  </a:moveTo>
                  <a:cubicBezTo>
                    <a:pt x="1117910" y="0"/>
                    <a:pt x="1405287" y="198118"/>
                    <a:pt x="1528042" y="480469"/>
                  </a:cubicBezTo>
                  <a:lnTo>
                    <a:pt x="1565940" y="599245"/>
                  </a:lnTo>
                  <a:lnTo>
                    <a:pt x="0" y="599245"/>
                  </a:lnTo>
                  <a:lnTo>
                    <a:pt x="37898" y="480469"/>
                  </a:lnTo>
                  <a:cubicBezTo>
                    <a:pt x="160653" y="198118"/>
                    <a:pt x="448030" y="0"/>
                    <a:pt x="782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76" y="764502"/>
            <a:ext cx="5315035" cy="5328996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5455" y="755171"/>
            <a:ext cx="4619937" cy="5315035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400"/>
            </a:lvl1pPr>
            <a:lvl2pPr marL="800100" indent="-3429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5/26/2025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6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E96D25F-53A2-6217-84B4-7EB874F0B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89189" y="941148"/>
            <a:ext cx="11182430" cy="4797821"/>
            <a:chOff x="489189" y="941148"/>
            <a:chExt cx="11182430" cy="479782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50FA62D-C8AE-52B8-1712-6116756D1A83}"/>
                </a:ext>
              </a:extLst>
            </p:cNvPr>
            <p:cNvSpPr/>
            <p:nvPr userDrawn="1"/>
          </p:nvSpPr>
          <p:spPr>
            <a:xfrm>
              <a:off x="489189" y="1119031"/>
              <a:ext cx="4619938" cy="4619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1D2D6A01-57CF-3C0B-968C-E5A8FD352320}"/>
                </a:ext>
              </a:extLst>
            </p:cNvPr>
            <p:cNvSpPr/>
            <p:nvPr userDrawn="1"/>
          </p:nvSpPr>
          <p:spPr>
            <a:xfrm rot="19809111">
              <a:off x="8683720" y="941148"/>
              <a:ext cx="2987899" cy="2987899"/>
            </a:xfrm>
            <a:prstGeom prst="arc">
              <a:avLst>
                <a:gd name="adj1" fmla="val 15817365"/>
                <a:gd name="adj2" fmla="val 1781380"/>
              </a:avLst>
            </a:prstGeom>
            <a:ln w="127000" cap="rnd">
              <a:solidFill>
                <a:schemeClr val="accent4"/>
              </a:solidFill>
              <a:prstDash val="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10BEFAA-C349-7DB1-1827-0FA48A430AD8}"/>
                </a:ext>
              </a:extLst>
            </p:cNvPr>
            <p:cNvSpPr/>
            <p:nvPr userDrawn="1"/>
          </p:nvSpPr>
          <p:spPr>
            <a:xfrm>
              <a:off x="910048" y="4780992"/>
              <a:ext cx="546100" cy="546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57" y="1119031"/>
            <a:ext cx="4384736" cy="4619938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1708" y="554942"/>
            <a:ext cx="5552091" cy="576822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400"/>
            </a:lvl1pPr>
            <a:lvl2pPr marL="800100" indent="-3429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4388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EF93C3C-09E9-6CD0-EF4B-6DE09539EE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011782 w 12192000"/>
              <a:gd name="connsiteY0" fmla="*/ 4817511 h 6858000"/>
              <a:gd name="connsiteX1" fmla="*/ 8937059 w 12192000"/>
              <a:gd name="connsiteY1" fmla="*/ 4972626 h 6858000"/>
              <a:gd name="connsiteX2" fmla="*/ 8588084 w 12192000"/>
              <a:gd name="connsiteY2" fmla="*/ 5489438 h 6858000"/>
              <a:gd name="connsiteX3" fmla="*/ 8565206 w 12192000"/>
              <a:gd name="connsiteY3" fmla="*/ 5514611 h 6858000"/>
              <a:gd name="connsiteX4" fmla="*/ 8569944 w 12192000"/>
              <a:gd name="connsiteY4" fmla="*/ 5520198 h 6858000"/>
              <a:gd name="connsiteX5" fmla="*/ 8878607 w 12192000"/>
              <a:gd name="connsiteY5" fmla="*/ 5644582 h 6858000"/>
              <a:gd name="connsiteX6" fmla="*/ 9315123 w 12192000"/>
              <a:gd name="connsiteY6" fmla="*/ 5219907 h 6858000"/>
              <a:gd name="connsiteX7" fmla="*/ 9048519 w 12192000"/>
              <a:gd name="connsiteY7" fmla="*/ 4828605 h 6858000"/>
              <a:gd name="connsiteX8" fmla="*/ 6096000 w 12192000"/>
              <a:gd name="connsiteY8" fmla="*/ 200625 h 6858000"/>
              <a:gd name="connsiteX9" fmla="*/ 2867625 w 12192000"/>
              <a:gd name="connsiteY9" fmla="*/ 3429000 h 6858000"/>
              <a:gd name="connsiteX10" fmla="*/ 6096000 w 12192000"/>
              <a:gd name="connsiteY10" fmla="*/ 6657375 h 6858000"/>
              <a:gd name="connsiteX11" fmla="*/ 9324375 w 12192000"/>
              <a:gd name="connsiteY11" fmla="*/ 3429000 h 6858000"/>
              <a:gd name="connsiteX12" fmla="*/ 6096000 w 12192000"/>
              <a:gd name="connsiteY12" fmla="*/ 200625 h 6858000"/>
              <a:gd name="connsiteX13" fmla="*/ 0 w 12192000"/>
              <a:gd name="connsiteY13" fmla="*/ 0 h 6858000"/>
              <a:gd name="connsiteX14" fmla="*/ 12192000 w 12192000"/>
              <a:gd name="connsiteY14" fmla="*/ 0 h 6858000"/>
              <a:gd name="connsiteX15" fmla="*/ 12192000 w 12192000"/>
              <a:gd name="connsiteY15" fmla="*/ 6858000 h 6858000"/>
              <a:gd name="connsiteX16" fmla="*/ 0 w 12192000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9011782" y="4817511"/>
                </a:moveTo>
                <a:lnTo>
                  <a:pt x="8937059" y="4972626"/>
                </a:lnTo>
                <a:cubicBezTo>
                  <a:pt x="8837255" y="5156349"/>
                  <a:pt x="8720206" y="5329344"/>
                  <a:pt x="8588084" y="5489438"/>
                </a:cubicBezTo>
                <a:lnTo>
                  <a:pt x="8565206" y="5514611"/>
                </a:lnTo>
                <a:lnTo>
                  <a:pt x="8569944" y="5520198"/>
                </a:lnTo>
                <a:cubicBezTo>
                  <a:pt x="8648938" y="5597049"/>
                  <a:pt x="8758066" y="5644582"/>
                  <a:pt x="8878607" y="5644582"/>
                </a:cubicBezTo>
                <a:cubicBezTo>
                  <a:pt x="9119688" y="5644582"/>
                  <a:pt x="9315123" y="5454449"/>
                  <a:pt x="9315123" y="5219907"/>
                </a:cubicBezTo>
                <a:cubicBezTo>
                  <a:pt x="9315123" y="5044001"/>
                  <a:pt x="9205191" y="4893074"/>
                  <a:pt x="9048519" y="4828605"/>
                </a:cubicBezTo>
                <a:close/>
                <a:moveTo>
                  <a:pt x="6096000" y="200625"/>
                </a:moveTo>
                <a:cubicBezTo>
                  <a:pt x="4313018" y="200625"/>
                  <a:pt x="2867625" y="1646018"/>
                  <a:pt x="2867625" y="3429000"/>
                </a:cubicBezTo>
                <a:cubicBezTo>
                  <a:pt x="2867625" y="5211982"/>
                  <a:pt x="4313018" y="6657375"/>
                  <a:pt x="6096000" y="6657375"/>
                </a:cubicBezTo>
                <a:cubicBezTo>
                  <a:pt x="7878982" y="6657375"/>
                  <a:pt x="9324375" y="5211982"/>
                  <a:pt x="9324375" y="3429000"/>
                </a:cubicBezTo>
                <a:cubicBezTo>
                  <a:pt x="9324375" y="1646018"/>
                  <a:pt x="7878982" y="200625"/>
                  <a:pt x="6096000" y="20062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D5C3C4BD-DFDB-76B4-17CA-7DA4D17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9366740" flipV="1">
            <a:off x="2557952" y="-89828"/>
            <a:ext cx="7173200" cy="7173200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B04B61C-6467-D51D-0AF4-5C7D05F36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8168" y="923544"/>
            <a:ext cx="6455664" cy="5010912"/>
          </a:xfrm>
          <a:prstGeom prst="rect">
            <a:avLst/>
          </a:prstGeom>
          <a:noFill/>
        </p:spPr>
        <p:txBody>
          <a:bodyPr lIns="0" rIns="0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7A19F4B-D154-3EB2-F86A-9A63283A3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8565206" y="4817511"/>
            <a:ext cx="749917" cy="827071"/>
          </a:xfrm>
          <a:custGeom>
            <a:avLst/>
            <a:gdLst>
              <a:gd name="connsiteX0" fmla="*/ 446576 w 749917"/>
              <a:gd name="connsiteY0" fmla="*/ 0 h 827071"/>
              <a:gd name="connsiteX1" fmla="*/ 483313 w 749917"/>
              <a:gd name="connsiteY1" fmla="*/ 11094 h 827071"/>
              <a:gd name="connsiteX2" fmla="*/ 749917 w 749917"/>
              <a:gd name="connsiteY2" fmla="*/ 402396 h 827071"/>
              <a:gd name="connsiteX3" fmla="*/ 313401 w 749917"/>
              <a:gd name="connsiteY3" fmla="*/ 827071 h 827071"/>
              <a:gd name="connsiteX4" fmla="*/ 4738 w 749917"/>
              <a:gd name="connsiteY4" fmla="*/ 702687 h 827071"/>
              <a:gd name="connsiteX5" fmla="*/ 0 w 749917"/>
              <a:gd name="connsiteY5" fmla="*/ 697100 h 827071"/>
              <a:gd name="connsiteX6" fmla="*/ 22878 w 749917"/>
              <a:gd name="connsiteY6" fmla="*/ 671927 h 827071"/>
              <a:gd name="connsiteX7" fmla="*/ 371853 w 749917"/>
              <a:gd name="connsiteY7" fmla="*/ 155115 h 827071"/>
              <a:gd name="connsiteX8" fmla="*/ 446576 w 749917"/>
              <a:gd name="connsiteY8" fmla="*/ 0 h 82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917" h="827071">
                <a:moveTo>
                  <a:pt x="446576" y="0"/>
                </a:moveTo>
                <a:lnTo>
                  <a:pt x="483313" y="11094"/>
                </a:lnTo>
                <a:cubicBezTo>
                  <a:pt x="639985" y="75563"/>
                  <a:pt x="749917" y="226490"/>
                  <a:pt x="749917" y="402396"/>
                </a:cubicBezTo>
                <a:cubicBezTo>
                  <a:pt x="749917" y="636938"/>
                  <a:pt x="554482" y="827071"/>
                  <a:pt x="313401" y="827071"/>
                </a:cubicBezTo>
                <a:cubicBezTo>
                  <a:pt x="192860" y="827071"/>
                  <a:pt x="83732" y="779538"/>
                  <a:pt x="4738" y="702687"/>
                </a:cubicBezTo>
                <a:lnTo>
                  <a:pt x="0" y="697100"/>
                </a:lnTo>
                <a:lnTo>
                  <a:pt x="22878" y="671927"/>
                </a:lnTo>
                <a:cubicBezTo>
                  <a:pt x="155000" y="511833"/>
                  <a:pt x="272049" y="338838"/>
                  <a:pt x="371853" y="155115"/>
                </a:cubicBezTo>
                <a:lnTo>
                  <a:pt x="4465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42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CB8A6E1-44B2-54E1-6460-1C9B27EE7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5698912" cy="6858001"/>
            <a:chOff x="0" y="-1"/>
            <a:chExt cx="5698912" cy="6858001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22D7888-22FA-4AA1-9BA4-CC61D6643D47}"/>
                </a:ext>
              </a:extLst>
            </p:cNvPr>
            <p:cNvSpPr/>
            <p:nvPr userDrawn="1"/>
          </p:nvSpPr>
          <p:spPr>
            <a:xfrm flipH="1">
              <a:off x="530529" y="0"/>
              <a:ext cx="1155142" cy="591009"/>
            </a:xfrm>
            <a:custGeom>
              <a:avLst/>
              <a:gdLst>
                <a:gd name="connsiteX0" fmla="*/ 1355 w 1155142"/>
                <a:gd name="connsiteY0" fmla="*/ 0 h 591009"/>
                <a:gd name="connsiteX1" fmla="*/ 1153787 w 1155142"/>
                <a:gd name="connsiteY1" fmla="*/ 0 h 591009"/>
                <a:gd name="connsiteX2" fmla="*/ 1155142 w 1155142"/>
                <a:gd name="connsiteY2" fmla="*/ 13438 h 591009"/>
                <a:gd name="connsiteX3" fmla="*/ 577571 w 1155142"/>
                <a:gd name="connsiteY3" fmla="*/ 591009 h 591009"/>
                <a:gd name="connsiteX4" fmla="*/ 0 w 1155142"/>
                <a:gd name="connsiteY4" fmla="*/ 13438 h 59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142" h="591009">
                  <a:moveTo>
                    <a:pt x="1355" y="0"/>
                  </a:moveTo>
                  <a:lnTo>
                    <a:pt x="1153787" y="0"/>
                  </a:lnTo>
                  <a:lnTo>
                    <a:pt x="1155142" y="13438"/>
                  </a:lnTo>
                  <a:cubicBezTo>
                    <a:pt x="1155142" y="332422"/>
                    <a:pt x="896555" y="591009"/>
                    <a:pt x="577571" y="591009"/>
                  </a:cubicBezTo>
                  <a:cubicBezTo>
                    <a:pt x="258587" y="591009"/>
                    <a:pt x="0" y="332422"/>
                    <a:pt x="0" y="13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BB6E464-8999-4773-A1F2-E6CAA990E572}"/>
                </a:ext>
              </a:extLst>
            </p:cNvPr>
            <p:cNvSpPr/>
            <p:nvPr userDrawn="1"/>
          </p:nvSpPr>
          <p:spPr>
            <a:xfrm flipH="1">
              <a:off x="3961511" y="-1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EA14BE8-FDD0-4434-9C3E-BFF78C22D9E3}"/>
                </a:ext>
              </a:extLst>
            </p:cNvPr>
            <p:cNvSpPr/>
            <p:nvPr userDrawn="1"/>
          </p:nvSpPr>
          <p:spPr>
            <a:xfrm flipH="1">
              <a:off x="0" y="5835649"/>
              <a:ext cx="1548180" cy="1022351"/>
            </a:xfrm>
            <a:custGeom>
              <a:avLst/>
              <a:gdLst>
                <a:gd name="connsiteX0" fmla="*/ 61913 w 1548180"/>
                <a:gd name="connsiteY0" fmla="*/ 0 h 1022351"/>
                <a:gd name="connsiteX1" fmla="*/ 1548180 w 1548180"/>
                <a:gd name="connsiteY1" fmla="*/ 0 h 1022351"/>
                <a:gd name="connsiteX2" fmla="*/ 1548180 w 1548180"/>
                <a:gd name="connsiteY2" fmla="*/ 123825 h 1022351"/>
                <a:gd name="connsiteX3" fmla="*/ 123825 w 1548180"/>
                <a:gd name="connsiteY3" fmla="*/ 123825 h 1022351"/>
                <a:gd name="connsiteX4" fmla="*/ 123825 w 1548180"/>
                <a:gd name="connsiteY4" fmla="*/ 1022351 h 1022351"/>
                <a:gd name="connsiteX5" fmla="*/ 0 w 1548180"/>
                <a:gd name="connsiteY5" fmla="*/ 1022351 h 1022351"/>
                <a:gd name="connsiteX6" fmla="*/ 0 w 1548180"/>
                <a:gd name="connsiteY6" fmla="*/ 61913 h 1022351"/>
                <a:gd name="connsiteX7" fmla="*/ 61913 w 1548180"/>
                <a:gd name="connsiteY7" fmla="*/ 0 h 102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180" h="1022351">
                  <a:moveTo>
                    <a:pt x="61913" y="0"/>
                  </a:moveTo>
                  <a:lnTo>
                    <a:pt x="1548180" y="0"/>
                  </a:lnTo>
                  <a:lnTo>
                    <a:pt x="1548180" y="123825"/>
                  </a:lnTo>
                  <a:lnTo>
                    <a:pt x="123825" y="123825"/>
                  </a:lnTo>
                  <a:lnTo>
                    <a:pt x="123825" y="1022351"/>
                  </a:lnTo>
                  <a:lnTo>
                    <a:pt x="0" y="1022351"/>
                  </a:ln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494E364-7EA8-4D92-915D-75D1A3A67C07}"/>
                </a:ext>
              </a:extLst>
            </p:cNvPr>
            <p:cNvSpPr/>
            <p:nvPr userDrawn="1"/>
          </p:nvSpPr>
          <p:spPr>
            <a:xfrm flipH="1">
              <a:off x="4132972" y="6258755"/>
              <a:ext cx="1565940" cy="599245"/>
            </a:xfrm>
            <a:custGeom>
              <a:avLst/>
              <a:gdLst>
                <a:gd name="connsiteX0" fmla="*/ 782970 w 1565940"/>
                <a:gd name="connsiteY0" fmla="*/ 0 h 599245"/>
                <a:gd name="connsiteX1" fmla="*/ 1528042 w 1565940"/>
                <a:gd name="connsiteY1" fmla="*/ 480469 h 599245"/>
                <a:gd name="connsiteX2" fmla="*/ 1565940 w 1565940"/>
                <a:gd name="connsiteY2" fmla="*/ 599245 h 599245"/>
                <a:gd name="connsiteX3" fmla="*/ 0 w 1565940"/>
                <a:gd name="connsiteY3" fmla="*/ 599245 h 599245"/>
                <a:gd name="connsiteX4" fmla="*/ 37898 w 1565940"/>
                <a:gd name="connsiteY4" fmla="*/ 480469 h 599245"/>
                <a:gd name="connsiteX5" fmla="*/ 782970 w 1565940"/>
                <a:gd name="connsiteY5" fmla="*/ 0 h 5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940" h="599245">
                  <a:moveTo>
                    <a:pt x="782970" y="0"/>
                  </a:moveTo>
                  <a:cubicBezTo>
                    <a:pt x="1117910" y="0"/>
                    <a:pt x="1405287" y="198118"/>
                    <a:pt x="1528042" y="480469"/>
                  </a:cubicBezTo>
                  <a:lnTo>
                    <a:pt x="1565940" y="599245"/>
                  </a:lnTo>
                  <a:lnTo>
                    <a:pt x="0" y="599245"/>
                  </a:lnTo>
                  <a:lnTo>
                    <a:pt x="37898" y="480469"/>
                  </a:lnTo>
                  <a:cubicBezTo>
                    <a:pt x="160653" y="198118"/>
                    <a:pt x="448030" y="0"/>
                    <a:pt x="782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4F9EBE3B-A856-C23C-4698-B764DF4BC7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2118" y="262762"/>
            <a:ext cx="5507421" cy="3649718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4C9CB37-5251-201C-ACE3-FD69A00C77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7393" y="847600"/>
            <a:ext cx="4619625" cy="4617720"/>
          </a:xfrm>
          <a:prstGeom prst="ellipse">
            <a:avLst/>
          </a:prstGeom>
          <a:noFill/>
        </p:spPr>
        <p:txBody>
          <a:bodyPr tIns="54864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F08299-9068-827D-783B-BFF5B95E95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22118" y="4058263"/>
            <a:ext cx="5507421" cy="214148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1pPr>
            <a:lvl2pPr marL="228600">
              <a:lnSpc>
                <a:spcPct val="90000"/>
              </a:lnSpc>
              <a:buClr>
                <a:schemeClr val="accent2"/>
              </a:buClr>
              <a:defRPr sz="2000"/>
            </a:lvl2pPr>
            <a:lvl3pPr marL="457200">
              <a:lnSpc>
                <a:spcPct val="90000"/>
              </a:lnSpc>
              <a:buClr>
                <a:schemeClr val="accent2"/>
              </a:buClr>
              <a:defRPr sz="1800"/>
            </a:lvl3pPr>
            <a:lvl4pPr marL="685800">
              <a:lnSpc>
                <a:spcPct val="90000"/>
              </a:lnSpc>
              <a:buClr>
                <a:schemeClr val="accent2"/>
              </a:buClr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68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4803"/>
            <a:ext cx="10515600" cy="1472974"/>
          </a:xfrm>
        </p:spPr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3FB7D8D-37C3-E089-EC02-FB49A13CBE1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1838099"/>
            <a:ext cx="8012113" cy="4284889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800"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600"/>
            </a:lvl2pPr>
            <a:lvl3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400"/>
            </a:lvl3pPr>
            <a:lvl4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4pPr>
            <a:lvl5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5/26/2025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: Shape 14">
            <a:extLst>
              <a:ext uri="{FF2B5EF4-FFF2-40B4-BE49-F238E27FC236}">
                <a16:creationId xmlns:a16="http://schemas.microsoft.com/office/drawing/2014/main" id="{438B6FA2-AF11-618E-2B1A-38BF083DF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381048" y="5144407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13">
            <a:extLst>
              <a:ext uri="{FF2B5EF4-FFF2-40B4-BE49-F238E27FC236}">
                <a16:creationId xmlns:a16="http://schemas.microsoft.com/office/drawing/2014/main" id="{A269A8D8-A4AE-CEFF-E928-7DB1CFB3E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9">
            <a:extLst>
              <a:ext uri="{FF2B5EF4-FFF2-40B4-BE49-F238E27FC236}">
                <a16:creationId xmlns:a16="http://schemas.microsoft.com/office/drawing/2014/main" id="{15418837-E689-97BE-9FAD-FEDBD599E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1109434" y="3527042"/>
            <a:ext cx="1082566" cy="161652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89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7DF76A42-387B-8D66-1214-D4046207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40621" y="704193"/>
            <a:ext cx="2296455" cy="22964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ACE818-46EF-547E-9315-A84948303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7652" y="0"/>
            <a:ext cx="8798419" cy="6816262"/>
            <a:chOff x="577652" y="-28502"/>
            <a:chExt cx="8798419" cy="681626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9644D21-8793-9A96-F305-5D20EE342B26}"/>
                </a:ext>
              </a:extLst>
            </p:cNvPr>
            <p:cNvSpPr/>
            <p:nvPr userDrawn="1"/>
          </p:nvSpPr>
          <p:spPr>
            <a:xfrm>
              <a:off x="2815929" y="148929"/>
              <a:ext cx="6560142" cy="65601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DF8D7AEF-C845-09F0-F31C-20B32BBA1EBA}"/>
                </a:ext>
              </a:extLst>
            </p:cNvPr>
            <p:cNvSpPr/>
            <p:nvPr userDrawn="1"/>
          </p:nvSpPr>
          <p:spPr>
            <a:xfrm rot="9222429" flipV="1">
              <a:off x="2494119" y="-28502"/>
              <a:ext cx="6816262" cy="6816262"/>
            </a:xfrm>
            <a:prstGeom prst="arc">
              <a:avLst>
                <a:gd name="adj1" fmla="val 16200000"/>
                <a:gd name="adj2" fmla="val 20093138"/>
              </a:avLst>
            </a:prstGeom>
            <a:ln w="127000" cap="rnd">
              <a:solidFill>
                <a:schemeClr val="accent4">
                  <a:alpha val="9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F9D44CB-887B-C74D-3E96-5607E84DAEFF}"/>
                </a:ext>
              </a:extLst>
            </p:cNvPr>
            <p:cNvSpPr/>
            <p:nvPr userDrawn="1"/>
          </p:nvSpPr>
          <p:spPr>
            <a:xfrm>
              <a:off x="577652" y="1085116"/>
              <a:ext cx="759403" cy="7388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87D193F4-2337-0048-1BE7-C9A815419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936118" y="5508455"/>
            <a:ext cx="1082566" cy="161652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EE4510-BCBA-C39A-BEF1-A391A3304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494655" y="5270490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5929" y="1349825"/>
            <a:ext cx="6560142" cy="3063149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15929" y="4412973"/>
            <a:ext cx="6560142" cy="1935571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5/26/2025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2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4915163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FB01ADF-164A-96FB-0129-C2A0F0ED0A8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147896" y="1816916"/>
            <a:ext cx="5212080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63F0DD-A38B-64B8-7412-087B487E6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3536" y="2"/>
            <a:ext cx="12068464" cy="6857998"/>
            <a:chOff x="123536" y="2"/>
            <a:chExt cx="12068464" cy="6857998"/>
          </a:xfrm>
        </p:grpSpPr>
        <p:sp>
          <p:nvSpPr>
            <p:cNvPr id="12" name="Freeform: Shape 9">
              <a:extLst>
                <a:ext uri="{FF2B5EF4-FFF2-40B4-BE49-F238E27FC236}">
                  <a16:creationId xmlns:a16="http://schemas.microsoft.com/office/drawing/2014/main" id="{44CE2FB7-A856-E3C3-9798-73AAFB7901B8}"/>
                </a:ext>
              </a:extLst>
            </p:cNvPr>
            <p:cNvSpPr/>
            <p:nvPr userDrawn="1"/>
          </p:nvSpPr>
          <p:spPr>
            <a:xfrm>
              <a:off x="5671336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0">
              <a:extLst>
                <a:ext uri="{FF2B5EF4-FFF2-40B4-BE49-F238E27FC236}">
                  <a16:creationId xmlns:a16="http://schemas.microsoft.com/office/drawing/2014/main" id="{47ED62E5-894A-A8F9-A6DC-4A5C147CDE78}"/>
                </a:ext>
              </a:extLst>
            </p:cNvPr>
            <p:cNvSpPr/>
            <p:nvPr userDrawn="1"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1">
              <a:extLst>
                <a:ext uri="{FF2B5EF4-FFF2-40B4-BE49-F238E27FC236}">
                  <a16:creationId xmlns:a16="http://schemas.microsoft.com/office/drawing/2014/main" id="{5C181CD4-C69B-2826-AF23-060D677248A9}"/>
                </a:ext>
              </a:extLst>
            </p:cNvPr>
            <p:cNvSpPr/>
            <p:nvPr userDrawn="1"/>
          </p:nvSpPr>
          <p:spPr>
            <a:xfrm rot="5400000">
              <a:off x="11328915" y="3872201"/>
              <a:ext cx="1214656" cy="511514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5/26/2025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9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0538251-2B75-FA20-0F29-FB58583E612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825625"/>
            <a:ext cx="3108958" cy="429768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1pPr>
            <a:lvl2pPr marL="2857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65151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92583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6C49DD-8C29-93EA-04F4-22F84080DF5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661820" y="1816916"/>
            <a:ext cx="6698156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5/26/2025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1E75594D-82D2-74F6-56EC-46FCD28CB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94966" y="0"/>
            <a:ext cx="1214656" cy="511514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FF4E0F5B-0892-2688-EFD3-284369DA5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097530" y="5590215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D8715A-3067-732D-C410-868C7CCCF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82378" y="551212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85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807BCF9-2F5B-200E-2E6C-E177DB56E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7458"/>
            <a:ext cx="7083733" cy="6182202"/>
            <a:chOff x="0" y="7460"/>
            <a:chExt cx="7083733" cy="6182202"/>
          </a:xfrm>
        </p:grpSpPr>
        <p:sp>
          <p:nvSpPr>
            <p:cNvPr id="9" name="Freeform: Shape 14">
              <a:extLst>
                <a:ext uri="{FF2B5EF4-FFF2-40B4-BE49-F238E27FC236}">
                  <a16:creationId xmlns:a16="http://schemas.microsoft.com/office/drawing/2014/main" id="{7A624B2B-50FD-9351-987F-2E5A5472CAB6}"/>
                </a:ext>
              </a:extLst>
            </p:cNvPr>
            <p:cNvSpPr/>
            <p:nvPr userDrawn="1"/>
          </p:nvSpPr>
          <p:spPr>
            <a:xfrm rot="16200000">
              <a:off x="-388933" y="4841194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51E534EE-E0F1-2BD9-9A82-7656B90A2D9D}"/>
                </a:ext>
              </a:extLst>
            </p:cNvPr>
            <p:cNvSpPr/>
            <p:nvPr userDrawn="1"/>
          </p:nvSpPr>
          <p:spPr>
            <a:xfrm>
              <a:off x="6234405" y="7460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437"/>
            <a:ext cx="5257800" cy="2324046"/>
          </a:xfrm>
        </p:spPr>
        <p:txBody>
          <a:bodyPr anchor="b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57316"/>
            <a:ext cx="5257800" cy="3369858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13114" y="845068"/>
            <a:ext cx="5193792" cy="519379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5/26/2025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38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97564-C310-6E8C-8689-CE18881B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99FA-26D9-873B-BE7F-26FEC5C23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9819E-0266-97DD-DFD1-BAAA06AE3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8061D-18C3-4F4F-85EF-561633F58754}" type="datetimeFigureOut">
              <a:rPr lang="en-US" smtClean="0"/>
              <a:t>5/26/2025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19C9-01CE-9E2A-CDA5-C15940F0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01085-7B28-048D-E3D3-9C3614268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3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8" r:id="rId3"/>
    <p:sldLayoutId id="2147483667" r:id="rId4"/>
    <p:sldLayoutId id="2147483650" r:id="rId5"/>
    <p:sldLayoutId id="2147483649" r:id="rId6"/>
    <p:sldLayoutId id="2147483662" r:id="rId7"/>
    <p:sldLayoutId id="2147483663" r:id="rId8"/>
    <p:sldLayoutId id="2147483652" r:id="rId9"/>
    <p:sldLayoutId id="2147483666" r:id="rId10"/>
    <p:sldLayoutId id="2147483664" r:id="rId11"/>
    <p:sldLayoutId id="2147483665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2600" y="1372859"/>
            <a:ext cx="6261291" cy="2396686"/>
          </a:xfrm>
          <a:noFill/>
        </p:spPr>
        <p:txBody>
          <a:bodyPr anchor="b">
            <a:noAutofit/>
          </a:bodyPr>
          <a:lstStyle/>
          <a:p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Keuangan Negara &amp; Lines of Defense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61F2B1-232E-4F66-94FC-EB6D5C8F7914}"/>
              </a:ext>
            </a:extLst>
          </p:cNvPr>
          <p:cNvSpPr txBox="1"/>
          <p:nvPr/>
        </p:nvSpPr>
        <p:spPr>
          <a:xfrm>
            <a:off x="4331368" y="4286798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Sumber</a:t>
            </a:r>
            <a:r>
              <a:rPr lang="en-US" dirty="0"/>
              <a:t>: </a:t>
            </a:r>
          </a:p>
          <a:p>
            <a:pPr>
              <a:buFont typeface="+mj-lt"/>
              <a:buAutoNum type="arabicPeriod"/>
            </a:pPr>
            <a:r>
              <a:rPr lang="en-US" i="1" dirty="0" err="1"/>
              <a:t>Menghitung</a:t>
            </a:r>
            <a:r>
              <a:rPr lang="en-US" i="1" dirty="0"/>
              <a:t> </a:t>
            </a:r>
            <a:r>
              <a:rPr lang="en-US" i="1" dirty="0" err="1"/>
              <a:t>Kerugian</a:t>
            </a:r>
            <a:r>
              <a:rPr lang="en-US" i="1" dirty="0"/>
              <a:t> Keuangan Negara</a:t>
            </a:r>
            <a:r>
              <a:rPr lang="en-US" dirty="0"/>
              <a:t>, </a:t>
            </a:r>
            <a:r>
              <a:rPr lang="en-US" dirty="0" err="1"/>
              <a:t>Edisi</a:t>
            </a:r>
            <a:r>
              <a:rPr lang="en-US" dirty="0"/>
              <a:t> 2 , </a:t>
            </a:r>
            <a:r>
              <a:rPr lang="en-US" dirty="0" err="1"/>
              <a:t>Tuanakotta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i="1" dirty="0"/>
              <a:t>Audit Internal </a:t>
            </a:r>
            <a:r>
              <a:rPr lang="en-US" i="1" dirty="0" err="1"/>
              <a:t>Berbasis</a:t>
            </a:r>
            <a:r>
              <a:rPr lang="en-US" i="1" dirty="0"/>
              <a:t> </a:t>
            </a:r>
            <a:r>
              <a:rPr lang="en-US" i="1" dirty="0" err="1"/>
              <a:t>Risiko</a:t>
            </a:r>
            <a:r>
              <a:rPr lang="en-US" dirty="0"/>
              <a:t>, </a:t>
            </a:r>
            <a:r>
              <a:rPr lang="en-US" dirty="0" err="1"/>
              <a:t>Tuanakotta</a:t>
            </a:r>
            <a:endParaRPr lang="en-US" dirty="0"/>
          </a:p>
          <a:p>
            <a:pPr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426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9874B-BCA9-8420-1595-EDD1865A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</p:spPr>
        <p:txBody>
          <a:bodyPr anchor="ctr"/>
          <a:lstStyle/>
          <a:p>
            <a:r>
              <a:rPr lang="en-US" dirty="0" err="1"/>
              <a:t>Pengertian</a:t>
            </a:r>
            <a:r>
              <a:rPr lang="en-US" dirty="0"/>
              <a:t> Lines of Defense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5FD2B-E3E5-1C2B-0151-21F216B14A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15163" cy="4297680"/>
          </a:xfrm>
          <a:noFill/>
        </p:spPr>
        <p:txBody>
          <a:bodyPr>
            <a:normAutofit/>
          </a:bodyPr>
          <a:lstStyle/>
          <a:p>
            <a:r>
              <a:rPr lang="en-US" b="1" dirty="0"/>
              <a:t>Lines of Defense</a:t>
            </a:r>
            <a:r>
              <a:rPr lang="en-US" dirty="0"/>
              <a:t> adalah model tata </a:t>
            </a:r>
            <a:r>
              <a:rPr lang="en-US" dirty="0" err="1"/>
              <a:t>kelola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dan </a:t>
            </a:r>
            <a:r>
              <a:rPr lang="en-US" dirty="0" err="1"/>
              <a:t>pengendalian</a:t>
            </a:r>
            <a:r>
              <a:rPr lang="en-US" dirty="0"/>
              <a:t> internal yang </a:t>
            </a:r>
            <a:r>
              <a:rPr lang="en-US" dirty="0" err="1"/>
              <a:t>membagi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dan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ke dalam </a:t>
            </a:r>
            <a:r>
              <a:rPr lang="en-US" b="1" dirty="0" err="1"/>
              <a:t>tiga</a:t>
            </a:r>
            <a:r>
              <a:rPr lang="en-US" b="1" dirty="0"/>
              <a:t> garis </a:t>
            </a:r>
            <a:r>
              <a:rPr lang="en-US" b="1" dirty="0" err="1"/>
              <a:t>pertahanan</a:t>
            </a:r>
            <a:r>
              <a:rPr lang="en-US" dirty="0"/>
              <a:t>. Model ini </a:t>
            </a:r>
            <a:r>
              <a:rPr lang="en-US" dirty="0" err="1"/>
              <a:t>bertujuan</a:t>
            </a:r>
            <a:r>
              <a:rPr lang="en-US" dirty="0"/>
              <a:t> untuk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b="1" dirty="0" err="1"/>
              <a:t>terstruktur</a:t>
            </a:r>
            <a:r>
              <a:rPr lang="en-US" b="1" dirty="0"/>
              <a:t>, </a:t>
            </a:r>
            <a:r>
              <a:rPr lang="en-US" b="1" dirty="0" err="1"/>
              <a:t>saling</a:t>
            </a:r>
            <a:r>
              <a:rPr lang="en-US" b="1" dirty="0"/>
              <a:t> </a:t>
            </a:r>
            <a:r>
              <a:rPr lang="en-US" b="1" dirty="0" err="1"/>
              <a:t>mengawasi</a:t>
            </a:r>
            <a:r>
              <a:rPr lang="en-US" b="1" dirty="0"/>
              <a:t>, dan </a:t>
            </a:r>
            <a:r>
              <a:rPr lang="en-US" b="1" dirty="0" err="1"/>
              <a:t>saling</a:t>
            </a:r>
            <a:r>
              <a:rPr lang="en-US" b="1" dirty="0"/>
              <a:t> </a:t>
            </a:r>
            <a:r>
              <a:rPr lang="en-US" b="1" dirty="0" err="1"/>
              <a:t>melengkapi</a:t>
            </a:r>
            <a:r>
              <a:rPr lang="en-US" dirty="0"/>
              <a:t> untuk </a:t>
            </a:r>
            <a:r>
              <a:rPr lang="en-US" dirty="0" err="1"/>
              <a:t>menghindari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dan </a:t>
            </a:r>
            <a:r>
              <a:rPr lang="en-US" dirty="0" err="1"/>
              <a:t>kecurangan</a:t>
            </a:r>
            <a:r>
              <a:rPr lang="en-US" dirty="0"/>
              <a:t> (</a:t>
            </a:r>
            <a:r>
              <a:rPr lang="en-US" i="1" dirty="0"/>
              <a:t>fraud</a:t>
            </a:r>
            <a:r>
              <a:rPr lang="en-US" dirty="0"/>
              <a:t>).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BB810-3430-2C29-1AA0-9744AA0A1AA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47896" y="1816916"/>
            <a:ext cx="5212080" cy="4297680"/>
          </a:xfrm>
          <a:noFill/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Konsep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Lines of Defense adalah </a:t>
            </a:r>
            <a:r>
              <a:rPr lang="en-US" dirty="0" err="1"/>
              <a:t>kerangka</a:t>
            </a:r>
            <a:r>
              <a:rPr lang="en-US" dirty="0"/>
              <a:t> kerja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yang </a:t>
            </a:r>
            <a:r>
              <a:rPr lang="en-US" dirty="0" err="1"/>
              <a:t>membagi</a:t>
            </a:r>
            <a:r>
              <a:rPr lang="en-US" dirty="0"/>
              <a:t>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dalam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menjadi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lini</a:t>
            </a:r>
            <a:r>
              <a:rPr lang="en-US" dirty="0"/>
              <a:t> </a:t>
            </a:r>
            <a:r>
              <a:rPr lang="en-US" dirty="0" err="1"/>
              <a:t>pertahanan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Konsep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ini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membantu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meningkatkan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pengendalian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risiko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dan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mencegah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kecurangan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dengan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memastikan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adanya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sistem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pengawasan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dan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pengendalian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yang 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komprehensif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649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9874B-BCA9-8420-1595-EDD1865A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</p:spPr>
        <p:txBody>
          <a:bodyPr anchor="ctr"/>
          <a:lstStyle/>
          <a:p>
            <a:r>
              <a:rPr lang="en-US" dirty="0" err="1"/>
              <a:t>Pengertian</a:t>
            </a:r>
            <a:r>
              <a:rPr lang="en-US" dirty="0"/>
              <a:t> Lines of Defense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BB810-3430-2C29-1AA0-9744AA0A1AA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83920" y="1616744"/>
            <a:ext cx="5212080" cy="4297680"/>
          </a:xfrm>
          <a:noFill/>
        </p:spPr>
        <p:txBody>
          <a:bodyPr>
            <a:normAutofit/>
          </a:bodyPr>
          <a:lstStyle/>
          <a:p>
            <a:r>
              <a:rPr lang="en-US" b="1" dirty="0"/>
              <a:t>Tujuan </a:t>
            </a:r>
            <a:r>
              <a:rPr lang="en-US" b="1" dirty="0" err="1"/>
              <a:t>utama</a:t>
            </a:r>
            <a:r>
              <a:rPr lang="en-US" b="1" dirty="0"/>
              <a:t>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Menjamin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dikendalikan</a:t>
            </a:r>
            <a:r>
              <a:rPr lang="en-US" dirty="0"/>
              <a:t> secara </a:t>
            </a:r>
            <a:r>
              <a:rPr lang="en-US" dirty="0" err="1"/>
              <a:t>efektif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integritas</a:t>
            </a:r>
            <a:r>
              <a:rPr lang="en-US" dirty="0"/>
              <a:t> dan akuntabilitas dalam </a:t>
            </a:r>
            <a:r>
              <a:rPr lang="en-US" dirty="0" err="1"/>
              <a:t>operasional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Mendeteksi</a:t>
            </a:r>
            <a:r>
              <a:rPr lang="en-US" dirty="0"/>
              <a:t> dan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potensi</a:t>
            </a:r>
            <a:r>
              <a:rPr lang="en-US" dirty="0"/>
              <a:t> </a:t>
            </a:r>
            <a:r>
              <a:rPr lang="en-US" i="1" dirty="0"/>
              <a:t>fraud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Memperkuat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tata </a:t>
            </a:r>
            <a:r>
              <a:rPr lang="en-US" dirty="0" err="1"/>
              <a:t>kelola</a:t>
            </a:r>
            <a:r>
              <a:rPr lang="en-US" dirty="0"/>
              <a:t> (</a:t>
            </a:r>
            <a:r>
              <a:rPr lang="en-US" i="1" dirty="0"/>
              <a:t>governance</a:t>
            </a:r>
            <a:r>
              <a:rPr lang="en-US" dirty="0"/>
              <a:t>) dan </a:t>
            </a:r>
            <a:r>
              <a:rPr lang="en-US" dirty="0" err="1"/>
              <a:t>kepatuhan</a:t>
            </a:r>
            <a:r>
              <a:rPr lang="en-US" dirty="0"/>
              <a:t> (</a:t>
            </a:r>
            <a:r>
              <a:rPr lang="en-US" i="1" dirty="0"/>
              <a:t>compliance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5971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C27C8-165C-5513-DB4B-9D840097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</p:spPr>
        <p:txBody>
          <a:bodyPr anchor="ctr"/>
          <a:lstStyle/>
          <a:p>
            <a:r>
              <a:rPr lang="en-US" dirty="0" err="1"/>
              <a:t>Tiga</a:t>
            </a:r>
            <a:r>
              <a:rPr lang="en-US" dirty="0"/>
              <a:t> Garis </a:t>
            </a:r>
            <a:r>
              <a:rPr lang="en-US" dirty="0" err="1"/>
              <a:t>Pertahanan</a:t>
            </a:r>
            <a:r>
              <a:rPr lang="en-US" dirty="0"/>
              <a:t> (Three Lines of Defense Model)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302BFD-960F-CBB3-E984-CDC12813A10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8199" y="1690688"/>
            <a:ext cx="10888579" cy="4297680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en-US" sz="2400" b="1" dirty="0"/>
              <a:t>First Line of Defense: </a:t>
            </a:r>
            <a:r>
              <a:rPr lang="en-US" sz="2400" b="1" dirty="0" err="1"/>
              <a:t>Manajemen</a:t>
            </a:r>
            <a:r>
              <a:rPr lang="en-US" sz="2400" b="1" dirty="0"/>
              <a:t> </a:t>
            </a:r>
            <a:r>
              <a:rPr lang="en-US" sz="2400" b="1" dirty="0" err="1"/>
              <a:t>Operasional</a:t>
            </a:r>
            <a:endParaRPr lang="en-US" sz="2400" b="1" dirty="0"/>
          </a:p>
          <a:p>
            <a:r>
              <a:rPr lang="en-US" b="1" dirty="0"/>
              <a:t>Siapa yang </a:t>
            </a:r>
            <a:r>
              <a:rPr lang="en-US" b="1" dirty="0" err="1"/>
              <a:t>termasuk</a:t>
            </a:r>
            <a:r>
              <a:rPr lang="en-US" b="1" dirty="0"/>
              <a:t>?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Unit kerja </a:t>
            </a:r>
            <a:r>
              <a:rPr lang="en-US" dirty="0" err="1"/>
              <a:t>operasional</a:t>
            </a:r>
            <a:r>
              <a:rPr lang="en-US" dirty="0"/>
              <a:t> seperti: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Bagian keuangan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Pengadaan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dan </a:t>
            </a:r>
            <a:r>
              <a:rPr lang="en-US" dirty="0" err="1"/>
              <a:t>jasa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Petugas</a:t>
            </a:r>
            <a:r>
              <a:rPr lang="en-US" dirty="0"/>
              <a:t> </a:t>
            </a:r>
            <a:r>
              <a:rPr lang="en-US" dirty="0" err="1"/>
              <a:t>kasir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Unit </a:t>
            </a:r>
            <a:r>
              <a:rPr lang="en-US" dirty="0" err="1"/>
              <a:t>administrasi</a:t>
            </a:r>
            <a:r>
              <a:rPr lang="en-US" dirty="0"/>
              <a:t> </a:t>
            </a:r>
            <a:r>
              <a:rPr lang="en-US" dirty="0" err="1"/>
              <a:t>harian</a:t>
            </a:r>
            <a:endParaRPr lang="en-US" dirty="0"/>
          </a:p>
          <a:p>
            <a:r>
              <a:rPr lang="en-US" b="1" dirty="0" err="1"/>
              <a:t>Fungsi</a:t>
            </a:r>
            <a:r>
              <a:rPr lang="en-US" b="1" dirty="0"/>
              <a:t> </a:t>
            </a:r>
            <a:r>
              <a:rPr lang="en-US" b="1" dirty="0" err="1"/>
              <a:t>utama</a:t>
            </a:r>
            <a:r>
              <a:rPr lang="en-US" b="1" dirty="0"/>
              <a:t>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Menjalankan</a:t>
            </a:r>
            <a:r>
              <a:rPr lang="en-US" dirty="0"/>
              <a:t> aktivitas </a:t>
            </a:r>
            <a:r>
              <a:rPr lang="en-US" dirty="0" err="1"/>
              <a:t>harian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internal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Mengenali</a:t>
            </a:r>
            <a:r>
              <a:rPr lang="en-US" dirty="0"/>
              <a:t> dan </a:t>
            </a:r>
            <a:r>
              <a:rPr lang="en-US" dirty="0" err="1"/>
              <a:t>mengelola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dalam proses </a:t>
            </a:r>
            <a:r>
              <a:rPr lang="en-US" dirty="0" err="1"/>
              <a:t>kerjanya</a:t>
            </a:r>
            <a:r>
              <a:rPr lang="en-US" dirty="0"/>
              <a:t> </a:t>
            </a:r>
            <a:r>
              <a:rPr lang="en-US" dirty="0" err="1"/>
              <a:t>sendiri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b="1" dirty="0" err="1"/>
              <a:t>kebenaran</a:t>
            </a:r>
            <a:r>
              <a:rPr lang="en-US" b="1" dirty="0"/>
              <a:t> </a:t>
            </a:r>
            <a:r>
              <a:rPr lang="en-US" b="1" dirty="0" err="1"/>
              <a:t>transaksi</a:t>
            </a:r>
            <a:r>
              <a:rPr lang="en-US" b="1" dirty="0"/>
              <a:t> dan </a:t>
            </a:r>
            <a:r>
              <a:rPr lang="en-US" b="1" dirty="0" err="1"/>
              <a:t>pencatatan</a:t>
            </a:r>
            <a:r>
              <a:rPr lang="en-US" b="1" dirty="0"/>
              <a:t> awal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609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C27C8-165C-5513-DB4B-9D840097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</p:spPr>
        <p:txBody>
          <a:bodyPr anchor="ctr"/>
          <a:lstStyle/>
          <a:p>
            <a:r>
              <a:rPr lang="en-US" dirty="0" err="1"/>
              <a:t>Tiga</a:t>
            </a:r>
            <a:r>
              <a:rPr lang="en-US" dirty="0"/>
              <a:t> Garis </a:t>
            </a:r>
            <a:r>
              <a:rPr lang="en-US" dirty="0" err="1"/>
              <a:t>Pertahanan</a:t>
            </a:r>
            <a:r>
              <a:rPr lang="en-US" dirty="0"/>
              <a:t> (Three Lines of Defense Model)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302BFD-960F-CBB3-E984-CDC12813A10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51710" y="1680913"/>
            <a:ext cx="10888579" cy="4297680"/>
          </a:xfrm>
          <a:noFill/>
        </p:spPr>
        <p:txBody>
          <a:bodyPr>
            <a:normAutofit fontScale="62500" lnSpcReduction="20000"/>
          </a:bodyPr>
          <a:lstStyle/>
          <a:p>
            <a:r>
              <a:rPr lang="en-US" sz="2900" b="1" dirty="0"/>
              <a:t>Second Line of Defense: </a:t>
            </a:r>
            <a:r>
              <a:rPr lang="en-US" sz="2900" b="1" dirty="0" err="1"/>
              <a:t>Fungsi</a:t>
            </a:r>
            <a:r>
              <a:rPr lang="en-US" sz="2900" b="1" dirty="0"/>
              <a:t> </a:t>
            </a:r>
            <a:r>
              <a:rPr lang="en-US" sz="2900" b="1" dirty="0" err="1"/>
              <a:t>Pengawasan</a:t>
            </a:r>
            <a:r>
              <a:rPr lang="en-US" sz="2900" b="1" dirty="0"/>
              <a:t> &amp; </a:t>
            </a:r>
            <a:r>
              <a:rPr lang="en-US" sz="2900" b="1" dirty="0" err="1"/>
              <a:t>Kepatuhan</a:t>
            </a:r>
            <a:r>
              <a:rPr lang="en-US" sz="2900" b="1" dirty="0"/>
              <a:t> Internal</a:t>
            </a:r>
          </a:p>
          <a:p>
            <a:r>
              <a:rPr lang="en-US" b="1" dirty="0"/>
              <a:t>Siapa yang </a:t>
            </a:r>
            <a:r>
              <a:rPr lang="en-US" b="1" dirty="0" err="1"/>
              <a:t>termasuk</a:t>
            </a:r>
            <a:r>
              <a:rPr lang="en-US" b="1" dirty="0"/>
              <a:t>?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Unit </a:t>
            </a:r>
            <a:r>
              <a:rPr lang="en-US" dirty="0" err="1"/>
              <a:t>pengawasan</a:t>
            </a:r>
            <a:r>
              <a:rPr lang="en-US" dirty="0"/>
              <a:t> non-</a:t>
            </a:r>
            <a:r>
              <a:rPr lang="en-US" dirty="0" err="1"/>
              <a:t>independen</a:t>
            </a:r>
            <a:r>
              <a:rPr lang="en-US" dirty="0"/>
              <a:t>, seperti: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SPI (</a:t>
            </a:r>
            <a:r>
              <a:rPr lang="en-US" dirty="0" err="1"/>
              <a:t>Satuan</a:t>
            </a:r>
            <a:r>
              <a:rPr lang="en-US" dirty="0"/>
              <a:t> </a:t>
            </a:r>
            <a:r>
              <a:rPr lang="en-US" dirty="0" err="1"/>
              <a:t>Pengawasan</a:t>
            </a:r>
            <a:r>
              <a:rPr lang="en-US" dirty="0"/>
              <a:t> Intern)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Unit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Risiko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Unit </a:t>
            </a:r>
            <a:r>
              <a:rPr lang="en-US" dirty="0" err="1"/>
              <a:t>Kepatuhan</a:t>
            </a:r>
            <a:r>
              <a:rPr lang="en-US" dirty="0"/>
              <a:t> (Compliance Officer)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Bagian </a:t>
            </a:r>
            <a:r>
              <a:rPr lang="en-US" dirty="0" err="1"/>
              <a:t>hukum</a:t>
            </a:r>
            <a:r>
              <a:rPr lang="en-US" dirty="0"/>
              <a:t> atau </a:t>
            </a:r>
            <a:r>
              <a:rPr lang="en-US" dirty="0" err="1"/>
              <a:t>pengendalian</a:t>
            </a:r>
            <a:r>
              <a:rPr lang="en-US" dirty="0"/>
              <a:t> internal</a:t>
            </a:r>
          </a:p>
          <a:p>
            <a:r>
              <a:rPr lang="en-US" b="1" dirty="0" err="1"/>
              <a:t>Fungsi</a:t>
            </a:r>
            <a:r>
              <a:rPr lang="en-US" b="1" dirty="0"/>
              <a:t> </a:t>
            </a:r>
            <a:r>
              <a:rPr lang="en-US" b="1" dirty="0" err="1"/>
              <a:t>utama</a:t>
            </a:r>
            <a:r>
              <a:rPr lang="en-US" b="1" dirty="0"/>
              <a:t>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Menyusun </a:t>
            </a:r>
            <a:r>
              <a:rPr lang="en-US" dirty="0" err="1"/>
              <a:t>kebijakan</a:t>
            </a:r>
            <a:r>
              <a:rPr lang="en-US" dirty="0"/>
              <a:t> dan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internal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pelatihan</a:t>
            </a:r>
            <a:r>
              <a:rPr lang="en-US" dirty="0"/>
              <a:t> dan </a:t>
            </a:r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kebijakan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Melakukan </a:t>
            </a:r>
            <a:r>
              <a:rPr lang="en-US" b="1" dirty="0"/>
              <a:t>monitoring dan </a:t>
            </a:r>
            <a:r>
              <a:rPr lang="en-US" b="1" dirty="0" err="1"/>
              <a:t>evaluasi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operasional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Menganalisis</a:t>
            </a:r>
            <a:r>
              <a:rPr lang="en-US" dirty="0"/>
              <a:t> </a:t>
            </a:r>
            <a:r>
              <a:rPr lang="en-US" dirty="0" err="1"/>
              <a:t>potensi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dan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pencegahan</a:t>
            </a:r>
            <a:r>
              <a:rPr lang="en-US" dirty="0"/>
              <a:t> fraud</a:t>
            </a:r>
          </a:p>
        </p:txBody>
      </p:sp>
    </p:spTree>
    <p:extLst>
      <p:ext uri="{BB962C8B-B14F-4D97-AF65-F5344CB8AC3E}">
        <p14:creationId xmlns:p14="http://schemas.microsoft.com/office/powerpoint/2010/main" val="3074556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C27C8-165C-5513-DB4B-9D840097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</p:spPr>
        <p:txBody>
          <a:bodyPr anchor="ctr"/>
          <a:lstStyle/>
          <a:p>
            <a:r>
              <a:rPr lang="en-US" dirty="0" err="1"/>
              <a:t>Tiga</a:t>
            </a:r>
            <a:r>
              <a:rPr lang="en-US" dirty="0"/>
              <a:t> Garis </a:t>
            </a:r>
            <a:r>
              <a:rPr lang="en-US" dirty="0" err="1"/>
              <a:t>Pertahanan</a:t>
            </a:r>
            <a:r>
              <a:rPr lang="en-US" dirty="0"/>
              <a:t> (Three Lines of Defense Model)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302BFD-960F-CBB3-E984-CDC12813A10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51710" y="1680913"/>
            <a:ext cx="10888579" cy="4297680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Third Line of Defense: Audit Internal </a:t>
            </a:r>
            <a:r>
              <a:rPr lang="en-US" b="1" dirty="0" err="1"/>
              <a:t>Independen</a:t>
            </a:r>
            <a:endParaRPr lang="en-US" b="1" dirty="0"/>
          </a:p>
          <a:p>
            <a:r>
              <a:rPr lang="en-US" b="1" dirty="0"/>
              <a:t>Siapa yang </a:t>
            </a:r>
            <a:r>
              <a:rPr lang="en-US" b="1" dirty="0" err="1"/>
              <a:t>termasuk</a:t>
            </a:r>
            <a:r>
              <a:rPr lang="en-US" b="1" dirty="0"/>
              <a:t>?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Auditor internal </a:t>
            </a:r>
            <a:r>
              <a:rPr lang="en-US" dirty="0" err="1"/>
              <a:t>independen</a:t>
            </a:r>
            <a:r>
              <a:rPr lang="en-US" dirty="0"/>
              <a:t>, seperti: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Inspektorat</a:t>
            </a:r>
            <a:r>
              <a:rPr lang="en-US" dirty="0"/>
              <a:t> </a:t>
            </a:r>
            <a:r>
              <a:rPr lang="en-US" dirty="0" err="1"/>
              <a:t>Jenderal</a:t>
            </a:r>
            <a:r>
              <a:rPr lang="en-US" dirty="0"/>
              <a:t> (</a:t>
            </a:r>
            <a:r>
              <a:rPr lang="en-US" dirty="0" err="1"/>
              <a:t>Itjen</a:t>
            </a:r>
            <a:r>
              <a:rPr lang="en-US" dirty="0"/>
              <a:t>) di </a:t>
            </a:r>
            <a:r>
              <a:rPr lang="en-US" dirty="0" err="1"/>
              <a:t>kementerian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Internal Audit Unit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Inspektorat</a:t>
            </a:r>
            <a:r>
              <a:rPr lang="en-US" dirty="0"/>
              <a:t> Daerah (</a:t>
            </a:r>
            <a:r>
              <a:rPr lang="en-US" dirty="0" err="1"/>
              <a:t>Inspektorat</a:t>
            </a:r>
            <a:r>
              <a:rPr lang="en-US" dirty="0"/>
              <a:t> Prov/</a:t>
            </a:r>
            <a:r>
              <a:rPr lang="en-US" dirty="0" err="1"/>
              <a:t>Kab</a:t>
            </a:r>
            <a:r>
              <a:rPr lang="en-US" dirty="0"/>
              <a:t>/Kota)</a:t>
            </a:r>
          </a:p>
          <a:p>
            <a:r>
              <a:rPr lang="en-US" b="1" dirty="0" err="1"/>
              <a:t>Fungsi</a:t>
            </a:r>
            <a:r>
              <a:rPr lang="en-US" b="1" dirty="0"/>
              <a:t> </a:t>
            </a:r>
            <a:r>
              <a:rPr lang="en-US" b="1" dirty="0" err="1"/>
              <a:t>utama</a:t>
            </a:r>
            <a:r>
              <a:rPr lang="en-US" b="1" dirty="0"/>
              <a:t>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Melakukan audit </a:t>
            </a:r>
            <a:r>
              <a:rPr lang="en-US" dirty="0" err="1"/>
              <a:t>independen</a:t>
            </a:r>
            <a:r>
              <a:rPr lang="en-US" dirty="0"/>
              <a:t> dan </a:t>
            </a:r>
            <a:r>
              <a:rPr lang="en-US" dirty="0" err="1"/>
              <a:t>objektif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efektivitas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dan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risiko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kelemahan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dan </a:t>
            </a:r>
            <a:r>
              <a:rPr lang="en-US" dirty="0" err="1"/>
              <a:t>potensi</a:t>
            </a:r>
            <a:r>
              <a:rPr lang="en-US" dirty="0"/>
              <a:t> </a:t>
            </a:r>
            <a:r>
              <a:rPr lang="en-US" dirty="0" err="1"/>
              <a:t>kecurangan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rekomendasi</a:t>
            </a:r>
            <a:r>
              <a:rPr lang="en-US" dirty="0"/>
              <a:t> perbaikan untuk </a:t>
            </a:r>
            <a:r>
              <a:rPr lang="en-US" dirty="0" err="1"/>
              <a:t>meningkatkan</a:t>
            </a:r>
            <a:r>
              <a:rPr lang="en-US" dirty="0"/>
              <a:t> tata </a:t>
            </a:r>
            <a:r>
              <a:rPr lang="en-US" dirty="0" err="1"/>
              <a:t>kelola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24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15DE-D135-0710-9984-A0A55E96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437"/>
            <a:ext cx="5257800" cy="2324046"/>
          </a:xfrm>
          <a:noFill/>
        </p:spPr>
        <p:txBody>
          <a:bodyPr anchor="b"/>
          <a:lstStyle/>
          <a:p>
            <a:r>
              <a:rPr lang="en-US" dirty="0" err="1"/>
              <a:t>Evolusi</a:t>
            </a:r>
            <a:r>
              <a:rPr lang="en-US" dirty="0"/>
              <a:t> Model: Three Lines Model </a:t>
            </a:r>
            <a:r>
              <a:rPr lang="en-US" dirty="0" err="1"/>
              <a:t>versi</a:t>
            </a:r>
            <a:r>
              <a:rPr lang="en-US" dirty="0"/>
              <a:t> IIA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8AA23-D8D0-93BE-5C5F-103A750B0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57316"/>
            <a:ext cx="5257800" cy="3369858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Pada </a:t>
            </a:r>
            <a:r>
              <a:rPr lang="en-US" b="1" dirty="0" err="1"/>
              <a:t>Juli</a:t>
            </a:r>
            <a:r>
              <a:rPr lang="en-US" b="1" dirty="0"/>
              <a:t> 2020</a:t>
            </a:r>
            <a:r>
              <a:rPr lang="en-US" dirty="0"/>
              <a:t>, </a:t>
            </a:r>
            <a:r>
              <a:rPr lang="en-US" i="1" dirty="0"/>
              <a:t>The Institute of Internal Auditors (IIA)</a:t>
            </a:r>
            <a:r>
              <a:rPr lang="en-US" dirty="0"/>
              <a:t> </a:t>
            </a:r>
            <a:r>
              <a:rPr lang="en-US" dirty="0" err="1"/>
              <a:t>merilis</a:t>
            </a:r>
            <a:r>
              <a:rPr lang="en-US" dirty="0"/>
              <a:t> </a:t>
            </a:r>
            <a:r>
              <a:rPr lang="en-US" dirty="0" err="1"/>
              <a:t>versi</a:t>
            </a:r>
            <a:r>
              <a:rPr lang="en-US" dirty="0"/>
              <a:t> </a:t>
            </a:r>
            <a:r>
              <a:rPr lang="en-US" dirty="0" err="1"/>
              <a:t>terbaru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model tata </a:t>
            </a:r>
            <a:r>
              <a:rPr lang="en-US" dirty="0" err="1"/>
              <a:t>kelola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, </a:t>
            </a:r>
            <a:r>
              <a:rPr lang="en-US" dirty="0" err="1"/>
              <a:t>menggantikan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lama "</a:t>
            </a:r>
            <a:r>
              <a:rPr lang="en-US" i="1" dirty="0"/>
              <a:t>Three Lines of Defense</a:t>
            </a:r>
            <a:r>
              <a:rPr lang="en-US" dirty="0"/>
              <a:t>" menjadi </a:t>
            </a:r>
            <a:r>
              <a:rPr lang="en-US" b="1" dirty="0"/>
              <a:t>“The Three Lines Model”</a:t>
            </a:r>
            <a:r>
              <a:rPr lang="en-US" dirty="0"/>
              <a:t>. </a:t>
            </a:r>
            <a:r>
              <a:rPr lang="en-US" dirty="0" err="1"/>
              <a:t>Pembaruan</a:t>
            </a:r>
            <a:r>
              <a:rPr lang="en-US" dirty="0"/>
              <a:t> ini </a:t>
            </a:r>
            <a:r>
              <a:rPr lang="en-US" dirty="0" err="1"/>
              <a:t>bertujuan</a:t>
            </a:r>
            <a:r>
              <a:rPr lang="en-US" dirty="0"/>
              <a:t> agar model lebih relevan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modern yang </a:t>
            </a:r>
            <a:r>
              <a:rPr lang="en-US" dirty="0" err="1"/>
              <a:t>dinamis</a:t>
            </a:r>
            <a:r>
              <a:rPr lang="en-US" dirty="0"/>
              <a:t> dan </a:t>
            </a:r>
            <a:r>
              <a:rPr lang="en-US" dirty="0" err="1"/>
              <a:t>kompleks</a:t>
            </a:r>
            <a:r>
              <a:rPr lang="en-US" dirty="0"/>
              <a:t>.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B0F93BD-7FFD-4B7C-80C8-528C213E229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2009" r="2200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41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45968-70F7-0180-6448-3547E442E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</p:spPr>
        <p:txBody>
          <a:bodyPr anchor="ctr">
            <a:noAutofit/>
          </a:bodyPr>
          <a:lstStyle/>
          <a:p>
            <a:r>
              <a:rPr lang="en-US" dirty="0" err="1"/>
              <a:t>Evolusi</a:t>
            </a:r>
            <a:r>
              <a:rPr lang="en-US" dirty="0"/>
              <a:t> Model: Three Lines Model </a:t>
            </a:r>
            <a:r>
              <a:rPr lang="en-US" dirty="0" err="1"/>
              <a:t>versi</a:t>
            </a:r>
            <a:r>
              <a:rPr lang="en-US" dirty="0"/>
              <a:t> IIA 2020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5CE58D-2739-522B-7C3A-6A7C985360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3929743" cy="4297678"/>
          </a:xfrm>
          <a:noFill/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b="1" dirty="0" err="1"/>
              <a:t>Mengapa</a:t>
            </a:r>
            <a:r>
              <a:rPr lang="en-US" b="1" dirty="0"/>
              <a:t> Model Ini </a:t>
            </a:r>
            <a:r>
              <a:rPr lang="en-US" b="1" dirty="0" err="1"/>
              <a:t>Diperbarui</a:t>
            </a:r>
            <a:r>
              <a:rPr lang="en-US" b="1" dirty="0"/>
              <a:t>?</a:t>
            </a:r>
          </a:p>
          <a:p>
            <a:r>
              <a:rPr lang="en-US" dirty="0"/>
              <a:t>Model lama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berfokus</a:t>
            </a:r>
            <a:r>
              <a:rPr lang="en-US" dirty="0"/>
              <a:t> pada </a:t>
            </a:r>
            <a:r>
              <a:rPr lang="en-US" dirty="0" err="1"/>
              <a:t>pertahanan</a:t>
            </a:r>
            <a:r>
              <a:rPr lang="en-US" dirty="0"/>
              <a:t> (defense) dan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pemisahan</a:t>
            </a:r>
            <a:r>
              <a:rPr lang="en-US" dirty="0"/>
              <a:t> </a:t>
            </a:r>
            <a:r>
              <a:rPr lang="en-US" dirty="0" err="1"/>
              <a:t>tegas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lini</a:t>
            </a:r>
            <a:r>
              <a:rPr lang="en-US" dirty="0"/>
              <a:t>. Dalam </a:t>
            </a:r>
            <a:r>
              <a:rPr lang="en-US" dirty="0" err="1"/>
              <a:t>praktiknya</a:t>
            </a:r>
            <a:r>
              <a:rPr lang="en-US" dirty="0"/>
              <a:t>, </a:t>
            </a:r>
            <a:r>
              <a:rPr lang="en-US" dirty="0" err="1"/>
              <a:t>organisasi</a:t>
            </a:r>
            <a:r>
              <a:rPr lang="en-US" dirty="0"/>
              <a:t> butuh </a:t>
            </a:r>
            <a:r>
              <a:rPr lang="en-US" dirty="0" err="1"/>
              <a:t>kolaborasi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, bukan kerja dalam silo atau </a:t>
            </a:r>
            <a:r>
              <a:rPr lang="en-US" dirty="0" err="1"/>
              <a:t>sekat</a:t>
            </a:r>
            <a:r>
              <a:rPr lang="en-US" dirty="0"/>
              <a:t>.</a:t>
            </a:r>
          </a:p>
          <a:p>
            <a:r>
              <a:rPr lang="en-US" dirty="0"/>
              <a:t>Model baru </a:t>
            </a:r>
            <a:r>
              <a:rPr lang="en-US" dirty="0" err="1"/>
              <a:t>menekankan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Tujuan </a:t>
            </a:r>
            <a:r>
              <a:rPr lang="en-US" b="1" dirty="0" err="1"/>
              <a:t>organisasi</a:t>
            </a:r>
            <a:r>
              <a:rPr lang="en-US" b="1" dirty="0"/>
              <a:t> sebagai </a:t>
            </a:r>
            <a:r>
              <a:rPr lang="en-US" b="1" dirty="0" err="1"/>
              <a:t>pusat</a:t>
            </a:r>
            <a:r>
              <a:rPr lang="en-US" b="1" dirty="0"/>
              <a:t> </a:t>
            </a:r>
            <a:r>
              <a:rPr lang="en-US" b="1" dirty="0" err="1"/>
              <a:t>perhatian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Kolaborasi</a:t>
            </a:r>
            <a:r>
              <a:rPr lang="en-US" b="1" dirty="0"/>
              <a:t> dan akuntabilitas </a:t>
            </a:r>
            <a:r>
              <a:rPr lang="en-US" b="1" dirty="0" err="1"/>
              <a:t>bersama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Penguatan</a:t>
            </a:r>
            <a:r>
              <a:rPr lang="en-US" b="1" dirty="0"/>
              <a:t> </a:t>
            </a:r>
            <a:r>
              <a:rPr lang="en-US" b="1" dirty="0" err="1"/>
              <a:t>peran</a:t>
            </a:r>
            <a:r>
              <a:rPr lang="en-US" b="1" dirty="0"/>
              <a:t> tata </a:t>
            </a:r>
            <a:r>
              <a:rPr lang="en-US" b="1" dirty="0" err="1"/>
              <a:t>kelola</a:t>
            </a:r>
            <a:r>
              <a:rPr lang="en-US" b="1" dirty="0"/>
              <a:t> (governance)</a:t>
            </a:r>
            <a:endParaRPr lang="en-US" dirty="0"/>
          </a:p>
        </p:txBody>
      </p:sp>
      <p:pic>
        <p:nvPicPr>
          <p:cNvPr id="6" name="Table Placeholder 5">
            <a:extLst>
              <a:ext uri="{FF2B5EF4-FFF2-40B4-BE49-F238E27FC236}">
                <a16:creationId xmlns:a16="http://schemas.microsoft.com/office/drawing/2014/main" id="{6B74797A-1D64-4C35-B6A7-7539A0C0EB9A}"/>
              </a:ext>
            </a:extLst>
          </p:cNvPr>
          <p:cNvPicPr>
            <a:picLocks noGrp="1" noChangeAspect="1"/>
          </p:cNvPicPr>
          <p:nvPr>
            <p:ph type="tbl" sz="quarter" idx="13"/>
          </p:nvPr>
        </p:nvPicPr>
        <p:blipFill>
          <a:blip r:embed="rId3"/>
          <a:stretch>
            <a:fillRect/>
          </a:stretch>
        </p:blipFill>
        <p:spPr>
          <a:xfrm>
            <a:off x="4767942" y="1825940"/>
            <a:ext cx="7111112" cy="429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77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30A76-B788-B363-104E-266B7C7F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</p:spPr>
        <p:txBody>
          <a:bodyPr anchor="ctr"/>
          <a:lstStyle/>
          <a:p>
            <a:r>
              <a:rPr lang="en-US" dirty="0" err="1"/>
              <a:t>Implikasi</a:t>
            </a:r>
            <a:r>
              <a:rPr lang="en-US" dirty="0"/>
              <a:t> Model Baru di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/ </a:t>
            </a:r>
            <a:r>
              <a:rPr lang="en-US" dirty="0" err="1"/>
              <a:t>Pemerintah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48542-FCE1-3AE6-C6C9-17975609DF7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25625"/>
            <a:ext cx="6934200" cy="4297680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SPI, </a:t>
            </a:r>
            <a:r>
              <a:rPr lang="en-US" dirty="0" err="1"/>
              <a:t>Inspektorat</a:t>
            </a:r>
            <a:r>
              <a:rPr lang="en-US" dirty="0"/>
              <a:t>, dan Risk Management harus </a:t>
            </a:r>
            <a:r>
              <a:rPr lang="en-US" dirty="0" err="1"/>
              <a:t>bersinergi</a:t>
            </a:r>
            <a:r>
              <a:rPr lang="en-US" dirty="0"/>
              <a:t> dan tidak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sendiri-sendiri</a:t>
            </a:r>
            <a:r>
              <a:rPr lang="en-US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Audit internal (</a:t>
            </a:r>
            <a:r>
              <a:rPr lang="en-US" dirty="0" err="1"/>
              <a:t>misal</a:t>
            </a:r>
            <a:r>
              <a:rPr lang="en-US" dirty="0"/>
              <a:t>: </a:t>
            </a:r>
            <a:r>
              <a:rPr lang="en-US" dirty="0" err="1"/>
              <a:t>Itjen</a:t>
            </a:r>
            <a:r>
              <a:rPr lang="en-US" dirty="0"/>
              <a:t>, BPKP) </a:t>
            </a:r>
            <a:r>
              <a:rPr lang="en-US" dirty="0" err="1"/>
              <a:t>didorong</a:t>
            </a:r>
            <a:r>
              <a:rPr lang="en-US" dirty="0"/>
              <a:t> untuk menjadi </a:t>
            </a:r>
            <a:r>
              <a:rPr lang="en-US" dirty="0" err="1"/>
              <a:t>penasihat</a:t>
            </a:r>
            <a:r>
              <a:rPr lang="en-US" dirty="0"/>
              <a:t> </a:t>
            </a:r>
            <a:r>
              <a:rPr lang="en-US" dirty="0" err="1"/>
              <a:t>strategis</a:t>
            </a:r>
            <a:r>
              <a:rPr lang="en-US" dirty="0"/>
              <a:t>, bukan hanya </a:t>
            </a:r>
            <a:r>
              <a:rPr lang="en-US" dirty="0" err="1"/>
              <a:t>pemeriksa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Pimpinan</a:t>
            </a:r>
            <a:r>
              <a:rPr lang="en-US" dirty="0"/>
              <a:t> </a:t>
            </a:r>
            <a:r>
              <a:rPr lang="en-US" dirty="0" err="1"/>
              <a:t>instansi</a:t>
            </a:r>
            <a:r>
              <a:rPr lang="en-US" dirty="0"/>
              <a:t>/Dewan (</a:t>
            </a:r>
            <a:r>
              <a:rPr lang="en-US" dirty="0" err="1"/>
              <a:t>misalnya</a:t>
            </a:r>
            <a:r>
              <a:rPr lang="en-US" dirty="0"/>
              <a:t> Menteri, </a:t>
            </a:r>
            <a:r>
              <a:rPr lang="en-US" dirty="0" err="1"/>
              <a:t>Dirjen</a:t>
            </a:r>
            <a:r>
              <a:rPr lang="en-US" dirty="0"/>
              <a:t>, </a:t>
            </a:r>
            <a:r>
              <a:rPr lang="en-US" dirty="0" err="1"/>
              <a:t>Bupati</a:t>
            </a:r>
            <a:r>
              <a:rPr lang="en-US" dirty="0"/>
              <a:t>, </a:t>
            </a:r>
            <a:r>
              <a:rPr lang="en-US" dirty="0" err="1"/>
              <a:t>Komite</a:t>
            </a:r>
            <a:r>
              <a:rPr lang="en-US" dirty="0"/>
              <a:t> </a:t>
            </a:r>
            <a:r>
              <a:rPr lang="en-US" dirty="0" err="1"/>
              <a:t>Pengarah</a:t>
            </a:r>
            <a:r>
              <a:rPr lang="en-US" dirty="0"/>
              <a:t>)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meninjau</a:t>
            </a:r>
            <a:r>
              <a:rPr lang="en-US" dirty="0"/>
              <a:t> laporan </a:t>
            </a:r>
            <a:r>
              <a:rPr lang="en-US" dirty="0" err="1"/>
              <a:t>risiko</a:t>
            </a:r>
            <a:r>
              <a:rPr lang="en-US" dirty="0"/>
              <a:t> dan </a:t>
            </a:r>
            <a:r>
              <a:rPr lang="en-US" dirty="0" err="1"/>
              <a:t>mendorong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tata </a:t>
            </a:r>
            <a:r>
              <a:rPr lang="en-US" dirty="0" err="1"/>
              <a:t>kelola</a:t>
            </a:r>
            <a:r>
              <a:rPr lang="en-US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Mendorong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pelaporan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dan </a:t>
            </a:r>
            <a:r>
              <a:rPr lang="en-US" dirty="0" err="1"/>
              <a:t>pengendalian</a:t>
            </a:r>
            <a:r>
              <a:rPr lang="en-US" dirty="0"/>
              <a:t> internal secara </a:t>
            </a:r>
            <a:r>
              <a:rPr lang="en-US" dirty="0" err="1"/>
              <a:t>terpadu</a:t>
            </a:r>
            <a:r>
              <a:rPr lang="en-US" dirty="0"/>
              <a:t> dan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terhubung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613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C59F6-9B22-C211-4B4C-A2FD4B914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69386" cy="1325563"/>
          </a:xfrm>
          <a:noFill/>
        </p:spPr>
        <p:txBody>
          <a:bodyPr anchor="ctr"/>
          <a:lstStyle/>
          <a:p>
            <a:r>
              <a:rPr lang="en-US" dirty="0"/>
              <a:t>Peran Auditor Forensik dalam </a:t>
            </a:r>
            <a:r>
              <a:rPr lang="en-US" dirty="0" err="1"/>
              <a:t>Konteks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Keuangan Negara &amp; Lines of Defense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4B8B5E-8AD0-49D9-B5E7-A0E376A2D624}"/>
              </a:ext>
            </a:extLst>
          </p:cNvPr>
          <p:cNvSpPr txBox="1"/>
          <p:nvPr/>
        </p:nvSpPr>
        <p:spPr>
          <a:xfrm>
            <a:off x="838200" y="1951672"/>
            <a:ext cx="10706100" cy="1292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Auditor forensik adalah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profesional</a:t>
            </a:r>
            <a:r>
              <a:rPr lang="en-US" dirty="0"/>
              <a:t> yang </a:t>
            </a:r>
            <a:r>
              <a:rPr lang="en-US" dirty="0" err="1"/>
              <a:t>bertugas</a:t>
            </a:r>
            <a:r>
              <a:rPr lang="en-US" dirty="0"/>
              <a:t> </a:t>
            </a:r>
            <a:r>
              <a:rPr lang="en-US" b="1" dirty="0"/>
              <a:t>melakukan </a:t>
            </a:r>
            <a:r>
              <a:rPr lang="en-US" b="1" dirty="0" err="1"/>
              <a:t>investigasi</a:t>
            </a:r>
            <a:r>
              <a:rPr lang="en-US" b="1" dirty="0"/>
              <a:t> akuntansi </a:t>
            </a:r>
            <a:r>
              <a:rPr lang="en-US" b="1" dirty="0" err="1"/>
              <a:t>atas</a:t>
            </a:r>
            <a:r>
              <a:rPr lang="en-US" b="1" dirty="0"/>
              <a:t> </a:t>
            </a:r>
            <a:r>
              <a:rPr lang="en-US" b="1" dirty="0" err="1"/>
              <a:t>dugaan</a:t>
            </a:r>
            <a:r>
              <a:rPr lang="en-US" b="1" dirty="0"/>
              <a:t> </a:t>
            </a:r>
            <a:r>
              <a:rPr lang="en-US" b="1" dirty="0" err="1"/>
              <a:t>penyimpangan</a:t>
            </a:r>
            <a:r>
              <a:rPr lang="en-US" dirty="0"/>
              <a:t> (fraud), </a:t>
            </a:r>
            <a:r>
              <a:rPr lang="en-US" dirty="0" err="1"/>
              <a:t>termasuk</a:t>
            </a:r>
            <a:r>
              <a:rPr lang="en-US" dirty="0"/>
              <a:t> dalam </a:t>
            </a:r>
            <a:r>
              <a:rPr lang="en-US" dirty="0" err="1"/>
              <a:t>menghitung</a:t>
            </a:r>
            <a:r>
              <a:rPr lang="en-US" dirty="0"/>
              <a:t> dan </a:t>
            </a:r>
            <a:r>
              <a:rPr lang="en-US" dirty="0" err="1"/>
              <a:t>membuktikan</a:t>
            </a:r>
            <a:r>
              <a:rPr lang="en-US" dirty="0"/>
              <a:t> </a:t>
            </a:r>
            <a:r>
              <a:rPr lang="en-US" b="1" dirty="0" err="1"/>
              <a:t>kerugian</a:t>
            </a:r>
            <a:r>
              <a:rPr lang="en-US" b="1" dirty="0"/>
              <a:t> keuangan negara</a:t>
            </a:r>
            <a:r>
              <a:rPr lang="en-US" dirty="0"/>
              <a:t> secara </a:t>
            </a:r>
            <a:r>
              <a:rPr lang="en-US" dirty="0" err="1"/>
              <a:t>sah</a:t>
            </a:r>
            <a:r>
              <a:rPr lang="en-US" dirty="0"/>
              <a:t> dan </a:t>
            </a:r>
            <a:r>
              <a:rPr lang="en-US" dirty="0" err="1"/>
              <a:t>meyakinkan</a:t>
            </a:r>
            <a:r>
              <a:rPr lang="en-US" dirty="0"/>
              <a:t> dalam </a:t>
            </a:r>
            <a:r>
              <a:rPr lang="en-US" dirty="0" err="1"/>
              <a:t>konteks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4630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C361-0D7A-DC05-86B5-6DD77D322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76" y="764502"/>
            <a:ext cx="5315035" cy="5328996"/>
          </a:xfrm>
          <a:noFill/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62484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57" y="1119031"/>
            <a:ext cx="4384736" cy="4619938"/>
          </a:xfrm>
          <a:noFill/>
        </p:spPr>
        <p:txBody>
          <a:bodyPr>
            <a:no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A8735-F1DC-1DE6-0A38-429B2F660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558" y="554942"/>
            <a:ext cx="6188241" cy="5768220"/>
          </a:xfrm>
          <a:noFill/>
        </p:spPr>
        <p:txBody>
          <a:bodyPr>
            <a:normAutofit/>
          </a:bodyPr>
          <a:lstStyle/>
          <a:p>
            <a:r>
              <a:rPr lang="en-US" dirty="0"/>
              <a:t>MENGHITUNG KERUGIAN KEUANGAN NEGARA</a:t>
            </a:r>
          </a:p>
          <a:p>
            <a:pPr marL="457200" indent="-457200">
              <a:buAutoNum type="arabicPeriod"/>
            </a:pPr>
            <a:r>
              <a:rPr lang="nn-NO" dirty="0"/>
              <a:t>Pengertian Kerugian Keuangan Negara</a:t>
            </a:r>
          </a:p>
          <a:p>
            <a:pPr marL="457200" indent="-457200">
              <a:buAutoNum type="arabicPeriod"/>
            </a:pP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Keuangan Negara</a:t>
            </a:r>
          </a:p>
          <a:p>
            <a:pPr marL="457200" indent="-457200">
              <a:buAutoNum type="arabicPeriod"/>
            </a:pPr>
            <a:r>
              <a:rPr lang="en-US" dirty="0"/>
              <a:t>Siapa yang </a:t>
            </a:r>
            <a:r>
              <a:rPr lang="en-US" dirty="0" err="1"/>
              <a:t>Berwenang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?</a:t>
            </a:r>
          </a:p>
          <a:p>
            <a:pPr marL="457200" indent="-457200">
              <a:buAutoNum type="arabicPeriod"/>
            </a:pPr>
            <a:r>
              <a:rPr lang="sv-SE" dirty="0"/>
              <a:t>Metodologi Penghitungan Kerugian Keuangan Negara</a:t>
            </a:r>
          </a:p>
          <a:p>
            <a:pPr marL="457200" indent="-457200">
              <a:buAutoNum type="arabicPeriod"/>
            </a:pPr>
            <a:r>
              <a:rPr lang="en-US" dirty="0" err="1"/>
              <a:t>Kriteria</a:t>
            </a:r>
            <a:r>
              <a:rPr lang="en-US" dirty="0"/>
              <a:t> Alat Bukti </a:t>
            </a:r>
            <a:r>
              <a:rPr lang="en-US" dirty="0" err="1"/>
              <a:t>Kerugian</a:t>
            </a:r>
            <a:r>
              <a:rPr lang="en-US" dirty="0"/>
              <a:t> Negara dalam </a:t>
            </a:r>
            <a:r>
              <a:rPr lang="en-US" dirty="0" err="1"/>
              <a:t>Penegakan</a:t>
            </a:r>
            <a:r>
              <a:rPr lang="en-US" dirty="0"/>
              <a:t> Hukum</a:t>
            </a:r>
          </a:p>
          <a:p>
            <a:pPr marL="457200" indent="-457200">
              <a:buAutoNum type="arabicPeriod"/>
            </a:pPr>
            <a:r>
              <a:rPr lang="en-US" dirty="0" err="1"/>
              <a:t>Tiga</a:t>
            </a:r>
            <a:r>
              <a:rPr lang="en-US" dirty="0"/>
              <a:t> Garis </a:t>
            </a:r>
            <a:r>
              <a:rPr lang="en-US" dirty="0" err="1"/>
              <a:t>Pertahanan</a:t>
            </a:r>
            <a:r>
              <a:rPr lang="en-US" dirty="0"/>
              <a:t> (Three Lines of Defense Model)</a:t>
            </a:r>
          </a:p>
        </p:txBody>
      </p:sp>
    </p:spTree>
    <p:extLst>
      <p:ext uri="{BB962C8B-B14F-4D97-AF65-F5344CB8AC3E}">
        <p14:creationId xmlns:p14="http://schemas.microsoft.com/office/powerpoint/2010/main" val="3920724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5" descr="Boy playing in playground in front of apartment building&#10;">
            <a:extLst>
              <a:ext uri="{FF2B5EF4-FFF2-40B4-BE49-F238E27FC236}">
                <a16:creationId xmlns:a16="http://schemas.microsoft.com/office/drawing/2014/main" id="{46148692-01F9-F0AF-248D-A06D949F31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0034E89-1952-5288-08A0-70A4A73BE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168" y="923544"/>
            <a:ext cx="6455664" cy="5010912"/>
          </a:xfrm>
          <a:noFill/>
        </p:spPr>
        <p:txBody>
          <a:bodyPr anchor="ctr"/>
          <a:lstStyle/>
          <a:p>
            <a:r>
              <a:rPr lang="en-US" dirty="0"/>
              <a:t>MENGHITUNG KERUGIAN KEUANGAN NEGARA</a:t>
            </a:r>
          </a:p>
        </p:txBody>
      </p:sp>
    </p:spTree>
    <p:extLst>
      <p:ext uri="{BB962C8B-B14F-4D97-AF65-F5344CB8AC3E}">
        <p14:creationId xmlns:p14="http://schemas.microsoft.com/office/powerpoint/2010/main" val="1756128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513E45-4F5C-9394-1D42-7FB6C0170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918" y="978568"/>
            <a:ext cx="5507421" cy="1618460"/>
          </a:xfrm>
        </p:spPr>
        <p:txBody>
          <a:bodyPr anchor="b">
            <a:normAutofit fontScale="90000"/>
          </a:bodyPr>
          <a:lstStyle/>
          <a:p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Keuangan Negara: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C37F52-5C08-7C02-C9CA-E2AD930A9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579" y="2999484"/>
            <a:ext cx="11154242" cy="2141482"/>
          </a:xfrm>
        </p:spPr>
        <p:txBody>
          <a:bodyPr>
            <a:normAutofit/>
          </a:bodyPr>
          <a:lstStyle/>
          <a:p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UU No. 1 Tahun 2004 </a:t>
            </a:r>
            <a:r>
              <a:rPr lang="en-US" dirty="0" err="1"/>
              <a:t>Pasal</a:t>
            </a:r>
            <a:r>
              <a:rPr lang="en-US" dirty="0"/>
              <a:t> 1 Ayat 22:“Kerugian negara/</a:t>
            </a:r>
            <a:r>
              <a:rPr lang="en-US" dirty="0" err="1"/>
              <a:t>daerah</a:t>
            </a:r>
            <a:r>
              <a:rPr lang="en-US" dirty="0"/>
              <a:t> adalah </a:t>
            </a:r>
            <a:r>
              <a:rPr lang="en-US" dirty="0" err="1"/>
              <a:t>kekurangan</a:t>
            </a:r>
            <a:r>
              <a:rPr lang="en-US" dirty="0"/>
              <a:t> uang,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berharga</a:t>
            </a:r>
            <a:r>
              <a:rPr lang="en-US" dirty="0"/>
              <a:t>, dan/atau </a:t>
            </a:r>
            <a:r>
              <a:rPr lang="en-US" dirty="0" err="1"/>
              <a:t>barang</a:t>
            </a:r>
            <a:r>
              <a:rPr lang="en-US" dirty="0"/>
              <a:t>, yang </a:t>
            </a:r>
            <a:r>
              <a:rPr lang="en-US" dirty="0" err="1"/>
              <a:t>nyata</a:t>
            </a:r>
            <a:r>
              <a:rPr lang="en-US" dirty="0"/>
              <a:t> dan </a:t>
            </a:r>
            <a:r>
              <a:rPr lang="en-US" dirty="0" err="1"/>
              <a:t>pasti</a:t>
            </a:r>
            <a:r>
              <a:rPr lang="en-US" dirty="0"/>
              <a:t> </a:t>
            </a:r>
            <a:r>
              <a:rPr lang="en-US" dirty="0" err="1"/>
              <a:t>jumlahnya</a:t>
            </a:r>
            <a:r>
              <a:rPr lang="en-US" dirty="0"/>
              <a:t>, sebagai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perbuatan</a:t>
            </a:r>
            <a:r>
              <a:rPr lang="en-US" dirty="0"/>
              <a:t> </a:t>
            </a:r>
            <a:r>
              <a:rPr lang="en-US" dirty="0" err="1"/>
              <a:t>melawan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sengaja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lalai</a:t>
            </a:r>
            <a:r>
              <a:rPr lang="en-US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293924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513E45-4F5C-9394-1D42-7FB6C0170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918" y="978568"/>
            <a:ext cx="5472577" cy="1618460"/>
          </a:xfrm>
        </p:spPr>
        <p:txBody>
          <a:bodyPr anchor="b">
            <a:normAutofit fontScale="90000"/>
          </a:bodyPr>
          <a:lstStyle/>
          <a:p>
            <a:r>
              <a:rPr lang="en-US" b="1" dirty="0" err="1"/>
              <a:t>Unsur-Unsur</a:t>
            </a:r>
            <a:r>
              <a:rPr lang="en-US" b="1" dirty="0"/>
              <a:t> Penting dalam </a:t>
            </a:r>
            <a:r>
              <a:rPr lang="en-US" b="1" dirty="0" err="1"/>
              <a:t>Definisi</a:t>
            </a:r>
            <a:r>
              <a:rPr lang="en-US" b="1" dirty="0"/>
              <a:t> Tersebut: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C37F52-5C08-7C02-C9CA-E2AD930A9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579" y="2999484"/>
            <a:ext cx="10608810" cy="2141482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“</a:t>
            </a:r>
            <a:r>
              <a:rPr lang="en-US" dirty="0" err="1"/>
              <a:t>Kekurangan</a:t>
            </a:r>
            <a:r>
              <a:rPr lang="en-US" dirty="0"/>
              <a:t> uang,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berharga</a:t>
            </a:r>
            <a:r>
              <a:rPr lang="en-US" dirty="0"/>
              <a:t>, dan/atau </a:t>
            </a:r>
            <a:r>
              <a:rPr lang="en-US" dirty="0" err="1"/>
              <a:t>barang</a:t>
            </a:r>
            <a:r>
              <a:rPr lang="en-US" dirty="0"/>
              <a:t>”</a:t>
            </a:r>
          </a:p>
          <a:p>
            <a:pPr>
              <a:buFont typeface="+mj-lt"/>
              <a:buAutoNum type="arabicPeriod"/>
            </a:pPr>
            <a:r>
              <a:rPr lang="en-US" dirty="0"/>
              <a:t>“</a:t>
            </a:r>
            <a:r>
              <a:rPr lang="en-US" dirty="0" err="1"/>
              <a:t>Nyata</a:t>
            </a:r>
            <a:r>
              <a:rPr lang="en-US" dirty="0"/>
              <a:t> dan </a:t>
            </a:r>
            <a:r>
              <a:rPr lang="en-US" dirty="0" err="1"/>
              <a:t>pasti</a:t>
            </a:r>
            <a:r>
              <a:rPr lang="en-US" dirty="0"/>
              <a:t> </a:t>
            </a:r>
            <a:r>
              <a:rPr lang="en-US" dirty="0" err="1"/>
              <a:t>jumlahnya</a:t>
            </a:r>
            <a:r>
              <a:rPr lang="en-US" dirty="0"/>
              <a:t>”</a:t>
            </a:r>
          </a:p>
          <a:p>
            <a:pPr>
              <a:buFont typeface="+mj-lt"/>
              <a:buAutoNum type="arabicPeriod"/>
            </a:pPr>
            <a:r>
              <a:rPr lang="en-US" dirty="0"/>
              <a:t>“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perbuatan</a:t>
            </a:r>
            <a:r>
              <a:rPr lang="en-US" dirty="0"/>
              <a:t> </a:t>
            </a:r>
            <a:r>
              <a:rPr lang="en-US" dirty="0" err="1"/>
              <a:t>melawan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”</a:t>
            </a:r>
          </a:p>
          <a:p>
            <a:pPr>
              <a:buFont typeface="+mj-lt"/>
              <a:buAutoNum type="arabicPeriod"/>
            </a:pPr>
            <a:r>
              <a:rPr lang="en-US" dirty="0"/>
              <a:t>“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disengaja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lalai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019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513E45-4F5C-9394-1D42-7FB6C0170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918" y="978568"/>
            <a:ext cx="9049966" cy="1618460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Siapa yang </a:t>
            </a:r>
            <a:r>
              <a:rPr lang="en-US" dirty="0" err="1"/>
              <a:t>Berwenang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?</a:t>
            </a:r>
            <a:endParaRPr lang="en-US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C37F52-5C08-7C02-C9CA-E2AD930A9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579" y="2999484"/>
            <a:ext cx="10608810" cy="2141482"/>
          </a:xfrm>
        </p:spPr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BPK (Badan </a:t>
            </a:r>
            <a:r>
              <a:rPr lang="en-US" dirty="0" err="1"/>
              <a:t>Pemeriksa</a:t>
            </a:r>
            <a:r>
              <a:rPr lang="en-US" dirty="0"/>
              <a:t> Keuangan) — berdasarkan audit.</a:t>
            </a:r>
          </a:p>
          <a:p>
            <a:pPr>
              <a:buFont typeface="+mj-lt"/>
              <a:buAutoNum type="arabicPeriod"/>
            </a:pPr>
            <a:r>
              <a:rPr lang="en-US" dirty="0"/>
              <a:t>BPKP (Badan </a:t>
            </a:r>
            <a:r>
              <a:rPr lang="en-US" dirty="0" err="1"/>
              <a:t>Pengawasan</a:t>
            </a:r>
            <a:r>
              <a:rPr lang="en-US" dirty="0"/>
              <a:t> Keuangan dan Pembangunan) —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 APH   (</a:t>
            </a:r>
            <a:r>
              <a:rPr lang="en-US" dirty="0" err="1"/>
              <a:t>Aparat</a:t>
            </a:r>
            <a:r>
              <a:rPr lang="en-US" dirty="0"/>
              <a:t> </a:t>
            </a:r>
            <a:r>
              <a:rPr lang="en-US" dirty="0" err="1"/>
              <a:t>Penegak</a:t>
            </a:r>
            <a:r>
              <a:rPr lang="en-US" dirty="0"/>
              <a:t> Hukum).</a:t>
            </a:r>
          </a:p>
          <a:p>
            <a:pPr>
              <a:buFont typeface="+mj-lt"/>
              <a:buAutoNum type="arabicPeriod"/>
            </a:pPr>
            <a:r>
              <a:rPr lang="en-US" dirty="0"/>
              <a:t>Auditor Internal Kementerian/Lembaga — dalam </a:t>
            </a:r>
            <a:r>
              <a:rPr lang="en-US" dirty="0" err="1"/>
              <a:t>konteks</a:t>
            </a:r>
            <a:r>
              <a:rPr lang="en-US" dirty="0"/>
              <a:t> </a:t>
            </a:r>
            <a:r>
              <a:rPr lang="en-US" dirty="0" err="1"/>
              <a:t>investigasi</a:t>
            </a:r>
            <a:r>
              <a:rPr lang="en-US" dirty="0"/>
              <a:t> internal.</a:t>
            </a:r>
          </a:p>
          <a:p>
            <a:pPr>
              <a:buFont typeface="+mj-lt"/>
              <a:buAutoNum type="arabicPeriod"/>
            </a:pPr>
            <a:r>
              <a:rPr lang="en-US" dirty="0" err="1"/>
              <a:t>Akuntan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/Forensik — dalam kasus </a:t>
            </a:r>
            <a:r>
              <a:rPr lang="en-US" dirty="0" err="1"/>
              <a:t>tertentu</a:t>
            </a:r>
            <a:r>
              <a:rPr lang="en-US" dirty="0"/>
              <a:t> (kerja sama </a:t>
            </a:r>
            <a:r>
              <a:rPr lang="en-US" dirty="0" err="1"/>
              <a:t>penyidikan</a:t>
            </a:r>
            <a:r>
              <a:rPr lang="en-US" dirty="0"/>
              <a:t>/</a:t>
            </a:r>
            <a:r>
              <a:rPr lang="en-US" dirty="0" err="1"/>
              <a:t>pembuktian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15812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3"/>
            <a:ext cx="10515600" cy="1472974"/>
          </a:xfrm>
          <a:noFill/>
        </p:spPr>
        <p:txBody>
          <a:bodyPr anchor="ctr"/>
          <a:lstStyle/>
          <a:p>
            <a:r>
              <a:rPr lang="sv-SE" dirty="0"/>
              <a:t>Metodologi Penghitungan Kerugian Keuangan Negara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38099"/>
            <a:ext cx="8012113" cy="4284889"/>
          </a:xfrm>
          <a:noFill/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/>
              <a:t>Pendekatan</a:t>
            </a:r>
            <a:r>
              <a:rPr lang="en-US" dirty="0"/>
              <a:t> yang Umum </a:t>
            </a:r>
            <a:r>
              <a:rPr lang="en-US" dirty="0" err="1"/>
              <a:t>Digunakan</a:t>
            </a:r>
            <a:r>
              <a:rPr lang="en-US" dirty="0"/>
              <a:t>: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/>
              <a:t>Audit </a:t>
            </a:r>
            <a:r>
              <a:rPr lang="en-US" dirty="0" err="1"/>
              <a:t>Investigatif</a:t>
            </a:r>
            <a:endParaRPr lang="en-US" dirty="0"/>
          </a:p>
          <a:p>
            <a:pPr marL="342900" indent="-342900">
              <a:buFont typeface="+mj-lt"/>
              <a:buAutoNum type="alphaLcPeriod"/>
            </a:pP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&amp; </a:t>
            </a:r>
            <a:r>
              <a:rPr lang="en-US" dirty="0" err="1"/>
              <a:t>Transaksi</a:t>
            </a:r>
            <a:endParaRPr lang="en-US" dirty="0"/>
          </a:p>
          <a:p>
            <a:pPr marL="342900" indent="-342900">
              <a:buFont typeface="+mj-lt"/>
              <a:buAutoNum type="alphaLcPeriod"/>
            </a:pPr>
            <a:r>
              <a:rPr lang="en-US" dirty="0" err="1"/>
              <a:t>Rekonstruksi</a:t>
            </a:r>
            <a:r>
              <a:rPr lang="en-US" dirty="0"/>
              <a:t> Keuangan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/>
              <a:t>Benchmarking &amp; </a:t>
            </a:r>
            <a:r>
              <a:rPr lang="en-US" dirty="0" err="1"/>
              <a:t>Estimasi</a:t>
            </a:r>
            <a:r>
              <a:rPr lang="en-US" dirty="0"/>
              <a:t> </a:t>
            </a:r>
            <a:r>
              <a:rPr lang="en-US" dirty="0" err="1"/>
              <a:t>Ekonomis</a:t>
            </a:r>
            <a:endParaRPr lang="en-US" dirty="0"/>
          </a:p>
          <a:p>
            <a:pPr marL="342900" indent="-342900">
              <a:buFont typeface="+mj-lt"/>
              <a:buAutoNum type="alphaLcPeriod"/>
            </a:pPr>
            <a:r>
              <a:rPr lang="en-US" dirty="0" err="1"/>
              <a:t>Penelusuran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Dana (Tracing Fund Flow)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/>
              <a:t>Metode </a:t>
            </a:r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bersih</a:t>
            </a:r>
            <a:r>
              <a:rPr lang="en-US" dirty="0"/>
              <a:t> (net loss)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 err="1"/>
              <a:t>Kerugian</a:t>
            </a:r>
            <a:r>
              <a:rPr lang="en-US" dirty="0"/>
              <a:t> total (loss)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/>
              <a:t>Metode real cost</a:t>
            </a:r>
          </a:p>
          <a:p>
            <a:pPr marL="0" indent="0">
              <a:buNone/>
            </a:pPr>
            <a:r>
              <a:rPr lang="en-US" dirty="0"/>
              <a:t>Contoh:</a:t>
            </a:r>
          </a:p>
          <a:p>
            <a:pPr marL="0" indent="0">
              <a:buNone/>
            </a:pPr>
            <a:r>
              <a:rPr lang="en-US" dirty="0"/>
              <a:t>Dalam kasus </a:t>
            </a:r>
            <a:r>
              <a:rPr lang="en-US" dirty="0" err="1"/>
              <a:t>pengadaan</a:t>
            </a:r>
            <a:r>
              <a:rPr lang="en-US" dirty="0"/>
              <a:t> </a:t>
            </a:r>
            <a:r>
              <a:rPr lang="en-US" dirty="0" err="1"/>
              <a:t>fiktif</a:t>
            </a:r>
            <a:r>
              <a:rPr lang="en-US" dirty="0"/>
              <a:t>: </a:t>
            </a:r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dihitung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total </a:t>
            </a:r>
            <a:r>
              <a:rPr lang="en-US" dirty="0" err="1"/>
              <a:t>pembayaran</a:t>
            </a:r>
            <a:r>
              <a:rPr lang="en-US" dirty="0"/>
              <a:t> </a:t>
            </a:r>
            <a:r>
              <a:rPr lang="en-US" dirty="0" err="1"/>
              <a:t>dikurangi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riil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/</a:t>
            </a:r>
            <a:r>
              <a:rPr lang="en-US" dirty="0" err="1"/>
              <a:t>jasa</a:t>
            </a:r>
            <a:r>
              <a:rPr lang="en-US" dirty="0"/>
              <a:t> yang </a:t>
            </a:r>
            <a:r>
              <a:rPr lang="en-US" dirty="0" err="1"/>
              <a:t>diterima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6674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3"/>
            <a:ext cx="10515600" cy="1472974"/>
          </a:xfrm>
          <a:noFill/>
        </p:spPr>
        <p:txBody>
          <a:bodyPr anchor="ctr"/>
          <a:lstStyle/>
          <a:p>
            <a:r>
              <a:rPr lang="en-US" dirty="0" err="1"/>
              <a:t>Kriteria</a:t>
            </a:r>
            <a:r>
              <a:rPr lang="en-US" dirty="0"/>
              <a:t> Alat Bukti </a:t>
            </a:r>
            <a:r>
              <a:rPr lang="en-US" dirty="0" err="1"/>
              <a:t>Kerugian</a:t>
            </a:r>
            <a:r>
              <a:rPr lang="en-US" dirty="0"/>
              <a:t> Negara dalam </a:t>
            </a:r>
            <a:r>
              <a:rPr lang="en-US" dirty="0" err="1"/>
              <a:t>Penegakan</a:t>
            </a:r>
            <a:r>
              <a:rPr lang="en-US" dirty="0"/>
              <a:t> Hukum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B94E417-0593-4C13-BAF7-77C6A62CEE30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838200" y="2186966"/>
            <a:ext cx="9596493" cy="223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Harus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kuat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relevan, dan dapat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diverifikasi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Diakui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oleh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aparat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penegak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hukum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(KPK,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Kepolisian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Kejaksaan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Disusun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dalam bentuk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Laporan Hasil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Pemeriksaan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Investigatif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(LHPI)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165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63CB3-2956-E8D2-C23D-A3BAA7295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5929" y="1766920"/>
            <a:ext cx="6560142" cy="3063149"/>
          </a:xfrm>
          <a:noFill/>
        </p:spPr>
        <p:txBody>
          <a:bodyPr/>
          <a:lstStyle/>
          <a:p>
            <a:r>
              <a:rPr lang="en-US" dirty="0" err="1"/>
              <a:t>Konsep</a:t>
            </a:r>
            <a:r>
              <a:rPr lang="en-US" dirty="0"/>
              <a:t> Lines of Defense dalam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&amp; </a:t>
            </a:r>
            <a:r>
              <a:rPr lang="en-US" dirty="0" err="1"/>
              <a:t>Pencegahan</a:t>
            </a:r>
            <a:r>
              <a:rPr lang="en-US" dirty="0"/>
              <a:t> </a:t>
            </a:r>
            <a:r>
              <a:rPr lang="en-US" dirty="0" err="1"/>
              <a:t>Kecurangan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9897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78504181">
      <a:dk1>
        <a:srgbClr val="000000"/>
      </a:dk1>
      <a:lt1>
        <a:srgbClr val="FFFFFF"/>
      </a:lt1>
      <a:dk2>
        <a:srgbClr val="FFF8F4"/>
      </a:dk2>
      <a:lt2>
        <a:srgbClr val="E8E8E8"/>
      </a:lt2>
      <a:accent1>
        <a:srgbClr val="EE7660"/>
      </a:accent1>
      <a:accent2>
        <a:srgbClr val="4D90EF"/>
      </a:accent2>
      <a:accent3>
        <a:srgbClr val="5B5160"/>
      </a:accent3>
      <a:accent4>
        <a:srgbClr val="2BC2B4"/>
      </a:accent4>
      <a:accent5>
        <a:srgbClr val="C097F8"/>
      </a:accent5>
      <a:accent6>
        <a:srgbClr val="FF9413"/>
      </a:accent6>
      <a:hlink>
        <a:srgbClr val="467886"/>
      </a:hlink>
      <a:folHlink>
        <a:srgbClr val="96607D"/>
      </a:folHlink>
    </a:clrScheme>
    <a:fontScheme name="Custom 49">
      <a:majorFont>
        <a:latin typeface="Tw Cen MT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M78504181_Win32_SL_V11" id="{D9600F65-346D-4C25-A611-673E5C44A142}" vid="{299F2556-E258-444F-A1E6-FA759CE228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30005B-6102-4F3C-A26F-485DF1BF971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4E60708A-6461-4D7F-883F-7E25D731D3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C90B52-91C7-4BE9-8AE0-180FFFE110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Shapes presentation</Template>
  <TotalTime>237</TotalTime>
  <Words>955</Words>
  <Application>Microsoft Office PowerPoint</Application>
  <PresentationFormat>Widescreen</PresentationFormat>
  <Paragraphs>124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Aptos</vt:lpstr>
      <vt:lpstr>Arial</vt:lpstr>
      <vt:lpstr>Avenir Next LT Pro</vt:lpstr>
      <vt:lpstr>Avenir Next LT Pro Light</vt:lpstr>
      <vt:lpstr>Calibri</vt:lpstr>
      <vt:lpstr>Google Sans</vt:lpstr>
      <vt:lpstr>Tw Cen MT</vt:lpstr>
      <vt:lpstr>Custom</vt:lpstr>
      <vt:lpstr>Menghitung Kerugian Keuangan Negara &amp; Lines of Defense</vt:lpstr>
      <vt:lpstr>Agenda</vt:lpstr>
      <vt:lpstr>MENGHITUNG KERUGIAN KEUANGAN NEGARA</vt:lpstr>
      <vt:lpstr>Pengertian Kerugian Keuangan Negara:</vt:lpstr>
      <vt:lpstr>Unsur-Unsur Penting dalam Definisi Tersebut:</vt:lpstr>
      <vt:lpstr>Siapa yang Berwenang Menghitung?</vt:lpstr>
      <vt:lpstr>Metodologi Penghitungan Kerugian Keuangan Negara</vt:lpstr>
      <vt:lpstr>Kriteria Alat Bukti Kerugian Negara dalam Penegakan Hukum</vt:lpstr>
      <vt:lpstr>Konsep Lines of Defense dalam Pengendalian Risiko &amp; Pencegahan Kecurangan</vt:lpstr>
      <vt:lpstr>Pengertian Lines of Defense</vt:lpstr>
      <vt:lpstr>Pengertian Lines of Defense</vt:lpstr>
      <vt:lpstr>Tiga Garis Pertahanan (Three Lines of Defense Model)</vt:lpstr>
      <vt:lpstr>Tiga Garis Pertahanan (Three Lines of Defense Model)</vt:lpstr>
      <vt:lpstr>Tiga Garis Pertahanan (Three Lines of Defense Model)</vt:lpstr>
      <vt:lpstr>Evolusi Model: Three Lines Model versi IIA 2020</vt:lpstr>
      <vt:lpstr>Evolusi Model: Three Lines Model versi IIA 2020</vt:lpstr>
      <vt:lpstr>Implikasi Model Baru di Sektor Publik / Pemerintah:</vt:lpstr>
      <vt:lpstr>Peran Auditor Forensik dalam Konteks Kerugian Keuangan Negara &amp; Lines of Defense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Menghitung Kerugian Keuangan Negara &amp; Lines of Defense</dc:title>
  <dc:creator>atilon YS</dc:creator>
  <cp:lastModifiedBy>atilon YS</cp:lastModifiedBy>
  <cp:revision>11</cp:revision>
  <dcterms:created xsi:type="dcterms:W3CDTF">2025-05-26T01:36:13Z</dcterms:created>
  <dcterms:modified xsi:type="dcterms:W3CDTF">2025-05-26T05:33:29Z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