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14"/>
  </p:notesMasterIdLst>
  <p:sldIdLst>
    <p:sldId id="256" r:id="rId4"/>
    <p:sldId id="300" r:id="rId5"/>
    <p:sldId id="261" r:id="rId6"/>
    <p:sldId id="268" r:id="rId7"/>
    <p:sldId id="303" r:id="rId8"/>
    <p:sldId id="302" r:id="rId9"/>
    <p:sldId id="270" r:id="rId10"/>
    <p:sldId id="284" r:id="rId11"/>
    <p:sldId id="288" r:id="rId12"/>
    <p:sldId id="262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9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AEB8"/>
    <a:srgbClr val="FFFFFF"/>
    <a:srgbClr val="F2A40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897" autoAdjust="0"/>
    <p:restoredTop sz="85305" autoAdjust="0"/>
  </p:normalViewPr>
  <p:slideViewPr>
    <p:cSldViewPr>
      <p:cViewPr varScale="1">
        <p:scale>
          <a:sx n="82" d="100"/>
          <a:sy n="82" d="100"/>
        </p:scale>
        <p:origin x="-1092" y="-96"/>
      </p:cViewPr>
      <p:guideLst>
        <p:guide orient="horz" pos="1393"/>
        <p:guide pos="2880"/>
      </p:guideLst>
    </p:cSldViewPr>
  </p:slideViewPr>
  <p:outlineViewPr>
    <p:cViewPr>
      <p:scale>
        <a:sx n="33" d="100"/>
        <a:sy n="33" d="100"/>
      </p:scale>
      <p:origin x="0" y="516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72925-138A-4C84-AEAF-838B7AC1CB1E}" type="datetimeFigureOut">
              <a:rPr lang="id-ID" smtClean="0"/>
              <a:pPr/>
              <a:t>15/10/2020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2E454-5C0C-401F-915B-C7C8E83C683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2E454-5C0C-401F-915B-C7C8E83C683D}" type="slidenum">
              <a:rPr lang="id-ID" smtClean="0"/>
              <a:pPr/>
              <a:t>10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51920" y="1794902"/>
            <a:ext cx="5292080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51772" y="2947030"/>
            <a:ext cx="5292080" cy="4888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640" y="657349"/>
            <a:ext cx="1765300" cy="39179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759754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208" y="1042230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80312" y="1175233"/>
            <a:ext cx="1008112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43269" y="1261134"/>
            <a:ext cx="1654766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70013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860032" y="0"/>
            <a:ext cx="3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4896032" y="1311750"/>
            <a:ext cx="180000" cy="25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93440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395063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181632"/>
            <a:ext cx="601216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131840" y="757696"/>
            <a:ext cx="601216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146470" y="1131590"/>
            <a:ext cx="3059832" cy="4011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2988877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11510"/>
            <a:ext cx="6444208" cy="4320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622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223854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2086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742137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444208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444208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986213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86213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209397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3291830"/>
            <a:ext cx="874846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867894"/>
            <a:ext cx="87484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39502"/>
            <a:ext cx="3312128" cy="280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95936" y="339502"/>
            <a:ext cx="468052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9593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61619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723645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652426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="" xmlns:p14="http://schemas.microsoft.com/office/powerpoint/2010/main" val="3106909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38182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116108" y="843558"/>
            <a:ext cx="4896544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116108" y="0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116108" y="4948014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16108" y="3049518"/>
            <a:ext cx="4896544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16108" y="3625582"/>
            <a:ext cx="489654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55985" y="1156325"/>
            <a:ext cx="816788" cy="18128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572242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414830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3311860" y="737642"/>
            <a:ext cx="2520280" cy="25202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351" y="1139211"/>
            <a:ext cx="819298" cy="18183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116108" y="843558"/>
            <a:ext cx="4896544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116108" y="0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116108" y="4948014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16108" y="3049518"/>
            <a:ext cx="4896544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16108" y="3625582"/>
            <a:ext cx="489654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55985" y="1156325"/>
            <a:ext cx="816788" cy="181280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38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84" y="938231"/>
            <a:ext cx="1584176" cy="351595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89484" y="938231"/>
            <a:ext cx="792088" cy="351595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35" y="2931790"/>
            <a:ext cx="945499" cy="20984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34599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399842"/>
            <a:ext cx="9144000" cy="1743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4043561" y="2859782"/>
            <a:ext cx="1080120" cy="108012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057" y="3010192"/>
            <a:ext cx="351128" cy="7793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2686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1290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="" xmlns:p14="http://schemas.microsoft.com/office/powerpoint/2010/main" val="196085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43508" y="92609"/>
            <a:ext cx="8856984" cy="4958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2792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584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376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28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656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984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61596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932113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31590"/>
            <a:ext cx="7230270" cy="36774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3480" y="1626257"/>
            <a:ext cx="3465217" cy="2562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67544" y="3363838"/>
            <a:ext cx="302433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32605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2" r:id="rId2"/>
    <p:sldLayoutId id="2147483670" r:id="rId3"/>
    <p:sldLayoutId id="2147483652" r:id="rId4"/>
    <p:sldLayoutId id="2147483671" r:id="rId5"/>
    <p:sldLayoutId id="2147483655" r:id="rId6"/>
    <p:sldLayoutId id="2147483662" r:id="rId7"/>
    <p:sldLayoutId id="2147483663" r:id="rId8"/>
    <p:sldLayoutId id="2147483665" r:id="rId9"/>
    <p:sldLayoutId id="2147483666" r:id="rId10"/>
    <p:sldLayoutId id="2147483667" r:id="rId11"/>
    <p:sldLayoutId id="2147483664" r:id="rId12"/>
    <p:sldLayoutId id="2147483668" r:id="rId13"/>
    <p:sldLayoutId id="2147483669" r:id="rId14"/>
    <p:sldLayoutId id="2147483673" r:id="rId15"/>
    <p:sldLayoutId id="2147483656" r:id="rId16"/>
    <p:sldLayoutId id="2147483674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sz="3600" dirty="0" smtClean="0">
                <a:ea typeface="맑은 고딕" pitchFamily="50" charset="-127"/>
              </a:rPr>
              <a:t>DIGITAL BUSINESS</a:t>
            </a:r>
          </a:p>
          <a:p>
            <a:r>
              <a:rPr lang="id-ID" altLang="ko-KR" sz="3600" dirty="0" smtClean="0">
                <a:ea typeface="맑은 고딕" pitchFamily="50" charset="-127"/>
              </a:rPr>
              <a:t>STUDY PROGRAM</a:t>
            </a:r>
            <a:endParaRPr lang="en-US" altLang="ko-KR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3851772" y="3071816"/>
            <a:ext cx="5292080" cy="500066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id-ID" altLang="ko-KR" b="1" dirty="0" smtClean="0"/>
              <a:t>Trufi Murdiani, S.T., M.A.</a:t>
            </a:r>
            <a:r>
              <a:rPr lang="en-US" altLang="ko-KR" b="1" dirty="0" smtClean="0"/>
              <a:t> </a:t>
            </a:r>
            <a:endParaRPr lang="en-US" altLang="ko-KR" b="1" dirty="0"/>
          </a:p>
          <a:p>
            <a:pPr>
              <a:spcBef>
                <a:spcPts val="0"/>
              </a:spcBef>
              <a:defRPr/>
            </a:pPr>
            <a:r>
              <a:rPr lang="id-ID" altLang="ko-KR" b="1" dirty="0" smtClean="0"/>
              <a:t>Lecturer</a:t>
            </a:r>
            <a:endParaRPr lang="en-US" altLang="ko-KR" dirty="0"/>
          </a:p>
        </p:txBody>
      </p:sp>
      <p:pic>
        <p:nvPicPr>
          <p:cNvPr id="6" name="Picture 5" descr="Logo_Darmajaya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1290" y="285734"/>
            <a:ext cx="2566990" cy="6528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718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3286131"/>
            <a:ext cx="9144000" cy="571504"/>
          </a:xfrm>
        </p:spPr>
        <p:txBody>
          <a:bodyPr/>
          <a:lstStyle/>
          <a:p>
            <a:r>
              <a:rPr lang="en-US" altLang="ko-KR" sz="3600" dirty="0"/>
              <a:t>Thank you</a:t>
            </a:r>
            <a:endParaRPr lang="ko-KR" alt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148" y="4122018"/>
            <a:ext cx="9144000" cy="592872"/>
          </a:xfrm>
        </p:spPr>
        <p:txBody>
          <a:bodyPr/>
          <a:lstStyle/>
          <a:p>
            <a:pPr lvl="0" algn="l"/>
            <a:r>
              <a:rPr lang="id-ID" altLang="ko-KR" dirty="0" smtClean="0"/>
              <a:t>         @murdiani06                     Trufy Murdiani                </a:t>
            </a:r>
            <a:r>
              <a:rPr lang="id-ID" altLang="ko-KR" dirty="0" smtClean="0"/>
              <a:t>    Trufi </a:t>
            </a:r>
            <a:r>
              <a:rPr lang="id-ID" altLang="ko-KR" dirty="0" smtClean="0"/>
              <a:t>Murdiani                 </a:t>
            </a:r>
            <a:r>
              <a:rPr lang="id-ID" altLang="ko-KR" dirty="0" smtClean="0"/>
              <a:t>missmurdian1@gmail.com</a:t>
            </a:r>
            <a:endParaRPr lang="en-US" altLang="ko-KR" dirty="0"/>
          </a:p>
        </p:txBody>
      </p:sp>
      <p:pic>
        <p:nvPicPr>
          <p:cNvPr id="4" name="Picture 3" descr="logo I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520" y="4357700"/>
            <a:ext cx="143514" cy="142876"/>
          </a:xfrm>
          <a:prstGeom prst="rect">
            <a:avLst/>
          </a:prstGeom>
        </p:spPr>
      </p:pic>
      <p:pic>
        <p:nvPicPr>
          <p:cNvPr id="5" name="Picture 4" descr="logo F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28860" y="4357710"/>
            <a:ext cx="142866" cy="142866"/>
          </a:xfrm>
          <a:prstGeom prst="rect">
            <a:avLst/>
          </a:prstGeom>
        </p:spPr>
      </p:pic>
      <p:pic>
        <p:nvPicPr>
          <p:cNvPr id="7" name="Picture 6" descr="email ok.jpe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4394558"/>
            <a:ext cx="142876" cy="106017"/>
          </a:xfrm>
          <a:prstGeom prst="rect">
            <a:avLst/>
          </a:prstGeom>
        </p:spPr>
      </p:pic>
      <p:pic>
        <p:nvPicPr>
          <p:cNvPr id="8" name="Picture 7" descr="YT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95807" y="4357700"/>
            <a:ext cx="219069" cy="152712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0" y="4284674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0" y="4572014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145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d-ID" altLang="ko-KR" dirty="0" smtClean="0"/>
              <a:t>Curriculum Vitae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endParaRPr lang="en-US" altLang="ko-KR" dirty="0"/>
          </a:p>
        </p:txBody>
      </p:sp>
    </p:spTree>
    <p:extLst>
      <p:ext uri="{BB962C8B-B14F-4D97-AF65-F5344CB8AC3E}">
        <p14:creationId xmlns="" xmlns:p14="http://schemas.microsoft.com/office/powerpoint/2010/main" val="310123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2555808" y="-571522"/>
            <a:ext cx="6588224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3600" dirty="0">
              <a:cs typeface="Arial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131872" y="364582"/>
            <a:ext cx="5256584" cy="720000"/>
            <a:chOff x="3131840" y="1491630"/>
            <a:chExt cx="5256584" cy="576064"/>
          </a:xfrm>
        </p:grpSpPr>
        <p:sp>
          <p:nvSpPr>
            <p:cNvPr id="2" name="Rectangle 1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Right Triangle 4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126117" y="1252681"/>
            <a:ext cx="5256584" cy="720000"/>
            <a:chOff x="3131840" y="1491630"/>
            <a:chExt cx="5256584" cy="576064"/>
          </a:xfrm>
        </p:grpSpPr>
        <p:sp>
          <p:nvSpPr>
            <p:cNvPr id="18" name="Rectangle 17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Right Triangle 18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120362" y="2140780"/>
            <a:ext cx="5256584" cy="720000"/>
            <a:chOff x="3131840" y="1491630"/>
            <a:chExt cx="5256584" cy="576064"/>
          </a:xfrm>
        </p:grpSpPr>
        <p:sp>
          <p:nvSpPr>
            <p:cNvPr id="21" name="Rectangle 20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" name="Right Triangle 21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114607" y="3028878"/>
            <a:ext cx="5256584" cy="720000"/>
            <a:chOff x="3131840" y="1491630"/>
            <a:chExt cx="5256584" cy="576064"/>
          </a:xfrm>
        </p:grpSpPr>
        <p:sp>
          <p:nvSpPr>
            <p:cNvPr id="24" name="Rectangle 23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" name="Right Triangle 24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3131872" y="364582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20362" y="1252681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08852" y="2140780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97342" y="3028879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851872" y="571486"/>
            <a:ext cx="4392568" cy="419962"/>
            <a:chOff x="3851840" y="1435656"/>
            <a:chExt cx="4392568" cy="466816"/>
          </a:xfrm>
        </p:grpSpPr>
        <p:sp>
          <p:nvSpPr>
            <p:cNvPr id="30" name="TextBox 29"/>
            <p:cNvSpPr txBox="1"/>
            <p:nvPr/>
          </p:nvSpPr>
          <p:spPr>
            <a:xfrm>
              <a:off x="3851840" y="1435656"/>
              <a:ext cx="4392567" cy="3421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Basic Informations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851872" y="1500180"/>
            <a:ext cx="4392568" cy="385573"/>
            <a:chOff x="3851840" y="1516899"/>
            <a:chExt cx="4392568" cy="385573"/>
          </a:xfrm>
        </p:grpSpPr>
        <p:sp>
          <p:nvSpPr>
            <p:cNvPr id="37" name="TextBox 36"/>
            <p:cNvSpPr txBox="1"/>
            <p:nvPr/>
          </p:nvSpPr>
          <p:spPr>
            <a:xfrm>
              <a:off x="3851840" y="1516899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400" b="1" dirty="0" smtClean="0"/>
                <a:t>Educations 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851872" y="2357436"/>
            <a:ext cx="4392568" cy="422622"/>
            <a:chOff x="3851840" y="1479850"/>
            <a:chExt cx="4392568" cy="422622"/>
          </a:xfrm>
        </p:grpSpPr>
        <p:sp>
          <p:nvSpPr>
            <p:cNvPr id="40" name="TextBox 39"/>
            <p:cNvSpPr txBox="1"/>
            <p:nvPr/>
          </p:nvSpPr>
          <p:spPr>
            <a:xfrm>
              <a:off x="3851840" y="1479850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Training and Workshops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851872" y="3214692"/>
            <a:ext cx="4392568" cy="459671"/>
            <a:chOff x="3851840" y="1442801"/>
            <a:chExt cx="4392568" cy="459671"/>
          </a:xfrm>
        </p:grpSpPr>
        <p:sp>
          <p:nvSpPr>
            <p:cNvPr id="43" name="TextBox 42"/>
            <p:cNvSpPr txBox="1"/>
            <p:nvPr/>
          </p:nvSpPr>
          <p:spPr>
            <a:xfrm>
              <a:off x="3851840" y="1442801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Achievements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101630" y="3941122"/>
            <a:ext cx="5256584" cy="720000"/>
            <a:chOff x="3131840" y="1491630"/>
            <a:chExt cx="5256584" cy="576064"/>
          </a:xfrm>
        </p:grpSpPr>
        <p:sp>
          <p:nvSpPr>
            <p:cNvPr id="33" name="Rectangle 32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4" name="Right Triangle 33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143272" y="394674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id-ID" altLang="ko-KR" b="1" dirty="0" smtClean="0">
                <a:solidFill>
                  <a:schemeClr val="bg1"/>
                </a:solidFill>
                <a:cs typeface="Arial" pitchFamily="34" charset="0"/>
              </a:rPr>
              <a:t>5</a:t>
            </a:r>
            <a:endParaRPr lang="ko-KR" altLang="en-US" b="1" dirty="0" smtClean="0">
              <a:solidFill>
                <a:schemeClr val="bg1"/>
              </a:solidFill>
              <a:cs typeface="Arial" pitchFamily="34" charset="0"/>
            </a:endParaRPr>
          </a:p>
          <a:p>
            <a:endParaRPr lang="id-ID" dirty="0"/>
          </a:p>
        </p:txBody>
      </p:sp>
      <p:sp>
        <p:nvSpPr>
          <p:cNvPr id="45" name="TextBox 44"/>
          <p:cNvSpPr txBox="1"/>
          <p:nvPr/>
        </p:nvSpPr>
        <p:spPr>
          <a:xfrm>
            <a:off x="3857620" y="4143386"/>
            <a:ext cx="27146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400" b="1" dirty="0" smtClean="0"/>
              <a:t>Personal Interests</a:t>
            </a:r>
            <a:endParaRPr lang="id-ID" sz="1400" b="1" dirty="0"/>
          </a:p>
        </p:txBody>
      </p:sp>
    </p:spTree>
    <p:extLst>
      <p:ext uri="{BB962C8B-B14F-4D97-AF65-F5344CB8AC3E}">
        <p14:creationId xmlns="" xmlns:p14="http://schemas.microsoft.com/office/powerpoint/2010/main" val="109505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500048"/>
            <a:ext cx="9144000" cy="428628"/>
          </a:xfrm>
        </p:spPr>
        <p:txBody>
          <a:bodyPr/>
          <a:lstStyle/>
          <a:p>
            <a:r>
              <a:rPr lang="id-ID" altLang="ko-KR" dirty="0" smtClean="0"/>
              <a:t>Trufi Murdiani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1071552"/>
            <a:ext cx="9144000" cy="642942"/>
          </a:xfrm>
        </p:spPr>
        <p:txBody>
          <a:bodyPr/>
          <a:lstStyle/>
          <a:p>
            <a:pPr lvl="0"/>
            <a:r>
              <a:rPr lang="id-ID" altLang="ko-KR" b="1" dirty="0" smtClean="0"/>
              <a:t>Bekasi, June 25, 1975</a:t>
            </a:r>
          </a:p>
          <a:p>
            <a:r>
              <a:rPr lang="id-ID" dirty="0" smtClean="0"/>
              <a:t>Lecturer at Digital Business Study Program, IIB Darmajaya</a:t>
            </a:r>
          </a:p>
          <a:p>
            <a:pPr lvl="0"/>
            <a:endParaRPr lang="en-US" altLang="ko-KR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75656" y="1857370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When it is obvious that the goals cannot be reached, don’t adjust the goals, adjust the action steps.  (Confusius 551-497 BC)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1214428"/>
            <a:ext cx="74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9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7452317" y="1377178"/>
            <a:ext cx="74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9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3433" y="4447356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Basics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10" name="Picture 9" descr="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900000">
            <a:off x="3896142" y="2701282"/>
            <a:ext cx="1351011" cy="14015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672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357172"/>
            <a:ext cx="9144000" cy="500066"/>
          </a:xfrm>
        </p:spPr>
        <p:txBody>
          <a:bodyPr/>
          <a:lstStyle/>
          <a:p>
            <a:r>
              <a:rPr lang="id-ID" dirty="0" smtClean="0"/>
              <a:t>Former Experiences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1142990"/>
            <a:ext cx="9144000" cy="1428760"/>
          </a:xfrm>
        </p:spPr>
        <p:txBody>
          <a:bodyPr/>
          <a:lstStyle/>
          <a:p>
            <a:endParaRPr lang="id-ID" sz="1600" dirty="0" smtClean="0"/>
          </a:p>
          <a:p>
            <a:endParaRPr lang="id-ID" sz="1600" dirty="0" smtClean="0"/>
          </a:p>
          <a:p>
            <a:r>
              <a:rPr lang="id-ID" sz="1600" b="1" dirty="0" smtClean="0">
                <a:sym typeface="Wingdings 2"/>
              </a:rPr>
              <a:t> </a:t>
            </a:r>
            <a:r>
              <a:rPr lang="id-ID" sz="1600" dirty="0" smtClean="0"/>
              <a:t>Managing Editor of Lampung Ekspres Daily Newspaper</a:t>
            </a:r>
          </a:p>
          <a:p>
            <a:r>
              <a:rPr lang="id-ID" sz="1600" b="1" dirty="0" smtClean="0">
                <a:sym typeface="Wingdings 2"/>
              </a:rPr>
              <a:t> </a:t>
            </a:r>
            <a:r>
              <a:rPr lang="id-ID" sz="1600" dirty="0" smtClean="0"/>
              <a:t>Managing Editor of Radar Tanggamus Newspaper from Radar Lampung Group </a:t>
            </a:r>
          </a:p>
          <a:p>
            <a:r>
              <a:rPr lang="id-ID" sz="1600" b="1" dirty="0" smtClean="0">
                <a:sym typeface="Wingdings 2"/>
              </a:rPr>
              <a:t></a:t>
            </a:r>
            <a:r>
              <a:rPr lang="id-ID" sz="1600" dirty="0" smtClean="0">
                <a:sym typeface="Wingdings 2"/>
              </a:rPr>
              <a:t> </a:t>
            </a:r>
            <a:r>
              <a:rPr lang="id-ID" sz="1600" dirty="0" smtClean="0"/>
              <a:t>Editor on Economic and Business of Radar Lampung Daily Newspaper</a:t>
            </a:r>
          </a:p>
          <a:p>
            <a:r>
              <a:rPr lang="id-ID" sz="1600" b="1" dirty="0" smtClean="0">
                <a:sym typeface="Wingdings 2"/>
              </a:rPr>
              <a:t></a:t>
            </a:r>
            <a:r>
              <a:rPr lang="id-ID" sz="1600" dirty="0" smtClean="0">
                <a:sym typeface="Wingdings 2"/>
              </a:rPr>
              <a:t> </a:t>
            </a:r>
            <a:r>
              <a:rPr lang="id-ID" sz="1600" dirty="0" smtClean="0"/>
              <a:t>Senior Editor of Teknokra, </a:t>
            </a:r>
            <a:r>
              <a:rPr lang="id-ID" sz="1600" smtClean="0"/>
              <a:t>Unila </a:t>
            </a:r>
            <a:r>
              <a:rPr lang="id-ID" sz="1600" smtClean="0"/>
              <a:t>Students </a:t>
            </a:r>
            <a:r>
              <a:rPr lang="id-ID" sz="1600" dirty="0" smtClean="0"/>
              <a:t>Monthly Bulletin</a:t>
            </a:r>
          </a:p>
          <a:p>
            <a:r>
              <a:rPr lang="id-ID" sz="1600" b="1" dirty="0" smtClean="0">
                <a:sym typeface="Wingdings 2"/>
              </a:rPr>
              <a:t></a:t>
            </a:r>
            <a:r>
              <a:rPr lang="id-ID" sz="1600" dirty="0" smtClean="0">
                <a:sym typeface="Wingdings 2"/>
              </a:rPr>
              <a:t> </a:t>
            </a:r>
            <a:r>
              <a:rPr lang="id-ID" sz="1600" dirty="0" smtClean="0"/>
              <a:t>Director of Gajah Sakti Polytechnic, Metro </a:t>
            </a:r>
          </a:p>
          <a:p>
            <a:r>
              <a:rPr lang="id-ID" sz="1600" b="1" dirty="0" smtClean="0">
                <a:sym typeface="Wingdings 2"/>
              </a:rPr>
              <a:t> </a:t>
            </a:r>
            <a:r>
              <a:rPr lang="id-ID" sz="1600" dirty="0" smtClean="0"/>
              <a:t>Editor in Chief of Prasetiya Mandiri Campus Magazine</a:t>
            </a:r>
          </a:p>
          <a:p>
            <a:r>
              <a:rPr lang="id-ID" sz="1600" dirty="0" smtClean="0"/>
              <a:t>  </a:t>
            </a:r>
          </a:p>
          <a:p>
            <a:endParaRPr lang="id-ID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872859" y="200038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Rectangle 24"/>
          <p:cNvSpPr/>
          <p:nvPr/>
        </p:nvSpPr>
        <p:spPr>
          <a:xfrm>
            <a:off x="4872859" y="2783254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25"/>
          <p:cNvSpPr/>
          <p:nvPr/>
        </p:nvSpPr>
        <p:spPr>
          <a:xfrm>
            <a:off x="4872859" y="3569072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214296"/>
            <a:ext cx="9144000" cy="785818"/>
          </a:xfrm>
        </p:spPr>
        <p:txBody>
          <a:bodyPr/>
          <a:lstStyle/>
          <a:p>
            <a:r>
              <a:rPr lang="id-ID" dirty="0" smtClean="0"/>
              <a:t>Educations</a:t>
            </a:r>
            <a:endParaRPr lang="ko-KR" altLang="en-US" dirty="0"/>
          </a:p>
        </p:txBody>
      </p:sp>
      <p:grpSp>
        <p:nvGrpSpPr>
          <p:cNvPr id="4" name="Group 14"/>
          <p:cNvGrpSpPr/>
          <p:nvPr/>
        </p:nvGrpSpPr>
        <p:grpSpPr>
          <a:xfrm>
            <a:off x="4058860" y="857239"/>
            <a:ext cx="1052368" cy="4000528"/>
            <a:chOff x="4058860" y="987781"/>
            <a:chExt cx="1052368" cy="3696329"/>
          </a:xfrm>
        </p:grpSpPr>
        <p:sp>
          <p:nvSpPr>
            <p:cNvPr id="6" name="Rectangle 8"/>
            <p:cNvSpPr/>
            <p:nvPr/>
          </p:nvSpPr>
          <p:spPr>
            <a:xfrm rot="36931">
              <a:off x="4276045" y="3801165"/>
              <a:ext cx="592195" cy="863021"/>
            </a:xfrm>
            <a:custGeom>
              <a:avLst/>
              <a:gdLst/>
              <a:ahLst/>
              <a:cxnLst/>
              <a:rect l="l" t="t" r="r" b="b"/>
              <a:pathLst>
                <a:path w="1802378" h="1800199">
                  <a:moveTo>
                    <a:pt x="0" y="0"/>
                  </a:moveTo>
                  <a:lnTo>
                    <a:pt x="1802378" y="0"/>
                  </a:lnTo>
                  <a:lnTo>
                    <a:pt x="1802378" y="289727"/>
                  </a:lnTo>
                  <a:lnTo>
                    <a:pt x="1801366" y="289727"/>
                  </a:lnTo>
                  <a:lnTo>
                    <a:pt x="901188" y="1800199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0000"/>
                    <a:lumOff val="30000"/>
                  </a:schemeClr>
                </a:gs>
                <a:gs pos="100000">
                  <a:schemeClr val="accent2">
                    <a:lumMod val="70000"/>
                    <a:lumOff val="3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Rectangle 8"/>
            <p:cNvSpPr/>
            <p:nvPr/>
          </p:nvSpPr>
          <p:spPr>
            <a:xfrm>
              <a:off x="4468857" y="3793500"/>
              <a:ext cx="200342" cy="872829"/>
            </a:xfrm>
            <a:custGeom>
              <a:avLst/>
              <a:gdLst>
                <a:gd name="connsiteX0" fmla="*/ 0 w 1359043"/>
                <a:gd name="connsiteY0" fmla="*/ 0 h 1813992"/>
                <a:gd name="connsiteX1" fmla="*/ 1359043 w 1359043"/>
                <a:gd name="connsiteY1" fmla="*/ 0 h 1813992"/>
                <a:gd name="connsiteX2" fmla="*/ 1359043 w 1359043"/>
                <a:gd name="connsiteY2" fmla="*/ 212596 h 1813992"/>
                <a:gd name="connsiteX3" fmla="*/ 806822 w 1359043"/>
                <a:gd name="connsiteY3" fmla="*/ 1813992 h 1813992"/>
                <a:gd name="connsiteX4" fmla="*/ 1012 w 1359043"/>
                <a:gd name="connsiteY4" fmla="*/ 289727 h 1813992"/>
                <a:gd name="connsiteX5" fmla="*/ 0 w 1359043"/>
                <a:gd name="connsiteY5" fmla="*/ 289727 h 1813992"/>
                <a:gd name="connsiteX6" fmla="*/ 0 w 1359043"/>
                <a:gd name="connsiteY6" fmla="*/ 288030 h 1813992"/>
                <a:gd name="connsiteX7" fmla="*/ 0 w 1359043"/>
                <a:gd name="connsiteY7" fmla="*/ 0 h 1813992"/>
                <a:gd name="connsiteX0" fmla="*/ 0 w 1359043"/>
                <a:gd name="connsiteY0" fmla="*/ 0 h 1820658"/>
                <a:gd name="connsiteX1" fmla="*/ 1359043 w 1359043"/>
                <a:gd name="connsiteY1" fmla="*/ 0 h 1820658"/>
                <a:gd name="connsiteX2" fmla="*/ 1359043 w 1359043"/>
                <a:gd name="connsiteY2" fmla="*/ 212596 h 1820658"/>
                <a:gd name="connsiteX3" fmla="*/ 720119 w 1359043"/>
                <a:gd name="connsiteY3" fmla="*/ 1820658 h 1820658"/>
                <a:gd name="connsiteX4" fmla="*/ 1012 w 1359043"/>
                <a:gd name="connsiteY4" fmla="*/ 289727 h 1820658"/>
                <a:gd name="connsiteX5" fmla="*/ 0 w 1359043"/>
                <a:gd name="connsiteY5" fmla="*/ 289727 h 1820658"/>
                <a:gd name="connsiteX6" fmla="*/ 0 w 1359043"/>
                <a:gd name="connsiteY6" fmla="*/ 288030 h 1820658"/>
                <a:gd name="connsiteX7" fmla="*/ 0 w 1359043"/>
                <a:gd name="connsiteY7" fmla="*/ 0 h 182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9043" h="1820658">
                  <a:moveTo>
                    <a:pt x="0" y="0"/>
                  </a:moveTo>
                  <a:lnTo>
                    <a:pt x="1359043" y="0"/>
                  </a:lnTo>
                  <a:lnTo>
                    <a:pt x="1359043" y="212596"/>
                  </a:lnTo>
                  <a:lnTo>
                    <a:pt x="720119" y="1820658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50000"/>
                    <a:lumOff val="50000"/>
                  </a:schemeClr>
                </a:gs>
                <a:gs pos="100000">
                  <a:schemeClr val="accent2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2"/>
            <p:cNvSpPr/>
            <p:nvPr/>
          </p:nvSpPr>
          <p:spPr>
            <a:xfrm>
              <a:off x="4291066" y="1891296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0" y="0"/>
                  </a:moveTo>
                  <a:lnTo>
                    <a:pt x="99616" y="0"/>
                  </a:lnTo>
                  <a:lnTo>
                    <a:pt x="196906" y="63491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2"/>
            <p:cNvSpPr/>
            <p:nvPr/>
          </p:nvSpPr>
          <p:spPr>
            <a:xfrm>
              <a:off x="4486591" y="1953886"/>
              <a:ext cx="196906" cy="1950905"/>
            </a:xfrm>
            <a:custGeom>
              <a:avLst/>
              <a:gdLst/>
              <a:ahLst/>
              <a:cxnLst/>
              <a:rect l="l" t="t" r="r" b="b"/>
              <a:pathLst>
                <a:path w="196906" h="1950905">
                  <a:moveTo>
                    <a:pt x="0" y="0"/>
                  </a:moveTo>
                  <a:lnTo>
                    <a:pt x="101941" y="66527"/>
                  </a:lnTo>
                  <a:lnTo>
                    <a:pt x="196906" y="4552"/>
                  </a:lnTo>
                  <a:lnTo>
                    <a:pt x="196906" y="1950905"/>
                  </a:lnTo>
                  <a:lnTo>
                    <a:pt x="193201" y="1950905"/>
                  </a:lnTo>
                  <a:cubicBezTo>
                    <a:pt x="183184" y="1893988"/>
                    <a:pt x="144512" y="1851984"/>
                    <a:pt x="98453" y="1851984"/>
                  </a:cubicBezTo>
                  <a:cubicBezTo>
                    <a:pt x="52394" y="1851984"/>
                    <a:pt x="13723" y="1893988"/>
                    <a:pt x="3706" y="1950905"/>
                  </a:cubicBezTo>
                  <a:lnTo>
                    <a:pt x="0" y="195090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2"/>
            <p:cNvSpPr/>
            <p:nvPr/>
          </p:nvSpPr>
          <p:spPr>
            <a:xfrm>
              <a:off x="4683483" y="1895514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96435" y="0"/>
                  </a:moveTo>
                  <a:lnTo>
                    <a:pt x="196906" y="0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lnTo>
                    <a:pt x="0" y="629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Isosceles Triangle 10"/>
            <p:cNvSpPr/>
            <p:nvPr/>
          </p:nvSpPr>
          <p:spPr>
            <a:xfrm rot="10800000">
              <a:off x="4468813" y="4423239"/>
              <a:ext cx="196906" cy="260871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Parallelogram 15"/>
            <p:cNvSpPr/>
            <p:nvPr/>
          </p:nvSpPr>
          <p:spPr>
            <a:xfrm rot="16200000">
              <a:off x="4098945" y="947696"/>
              <a:ext cx="972197" cy="1052368"/>
            </a:xfrm>
            <a:custGeom>
              <a:avLst/>
              <a:gdLst/>
              <a:ahLst/>
              <a:cxnLst/>
              <a:rect l="l" t="t" r="r" b="b"/>
              <a:pathLst>
                <a:path w="2993176" h="3240001">
                  <a:moveTo>
                    <a:pt x="1299907" y="647892"/>
                  </a:moveTo>
                  <a:lnTo>
                    <a:pt x="665509" y="1620000"/>
                  </a:lnTo>
                  <a:lnTo>
                    <a:pt x="1299907" y="2592108"/>
                  </a:lnTo>
                  <a:lnTo>
                    <a:pt x="634398" y="2592108"/>
                  </a:lnTo>
                  <a:lnTo>
                    <a:pt x="0" y="1620000"/>
                  </a:lnTo>
                  <a:lnTo>
                    <a:pt x="634398" y="647892"/>
                  </a:lnTo>
                  <a:close/>
                  <a:moveTo>
                    <a:pt x="2993176" y="1620001"/>
                  </a:moveTo>
                  <a:lnTo>
                    <a:pt x="1913056" y="3240001"/>
                  </a:lnTo>
                  <a:lnTo>
                    <a:pt x="1782206" y="3043749"/>
                  </a:lnTo>
                  <a:lnTo>
                    <a:pt x="1110064" y="3043749"/>
                  </a:lnTo>
                  <a:cubicBezTo>
                    <a:pt x="1089036" y="3096599"/>
                    <a:pt x="1037333" y="3133759"/>
                    <a:pt x="976952" y="3133759"/>
                  </a:cubicBezTo>
                  <a:cubicBezTo>
                    <a:pt x="923853" y="3133759"/>
                    <a:pt x="877466" y="3105022"/>
                    <a:pt x="854540" y="3061058"/>
                  </a:cubicBezTo>
                  <a:lnTo>
                    <a:pt x="302383" y="3169763"/>
                  </a:lnTo>
                  <a:lnTo>
                    <a:pt x="302383" y="2809723"/>
                  </a:lnTo>
                  <a:lnTo>
                    <a:pt x="854540" y="2918427"/>
                  </a:lnTo>
                  <a:cubicBezTo>
                    <a:pt x="877466" y="2874463"/>
                    <a:pt x="923853" y="2845727"/>
                    <a:pt x="976952" y="2845727"/>
                  </a:cubicBezTo>
                  <a:cubicBezTo>
                    <a:pt x="1037333" y="2845727"/>
                    <a:pt x="1089036" y="2882887"/>
                    <a:pt x="1110064" y="2935737"/>
                  </a:cubicBezTo>
                  <a:lnTo>
                    <a:pt x="1710190" y="2935737"/>
                  </a:lnTo>
                  <a:lnTo>
                    <a:pt x="832936" y="1620001"/>
                  </a:lnTo>
                  <a:lnTo>
                    <a:pt x="1913056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683569" y="2013823"/>
            <a:ext cx="3602680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ectangle 21"/>
          <p:cNvSpPr/>
          <p:nvPr/>
        </p:nvSpPr>
        <p:spPr>
          <a:xfrm>
            <a:off x="683569" y="2752113"/>
            <a:ext cx="3602680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22"/>
          <p:cNvSpPr/>
          <p:nvPr/>
        </p:nvSpPr>
        <p:spPr>
          <a:xfrm>
            <a:off x="683569" y="3490403"/>
            <a:ext cx="3602680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81675" y="202649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2009 | Short Course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81675" y="2786064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2008 | Short Course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81675" y="3571882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2008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91680" y="2045722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2012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91680" y="2762327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2004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91680" y="354284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altLang="ko-KR" sz="1400" b="1" dirty="0" smtClean="0">
                <a:solidFill>
                  <a:schemeClr val="bg1"/>
                </a:solidFill>
                <a:cs typeface="Arial" pitchFamily="34" charset="0"/>
              </a:rPr>
              <a:t>1999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00628" y="2357436"/>
            <a:ext cx="43577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100" dirty="0" smtClean="0"/>
              <a:t>Reporting On Regional  Integration In South East Asia History,      IIInstitutions and Policies of ASEAN | Bangkok &amp; Hua Hin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11228" y="3143254"/>
            <a:ext cx="4032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Economic and Financial Reporting</a:t>
            </a:r>
            <a:r>
              <a:rPr lang="id-ID" sz="1200" dirty="0" smtClean="0"/>
              <a:t> | Berlin | </a:t>
            </a:r>
          </a:p>
          <a:p>
            <a:r>
              <a:rPr lang="id-ID" sz="1200" dirty="0" smtClean="0"/>
              <a:t>Fully scholarship by InWEnt from DAAD Germany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11228" y="3929072"/>
            <a:ext cx="3277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Conflict Conscious Journalism Training</a:t>
            </a:r>
            <a:r>
              <a:rPr lang="id-ID" sz="1200" dirty="0" smtClean="0"/>
              <a:t> by AJI Indonesia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86278" y="2407529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/>
              <a:t>Master of Arts |  Ateneo de Manila University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6278" y="3164168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/>
              <a:t>Bachelor in Civil Engineering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6278" y="3920807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/>
              <a:t>Diploma in Civil Engineering | Unila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857356" y="164305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 smtClean="0"/>
              <a:t>  </a:t>
            </a:r>
            <a:r>
              <a:rPr lang="id-ID" sz="1600" dirty="0" smtClean="0"/>
              <a:t>Formal </a:t>
            </a:r>
            <a:endParaRPr lang="id-ID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5143504" y="1643056"/>
            <a:ext cx="2714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 smtClean="0"/>
              <a:t>Informal</a:t>
            </a:r>
            <a:endParaRPr lang="id-ID" sz="1600" dirty="0"/>
          </a:p>
        </p:txBody>
      </p:sp>
    </p:spTree>
    <p:extLst>
      <p:ext uri="{BB962C8B-B14F-4D97-AF65-F5344CB8AC3E}">
        <p14:creationId xmlns="" xmlns:p14="http://schemas.microsoft.com/office/powerpoint/2010/main" val="14622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571486"/>
            <a:ext cx="9144000" cy="357190"/>
          </a:xfrm>
        </p:spPr>
        <p:txBody>
          <a:bodyPr/>
          <a:lstStyle/>
          <a:p>
            <a:r>
              <a:rPr lang="en-US" altLang="ko-KR" dirty="0" smtClean="0"/>
              <a:t>T</a:t>
            </a:r>
            <a:r>
              <a:rPr lang="id-ID" altLang="ko-KR" dirty="0" smtClean="0"/>
              <a:t>ra</a:t>
            </a:r>
            <a:r>
              <a:rPr lang="en-US" altLang="ko-KR" dirty="0" err="1" smtClean="0"/>
              <a:t>i</a:t>
            </a:r>
            <a:r>
              <a:rPr lang="id-ID" altLang="ko-KR" dirty="0" smtClean="0"/>
              <a:t>ning and Workshops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500048"/>
            <a:ext cx="9144000" cy="714380"/>
          </a:xfrm>
        </p:spPr>
        <p:txBody>
          <a:bodyPr/>
          <a:lstStyle/>
          <a:p>
            <a:pPr lvl="0"/>
            <a:endParaRPr lang="en-US" altLang="ko-KR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69055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0526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accent1"/>
                </a:solidFill>
                <a:cs typeface="Arial" pitchFamily="34" charset="0"/>
              </a:rPr>
              <a:t>201</a:t>
            </a:r>
            <a:r>
              <a:rPr lang="id-ID" altLang="ko-KR" sz="2400" b="1" dirty="0" smtClean="0">
                <a:solidFill>
                  <a:schemeClr val="accent1"/>
                </a:solidFill>
                <a:cs typeface="Arial" pitchFamily="34" charset="0"/>
              </a:rPr>
              <a:t>6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51997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13792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/>
        </p:nvSpPr>
        <p:spPr>
          <a:xfrm>
            <a:off x="3355263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/>
        </p:nvSpPr>
        <p:spPr>
          <a:xfrm>
            <a:off x="4996734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/>
        </p:nvSpPr>
        <p:spPr>
          <a:xfrm>
            <a:off x="6638205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57158" y="3195125"/>
            <a:ext cx="2000264" cy="1305451"/>
            <a:chOff x="357158" y="2818111"/>
            <a:chExt cx="2000264" cy="1305451"/>
          </a:xfrm>
        </p:grpSpPr>
        <p:sp>
          <p:nvSpPr>
            <p:cNvPr id="15" name="TextBox 14"/>
            <p:cNvSpPr txBox="1"/>
            <p:nvPr/>
          </p:nvSpPr>
          <p:spPr>
            <a:xfrm>
              <a:off x="357158" y="2818111"/>
              <a:ext cx="200026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200" dirty="0" smtClean="0"/>
                <a:t> International Conference on Information Technology and Business, held by </a:t>
              </a:r>
            </a:p>
            <a:p>
              <a:pPr algn="ctr"/>
              <a:r>
                <a:rPr lang="id-ID" sz="1200" dirty="0" smtClean="0"/>
                <a:t>LP4M IIB Darmajaya </a:t>
              </a:r>
            </a:p>
            <a:p>
              <a:pPr algn="ctr"/>
              <a:r>
                <a:rPr lang="id-ID" sz="1200" dirty="0" smtClean="0"/>
                <a:t>in Lampung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21670" y="3943562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000233" y="1357304"/>
            <a:ext cx="1857388" cy="1229977"/>
            <a:chOff x="2000233" y="993410"/>
            <a:chExt cx="1857388" cy="1229977"/>
          </a:xfrm>
        </p:grpSpPr>
        <p:sp>
          <p:nvSpPr>
            <p:cNvPr id="16" name="TextBox 15"/>
            <p:cNvSpPr txBox="1"/>
            <p:nvPr/>
          </p:nvSpPr>
          <p:spPr>
            <a:xfrm>
              <a:off x="2000233" y="1207724"/>
              <a:ext cx="185738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200" dirty="0" smtClean="0"/>
                <a:t>International Conference on ASEAN-EU Science, Technology and</a:t>
              </a:r>
            </a:p>
            <a:p>
              <a:pPr algn="ctr"/>
              <a:r>
                <a:rPr lang="id-ID" sz="1200" dirty="0" smtClean="0"/>
                <a:t> Innovations in Hanoi, </a:t>
              </a:r>
            </a:p>
            <a:p>
              <a:pPr algn="ctr"/>
              <a:r>
                <a:rPr lang="id-ID" sz="1200" dirty="0" smtClean="0"/>
                <a:t>Vietnam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63141" y="993410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500430" y="3143254"/>
            <a:ext cx="2214578" cy="1357322"/>
            <a:chOff x="285746" y="2709622"/>
            <a:chExt cx="2214578" cy="1357322"/>
          </a:xfrm>
        </p:grpSpPr>
        <p:sp>
          <p:nvSpPr>
            <p:cNvPr id="21" name="TextBox 20"/>
            <p:cNvSpPr txBox="1"/>
            <p:nvPr/>
          </p:nvSpPr>
          <p:spPr>
            <a:xfrm>
              <a:off x="285746" y="2709622"/>
              <a:ext cx="22145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200" dirty="0" smtClean="0"/>
                <a:t>National Conference on</a:t>
              </a:r>
            </a:p>
            <a:p>
              <a:pPr algn="ctr"/>
              <a:r>
                <a:rPr lang="id-ID" sz="1200" dirty="0" smtClean="0"/>
                <a:t> Applied Science, Engineering Business and Information </a:t>
              </a:r>
            </a:p>
            <a:p>
              <a:pPr algn="ctr"/>
              <a:r>
                <a:rPr lang="id-ID" sz="1200" dirty="0" smtClean="0"/>
                <a:t>Technology in Padang, held </a:t>
              </a:r>
            </a:p>
            <a:p>
              <a:pPr algn="ctr"/>
              <a:r>
                <a:rPr lang="id-ID" sz="1200" dirty="0" smtClean="0"/>
                <a:t>by Universitas Negeri </a:t>
              </a:r>
            </a:p>
            <a:p>
              <a:pPr algn="ctr"/>
              <a:r>
                <a:rPr lang="id-ID" sz="1200" dirty="0" smtClean="0"/>
                <a:t>Padang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21670" y="3886944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357950" y="3214692"/>
            <a:ext cx="27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Digital Marketing Training, held by </a:t>
            </a:r>
          </a:p>
          <a:p>
            <a:pPr algn="ctr"/>
            <a:r>
              <a:rPr lang="id-ID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IIB Darmajaya &amp; Edukasi 4.0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5371126" y="1357304"/>
            <a:ext cx="1734772" cy="1142211"/>
            <a:chOff x="2063141" y="993410"/>
            <a:chExt cx="1734772" cy="1142211"/>
          </a:xfrm>
        </p:grpSpPr>
        <p:sp>
          <p:nvSpPr>
            <p:cNvPr id="28" name="TextBox 27"/>
            <p:cNvSpPr txBox="1"/>
            <p:nvPr/>
          </p:nvSpPr>
          <p:spPr>
            <a:xfrm>
              <a:off x="2063141" y="1304624"/>
              <a:ext cx="17347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200" dirty="0" smtClean="0"/>
                <a:t>Training on CAD: 3D Modelling and Draftingheld by Jurusan Teknik Mesin Unila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63141" y="993410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980632" y="4534890"/>
            <a:ext cx="1734772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00958" y="2714626"/>
            <a:ext cx="928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accent1"/>
                </a:solidFill>
                <a:cs typeface="Arial" pitchFamily="34" charset="0"/>
              </a:rPr>
              <a:t>20</a:t>
            </a:r>
            <a:r>
              <a:rPr lang="id-ID" altLang="ko-KR" sz="2400" b="1" dirty="0" smtClean="0">
                <a:solidFill>
                  <a:schemeClr val="accent1"/>
                </a:solidFill>
                <a:cs typeface="Arial" pitchFamily="34" charset="0"/>
              </a:rPr>
              <a:t>20</a:t>
            </a:r>
            <a:endParaRPr lang="ko-KR" altLang="en-US" sz="2400" b="1" dirty="0" smtClean="0">
              <a:solidFill>
                <a:schemeClr val="accent1"/>
              </a:solidFill>
              <a:cs typeface="Arial" pitchFamily="34" charset="0"/>
            </a:endParaRPr>
          </a:p>
          <a:p>
            <a:endParaRPr lang="id-ID" sz="2400" dirty="0"/>
          </a:p>
        </p:txBody>
      </p:sp>
      <p:sp>
        <p:nvSpPr>
          <p:cNvPr id="33" name="Rectangle 32"/>
          <p:cNvSpPr/>
          <p:nvPr/>
        </p:nvSpPr>
        <p:spPr>
          <a:xfrm>
            <a:off x="7423338" y="3785634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6715140" y="3857634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200" dirty="0" smtClean="0"/>
              <a:t>and some workshops held by </a:t>
            </a:r>
          </a:p>
          <a:p>
            <a:pPr algn="ctr"/>
            <a:r>
              <a:rPr lang="id-ID" sz="1200" dirty="0" smtClean="0"/>
              <a:t>LLDIKTI II Sumbagsel and </a:t>
            </a:r>
          </a:p>
          <a:p>
            <a:pPr algn="ctr"/>
            <a:r>
              <a:rPr lang="id-ID" sz="1200" dirty="0" smtClean="0"/>
              <a:t>other trainings from 2016-2019</a:t>
            </a:r>
            <a:endParaRPr lang="id-ID" sz="1200" dirty="0"/>
          </a:p>
        </p:txBody>
      </p:sp>
    </p:spTree>
    <p:extLst>
      <p:ext uri="{BB962C8B-B14F-4D97-AF65-F5344CB8AC3E}">
        <p14:creationId xmlns="" xmlns:p14="http://schemas.microsoft.com/office/powerpoint/2010/main" val="109036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"/>
          <p:cNvSpPr txBox="1">
            <a:spLocks/>
          </p:cNvSpPr>
          <p:nvPr/>
        </p:nvSpPr>
        <p:spPr>
          <a:xfrm>
            <a:off x="5286380" y="285734"/>
            <a:ext cx="3643338" cy="71438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id-ID" altLang="ko-KR" sz="2700" b="1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Achievements</a:t>
            </a:r>
            <a:endParaRPr lang="en-US" altLang="ko-KR" sz="2700" b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00826" y="1214429"/>
            <a:ext cx="24288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 smtClean="0"/>
              <a:t>Author </a:t>
            </a:r>
            <a:r>
              <a:rPr lang="en-GB" dirty="0" smtClean="0"/>
              <a:t>of two </a:t>
            </a:r>
            <a:endParaRPr lang="id-ID" dirty="0" smtClean="0"/>
          </a:p>
          <a:p>
            <a:pPr algn="r"/>
            <a:r>
              <a:rPr lang="en-GB" dirty="0" smtClean="0"/>
              <a:t>biography books</a:t>
            </a:r>
            <a:r>
              <a:rPr lang="id-ID" dirty="0" smtClean="0"/>
              <a:t>:</a:t>
            </a:r>
          </a:p>
          <a:p>
            <a:pPr algn="r"/>
            <a:r>
              <a:rPr lang="id-ID" sz="1200" dirty="0" smtClean="0"/>
              <a:t> </a:t>
            </a:r>
          </a:p>
          <a:p>
            <a:pPr lvl="0" algn="r"/>
            <a:r>
              <a:rPr lang="id-ID" sz="1200" dirty="0" smtClean="0"/>
              <a:t>1. B</a:t>
            </a:r>
            <a:r>
              <a:rPr lang="en-GB" sz="1200" dirty="0" err="1" smtClean="0"/>
              <a:t>iography</a:t>
            </a:r>
            <a:r>
              <a:rPr lang="id-ID" sz="1200" dirty="0" smtClean="0"/>
              <a:t> of K.H. Arief Mahya</a:t>
            </a:r>
          </a:p>
          <a:p>
            <a:pPr lvl="0" algn="r"/>
            <a:r>
              <a:rPr lang="id-ID" sz="1200" dirty="0" smtClean="0"/>
              <a:t>2. B</a:t>
            </a:r>
            <a:r>
              <a:rPr lang="en-GB" sz="1200" dirty="0" err="1" smtClean="0"/>
              <a:t>iography</a:t>
            </a:r>
            <a:r>
              <a:rPr lang="id-ID" sz="1200" dirty="0" smtClean="0"/>
              <a:t> of Alzier Dianis </a:t>
            </a:r>
          </a:p>
          <a:p>
            <a:pPr lvl="0" algn="r"/>
            <a:r>
              <a:rPr lang="id-ID" sz="1200" dirty="0" smtClean="0"/>
              <a:t>Thabranie</a:t>
            </a:r>
          </a:p>
          <a:p>
            <a:pPr algn="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1500180"/>
            <a:ext cx="57864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Winn</a:t>
            </a:r>
            <a:r>
              <a:rPr lang="id-ID" dirty="0" smtClean="0"/>
              <a:t>er of </a:t>
            </a:r>
            <a:r>
              <a:rPr lang="en-GB" dirty="0" smtClean="0"/>
              <a:t>some writing competition</a:t>
            </a:r>
            <a:r>
              <a:rPr lang="id-ID" dirty="0" smtClean="0"/>
              <a:t>s: </a:t>
            </a:r>
          </a:p>
          <a:p>
            <a:r>
              <a:rPr lang="id-ID" dirty="0" smtClean="0"/>
              <a:t> </a:t>
            </a:r>
          </a:p>
          <a:p>
            <a:r>
              <a:rPr lang="id-ID" dirty="0" smtClean="0"/>
              <a:t>2008: </a:t>
            </a:r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Winner of Honda Writing Competition </a:t>
            </a:r>
            <a:endParaRPr lang="id-ID" dirty="0" smtClean="0"/>
          </a:p>
          <a:p>
            <a:r>
              <a:rPr lang="id-ID" dirty="0" smtClean="0"/>
              <a:t>2006: </a:t>
            </a:r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Hope Winner of </a:t>
            </a:r>
            <a:r>
              <a:rPr lang="en-GB" dirty="0" err="1" smtClean="0"/>
              <a:t>Telkomsel</a:t>
            </a:r>
            <a:r>
              <a:rPr lang="en-GB" dirty="0" smtClean="0"/>
              <a:t> Writing Contest</a:t>
            </a:r>
            <a:r>
              <a:rPr lang="id-ID" dirty="0" smtClean="0"/>
              <a:t> in  </a:t>
            </a:r>
          </a:p>
          <a:p>
            <a:r>
              <a:rPr lang="id-ID" dirty="0" smtClean="0"/>
              <a:t>          Sumbagsel Region </a:t>
            </a:r>
          </a:p>
          <a:p>
            <a:r>
              <a:rPr lang="id-ID" dirty="0" smtClean="0"/>
              <a:t>2004: </a:t>
            </a:r>
            <a:r>
              <a:rPr lang="en-GB" dirty="0" smtClean="0"/>
              <a:t>Best Writer of General Election Reporting </a:t>
            </a:r>
            <a:endParaRPr lang="id-ID" dirty="0" smtClean="0"/>
          </a:p>
          <a:p>
            <a:r>
              <a:rPr lang="id-ID" dirty="0" smtClean="0"/>
              <a:t>2002: </a:t>
            </a:r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Winner of Krakatau Festival Writing Contest </a:t>
            </a:r>
            <a:endParaRPr lang="id-ID" dirty="0" smtClean="0"/>
          </a:p>
          <a:p>
            <a:r>
              <a:rPr lang="id-ID" dirty="0" smtClean="0"/>
              <a:t> </a:t>
            </a:r>
          </a:p>
          <a:p>
            <a:endParaRPr lang="id-ID" dirty="0"/>
          </a:p>
        </p:txBody>
      </p:sp>
      <p:sp>
        <p:nvSpPr>
          <p:cNvPr id="9" name="TextBox 8"/>
          <p:cNvSpPr txBox="1"/>
          <p:nvPr/>
        </p:nvSpPr>
        <p:spPr>
          <a:xfrm>
            <a:off x="6643702" y="3500444"/>
            <a:ext cx="22860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d-ID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gency FB" pitchFamily="34" charset="0"/>
            </a:endParaRPr>
          </a:p>
          <a:p>
            <a:pPr algn="r"/>
            <a:r>
              <a:rPr lang="id-ID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</a:rPr>
              <a:t>Writing some articles </a:t>
            </a:r>
          </a:p>
          <a:p>
            <a:pPr algn="r"/>
            <a:r>
              <a:rPr lang="id-ID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</a:rPr>
              <a:t>pubished on various </a:t>
            </a:r>
          </a:p>
          <a:p>
            <a:pPr algn="r"/>
            <a:r>
              <a:rPr lang="id-ID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</a:rPr>
              <a:t>journals and proceedings</a:t>
            </a:r>
          </a:p>
          <a:p>
            <a:pPr algn="r"/>
            <a:endParaRPr lang="id-ID" sz="2000" dirty="0">
              <a:solidFill>
                <a:schemeClr val="tx1">
                  <a:lumMod val="95000"/>
                  <a:lumOff val="5000"/>
                </a:schemeClr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720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7824" y="0"/>
            <a:ext cx="6156176" cy="5143500"/>
          </a:xfrm>
          <a:prstGeom prst="rect">
            <a:avLst/>
          </a:pr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8" y="1000114"/>
            <a:ext cx="4534224" cy="1143008"/>
          </a:xfrm>
        </p:spPr>
        <p:txBody>
          <a:bodyPr/>
          <a:lstStyle/>
          <a:p>
            <a:pPr algn="l"/>
            <a:r>
              <a:rPr lang="id-ID" altLang="ko-KR" dirty="0" smtClean="0">
                <a:solidFill>
                  <a:schemeClr val="accent2"/>
                </a:solidFill>
              </a:rPr>
              <a:t>Personal </a:t>
            </a:r>
            <a:r>
              <a:rPr lang="id-ID" altLang="ko-KR" dirty="0" smtClean="0"/>
              <a:t>Interests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2579252"/>
            <a:ext cx="4819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/>
              <a:t>Creat</a:t>
            </a:r>
            <a:r>
              <a:rPr lang="id-ID" sz="1600" dirty="0" smtClean="0"/>
              <a:t>e charity and </a:t>
            </a:r>
            <a:r>
              <a:rPr lang="en-GB" sz="1600" dirty="0" smtClean="0"/>
              <a:t>events</a:t>
            </a:r>
            <a:endParaRPr lang="id-ID" sz="1600" dirty="0" smtClean="0"/>
          </a:p>
          <a:p>
            <a:r>
              <a:rPr lang="en-GB" sz="1600" dirty="0" smtClean="0"/>
              <a:t>Read books and literatures </a:t>
            </a:r>
            <a:endParaRPr lang="id-ID" sz="1600" dirty="0" smtClean="0"/>
          </a:p>
          <a:p>
            <a:r>
              <a:rPr lang="en-GB" sz="1600" dirty="0" smtClean="0"/>
              <a:t>Love to travel</a:t>
            </a:r>
            <a:r>
              <a:rPr lang="id-ID" sz="1600" dirty="0" smtClean="0"/>
              <a:t> </a:t>
            </a:r>
          </a:p>
          <a:p>
            <a:r>
              <a:rPr lang="id-ID" sz="1600" dirty="0" smtClean="0"/>
              <a:t>V</a:t>
            </a:r>
            <a:r>
              <a:rPr lang="en-GB" sz="1600" dirty="0" err="1" smtClean="0"/>
              <a:t>isit</a:t>
            </a:r>
            <a:r>
              <a:rPr lang="en-GB" sz="1600" dirty="0" smtClean="0"/>
              <a:t> historical places and </a:t>
            </a:r>
            <a:endParaRPr lang="id-ID" sz="1600" dirty="0" smtClean="0"/>
          </a:p>
          <a:p>
            <a:r>
              <a:rPr lang="id-ID" sz="1600" dirty="0" smtClean="0"/>
              <a:t>e</a:t>
            </a:r>
            <a:r>
              <a:rPr lang="en-GB" sz="1600" dirty="0" err="1" smtClean="0"/>
              <a:t>xperience</a:t>
            </a:r>
            <a:r>
              <a:rPr lang="en-GB" sz="1600" dirty="0" smtClean="0"/>
              <a:t> different cultures</a:t>
            </a:r>
            <a:r>
              <a:rPr lang="id-ID" sz="1600" dirty="0" smtClean="0"/>
              <a:t> and culinaries</a:t>
            </a:r>
          </a:p>
          <a:p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875362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67494"/>
            <a:ext cx="899592" cy="216024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" name="그룹 305">
            <a:extLst>
              <a:ext uri="{FF2B5EF4-FFF2-40B4-BE49-F238E27FC236}">
                <a16:creationId xmlns="" xmlns:a16="http://schemas.microsoft.com/office/drawing/2014/main" id="{ECE61CD3-8F4B-4A40-BC31-D5BBB3A6BA29}"/>
              </a:ext>
            </a:extLst>
          </p:cNvPr>
          <p:cNvGrpSpPr/>
          <p:nvPr/>
        </p:nvGrpSpPr>
        <p:grpSpPr>
          <a:xfrm>
            <a:off x="4572000" y="1303135"/>
            <a:ext cx="4040464" cy="2625937"/>
            <a:chOff x="635000" y="1382713"/>
            <a:chExt cx="7869238" cy="4572000"/>
          </a:xfrm>
          <a:solidFill>
            <a:schemeClr val="bg1"/>
          </a:solidFill>
        </p:grpSpPr>
        <p:sp>
          <p:nvSpPr>
            <p:cNvPr id="11" name="Freeform 8">
              <a:extLst>
                <a:ext uri="{FF2B5EF4-FFF2-40B4-BE49-F238E27FC236}">
                  <a16:creationId xmlns="" xmlns:a16="http://schemas.microsoft.com/office/drawing/2014/main" id="{6BBF56F4-E711-416E-A076-208EC9A119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="" xmlns:a16="http://schemas.microsoft.com/office/drawing/2014/main" id="{735AC350-C62C-4F99-B83E-2F75A304D6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="" xmlns:a16="http://schemas.microsoft.com/office/drawing/2014/main" id="{B8852F81-1CAE-4872-BB07-90E21A8BA3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="" xmlns:a16="http://schemas.microsoft.com/office/drawing/2014/main" id="{F5E1AC79-EBC7-403F-9B0C-E002749EE9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114475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1727</TotalTime>
  <Words>427</Words>
  <Application>Microsoft Office PowerPoint</Application>
  <PresentationFormat>On-screen Show (16:9)</PresentationFormat>
  <Paragraphs>99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Cover and End Slide Master</vt:lpstr>
      <vt:lpstr>Contents Slide Master</vt:lpstr>
      <vt:lpstr>Section Break Slide Master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user</cp:lastModifiedBy>
  <cp:revision>170</cp:revision>
  <dcterms:created xsi:type="dcterms:W3CDTF">2016-12-05T23:26:54Z</dcterms:created>
  <dcterms:modified xsi:type="dcterms:W3CDTF">2020-10-15T02:35:41Z</dcterms:modified>
</cp:coreProperties>
</file>