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307" r:id="rId28"/>
    <p:sldId id="308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9" r:id="rId53"/>
    <p:sldId id="304" r:id="rId54"/>
    <p:sldId id="305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8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DD8020-D14E-48CF-8A56-2DF4FB21076D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3AE9A7-4F80-4759-AD61-26BF3941A1C4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Definisi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menurut</a:t>
          </a:r>
          <a:r>
            <a:rPr lang="en-US" dirty="0" smtClean="0">
              <a:solidFill>
                <a:schemeClr val="tx1"/>
              </a:solidFill>
            </a:rPr>
            <a:t> PSAK 65</a:t>
          </a:r>
          <a:endParaRPr lang="en-US" dirty="0">
            <a:solidFill>
              <a:schemeClr val="tx1"/>
            </a:solidFill>
          </a:endParaRPr>
        </a:p>
      </dgm:t>
    </dgm:pt>
    <dgm:pt modelId="{D8674328-702E-4077-AB11-9F330663C1E5}" type="parTrans" cxnId="{7888DC1E-3ADA-437E-AD89-5E6AD40CA66F}">
      <dgm:prSet/>
      <dgm:spPr/>
      <dgm:t>
        <a:bodyPr/>
        <a:lstStyle/>
        <a:p>
          <a:endParaRPr lang="en-US"/>
        </a:p>
      </dgm:t>
    </dgm:pt>
    <dgm:pt modelId="{C9A07CEE-F83F-45F3-9BD1-D8D994831496}" type="sibTrans" cxnId="{7888DC1E-3ADA-437E-AD89-5E6AD40CA66F}">
      <dgm:prSet/>
      <dgm:spPr/>
      <dgm:t>
        <a:bodyPr/>
        <a:lstStyle/>
        <a:p>
          <a:endParaRPr lang="en-US"/>
        </a:p>
      </dgm:t>
    </dgm:pt>
    <dgm:pt modelId="{51E47137-6A15-4BCA-BE6A-112314581C02}">
      <dgm:prSet phldrT="[Text]" custT="1"/>
      <dgm:spPr/>
      <dgm:t>
        <a:bodyPr/>
        <a:lstStyle/>
        <a:p>
          <a:r>
            <a:rPr lang="en-US" sz="2400" dirty="0" smtClean="0"/>
            <a:t>investor </a:t>
          </a:r>
          <a:r>
            <a:rPr lang="en-US" sz="2400" dirty="0" err="1" smtClean="0"/>
            <a:t>mengendalikan</a:t>
          </a:r>
          <a:r>
            <a:rPr lang="en-US" sz="2400" dirty="0" smtClean="0"/>
            <a:t> </a:t>
          </a:r>
          <a:r>
            <a:rPr lang="en-US" sz="2400" i="1" dirty="0" smtClean="0"/>
            <a:t>investee</a:t>
          </a:r>
          <a:r>
            <a:rPr lang="en-US" sz="2400" dirty="0" smtClean="0"/>
            <a:t> </a:t>
          </a:r>
          <a:r>
            <a:rPr lang="en-US" sz="2400" dirty="0" err="1" smtClean="0"/>
            <a:t>ketika</a:t>
          </a:r>
          <a:r>
            <a:rPr lang="en-US" sz="2400" dirty="0" smtClean="0"/>
            <a:t> investor </a:t>
          </a:r>
          <a:r>
            <a:rPr lang="en-US" sz="2400" dirty="0" err="1" smtClean="0"/>
            <a:t>terekspos</a:t>
          </a:r>
          <a:r>
            <a:rPr lang="en-US" sz="2400" dirty="0" smtClean="0"/>
            <a:t> </a:t>
          </a:r>
          <a:r>
            <a:rPr lang="en-US" sz="2400" dirty="0" err="1" smtClean="0"/>
            <a:t>atau</a:t>
          </a:r>
          <a:r>
            <a:rPr lang="en-US" sz="2400" dirty="0" smtClean="0"/>
            <a:t> </a:t>
          </a:r>
          <a:r>
            <a:rPr lang="en-US" sz="2400" dirty="0" err="1" smtClean="0"/>
            <a:t>memiliki</a:t>
          </a:r>
          <a:r>
            <a:rPr lang="en-US" sz="2400" dirty="0" smtClean="0"/>
            <a:t> </a:t>
          </a:r>
          <a:r>
            <a:rPr lang="en-US" sz="2400" dirty="0" err="1" smtClean="0"/>
            <a:t>hak</a:t>
          </a:r>
          <a:r>
            <a:rPr lang="en-US" sz="2400" dirty="0" smtClean="0"/>
            <a:t> </a:t>
          </a:r>
          <a:r>
            <a:rPr lang="en-US" sz="2400" dirty="0" err="1" smtClean="0"/>
            <a:t>atas</a:t>
          </a:r>
          <a:r>
            <a:rPr lang="en-US" sz="2400" dirty="0" smtClean="0"/>
            <a:t> </a:t>
          </a:r>
          <a:r>
            <a:rPr lang="en-US" sz="2400" dirty="0" err="1" smtClean="0"/>
            <a:t>imbal</a:t>
          </a:r>
          <a:r>
            <a:rPr lang="en-US" sz="2400" dirty="0" smtClean="0"/>
            <a:t> </a:t>
          </a:r>
          <a:r>
            <a:rPr lang="en-US" sz="2400" dirty="0" err="1" smtClean="0"/>
            <a:t>hasil</a:t>
          </a:r>
          <a:r>
            <a:rPr lang="en-US" sz="2400" dirty="0" smtClean="0"/>
            <a:t> </a:t>
          </a:r>
          <a:r>
            <a:rPr lang="en-US" sz="2400" dirty="0" err="1" smtClean="0"/>
            <a:t>variabel</a:t>
          </a:r>
          <a:r>
            <a:rPr lang="en-US" sz="2400" dirty="0" smtClean="0"/>
            <a:t> </a:t>
          </a:r>
          <a:r>
            <a:rPr lang="en-US" sz="2400" dirty="0" err="1" smtClean="0"/>
            <a:t>dari</a:t>
          </a:r>
          <a:r>
            <a:rPr lang="en-US" sz="2400" dirty="0" smtClean="0"/>
            <a:t> </a:t>
          </a:r>
          <a:r>
            <a:rPr lang="en-US" sz="2400" dirty="0" err="1" smtClean="0"/>
            <a:t>keterlibatannya</a:t>
          </a:r>
          <a:r>
            <a:rPr lang="en-US" sz="2400" dirty="0" smtClean="0"/>
            <a:t> </a:t>
          </a:r>
          <a:r>
            <a:rPr lang="en-US" sz="2400" dirty="0" err="1" smtClean="0"/>
            <a:t>dengan</a:t>
          </a:r>
          <a:r>
            <a:rPr lang="en-US" sz="2400" dirty="0" smtClean="0"/>
            <a:t> </a:t>
          </a:r>
          <a:r>
            <a:rPr lang="en-US" sz="2400" i="1" dirty="0" smtClean="0"/>
            <a:t>investee</a:t>
          </a:r>
          <a:r>
            <a:rPr lang="en-US" sz="2400" dirty="0" smtClean="0"/>
            <a:t>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memiliki</a:t>
          </a:r>
          <a:r>
            <a:rPr lang="en-US" sz="2400" dirty="0" smtClean="0"/>
            <a:t> </a:t>
          </a:r>
          <a:r>
            <a:rPr lang="en-US" sz="2400" dirty="0" err="1" smtClean="0"/>
            <a:t>kemampuan</a:t>
          </a:r>
          <a:r>
            <a:rPr lang="en-US" sz="2400" dirty="0" smtClean="0"/>
            <a:t> </a:t>
          </a:r>
          <a:r>
            <a:rPr lang="en-US" sz="2400" dirty="0" err="1" smtClean="0"/>
            <a:t>untuk</a:t>
          </a:r>
          <a:r>
            <a:rPr lang="en-US" sz="2400" dirty="0" smtClean="0"/>
            <a:t> </a:t>
          </a:r>
          <a:r>
            <a:rPr lang="en-US" sz="2400" dirty="0" err="1" smtClean="0"/>
            <a:t>memengaruhi</a:t>
          </a:r>
          <a:r>
            <a:rPr lang="en-US" sz="2400" dirty="0" smtClean="0"/>
            <a:t> </a:t>
          </a:r>
          <a:r>
            <a:rPr lang="en-US" sz="2400" dirty="0" err="1" smtClean="0"/>
            <a:t>imbal</a:t>
          </a:r>
          <a:r>
            <a:rPr lang="en-US" sz="2400" dirty="0" smtClean="0"/>
            <a:t> </a:t>
          </a:r>
          <a:r>
            <a:rPr lang="en-US" sz="2400" dirty="0" err="1" smtClean="0"/>
            <a:t>hasil</a:t>
          </a:r>
          <a:r>
            <a:rPr lang="en-US" sz="2400" dirty="0" smtClean="0"/>
            <a:t> </a:t>
          </a:r>
          <a:r>
            <a:rPr lang="en-US" sz="2400" dirty="0" err="1" smtClean="0"/>
            <a:t>tersebut</a:t>
          </a:r>
          <a:r>
            <a:rPr lang="en-US" sz="2400" dirty="0" smtClean="0"/>
            <a:t> </a:t>
          </a:r>
          <a:r>
            <a:rPr lang="en-US" sz="2400" dirty="0" err="1" smtClean="0"/>
            <a:t>melalui</a:t>
          </a:r>
          <a:r>
            <a:rPr lang="en-US" sz="2400" dirty="0" smtClean="0"/>
            <a:t> </a:t>
          </a:r>
          <a:r>
            <a:rPr lang="en-US" sz="2400" dirty="0" err="1" smtClean="0"/>
            <a:t>kekuasaannya</a:t>
          </a:r>
          <a:r>
            <a:rPr lang="en-US" sz="2400" dirty="0" smtClean="0"/>
            <a:t> </a:t>
          </a:r>
          <a:r>
            <a:rPr lang="en-US" sz="2400" dirty="0" err="1" smtClean="0"/>
            <a:t>atas</a:t>
          </a:r>
          <a:r>
            <a:rPr lang="en-US" sz="2400" dirty="0" smtClean="0"/>
            <a:t> </a:t>
          </a:r>
          <a:r>
            <a:rPr lang="en-US" sz="2400" i="1" dirty="0" smtClean="0"/>
            <a:t>investee</a:t>
          </a:r>
          <a:r>
            <a:rPr lang="en-US" sz="2400" dirty="0" smtClean="0"/>
            <a:t>.</a:t>
          </a:r>
          <a:endParaRPr lang="en-US" sz="2400" dirty="0"/>
        </a:p>
      </dgm:t>
    </dgm:pt>
    <dgm:pt modelId="{AE064248-6557-48B1-AFA0-6AD64C596B64}" type="parTrans" cxnId="{7197A061-821B-4854-8C19-2690D19AE299}">
      <dgm:prSet/>
      <dgm:spPr/>
      <dgm:t>
        <a:bodyPr/>
        <a:lstStyle/>
        <a:p>
          <a:endParaRPr lang="en-US"/>
        </a:p>
      </dgm:t>
    </dgm:pt>
    <dgm:pt modelId="{2E739FDB-8361-40C0-B75B-880C1BAB14BD}" type="sibTrans" cxnId="{7197A061-821B-4854-8C19-2690D19AE299}">
      <dgm:prSet/>
      <dgm:spPr/>
      <dgm:t>
        <a:bodyPr/>
        <a:lstStyle/>
        <a:p>
          <a:endParaRPr lang="en-US"/>
        </a:p>
      </dgm:t>
    </dgm:pt>
    <dgm:pt modelId="{BE8E2DF0-E730-45F2-B99A-A9C037A92CDF}" type="pres">
      <dgm:prSet presAssocID="{ECDD8020-D14E-48CF-8A56-2DF4FB21076D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0536A06-4D43-4833-953D-DD1AD1C5C601}" type="pres">
      <dgm:prSet presAssocID="{4F3AE9A7-4F80-4759-AD61-26BF3941A1C4}" presName="posSpace" presStyleCnt="0"/>
      <dgm:spPr/>
    </dgm:pt>
    <dgm:pt modelId="{84B1DB7A-2D0B-4B25-8135-C4D1AA4D905E}" type="pres">
      <dgm:prSet presAssocID="{4F3AE9A7-4F80-4759-AD61-26BF3941A1C4}" presName="vertFlow" presStyleCnt="0"/>
      <dgm:spPr/>
    </dgm:pt>
    <dgm:pt modelId="{3EF9EC22-BF75-44C7-BC1D-C3B747E689C0}" type="pres">
      <dgm:prSet presAssocID="{4F3AE9A7-4F80-4759-AD61-26BF3941A1C4}" presName="topSpace" presStyleCnt="0"/>
      <dgm:spPr/>
    </dgm:pt>
    <dgm:pt modelId="{35D811EB-1D48-462D-9CFD-322A3CF965AB}" type="pres">
      <dgm:prSet presAssocID="{4F3AE9A7-4F80-4759-AD61-26BF3941A1C4}" presName="firstComp" presStyleCnt="0"/>
      <dgm:spPr/>
    </dgm:pt>
    <dgm:pt modelId="{7247AE56-1568-437B-83CB-53B6475844FE}" type="pres">
      <dgm:prSet presAssocID="{4F3AE9A7-4F80-4759-AD61-26BF3941A1C4}" presName="firstChild" presStyleLbl="bgAccFollowNode1" presStyleIdx="0" presStyleCnt="1"/>
      <dgm:spPr/>
      <dgm:t>
        <a:bodyPr/>
        <a:lstStyle/>
        <a:p>
          <a:endParaRPr lang="en-US"/>
        </a:p>
      </dgm:t>
    </dgm:pt>
    <dgm:pt modelId="{9318C9FB-9109-4210-BD4E-7D390B46C214}" type="pres">
      <dgm:prSet presAssocID="{4F3AE9A7-4F80-4759-AD61-26BF3941A1C4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B2119A-6310-4DC3-A571-F9F204B0E154}" type="pres">
      <dgm:prSet presAssocID="{4F3AE9A7-4F80-4759-AD61-26BF3941A1C4}" presName="negSpace" presStyleCnt="0"/>
      <dgm:spPr/>
    </dgm:pt>
    <dgm:pt modelId="{C4D55C99-2930-4000-AD6F-65EED150CA2B}" type="pres">
      <dgm:prSet presAssocID="{4F3AE9A7-4F80-4759-AD61-26BF3941A1C4}" presName="circle" presStyleLbl="node1" presStyleIdx="0" presStyleCnt="1"/>
      <dgm:spPr/>
      <dgm:t>
        <a:bodyPr/>
        <a:lstStyle/>
        <a:p>
          <a:endParaRPr lang="en-US"/>
        </a:p>
      </dgm:t>
    </dgm:pt>
  </dgm:ptLst>
  <dgm:cxnLst>
    <dgm:cxn modelId="{7888DC1E-3ADA-437E-AD89-5E6AD40CA66F}" srcId="{ECDD8020-D14E-48CF-8A56-2DF4FB21076D}" destId="{4F3AE9A7-4F80-4759-AD61-26BF3941A1C4}" srcOrd="0" destOrd="0" parTransId="{D8674328-702E-4077-AB11-9F330663C1E5}" sibTransId="{C9A07CEE-F83F-45F3-9BD1-D8D994831496}"/>
    <dgm:cxn modelId="{52772B2A-6C98-4681-B7B3-CA45243CECF5}" type="presOf" srcId="{51E47137-6A15-4BCA-BE6A-112314581C02}" destId="{7247AE56-1568-437B-83CB-53B6475844FE}" srcOrd="0" destOrd="0" presId="urn:microsoft.com/office/officeart/2005/8/layout/hList9"/>
    <dgm:cxn modelId="{768A23EE-431E-4025-A2FF-375426759A40}" type="presOf" srcId="{51E47137-6A15-4BCA-BE6A-112314581C02}" destId="{9318C9FB-9109-4210-BD4E-7D390B46C214}" srcOrd="1" destOrd="0" presId="urn:microsoft.com/office/officeart/2005/8/layout/hList9"/>
    <dgm:cxn modelId="{9276285A-14A3-413C-BD45-138FD649793B}" type="presOf" srcId="{ECDD8020-D14E-48CF-8A56-2DF4FB21076D}" destId="{BE8E2DF0-E730-45F2-B99A-A9C037A92CDF}" srcOrd="0" destOrd="0" presId="urn:microsoft.com/office/officeart/2005/8/layout/hList9"/>
    <dgm:cxn modelId="{1449E905-4A9A-4D24-9A25-C15D7F131419}" type="presOf" srcId="{4F3AE9A7-4F80-4759-AD61-26BF3941A1C4}" destId="{C4D55C99-2930-4000-AD6F-65EED150CA2B}" srcOrd="0" destOrd="0" presId="urn:microsoft.com/office/officeart/2005/8/layout/hList9"/>
    <dgm:cxn modelId="{7197A061-821B-4854-8C19-2690D19AE299}" srcId="{4F3AE9A7-4F80-4759-AD61-26BF3941A1C4}" destId="{51E47137-6A15-4BCA-BE6A-112314581C02}" srcOrd="0" destOrd="0" parTransId="{AE064248-6557-48B1-AFA0-6AD64C596B64}" sibTransId="{2E739FDB-8361-40C0-B75B-880C1BAB14BD}"/>
    <dgm:cxn modelId="{B7EDFA15-A023-40D2-85CE-D4DD64D9F7A4}" type="presParOf" srcId="{BE8E2DF0-E730-45F2-B99A-A9C037A92CDF}" destId="{40536A06-4D43-4833-953D-DD1AD1C5C601}" srcOrd="0" destOrd="0" presId="urn:microsoft.com/office/officeart/2005/8/layout/hList9"/>
    <dgm:cxn modelId="{896371BF-CE21-4A3F-8560-4ED67562049E}" type="presParOf" srcId="{BE8E2DF0-E730-45F2-B99A-A9C037A92CDF}" destId="{84B1DB7A-2D0B-4B25-8135-C4D1AA4D905E}" srcOrd="1" destOrd="0" presId="urn:microsoft.com/office/officeart/2005/8/layout/hList9"/>
    <dgm:cxn modelId="{2CCAFD13-180F-43F2-BD74-856DA7270ACF}" type="presParOf" srcId="{84B1DB7A-2D0B-4B25-8135-C4D1AA4D905E}" destId="{3EF9EC22-BF75-44C7-BC1D-C3B747E689C0}" srcOrd="0" destOrd="0" presId="urn:microsoft.com/office/officeart/2005/8/layout/hList9"/>
    <dgm:cxn modelId="{5709C427-D3A2-4607-B5AA-7C194C59B59A}" type="presParOf" srcId="{84B1DB7A-2D0B-4B25-8135-C4D1AA4D905E}" destId="{35D811EB-1D48-462D-9CFD-322A3CF965AB}" srcOrd="1" destOrd="0" presId="urn:microsoft.com/office/officeart/2005/8/layout/hList9"/>
    <dgm:cxn modelId="{AB899131-B982-4B06-B8CB-E875374EF537}" type="presParOf" srcId="{35D811EB-1D48-462D-9CFD-322A3CF965AB}" destId="{7247AE56-1568-437B-83CB-53B6475844FE}" srcOrd="0" destOrd="0" presId="urn:microsoft.com/office/officeart/2005/8/layout/hList9"/>
    <dgm:cxn modelId="{F201042D-795E-43DC-82C7-135A97081CE2}" type="presParOf" srcId="{35D811EB-1D48-462D-9CFD-322A3CF965AB}" destId="{9318C9FB-9109-4210-BD4E-7D390B46C214}" srcOrd="1" destOrd="0" presId="urn:microsoft.com/office/officeart/2005/8/layout/hList9"/>
    <dgm:cxn modelId="{82B41F7E-57AF-4E93-8C09-639C81305148}" type="presParOf" srcId="{BE8E2DF0-E730-45F2-B99A-A9C037A92CDF}" destId="{7AB2119A-6310-4DC3-A571-F9F204B0E154}" srcOrd="2" destOrd="0" presId="urn:microsoft.com/office/officeart/2005/8/layout/hList9"/>
    <dgm:cxn modelId="{01911C96-A427-4D8D-89E3-431E46536DD0}" type="presParOf" srcId="{BE8E2DF0-E730-45F2-B99A-A9C037A92CDF}" destId="{C4D55C99-2930-4000-AD6F-65EED150CA2B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47AE56-1568-437B-83CB-53B6475844FE}">
      <dsp:nvSpPr>
        <dsp:cNvPr id="0" name=""/>
        <dsp:cNvSpPr/>
      </dsp:nvSpPr>
      <dsp:spPr>
        <a:xfrm>
          <a:off x="2412410" y="1673327"/>
          <a:ext cx="4520096" cy="30149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investor </a:t>
          </a:r>
          <a:r>
            <a:rPr lang="en-US" sz="2400" kern="1200" dirty="0" err="1" smtClean="0"/>
            <a:t>mengendalikan</a:t>
          </a:r>
          <a:r>
            <a:rPr lang="en-US" sz="2400" kern="1200" dirty="0" smtClean="0"/>
            <a:t> </a:t>
          </a:r>
          <a:r>
            <a:rPr lang="en-US" sz="2400" i="1" kern="1200" dirty="0" smtClean="0"/>
            <a:t>investee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ketika</a:t>
          </a:r>
          <a:r>
            <a:rPr lang="en-US" sz="2400" kern="1200" dirty="0" smtClean="0"/>
            <a:t> investor </a:t>
          </a:r>
          <a:r>
            <a:rPr lang="en-US" sz="2400" kern="1200" dirty="0" err="1" smtClean="0"/>
            <a:t>terekspos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memiliki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hak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imbal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hasil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variabel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keterlibatannya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dengan</a:t>
          </a:r>
          <a:r>
            <a:rPr lang="en-US" sz="2400" kern="1200" dirty="0" smtClean="0"/>
            <a:t> </a:t>
          </a:r>
          <a:r>
            <a:rPr lang="en-US" sz="2400" i="1" kern="1200" dirty="0" smtClean="0"/>
            <a:t>investee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memiliki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kemampuan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untuk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memengaruhi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imbal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hasil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tersebut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melalui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kekuasaannya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atas</a:t>
          </a:r>
          <a:r>
            <a:rPr lang="en-US" sz="2400" kern="1200" dirty="0" smtClean="0"/>
            <a:t> </a:t>
          </a:r>
          <a:r>
            <a:rPr lang="en-US" sz="2400" i="1" kern="1200" dirty="0" smtClean="0"/>
            <a:t>investee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>
        <a:off x="3135626" y="1673327"/>
        <a:ext cx="3796880" cy="3014904"/>
      </dsp:txXfrm>
    </dsp:sp>
    <dsp:sp modelId="{C4D55C99-2930-4000-AD6F-65EED150CA2B}">
      <dsp:nvSpPr>
        <dsp:cNvPr id="0" name=""/>
        <dsp:cNvSpPr/>
      </dsp:nvSpPr>
      <dsp:spPr>
        <a:xfrm>
          <a:off x="1692" y="467968"/>
          <a:ext cx="3013397" cy="3013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err="1" smtClean="0">
              <a:solidFill>
                <a:schemeClr val="tx1"/>
              </a:solidFill>
            </a:rPr>
            <a:t>Definisi</a:t>
          </a:r>
          <a:r>
            <a:rPr lang="en-US" sz="4700" kern="1200" dirty="0" smtClean="0">
              <a:solidFill>
                <a:schemeClr val="tx1"/>
              </a:solidFill>
            </a:rPr>
            <a:t> </a:t>
          </a:r>
          <a:r>
            <a:rPr lang="en-US" sz="4700" kern="1200" dirty="0" err="1" smtClean="0">
              <a:solidFill>
                <a:schemeClr val="tx1"/>
              </a:solidFill>
            </a:rPr>
            <a:t>menurut</a:t>
          </a:r>
          <a:r>
            <a:rPr lang="en-US" sz="4700" kern="1200" dirty="0" smtClean="0">
              <a:solidFill>
                <a:schemeClr val="tx1"/>
              </a:solidFill>
            </a:rPr>
            <a:t> PSAK 65</a:t>
          </a:r>
          <a:endParaRPr lang="en-US" sz="4700" kern="1200" dirty="0">
            <a:solidFill>
              <a:schemeClr val="tx1"/>
            </a:solidFill>
          </a:endParaRPr>
        </a:p>
      </dsp:txBody>
      <dsp:txXfrm>
        <a:off x="442994" y="909270"/>
        <a:ext cx="2130793" cy="2130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1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7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1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3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8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9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9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9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1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3/4/2021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2667001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1" y="3352801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1" y="5181601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1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1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1" y="6168922"/>
            <a:ext cx="536679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1" y="5486401"/>
            <a:ext cx="536679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1" y="6168922"/>
            <a:ext cx="536679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1" y="5486401"/>
            <a:ext cx="536679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2" y="5486401"/>
            <a:ext cx="330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1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8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9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1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6248207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49" y="1280160"/>
            <a:ext cx="8553451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 1</a:t>
            </a:r>
            <a:br>
              <a:rPr lang="en-US" dirty="0" smtClean="0"/>
            </a:br>
            <a:r>
              <a:rPr lang="en-US" dirty="0" err="1" smtClean="0"/>
              <a:t>Edisi</a:t>
            </a:r>
            <a:r>
              <a:rPr lang="en-US" dirty="0" smtClean="0"/>
              <a:t> 2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Dwi</a:t>
            </a:r>
            <a:r>
              <a:rPr lang="en-US" dirty="0" smtClean="0"/>
              <a:t> </a:t>
            </a:r>
            <a:r>
              <a:rPr lang="en-US" dirty="0" err="1" smtClean="0"/>
              <a:t>Martani</a:t>
            </a:r>
            <a:r>
              <a:rPr lang="en-US" dirty="0" smtClean="0"/>
              <a:t>, </a:t>
            </a:r>
            <a:r>
              <a:rPr lang="en-US" dirty="0" err="1" smtClean="0"/>
              <a:t>Taufik</a:t>
            </a:r>
            <a:r>
              <a:rPr lang="en-US" dirty="0" smtClean="0"/>
              <a:t> </a:t>
            </a:r>
            <a:r>
              <a:rPr lang="en-US" dirty="0" err="1" smtClean="0"/>
              <a:t>Hidayat</a:t>
            </a:r>
            <a:r>
              <a:rPr lang="en-US" dirty="0" smtClean="0"/>
              <a:t>, Agustin </a:t>
            </a:r>
            <a:r>
              <a:rPr lang="en-US" dirty="0" err="1" smtClean="0"/>
              <a:t>Setya</a:t>
            </a:r>
            <a:r>
              <a:rPr lang="en-US" dirty="0" smtClean="0"/>
              <a:t> </a:t>
            </a:r>
            <a:r>
              <a:rPr lang="en-US" dirty="0" err="1" smtClean="0"/>
              <a:t>ningrum</a:t>
            </a:r>
            <a:r>
              <a:rPr lang="en-US" dirty="0" smtClean="0"/>
              <a:t>, </a:t>
            </a:r>
            <a:r>
              <a:rPr lang="en-US" dirty="0" err="1" smtClean="0"/>
              <a:t>Teguh</a:t>
            </a:r>
            <a:r>
              <a:rPr lang="en-US" dirty="0" smtClean="0"/>
              <a:t> i. </a:t>
            </a:r>
            <a:r>
              <a:rPr lang="en-US" dirty="0" err="1" smtClean="0"/>
              <a:t>maulana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034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Standar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PSAK 22 </a:t>
            </a:r>
            <a:r>
              <a:rPr lang="en-US" i="1" dirty="0" err="1" smtClean="0"/>
              <a:t>Kombinasi</a:t>
            </a:r>
            <a:r>
              <a:rPr lang="en-US" i="1" dirty="0" smtClean="0"/>
              <a:t> </a:t>
            </a:r>
            <a:r>
              <a:rPr lang="en-US" i="1" dirty="0" err="1" smtClean="0"/>
              <a:t>Bisnis</a:t>
            </a:r>
            <a:r>
              <a:rPr lang="en-US" i="1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direvisi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2010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2014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amandemen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2020. 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PSAK 22, </a:t>
            </a:r>
            <a:r>
              <a:rPr lang="en-US" dirty="0" err="1" smtClean="0"/>
              <a:t>penggabungan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Restrukturisasi</a:t>
            </a:r>
            <a:r>
              <a:rPr lang="en-US" b="1" dirty="0" smtClean="0"/>
              <a:t> </a:t>
            </a:r>
            <a:r>
              <a:rPr lang="en-US" b="1" dirty="0" err="1" smtClean="0"/>
              <a:t>Entitas</a:t>
            </a:r>
            <a:r>
              <a:rPr lang="en-US" b="1" dirty="0" smtClean="0"/>
              <a:t> </a:t>
            </a:r>
            <a:r>
              <a:rPr lang="en-US" b="1" dirty="0" err="1" smtClean="0"/>
              <a:t>Sepengendali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sepengendali</a:t>
            </a:r>
            <a:r>
              <a:rPr lang="en-US" dirty="0" smtClean="0"/>
              <a:t> (RES)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PSAK 38 </a:t>
            </a:r>
            <a:r>
              <a:rPr lang="en-US" i="1" dirty="0" err="1" smtClean="0"/>
              <a:t>Kombinasi</a:t>
            </a:r>
            <a:r>
              <a:rPr lang="en-US" i="1" dirty="0" smtClean="0"/>
              <a:t> </a:t>
            </a:r>
            <a:r>
              <a:rPr lang="en-US" i="1" dirty="0" err="1" smtClean="0"/>
              <a:t>Bisnis</a:t>
            </a:r>
            <a:r>
              <a:rPr lang="en-US" i="1" dirty="0" smtClean="0"/>
              <a:t> </a:t>
            </a:r>
            <a:r>
              <a:rPr lang="en-US" i="1" dirty="0" err="1" smtClean="0"/>
              <a:t>Entitas</a:t>
            </a:r>
            <a:r>
              <a:rPr lang="en-US" i="1" dirty="0" smtClean="0"/>
              <a:t> </a:t>
            </a:r>
            <a:r>
              <a:rPr lang="en-US" i="1" dirty="0" err="1" smtClean="0"/>
              <a:t>Sepengendali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RES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bergabung</a:t>
            </a:r>
            <a:r>
              <a:rPr lang="en-US" dirty="0" smtClean="0"/>
              <a:t>,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dikendalikan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(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sesudah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pengendaliannya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RES </a:t>
            </a:r>
            <a:r>
              <a:rPr lang="en-US" dirty="0" err="1" smtClean="0"/>
              <a:t>misalnya</a:t>
            </a:r>
            <a:r>
              <a:rPr lang="en-US" dirty="0" smtClean="0"/>
              <a:t>,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 err="1" smtClean="0"/>
              <a:t>memindahkan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yang </a:t>
            </a:r>
            <a:r>
              <a:rPr lang="en-US" dirty="0" err="1" smtClean="0"/>
              <a:t>dimilikinya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Aspek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diperhatikan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merger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pengalihan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yang </a:t>
            </a:r>
            <a:r>
              <a:rPr lang="en-US" dirty="0" err="1" smtClean="0"/>
              <a:t>dialihkan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dikenakan</a:t>
            </a:r>
            <a:r>
              <a:rPr lang="en-US" dirty="0" smtClean="0"/>
              <a:t> 5% </a:t>
            </a:r>
            <a:r>
              <a:rPr lang="en-US" dirty="0" err="1" smtClean="0"/>
              <a:t>pajak</a:t>
            </a:r>
            <a:r>
              <a:rPr lang="en-US" dirty="0" smtClean="0"/>
              <a:t> final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jual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dikenakan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pengalihan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mengakuisisi</a:t>
            </a:r>
            <a:r>
              <a:rPr lang="en-US" dirty="0" smtClean="0"/>
              <a:t> </a:t>
            </a:r>
            <a:r>
              <a:rPr lang="en-US" dirty="0" err="1" smtClean="0"/>
              <a:t>dikenakan</a:t>
            </a:r>
            <a:r>
              <a:rPr lang="en-US" dirty="0" smtClean="0"/>
              <a:t> </a:t>
            </a:r>
            <a:r>
              <a:rPr lang="en-US" dirty="0" err="1" smtClean="0"/>
              <a:t>bea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5%. 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Pengendalian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72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digabungkan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mengombinasikan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i="1" dirty="0" smtClean="0"/>
              <a:t>business combination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penggabungan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.</a:t>
            </a:r>
          </a:p>
          <a:p>
            <a:r>
              <a:rPr lang="en-US" dirty="0" smtClean="0"/>
              <a:t>PSAK 22 </a:t>
            </a:r>
            <a:r>
              <a:rPr lang="en-US" i="1" dirty="0" err="1" smtClean="0"/>
              <a:t>Kombinasi</a:t>
            </a:r>
            <a:r>
              <a:rPr lang="en-US" i="1" dirty="0" smtClean="0"/>
              <a:t> </a:t>
            </a:r>
            <a:r>
              <a:rPr lang="en-US" i="1" dirty="0" err="1" smtClean="0"/>
              <a:t>Bisnis</a:t>
            </a:r>
            <a:r>
              <a:rPr lang="en-US" i="1" dirty="0" smtClean="0"/>
              <a:t>,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di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lain.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Pengendalian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61644813"/>
              </p:ext>
            </p:extLst>
          </p:nvPr>
        </p:nvGraphicFramePr>
        <p:xfrm>
          <a:off x="1524000" y="1397001"/>
          <a:ext cx="69342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Pengendalian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00600"/>
          </a:xfrm>
        </p:spPr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, </a:t>
            </a:r>
            <a:r>
              <a:rPr lang="en-US" dirty="0"/>
              <a:t>3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dipertimbangkan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23963" y="2895600"/>
            <a:ext cx="5638800" cy="914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Investor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(</a:t>
            </a:r>
            <a:r>
              <a:rPr lang="en-US" i="1" dirty="0" smtClean="0"/>
              <a:t>power</a:t>
            </a:r>
            <a:r>
              <a:rPr lang="en-US" dirty="0" smtClean="0"/>
              <a:t>) </a:t>
            </a:r>
            <a:r>
              <a:rPr lang="en-US" dirty="0" err="1" smtClean="0"/>
              <a:t>atas</a:t>
            </a:r>
            <a:r>
              <a:rPr lang="en-US" i="1" dirty="0" smtClean="0"/>
              <a:t> investee;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19200" y="4038600"/>
            <a:ext cx="5638800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dirty="0" smtClean="0"/>
              <a:t>2.	Investor </a:t>
            </a:r>
            <a:r>
              <a:rPr lang="en-US" dirty="0" err="1" smtClean="0"/>
              <a:t>terekspos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imbal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(</a:t>
            </a:r>
            <a:r>
              <a:rPr lang="en-US" i="1" dirty="0" smtClean="0"/>
              <a:t>variable return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keterlibatannya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investee </a:t>
            </a:r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19200" y="5272087"/>
            <a:ext cx="5638800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pt-BR" dirty="0" smtClean="0"/>
              <a:t>3.	Investor memiliki kemampuan untuk memengaruhi imbal hasil tersebut melalui kekuasaannya atas </a:t>
            </a:r>
            <a:r>
              <a:rPr lang="pt-BR" i="1" dirty="0" smtClean="0"/>
              <a:t>investee.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dipastikan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PSAK 22,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terpadu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dikelola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, </a:t>
            </a:r>
            <a:r>
              <a:rPr lang="en-US" dirty="0" err="1" smtClean="0"/>
              <a:t>efisiensi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Identifikasi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-tama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PSAK 22 (</a:t>
            </a:r>
            <a:r>
              <a:rPr lang="en-US" dirty="0" err="1" smtClean="0"/>
              <a:t>Penyesuaian</a:t>
            </a:r>
            <a:r>
              <a:rPr lang="en-US" dirty="0" smtClean="0"/>
              <a:t> 2014) </a:t>
            </a:r>
            <a:r>
              <a:rPr lang="en-US" dirty="0" err="1" smtClean="0"/>
              <a:t>mengharuskan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.</a:t>
            </a:r>
          </a:p>
          <a:p>
            <a:r>
              <a:rPr lang="da-DK" dirty="0" smtClean="0"/>
              <a:t>Pada kombinasi bisnis dengan metode akuisisi, disyaratkan dilakukan hal-hal berikut: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3200400" y="5486400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Identifikasi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1828800"/>
            <a:ext cx="35814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Mengidentifikasi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pihak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pengakuisisi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05400" y="1828800"/>
            <a:ext cx="36576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Menentukan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tanggal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akuisisi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3505200"/>
            <a:ext cx="35814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Mengakui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mengukur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aset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teridentifikasi</a:t>
            </a:r>
            <a:r>
              <a:rPr lang="en-US" b="1" dirty="0" smtClean="0">
                <a:solidFill>
                  <a:schemeClr val="tx1"/>
                </a:solidFill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</a:rPr>
              <a:t>diperoleh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liabilitas</a:t>
            </a:r>
            <a:r>
              <a:rPr lang="en-US" b="1" dirty="0" smtClean="0">
                <a:solidFill>
                  <a:schemeClr val="tx1"/>
                </a:solidFill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</a:rPr>
              <a:t>diambil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alih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dan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kepentingan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nonpengendali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pihak</a:t>
            </a:r>
            <a:r>
              <a:rPr lang="en-US" b="1" dirty="0" smtClean="0">
                <a:solidFill>
                  <a:schemeClr val="tx1"/>
                </a:solidFill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</a:rPr>
              <a:t>diakuisisi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05400" y="3505200"/>
            <a:ext cx="36576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Mengakui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mengukur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i="1" dirty="0" smtClean="0">
                <a:solidFill>
                  <a:schemeClr val="tx1"/>
                </a:solidFill>
              </a:rPr>
              <a:t>goodwill </a:t>
            </a:r>
            <a:r>
              <a:rPr lang="en-US" b="1" dirty="0" err="1" smtClean="0">
                <a:solidFill>
                  <a:schemeClr val="tx1"/>
                </a:solidFill>
              </a:rPr>
              <a:t>atau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keuntungan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pembelian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dengan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diskon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Identifikasi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00600"/>
          </a:xfrm>
        </p:spPr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diidentifikasi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lain:</a:t>
            </a:r>
          </a:p>
          <a:p>
            <a:pPr lvl="1">
              <a:buNone/>
            </a:pPr>
            <a:r>
              <a:rPr lang="en-US" dirty="0" smtClean="0"/>
              <a:t>a.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;</a:t>
            </a:r>
          </a:p>
          <a:p>
            <a:pPr lvl="1">
              <a:buNone/>
            </a:pPr>
            <a:r>
              <a:rPr lang="en-US" dirty="0" smtClean="0"/>
              <a:t>b.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yang </a:t>
            </a:r>
            <a:r>
              <a:rPr lang="en-US" dirty="0" err="1" smtClean="0"/>
              <a:t>mengaihkan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saham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Bab</a:t>
            </a:r>
            <a:r>
              <a:rPr lang="en-US" b="1" dirty="0" smtClean="0"/>
              <a:t> 1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Identifikasi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kualifikasi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,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diambil-alih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Konseptual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(KKPK)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.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yang </a:t>
            </a:r>
            <a:r>
              <a:rPr lang="en-US" dirty="0" err="1" smtClean="0"/>
              <a:t>dipertukarkan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diakuisisi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3152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AKUNTANSI KOMBINASI 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00600"/>
          </a:xfrm>
        </p:spPr>
        <p:txBody>
          <a:bodyPr>
            <a:normAutofit lnSpcReduction="10000"/>
          </a:bodyPr>
          <a:lstStyle/>
          <a:p>
            <a:r>
              <a:rPr lang="es-ES" b="1" dirty="0" err="1" smtClean="0"/>
              <a:t>Pengakuan</a:t>
            </a:r>
            <a:r>
              <a:rPr lang="es-ES" b="1" dirty="0" smtClean="0"/>
              <a:t> dan </a:t>
            </a:r>
            <a:r>
              <a:rPr lang="es-ES" b="1" dirty="0" err="1" smtClean="0"/>
              <a:t>Pengukuran</a:t>
            </a:r>
            <a:r>
              <a:rPr lang="es-ES" b="1" dirty="0" smtClean="0"/>
              <a:t> </a:t>
            </a:r>
            <a:r>
              <a:rPr lang="es-ES" b="1" dirty="0" err="1" smtClean="0"/>
              <a:t>Aset</a:t>
            </a:r>
            <a:r>
              <a:rPr lang="es-ES" b="1" dirty="0" smtClean="0"/>
              <a:t> dan </a:t>
            </a:r>
            <a:r>
              <a:rPr lang="es-ES" b="1" dirty="0" err="1" smtClean="0"/>
              <a:t>Liabilitas</a:t>
            </a:r>
            <a:endParaRPr lang="es-ES" b="1" dirty="0" smtClean="0"/>
          </a:p>
          <a:p>
            <a:pPr lvl="1"/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i="1" dirty="0" smtClean="0"/>
              <a:t>goodwill,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,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diakuisisi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mengacu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smtClean="0"/>
              <a:t>PSAK </a:t>
            </a:r>
            <a:r>
              <a:rPr lang="en-US" dirty="0" smtClean="0"/>
              <a:t>68 </a:t>
            </a:r>
            <a:r>
              <a:rPr lang="en-US" i="1" dirty="0" err="1" smtClean="0"/>
              <a:t>Pengukuran</a:t>
            </a:r>
            <a:r>
              <a:rPr lang="en-US" i="1" dirty="0" smtClean="0"/>
              <a:t> </a:t>
            </a:r>
            <a:r>
              <a:rPr lang="en-US" i="1" dirty="0" err="1" smtClean="0"/>
              <a:t>Nilai</a:t>
            </a:r>
            <a:r>
              <a:rPr lang="en-US" i="1" dirty="0" smtClean="0"/>
              <a:t> </a:t>
            </a:r>
            <a:r>
              <a:rPr lang="en-US" i="1" dirty="0" err="1" smtClean="0"/>
              <a:t>Wajar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PSAK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,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kontinjensi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Biaya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makelar</a:t>
            </a:r>
            <a:r>
              <a:rPr lang="en-US" dirty="0" smtClean="0"/>
              <a:t> (</a:t>
            </a:r>
            <a:r>
              <a:rPr lang="en-US" i="1" dirty="0" smtClean="0"/>
              <a:t>finder’s fees), </a:t>
            </a:r>
            <a:r>
              <a:rPr lang="en-US" dirty="0" err="1" smtClean="0"/>
              <a:t>advis</a:t>
            </a:r>
            <a:r>
              <a:rPr lang="en-US" dirty="0" smtClean="0"/>
              <a:t>, </a:t>
            </a:r>
            <a:r>
              <a:rPr lang="en-US" dirty="0" err="1" smtClean="0"/>
              <a:t>hukum</a:t>
            </a:r>
            <a:r>
              <a:rPr lang="en-US" dirty="0" smtClean="0"/>
              <a:t>, </a:t>
            </a:r>
            <a:r>
              <a:rPr lang="en-US" dirty="0" err="1" smtClean="0"/>
              <a:t>akuntansi</a:t>
            </a:r>
            <a:r>
              <a:rPr lang="en-US" dirty="0" smtClean="0"/>
              <a:t>, </a:t>
            </a:r>
            <a:r>
              <a:rPr lang="en-US" dirty="0" err="1" smtClean="0"/>
              <a:t>penilaian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profesional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konsultasi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,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pendaftaran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.</a:t>
            </a:r>
          </a:p>
          <a:p>
            <a:r>
              <a:rPr lang="sv-SE" dirty="0" smtClean="0"/>
              <a:t>Ketentuan ini mengacu pada PSAK </a:t>
            </a:r>
            <a:r>
              <a:rPr lang="sv-SE" dirty="0" smtClean="0"/>
              <a:t>50 </a:t>
            </a:r>
            <a:r>
              <a:rPr lang="sv-SE" i="1" dirty="0" smtClean="0"/>
              <a:t>Instrumen </a:t>
            </a:r>
            <a:r>
              <a:rPr lang="sv-SE" i="1" dirty="0" smtClean="0"/>
              <a:t>Keuangan: </a:t>
            </a:r>
            <a:r>
              <a:rPr lang="sv-SE" i="1" dirty="0" smtClean="0"/>
              <a:t>Penyajian.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Imbalan</a:t>
            </a:r>
            <a:r>
              <a:rPr lang="en-US" b="1" dirty="0" smtClean="0"/>
              <a:t> yang </a:t>
            </a:r>
            <a:r>
              <a:rPr lang="en-US" b="1" dirty="0" err="1" smtClean="0"/>
              <a:t>Dialihkan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,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diakuisisi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aset</a:t>
            </a:r>
            <a:r>
              <a:rPr lang="en-US" dirty="0" smtClean="0"/>
              <a:t> non-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,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yang </a:t>
            </a:r>
            <a:r>
              <a:rPr lang="en-US" dirty="0" err="1" smtClean="0"/>
              <a:t>diterbitkan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Imbalan</a:t>
            </a:r>
            <a:r>
              <a:rPr lang="en-US" dirty="0" smtClean="0"/>
              <a:t> yang </a:t>
            </a:r>
            <a:r>
              <a:rPr lang="en-US" dirty="0" err="1" smtClean="0"/>
              <a:t>dialihkan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, yang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penjumlahan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dialihkan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,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diakuisisi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Goodwill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i="1" dirty="0" smtClean="0"/>
              <a:t>	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liabilitas</a:t>
            </a:r>
            <a:r>
              <a:rPr lang="en-US" dirty="0"/>
              <a:t>, </a:t>
            </a:r>
            <a:r>
              <a:rPr lang="en-US" i="1" dirty="0"/>
              <a:t>goodwill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pengakuisisi</a:t>
            </a:r>
            <a:r>
              <a:rPr lang="en-US" dirty="0"/>
              <a:t>.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saham</a:t>
            </a:r>
            <a:r>
              <a:rPr lang="en-US" dirty="0"/>
              <a:t>, </a:t>
            </a:r>
            <a:r>
              <a:rPr lang="en-US" i="1" dirty="0"/>
              <a:t>goodwill </a:t>
            </a:r>
            <a:r>
              <a:rPr lang="en-US" dirty="0"/>
              <a:t>yang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. </a:t>
            </a:r>
            <a:endParaRPr lang="en-US" i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6" t="54583" r="29966" b="27292"/>
          <a:stretch/>
        </p:blipFill>
        <p:spPr>
          <a:xfrm>
            <a:off x="3429000" y="3429000"/>
            <a:ext cx="4191000" cy="3013368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457201" y="4005262"/>
            <a:ext cx="1971675" cy="1371600"/>
          </a:xfrm>
          <a:prstGeom prst="wedgeEllipseCallout">
            <a:avLst>
              <a:gd name="adj1" fmla="val 64651"/>
              <a:gd name="adj2" fmla="val 5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</a:rPr>
              <a:t>Perhitungan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Nilai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i="1" dirty="0" smtClean="0">
                <a:solidFill>
                  <a:srgbClr val="C00000"/>
                </a:solidFill>
              </a:rPr>
              <a:t>Goodwill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6" name="Equal 5"/>
          <p:cNvSpPr/>
          <p:nvPr/>
        </p:nvSpPr>
        <p:spPr>
          <a:xfrm>
            <a:off x="2971800" y="4494507"/>
            <a:ext cx="457200" cy="44117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10400" cy="9906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00600"/>
          </a:xfrm>
        </p:spPr>
        <p:txBody>
          <a:bodyPr>
            <a:normAutofit/>
          </a:bodyPr>
          <a:lstStyle/>
          <a:p>
            <a:r>
              <a:rPr lang="en-US" dirty="0" err="1"/>
              <a:t>Pencatatan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dicatat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diakuisisi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pembahasan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b="1" dirty="0" err="1"/>
              <a:t>hanya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pihak</a:t>
            </a:r>
            <a:r>
              <a:rPr lang="en-US" b="1" dirty="0"/>
              <a:t> </a:t>
            </a:r>
            <a:r>
              <a:rPr lang="en-US" b="1" dirty="0" err="1"/>
              <a:t>pengakuisisi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b="1" dirty="0" smtClean="0"/>
              <a:t>Contoh 1.1 Merger: Akuisisi Aset Bersih – Imbalan berupa Kas</a:t>
            </a:r>
          </a:p>
          <a:p>
            <a:pPr lvl="1"/>
            <a:r>
              <a:rPr lang="en-US" dirty="0" err="1" smtClean="0"/>
              <a:t>Pada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 </a:t>
            </a:r>
            <a:r>
              <a:rPr lang="en-US" dirty="0" smtClean="0"/>
              <a:t>2020, </a:t>
            </a:r>
            <a:r>
              <a:rPr lang="en-US" dirty="0" smtClean="0"/>
              <a:t>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mengakuisisi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 PT Samara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merger.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PT Samara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lvl="1"/>
            <a:endParaRPr lang="en-US" dirty="0" smtClean="0"/>
          </a:p>
        </p:txBody>
      </p:sp>
      <p:sp>
        <p:nvSpPr>
          <p:cNvPr id="4" name="Down Arrow 3"/>
          <p:cNvSpPr/>
          <p:nvPr/>
        </p:nvSpPr>
        <p:spPr>
          <a:xfrm>
            <a:off x="4904803" y="4299204"/>
            <a:ext cx="484632" cy="97840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2" t="37291" r="17887" b="31355"/>
          <a:stretch/>
        </p:blipFill>
        <p:spPr>
          <a:xfrm>
            <a:off x="838201" y="1575015"/>
            <a:ext cx="8143875" cy="528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653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/>
              <a:t>PT </a:t>
            </a:r>
            <a:r>
              <a:rPr lang="en-US" dirty="0" err="1"/>
              <a:t>Permata</a:t>
            </a:r>
            <a:r>
              <a:rPr lang="en-US" dirty="0"/>
              <a:t> </a:t>
            </a:r>
            <a:r>
              <a:rPr lang="en-US" dirty="0" err="1"/>
              <a:t>mengalihkan</a:t>
            </a:r>
            <a:r>
              <a:rPr lang="en-US" dirty="0"/>
              <a:t> </a:t>
            </a:r>
            <a:r>
              <a:rPr lang="en-US" dirty="0" err="1"/>
              <a:t>imbalan</a:t>
            </a:r>
            <a:r>
              <a:rPr lang="en-US" dirty="0"/>
              <a:t> </a:t>
            </a:r>
            <a:r>
              <a:rPr lang="en-US" dirty="0" err="1"/>
              <a:t>senilai</a:t>
            </a:r>
            <a:r>
              <a:rPr lang="en-US" dirty="0"/>
              <a:t> Rp352.000.000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mengakuisisi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PT Samara. PT </a:t>
            </a:r>
            <a:r>
              <a:rPr lang="en-US" dirty="0" err="1"/>
              <a:t>Permata</a:t>
            </a:r>
            <a:r>
              <a:rPr lang="en-US" dirty="0"/>
              <a:t> </a:t>
            </a:r>
            <a:r>
              <a:rPr lang="en-US" dirty="0" err="1"/>
              <a:t>mengeluarkan</a:t>
            </a:r>
            <a:r>
              <a:rPr lang="en-US" dirty="0"/>
              <a:t> Rp20.000.000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legal.</a:t>
            </a:r>
          </a:p>
          <a:p>
            <a:pPr lvl="1"/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i="1" dirty="0"/>
              <a:t>goodwill </a:t>
            </a:r>
            <a:r>
              <a:rPr lang="en-US" dirty="0"/>
              <a:t>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484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Imbalan</a:t>
            </a:r>
            <a:r>
              <a:rPr lang="en-US" dirty="0" smtClean="0"/>
              <a:t> yang </a:t>
            </a:r>
            <a:r>
              <a:rPr lang="en-US" dirty="0" err="1" smtClean="0"/>
              <a:t>dialihkan</a:t>
            </a:r>
            <a:r>
              <a:rPr lang="en-US" dirty="0" smtClean="0"/>
              <a:t> 			Rp352.000.000 </a:t>
            </a:r>
          </a:p>
          <a:p>
            <a:r>
              <a:rPr lang="en-US" dirty="0" err="1" smtClean="0"/>
              <a:t>Kepentingan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		- </a:t>
            </a:r>
          </a:p>
          <a:p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 		</a:t>
            </a:r>
            <a:r>
              <a:rPr lang="en-US" dirty="0" smtClean="0"/>
              <a:t>    </a:t>
            </a:r>
            <a:r>
              <a:rPr lang="en-US" dirty="0" smtClean="0"/>
              <a:t>	</a:t>
            </a:r>
            <a:r>
              <a:rPr lang="en-US" dirty="0" smtClean="0"/>
              <a:t>-</a:t>
            </a:r>
            <a:r>
              <a:rPr lang="en-US" u="sng" dirty="0" smtClean="0"/>
              <a:t>    </a:t>
            </a:r>
            <a:endParaRPr lang="en-US" u="sng" dirty="0" smtClean="0"/>
          </a:p>
          <a:p>
            <a:r>
              <a:rPr lang="en-US" dirty="0" err="1" smtClean="0"/>
              <a:t>Jumlah</a:t>
            </a:r>
            <a:r>
              <a:rPr lang="en-US" dirty="0" smtClean="0"/>
              <a:t> 					Rp352.000.000 </a:t>
            </a:r>
          </a:p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</a:t>
            </a:r>
            <a:r>
              <a:rPr lang="en-US" dirty="0" smtClean="0"/>
              <a:t>			</a:t>
            </a:r>
            <a:r>
              <a:rPr lang="en-US" u="sng" dirty="0" smtClean="0"/>
              <a:t>Rp280.000.000</a:t>
            </a:r>
            <a:r>
              <a:rPr lang="en-US" dirty="0" smtClean="0"/>
              <a:t> </a:t>
            </a:r>
          </a:p>
          <a:p>
            <a:r>
              <a:rPr lang="en-US" i="1" dirty="0" smtClean="0"/>
              <a:t>Goodwill 					</a:t>
            </a:r>
            <a:r>
              <a:rPr lang="en-US" dirty="0" err="1" smtClean="0"/>
              <a:t>Rp</a:t>
            </a:r>
            <a:r>
              <a:rPr lang="en-US" dirty="0" smtClean="0"/>
              <a:t>   72.000.000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LATAR BELAKANG</a:t>
            </a:r>
            <a:endParaRPr lang="en-US" dirty="0"/>
          </a:p>
        </p:txBody>
      </p:sp>
      <p:sp>
        <p:nvSpPr>
          <p:cNvPr id="4" name="Down Arrow Callout 3"/>
          <p:cNvSpPr/>
          <p:nvPr/>
        </p:nvSpPr>
        <p:spPr>
          <a:xfrm>
            <a:off x="2667000" y="1676400"/>
            <a:ext cx="4038600" cy="1066800"/>
          </a:xfrm>
          <a:prstGeom prst="down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MOTIVASI</a:t>
            </a:r>
            <a:endParaRPr lang="en-US" dirty="0"/>
          </a:p>
        </p:txBody>
      </p:sp>
      <p:sp>
        <p:nvSpPr>
          <p:cNvPr id="5" name="Horizontal Scroll 4"/>
          <p:cNvSpPr/>
          <p:nvPr/>
        </p:nvSpPr>
        <p:spPr>
          <a:xfrm>
            <a:off x="1600200" y="2438400"/>
            <a:ext cx="6705600" cy="4419600"/>
          </a:xfrm>
          <a:prstGeom prst="horizontalScrol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lphaLcPeriod"/>
            </a:pPr>
            <a:r>
              <a:rPr lang="sv-SE" sz="2400" dirty="0" smtClean="0">
                <a:solidFill>
                  <a:schemeClr val="tx1"/>
                </a:solidFill>
              </a:rPr>
              <a:t>Menjadikan entitas lebih besar.</a:t>
            </a:r>
          </a:p>
          <a:p>
            <a:pPr marL="457200" indent="-457200">
              <a:buFont typeface="+mj-lt"/>
              <a:buAutoNum type="alphaLcPeriod"/>
            </a:pPr>
            <a:r>
              <a:rPr lang="fi-FI" sz="2400" dirty="0" smtClean="0">
                <a:solidFill>
                  <a:schemeClr val="tx1"/>
                </a:solidFill>
              </a:rPr>
              <a:t>Menghindari pengambilalihan oleh entitas lain.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 err="1" smtClean="0">
                <a:solidFill>
                  <a:schemeClr val="tx1"/>
                </a:solidFill>
              </a:rPr>
              <a:t>Menyinergikan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sumber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daya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dimiliki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+mj-lt"/>
              <a:buAutoNum type="alphaLcPeriod"/>
            </a:pPr>
            <a:r>
              <a:rPr lang="sv-SE" sz="2400" dirty="0" smtClean="0">
                <a:solidFill>
                  <a:schemeClr val="tx1"/>
                </a:solidFill>
              </a:rPr>
              <a:t>Kompensasi yang diterima manajemen terkadang dikaitkan dengan ukuran perusahaan.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 err="1" smtClean="0">
                <a:solidFill>
                  <a:schemeClr val="tx1"/>
                </a:solidFill>
              </a:rPr>
              <a:t>Meningkatkan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kebanggaan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entitas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dikurang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mengakuisisi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bertahap</a:t>
            </a:r>
            <a:r>
              <a:rPr lang="en-US" dirty="0" smtClean="0"/>
              <a:t>,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PT </a:t>
            </a:r>
            <a:r>
              <a:rPr lang="en-US" dirty="0" smtClean="0"/>
              <a:t>Samara.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wajarnya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0" t="26459" r="14058" b="52708"/>
          <a:stretch/>
        </p:blipFill>
        <p:spPr>
          <a:xfrm>
            <a:off x="480752" y="2209800"/>
            <a:ext cx="8165587" cy="3581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7903" y="1676401"/>
            <a:ext cx="61489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Berikut</a:t>
            </a:r>
            <a:r>
              <a:rPr lang="en-US" sz="2400" dirty="0"/>
              <a:t> </a:t>
            </a:r>
            <a:r>
              <a:rPr lang="en-US" sz="2400" dirty="0" err="1"/>
              <a:t>jurnal</a:t>
            </a:r>
            <a:r>
              <a:rPr lang="en-US" sz="2400" dirty="0"/>
              <a:t> yang </a:t>
            </a:r>
            <a:r>
              <a:rPr lang="en-US" sz="2400" dirty="0" err="1"/>
              <a:t>dicatat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PT </a:t>
            </a:r>
            <a:r>
              <a:rPr lang="en-US" sz="2400" dirty="0" err="1"/>
              <a:t>Permata</a:t>
            </a:r>
            <a:r>
              <a:rPr lang="en-US" sz="2400" dirty="0"/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" y="5847100"/>
            <a:ext cx="8991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akuisisi</a:t>
            </a:r>
            <a:r>
              <a:rPr lang="en-US" sz="2000" b="1" dirty="0"/>
              <a:t> </a:t>
            </a:r>
            <a:r>
              <a:rPr lang="en-US" sz="2000" b="1" dirty="0" err="1"/>
              <a:t>ini</a:t>
            </a:r>
            <a:r>
              <a:rPr lang="en-US" sz="2000" b="1" dirty="0"/>
              <a:t>, PT Samara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entitas</a:t>
            </a:r>
            <a:r>
              <a:rPr lang="en-US" sz="2000" b="1" dirty="0"/>
              <a:t> yang </a:t>
            </a:r>
            <a:r>
              <a:rPr lang="en-US" sz="2000" b="1" dirty="0" err="1"/>
              <a:t>dibubarkan</a:t>
            </a:r>
            <a:r>
              <a:rPr lang="en-US" sz="2000" b="1" dirty="0"/>
              <a:t> </a:t>
            </a:r>
            <a:r>
              <a:rPr lang="en-US" sz="2000" b="1" dirty="0" err="1"/>
              <a:t>akan</a:t>
            </a:r>
            <a:r>
              <a:rPr lang="en-US" sz="2000" b="1" dirty="0"/>
              <a:t> </a:t>
            </a:r>
            <a:r>
              <a:rPr lang="en-US" sz="2000" b="1" dirty="0" err="1"/>
              <a:t>menghapusbukukan</a:t>
            </a:r>
            <a:r>
              <a:rPr lang="en-US" sz="2000" b="1" dirty="0"/>
              <a:t> </a:t>
            </a:r>
            <a:r>
              <a:rPr lang="en-US" sz="2000" b="1" dirty="0" err="1"/>
              <a:t>seluruh</a:t>
            </a:r>
            <a:r>
              <a:rPr lang="en-US" sz="2000" b="1" dirty="0"/>
              <a:t> </a:t>
            </a:r>
            <a:r>
              <a:rPr lang="en-US" sz="2000" b="1" dirty="0" err="1"/>
              <a:t>aset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liabilitas</a:t>
            </a:r>
            <a:r>
              <a:rPr lang="en-US" sz="2000" b="1" dirty="0"/>
              <a:t> yang </a:t>
            </a:r>
            <a:r>
              <a:rPr lang="en-US" sz="2000" b="1" dirty="0" err="1"/>
              <a:t>dimiliki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menghentikan</a:t>
            </a:r>
            <a:r>
              <a:rPr lang="en-US" sz="2000" b="1" dirty="0"/>
              <a:t> </a:t>
            </a:r>
            <a:r>
              <a:rPr lang="en-US" sz="2000" b="1" dirty="0" err="1"/>
              <a:t>operasinya</a:t>
            </a:r>
            <a:r>
              <a:rPr lang="en-US" sz="2000" b="1" dirty="0"/>
              <a:t>.</a:t>
            </a:r>
            <a:endParaRPr lang="en-US" sz="20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b="1" dirty="0" smtClean="0"/>
              <a:t>Contoh 1.2 Merger: Akuisisi Aset </a:t>
            </a:r>
            <a:r>
              <a:rPr lang="sv-SE" b="1" dirty="0" smtClean="0"/>
              <a:t>Neto – </a:t>
            </a:r>
            <a:r>
              <a:rPr lang="sv-SE" b="1" dirty="0" smtClean="0"/>
              <a:t>Imbalan berupa Non Kas</a:t>
            </a:r>
          </a:p>
          <a:p>
            <a:pPr lvl="1"/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1.1, </a:t>
            </a:r>
            <a:r>
              <a:rPr lang="en-US" dirty="0" err="1" smtClean="0"/>
              <a:t>seandainya</a:t>
            </a:r>
            <a:r>
              <a:rPr lang="en-US" dirty="0" smtClean="0"/>
              <a:t>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menerbitkan</a:t>
            </a:r>
            <a:r>
              <a:rPr lang="en-US" dirty="0" smtClean="0"/>
              <a:t> 11.000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yang </a:t>
            </a:r>
            <a:r>
              <a:rPr lang="en-US" dirty="0" err="1" smtClean="0"/>
              <a:t>dialihkan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Rp32.000/</a:t>
            </a:r>
            <a:r>
              <a:rPr lang="en-US" dirty="0" err="1" smtClean="0"/>
              <a:t>lembar</a:t>
            </a:r>
            <a:r>
              <a:rPr lang="en-US" dirty="0" smtClean="0"/>
              <a:t>.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senilai</a:t>
            </a:r>
            <a:r>
              <a:rPr lang="en-US" dirty="0" smtClean="0"/>
              <a:t> Rp30.000.000. 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PT Permata akan mencatat jurnal sebagai berikut: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6" t="62292" r="14352" b="11249"/>
          <a:stretch/>
        </p:blipFill>
        <p:spPr>
          <a:xfrm>
            <a:off x="768002" y="2133600"/>
            <a:ext cx="8207999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Modal </a:t>
            </a:r>
            <a:r>
              <a:rPr lang="en-US" dirty="0" err="1" smtClean="0"/>
              <a:t>Disetor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(Rp32.000 × 11.000) 	</a:t>
            </a:r>
            <a:r>
              <a:rPr lang="en-US" dirty="0" smtClean="0"/>
              <a:t> Rp352.000.000 </a:t>
            </a:r>
            <a:endParaRPr lang="en-US" dirty="0" smtClean="0"/>
          </a:p>
          <a:p>
            <a:r>
              <a:rPr lang="pt-BR" dirty="0" smtClean="0"/>
              <a:t>Nilai nominal saham (Rp20.000 × 11.000) </a:t>
            </a:r>
            <a:r>
              <a:rPr lang="pt-BR" u="sng" dirty="0" smtClean="0"/>
              <a:t>Rp220.000.000 </a:t>
            </a:r>
          </a:p>
          <a:p>
            <a:r>
              <a:rPr lang="es-ES" dirty="0" err="1" smtClean="0"/>
              <a:t>Nilai</a:t>
            </a:r>
            <a:r>
              <a:rPr lang="es-ES" dirty="0" smtClean="0"/>
              <a:t> </a:t>
            </a:r>
            <a:r>
              <a:rPr lang="es-ES" dirty="0" err="1" smtClean="0"/>
              <a:t>Tambahan</a:t>
            </a:r>
            <a:r>
              <a:rPr lang="es-ES" dirty="0" smtClean="0"/>
              <a:t> Modal </a:t>
            </a:r>
            <a:r>
              <a:rPr lang="es-ES" dirty="0" err="1" smtClean="0"/>
              <a:t>Disetor</a:t>
            </a:r>
            <a:r>
              <a:rPr lang="es-ES" dirty="0" smtClean="0"/>
              <a:t> 		 Rp132.000.000 </a:t>
            </a:r>
          </a:p>
          <a:p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Tangguhan</a:t>
            </a:r>
            <a:r>
              <a:rPr lang="en-US" dirty="0" smtClean="0"/>
              <a:t> 				  </a:t>
            </a:r>
            <a:r>
              <a:rPr lang="en-US" u="sng" dirty="0" err="1" smtClean="0"/>
              <a:t>Rp</a:t>
            </a:r>
            <a:r>
              <a:rPr lang="en-US" u="sng" dirty="0" smtClean="0"/>
              <a:t> </a:t>
            </a:r>
            <a:r>
              <a:rPr lang="en-US" u="sng" dirty="0" smtClean="0"/>
              <a:t>30.000.000 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Modal </a:t>
            </a:r>
            <a:r>
              <a:rPr lang="en-US" dirty="0" err="1" smtClean="0"/>
              <a:t>Disetor-Neto</a:t>
            </a:r>
            <a:r>
              <a:rPr lang="en-US" dirty="0" smtClean="0"/>
              <a:t> </a:t>
            </a:r>
            <a:r>
              <a:rPr lang="en-US" dirty="0" smtClean="0"/>
              <a:t>	  Rp102.000.000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4724400"/>
            <a:ext cx="9144000" cy="200824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Contoh</a:t>
            </a:r>
            <a:r>
              <a:rPr lang="en-US" sz="2400" dirty="0" smtClean="0"/>
              <a:t> 1.2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Contoh</a:t>
            </a:r>
            <a:r>
              <a:rPr lang="en-US" sz="2400" dirty="0" smtClean="0"/>
              <a:t> 1.1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b="1" dirty="0" err="1" smtClean="0"/>
              <a:t>imbalan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dialihkan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tambahan</a:t>
            </a:r>
            <a:r>
              <a:rPr lang="en-US" sz="2400" dirty="0" smtClean="0"/>
              <a:t> modal </a:t>
            </a:r>
            <a:r>
              <a:rPr lang="en-US" sz="2400" dirty="0" err="1" smtClean="0"/>
              <a:t>disetor</a:t>
            </a:r>
            <a:r>
              <a:rPr lang="en-US" sz="2400" dirty="0" smtClean="0"/>
              <a:t>). </a:t>
            </a:r>
            <a:r>
              <a:rPr lang="en-US" sz="2400" dirty="0" err="1" smtClean="0"/>
              <a:t>Perlu</a:t>
            </a:r>
            <a:r>
              <a:rPr lang="en-US" sz="2400" dirty="0" smtClean="0"/>
              <a:t> </a:t>
            </a:r>
            <a:r>
              <a:rPr lang="en-US" sz="2400" dirty="0" err="1" smtClean="0"/>
              <a:t>diperhatikan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Tambahan</a:t>
            </a:r>
            <a:r>
              <a:rPr lang="en-US" sz="2400" dirty="0" smtClean="0"/>
              <a:t> Modal </a:t>
            </a:r>
            <a:r>
              <a:rPr lang="en-US" sz="2400" dirty="0" err="1" smtClean="0"/>
              <a:t>Disetor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bukanlah</a:t>
            </a:r>
            <a:r>
              <a:rPr lang="en-US" sz="2400" dirty="0" smtClean="0"/>
              <a:t> </a:t>
            </a:r>
            <a:r>
              <a:rPr lang="en-US" sz="2400" dirty="0" err="1" smtClean="0"/>
              <a:t>milik</a:t>
            </a:r>
            <a:r>
              <a:rPr lang="en-US" sz="2400" dirty="0" smtClean="0"/>
              <a:t> PT Samara yang </a:t>
            </a:r>
            <a:r>
              <a:rPr lang="en-US" sz="2400" dirty="0" err="1" smtClean="0"/>
              <a:t>diakui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PT </a:t>
            </a:r>
            <a:r>
              <a:rPr lang="en-US" sz="2400" dirty="0" err="1" smtClean="0"/>
              <a:t>Permata</a:t>
            </a:r>
            <a:r>
              <a:rPr lang="en-US" sz="2400" dirty="0" smtClean="0"/>
              <a:t> </a:t>
            </a:r>
            <a:r>
              <a:rPr lang="en-US" sz="2400" dirty="0" err="1" smtClean="0"/>
              <a:t>namun</a:t>
            </a:r>
            <a:r>
              <a:rPr lang="en-US" sz="2400" dirty="0" smtClean="0"/>
              <a:t> </a:t>
            </a:r>
            <a:r>
              <a:rPr lang="en-US" sz="2400" b="1" dirty="0" err="1" smtClean="0"/>
              <a:t>imbalan</a:t>
            </a:r>
            <a:r>
              <a:rPr lang="en-US" sz="2400" b="1" dirty="0" smtClean="0"/>
              <a:t> non-</a:t>
            </a:r>
            <a:r>
              <a:rPr lang="en-US" sz="2400" b="1" dirty="0" err="1" smtClean="0"/>
              <a:t>kas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dibayarkan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PT </a:t>
            </a:r>
            <a:r>
              <a:rPr lang="en-US" sz="2400" dirty="0" err="1" smtClean="0"/>
              <a:t>Permata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b="1" dirty="0" smtClean="0"/>
              <a:t>Contoh 1.3 Akuisisi Saham – Imbalan berupa Kas</a:t>
            </a:r>
          </a:p>
          <a:p>
            <a:pPr lvl="1"/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1.1, </a:t>
            </a:r>
            <a:r>
              <a:rPr lang="en-US" dirty="0" err="1" smtClean="0"/>
              <a:t>seandainya</a:t>
            </a:r>
            <a:r>
              <a:rPr lang="en-US" dirty="0" smtClean="0"/>
              <a:t>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mengakuisisi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PT Samara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r>
              <a:rPr lang="en-US" dirty="0" smtClean="0"/>
              <a:t> Rp352.000.000.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PT Samara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beroperasi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dibubarkan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PT Permata akan mencatat jurnal sebagai berikut: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7" t="43958" r="19066" b="41875"/>
          <a:stretch/>
        </p:blipFill>
        <p:spPr>
          <a:xfrm>
            <a:off x="990602" y="2209800"/>
            <a:ext cx="7631199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648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1.3, </a:t>
            </a:r>
            <a:r>
              <a:rPr lang="en-US" dirty="0" err="1" smtClean="0"/>
              <a:t>jurnal</a:t>
            </a:r>
            <a:r>
              <a:rPr lang="en-US" dirty="0" smtClean="0"/>
              <a:t> yang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individual.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PT Samara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dibubarkan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operasinya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b="1" dirty="0" err="1" smtClean="0"/>
              <a:t>tiap</a:t>
            </a:r>
            <a:r>
              <a:rPr lang="en-US" b="1" dirty="0" smtClean="0"/>
              <a:t> </a:t>
            </a:r>
            <a:r>
              <a:rPr lang="en-US" b="1" dirty="0" err="1" smtClean="0"/>
              <a:t>akhir</a:t>
            </a:r>
            <a:r>
              <a:rPr lang="en-US" b="1" dirty="0" smtClean="0"/>
              <a:t> </a:t>
            </a:r>
            <a:r>
              <a:rPr lang="en-US" b="1" dirty="0" err="1" smtClean="0"/>
              <a:t>periode</a:t>
            </a:r>
            <a:r>
              <a:rPr lang="en-US" b="1" dirty="0" smtClean="0"/>
              <a:t> </a:t>
            </a:r>
            <a:r>
              <a:rPr lang="en-US" b="1" dirty="0" err="1" smtClean="0"/>
              <a:t>pelaporan</a:t>
            </a:r>
            <a:r>
              <a:rPr lang="en-US" dirty="0" smtClean="0"/>
              <a:t>,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PT Samara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b="1" dirty="0" err="1" smtClean="0"/>
              <a:t>dikonsolidasikan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1.3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err="1" smtClean="0"/>
              <a:t>imbalan</a:t>
            </a:r>
            <a:r>
              <a:rPr lang="en-US" b="1" dirty="0" smtClean="0"/>
              <a:t> non-</a:t>
            </a:r>
            <a:r>
              <a:rPr lang="en-US" b="1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diganti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non-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b="1" dirty="0" err="1" smtClean="0"/>
              <a:t>diukur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wajar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1.4 </a:t>
            </a:r>
            <a:r>
              <a:rPr lang="en-US" b="1" dirty="0" err="1" smtClean="0"/>
              <a:t>Konsolidasi</a:t>
            </a:r>
            <a:r>
              <a:rPr lang="en-US" b="1" dirty="0" smtClean="0"/>
              <a:t>: </a:t>
            </a:r>
            <a:r>
              <a:rPr lang="en-US" b="1" dirty="0" err="1" smtClean="0"/>
              <a:t>Akuisisi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Neto</a:t>
            </a:r>
            <a:r>
              <a:rPr lang="en-US" b="1" dirty="0" smtClean="0"/>
              <a:t> – </a:t>
            </a:r>
            <a:r>
              <a:rPr lang="en-US" b="1" dirty="0" err="1" smtClean="0"/>
              <a:t>Imbalan</a:t>
            </a:r>
            <a:r>
              <a:rPr lang="en-US" b="1" dirty="0" smtClean="0"/>
              <a:t> </a:t>
            </a:r>
            <a:r>
              <a:rPr lang="en-US" b="1" dirty="0" err="1" smtClean="0"/>
              <a:t>berupa</a:t>
            </a:r>
            <a:r>
              <a:rPr lang="en-US" b="1" dirty="0" smtClean="0"/>
              <a:t> </a:t>
            </a:r>
            <a:r>
              <a:rPr lang="en-US" b="1" dirty="0" err="1" smtClean="0"/>
              <a:t>Kas</a:t>
            </a:r>
            <a:endParaRPr lang="en-US" b="1" dirty="0" smtClean="0"/>
          </a:p>
          <a:p>
            <a:pPr lvl="1"/>
            <a:r>
              <a:rPr lang="en-US" dirty="0" err="1" smtClean="0"/>
              <a:t>Pada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 </a:t>
            </a:r>
            <a:r>
              <a:rPr lang="en-US" dirty="0" smtClean="0"/>
              <a:t>2020, </a:t>
            </a:r>
            <a:r>
              <a:rPr lang="en-US" dirty="0" smtClean="0"/>
              <a:t>PT </a:t>
            </a:r>
            <a:r>
              <a:rPr lang="en-US" dirty="0" err="1" smtClean="0"/>
              <a:t>Mandiri</a:t>
            </a:r>
            <a:r>
              <a:rPr lang="en-US" dirty="0" smtClean="0"/>
              <a:t> </a:t>
            </a:r>
            <a:r>
              <a:rPr lang="en-US" dirty="0" err="1" smtClean="0"/>
              <a:t>mengakuisisi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PT Samara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i="1" dirty="0" smtClean="0"/>
              <a:t>statutory consolidation</a:t>
            </a:r>
            <a:r>
              <a:rPr lang="en-US" dirty="0" smtClean="0"/>
              <a:t>.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dibubarkannya</a:t>
            </a:r>
            <a:r>
              <a:rPr lang="en-US" dirty="0" smtClean="0"/>
              <a:t>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PT Samara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bergabung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PT </a:t>
            </a:r>
            <a:r>
              <a:rPr lang="en-US" dirty="0" err="1" smtClean="0"/>
              <a:t>Mandiri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PT Samara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  <p:pic>
        <p:nvPicPr>
          <p:cNvPr id="4" name="Picture 3" descr="19.jpg"/>
          <p:cNvPicPr>
            <a:picLocks noChangeAspect="1"/>
          </p:cNvPicPr>
          <p:nvPr/>
        </p:nvPicPr>
        <p:blipFill>
          <a:blip r:embed="rId2"/>
          <a:srcRect l="19293" t="39870" r="14580" b="33156"/>
          <a:stretch>
            <a:fillRect/>
          </a:stretch>
        </p:blipFill>
        <p:spPr>
          <a:xfrm>
            <a:off x="1066801" y="2514600"/>
            <a:ext cx="7529689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Keuntungan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diperolehnya</a:t>
            </a:r>
            <a:r>
              <a:rPr lang="en-US" dirty="0" smtClean="0"/>
              <a:t> </a:t>
            </a:r>
            <a:r>
              <a:rPr lang="en-US" dirty="0" err="1" smtClean="0"/>
              <a:t>imbal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tercipta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sinergi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bergabung</a:t>
            </a:r>
            <a:r>
              <a:rPr lang="en-US" dirty="0" smtClean="0"/>
              <a:t> 5 </a:t>
            </a:r>
            <a:r>
              <a:rPr lang="en-US" dirty="0" err="1" smtClean="0"/>
              <a:t>dan</a:t>
            </a:r>
            <a:r>
              <a:rPr lang="en-US" dirty="0" smtClean="0"/>
              <a:t> 3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8.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648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PT </a:t>
            </a:r>
            <a:r>
              <a:rPr lang="en-US" dirty="0" err="1"/>
              <a:t>Mandiri</a:t>
            </a:r>
            <a:r>
              <a:rPr lang="en-US" dirty="0"/>
              <a:t> </a:t>
            </a:r>
            <a:r>
              <a:rPr lang="en-US" dirty="0" err="1"/>
              <a:t>mengalihkan</a:t>
            </a:r>
            <a:r>
              <a:rPr lang="en-US" dirty="0"/>
              <a:t> </a:t>
            </a:r>
            <a:r>
              <a:rPr lang="en-US" dirty="0" err="1"/>
              <a:t>imbalan</a:t>
            </a:r>
            <a:r>
              <a:rPr lang="en-US" dirty="0"/>
              <a:t> </a:t>
            </a:r>
            <a:r>
              <a:rPr lang="en-US" dirty="0" err="1"/>
              <a:t>senilai</a:t>
            </a:r>
            <a:r>
              <a:rPr lang="en-US" dirty="0"/>
              <a:t> Rp1.800.000.000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mengakuisisi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PT </a:t>
            </a:r>
            <a:r>
              <a:rPr lang="en-US" dirty="0" err="1"/>
              <a:t>Permata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PT Samara. PT </a:t>
            </a:r>
            <a:r>
              <a:rPr lang="en-US" dirty="0" err="1"/>
              <a:t>Mandiri</a:t>
            </a:r>
            <a:r>
              <a:rPr lang="en-US" dirty="0"/>
              <a:t> </a:t>
            </a:r>
            <a:r>
              <a:rPr lang="en-US" dirty="0" err="1"/>
              <a:t>mengeluarkan</a:t>
            </a:r>
            <a:r>
              <a:rPr lang="en-US" dirty="0"/>
              <a:t> Rp40.000.000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legal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i="1" dirty="0" smtClean="0"/>
              <a:t>goodwill </a:t>
            </a:r>
            <a:r>
              <a:rPr lang="en-US" dirty="0" smtClean="0"/>
              <a:t>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en-US" dirty="0" err="1" smtClean="0"/>
              <a:t>Imbalan</a:t>
            </a:r>
            <a:r>
              <a:rPr lang="en-US" dirty="0" smtClean="0"/>
              <a:t> yang </a:t>
            </a:r>
            <a:r>
              <a:rPr lang="en-US" dirty="0" err="1" smtClean="0"/>
              <a:t>dialihkan</a:t>
            </a:r>
            <a:r>
              <a:rPr lang="en-US" dirty="0" smtClean="0"/>
              <a:t> 			Rp1.800.000.000 </a:t>
            </a:r>
          </a:p>
          <a:p>
            <a:pPr lvl="1">
              <a:buNone/>
            </a:pPr>
            <a:r>
              <a:rPr lang="en-US" dirty="0" err="1" smtClean="0"/>
              <a:t>Kepentingan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		 - </a:t>
            </a:r>
          </a:p>
          <a:p>
            <a:pPr lvl="1">
              <a:buNone/>
            </a:pP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		 </a:t>
            </a:r>
            <a:r>
              <a:rPr lang="en-US" u="sng" dirty="0" smtClean="0"/>
              <a:t>               -  	</a:t>
            </a:r>
            <a:r>
              <a:rPr lang="en-US" u="sng" dirty="0" smtClean="0"/>
              <a:t> </a:t>
            </a:r>
            <a:r>
              <a:rPr lang="en-US" dirty="0" smtClean="0"/>
              <a:t>    </a:t>
            </a:r>
            <a:r>
              <a:rPr lang="en-US" u="sng" dirty="0" smtClean="0"/>
              <a:t>    </a:t>
            </a:r>
            <a:endParaRPr lang="en-US" u="sng" dirty="0" smtClean="0"/>
          </a:p>
          <a:p>
            <a:pPr lvl="1">
              <a:buNone/>
            </a:pPr>
            <a:r>
              <a:rPr lang="en-US" dirty="0" err="1" smtClean="0"/>
              <a:t>Jumlah</a:t>
            </a:r>
            <a:r>
              <a:rPr lang="en-US" dirty="0" smtClean="0"/>
              <a:t> 					Rp1.800.000.000 </a:t>
            </a:r>
          </a:p>
          <a:p>
            <a:pPr lvl="1">
              <a:buNone/>
            </a:pP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</a:t>
            </a:r>
            <a:r>
              <a:rPr lang="en-US" dirty="0" smtClean="0"/>
              <a:t>			</a:t>
            </a:r>
            <a:r>
              <a:rPr lang="en-US" u="sng" dirty="0" smtClean="0"/>
              <a:t>Rp1.660.000.000 </a:t>
            </a:r>
          </a:p>
          <a:p>
            <a:pPr lvl="1">
              <a:buNone/>
            </a:pPr>
            <a:r>
              <a:rPr lang="en-US" i="1" dirty="0" smtClean="0"/>
              <a:t>Goodwill 					</a:t>
            </a:r>
            <a:r>
              <a:rPr lang="en-US" dirty="0" err="1" smtClean="0"/>
              <a:t>Rp</a:t>
            </a:r>
            <a:r>
              <a:rPr lang="en-US" dirty="0" smtClean="0"/>
              <a:t>   140.000.000  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teridentifikasi</a:t>
            </a:r>
            <a:r>
              <a:rPr lang="en-US" dirty="0"/>
              <a:t>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dikurang</a:t>
            </a:r>
            <a:r>
              <a:rPr lang="en-US" dirty="0"/>
              <a:t> </a:t>
            </a:r>
            <a:r>
              <a:rPr lang="en-US" dirty="0" err="1"/>
              <a:t>liabilitas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(Rp1.380.000.000 + Rp280.000.000).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PT </a:t>
            </a:r>
            <a:r>
              <a:rPr lang="en-US" dirty="0" err="1"/>
              <a:t>Mandiri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mengakuisisi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bertahap</a:t>
            </a:r>
            <a:r>
              <a:rPr lang="en-US" dirty="0"/>
              <a:t>,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nonpengendali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PT </a:t>
            </a:r>
            <a:r>
              <a:rPr lang="en-US" dirty="0" err="1"/>
              <a:t>Permata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PT </a:t>
            </a:r>
            <a:r>
              <a:rPr lang="en-US" dirty="0" err="1"/>
              <a:t>Samara.Pada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pengakuisisi</a:t>
            </a:r>
            <a:r>
              <a:rPr lang="en-US" dirty="0"/>
              <a:t> </a:t>
            </a:r>
            <a:r>
              <a:rPr lang="en-US" dirty="0" err="1"/>
              <a:t>mengakui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teridentifikasi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liabilitas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alih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wajarnya</a:t>
            </a:r>
            <a:r>
              <a:rPr lang="en-US" dirty="0"/>
              <a:t>. 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Pencatatan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Berikut jurnal yang dicatat oleh PT Mandiri: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096001"/>
            <a:ext cx="91440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akuisisi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, PT </a:t>
            </a:r>
            <a:r>
              <a:rPr lang="en-US" b="1" dirty="0" err="1" smtClean="0"/>
              <a:t>Permata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PT Samara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entitas</a:t>
            </a:r>
            <a:r>
              <a:rPr lang="en-US" b="1" dirty="0" smtClean="0"/>
              <a:t> yang </a:t>
            </a:r>
            <a:r>
              <a:rPr lang="en-US" b="1" dirty="0" err="1" smtClean="0"/>
              <a:t>dibubarkan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menghapusbukukan</a:t>
            </a:r>
            <a:r>
              <a:rPr lang="en-US" b="1" dirty="0" smtClean="0"/>
              <a:t> </a:t>
            </a:r>
            <a:r>
              <a:rPr lang="en-US" b="1" dirty="0" err="1" smtClean="0"/>
              <a:t>seluruh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liabilitas</a:t>
            </a:r>
            <a:r>
              <a:rPr lang="en-US" b="1" dirty="0" smtClean="0"/>
              <a:t> yang </a:t>
            </a:r>
            <a:r>
              <a:rPr lang="en-US" b="1" dirty="0" err="1" smtClean="0"/>
              <a:t>dimiliki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menghentikan</a:t>
            </a:r>
            <a:r>
              <a:rPr lang="en-US" b="1" dirty="0" smtClean="0"/>
              <a:t> </a:t>
            </a:r>
            <a:r>
              <a:rPr lang="en-US" b="1" dirty="0" err="1" smtClean="0"/>
              <a:t>operasinya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1" t="76875" r="14352" b="16667"/>
          <a:stretch/>
        </p:blipFill>
        <p:spPr>
          <a:xfrm>
            <a:off x="990600" y="2133600"/>
            <a:ext cx="7772400" cy="10614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1" t="16874" r="19361" b="66042"/>
          <a:stretch/>
        </p:blipFill>
        <p:spPr>
          <a:xfrm>
            <a:off x="914400" y="3288348"/>
            <a:ext cx="7772400" cy="2807652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Pembelian</a:t>
            </a:r>
            <a:r>
              <a:rPr lang="en-US" b="1" dirty="0" smtClean="0"/>
              <a:t> </a:t>
            </a:r>
            <a:r>
              <a:rPr lang="en-US" b="1" dirty="0" err="1" smtClean="0"/>
              <a:t>Diskon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19200" y="1828800"/>
            <a:ext cx="70104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suatu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kombinasi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bisnis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mana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jumlah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nilai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wajar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aset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teridentifikasi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diperoleh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liabilitas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diambil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alih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melebihi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nilai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agregat</a:t>
            </a:r>
            <a:r>
              <a:rPr lang="en-US" sz="2400" dirty="0" smtClean="0">
                <a:solidFill>
                  <a:schemeClr val="tx1"/>
                </a:solidFill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</a:rPr>
              <a:t>imbalan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dialihkan</a:t>
            </a:r>
            <a:r>
              <a:rPr lang="en-US" sz="2400" dirty="0" smtClean="0">
                <a:solidFill>
                  <a:schemeClr val="tx1"/>
                </a:solidFill>
              </a:rPr>
              <a:t> + </a:t>
            </a:r>
            <a:r>
              <a:rPr lang="en-US" sz="2400" dirty="0" err="1" smtClean="0">
                <a:solidFill>
                  <a:schemeClr val="tx1"/>
                </a:solidFill>
              </a:rPr>
              <a:t>kepentingan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ekuitas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sebelumnya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dimiliki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oleh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pihak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pengakuisisi</a:t>
            </a:r>
            <a:r>
              <a:rPr lang="en-US" sz="2400" dirty="0" smtClean="0">
                <a:solidFill>
                  <a:schemeClr val="tx1"/>
                </a:solidFill>
              </a:rPr>
              <a:t> + </a:t>
            </a:r>
            <a:r>
              <a:rPr lang="en-US" sz="2400" dirty="0" err="1" smtClean="0">
                <a:solidFill>
                  <a:schemeClr val="tx1"/>
                </a:solidFill>
              </a:rPr>
              <a:t>kepentingan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nonpengendali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pihak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diakuisisi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038600" y="4572000"/>
            <a:ext cx="484632" cy="53340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76400" y="5257801"/>
            <a:ext cx="6019800" cy="1200329"/>
          </a:xfrm>
          <a:prstGeom prst="rect">
            <a:avLst/>
          </a:prstGeom>
          <a:solidFill>
            <a:srgbClr val="00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/>
              <a:t>Selisih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tersebut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diakui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oleh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pihak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pengakuisisi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sebagai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keuntungan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laporan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laba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rugi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tanggal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akuisisi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Pembelian</a:t>
            </a:r>
            <a:r>
              <a:rPr lang="en-US" b="1" dirty="0" smtClean="0"/>
              <a:t> </a:t>
            </a:r>
            <a:r>
              <a:rPr lang="en-US" b="1" dirty="0" err="1" smtClean="0"/>
              <a:t>Diskon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b="1" dirty="0" smtClean="0"/>
              <a:t>Contoh 1.5 Merger: Akuisisi Aset Bersih – Pembelian Diskon</a:t>
            </a:r>
          </a:p>
          <a:p>
            <a:pPr lvl="1"/>
            <a:r>
              <a:rPr lang="en-US" dirty="0" err="1" smtClean="0"/>
              <a:t>Merujuk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1.1,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mengalihkan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senilai</a:t>
            </a:r>
            <a:r>
              <a:rPr lang="en-US" dirty="0" smtClean="0"/>
              <a:t> Rp250.000.000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mengakuisisi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PT Samara. PT </a:t>
            </a:r>
            <a:r>
              <a:rPr lang="en-US" dirty="0" err="1" smtClean="0"/>
              <a:t>Permata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Rp20.000.000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legal. 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Pembelian</a:t>
            </a:r>
            <a:r>
              <a:rPr lang="en-US" b="1" dirty="0" smtClean="0"/>
              <a:t> </a:t>
            </a:r>
            <a:r>
              <a:rPr lang="en-US" b="1" dirty="0" err="1" smtClean="0"/>
              <a:t>Diskon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i="1" dirty="0" smtClean="0"/>
              <a:t>goodwill </a:t>
            </a:r>
            <a:r>
              <a:rPr lang="en-US" dirty="0" smtClean="0"/>
              <a:t>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Imbalan</a:t>
            </a:r>
            <a:r>
              <a:rPr lang="en-US" dirty="0" smtClean="0"/>
              <a:t> yang </a:t>
            </a:r>
            <a:r>
              <a:rPr lang="en-US" dirty="0" err="1" smtClean="0"/>
              <a:t>dialihkan</a:t>
            </a:r>
            <a:r>
              <a:rPr lang="en-US" dirty="0" smtClean="0"/>
              <a:t> 		    Rp250.000.000 </a:t>
            </a:r>
          </a:p>
          <a:p>
            <a:pPr lvl="1"/>
            <a:r>
              <a:rPr lang="en-US" dirty="0" err="1" smtClean="0"/>
              <a:t>Kepentingan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	     - </a:t>
            </a:r>
          </a:p>
          <a:p>
            <a:pPr lvl="1"/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		                   -</a:t>
            </a:r>
          </a:p>
          <a:p>
            <a:pPr lvl="1"/>
            <a:r>
              <a:rPr lang="en-US" dirty="0" err="1" smtClean="0"/>
              <a:t>Jumlah</a:t>
            </a:r>
            <a:r>
              <a:rPr lang="en-US" dirty="0" smtClean="0"/>
              <a:t> 					   Rp250.000.000 </a:t>
            </a:r>
          </a:p>
          <a:p>
            <a:pPr lvl="1"/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		   </a:t>
            </a:r>
            <a:r>
              <a:rPr lang="en-US" u="sng" dirty="0" smtClean="0"/>
              <a:t>Rp280.000.000 </a:t>
            </a:r>
          </a:p>
          <a:p>
            <a:pPr lvl="1"/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Diskon</a:t>
            </a:r>
            <a:r>
              <a:rPr lang="en-US" dirty="0" smtClean="0"/>
              <a:t> 			   </a:t>
            </a:r>
            <a:r>
              <a:rPr lang="en-US" dirty="0" err="1" smtClean="0"/>
              <a:t>Rp</a:t>
            </a:r>
            <a:r>
              <a:rPr lang="en-US" dirty="0" smtClean="0"/>
              <a:t>  30.000.000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5486401"/>
            <a:ext cx="800100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, </a:t>
            </a:r>
            <a:r>
              <a:rPr lang="en-US" sz="2400" dirty="0" err="1" smtClean="0"/>
              <a:t>akuisisi</a:t>
            </a:r>
            <a:r>
              <a:rPr lang="en-US" sz="2400" dirty="0" smtClean="0"/>
              <a:t> </a:t>
            </a:r>
            <a:r>
              <a:rPr lang="en-US" sz="2400" dirty="0" err="1" smtClean="0"/>
              <a:t>imbalan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dialihkan</a:t>
            </a:r>
            <a:r>
              <a:rPr lang="en-US" sz="2400" dirty="0" smtClean="0"/>
              <a:t> </a:t>
            </a:r>
            <a:r>
              <a:rPr lang="en-US" sz="2400" dirty="0" err="1" smtClean="0"/>
              <a:t>bernilai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rendah</a:t>
            </a:r>
            <a:r>
              <a:rPr lang="en-US" sz="2400" dirty="0" smtClean="0"/>
              <a:t> </a:t>
            </a:r>
            <a:r>
              <a:rPr lang="en-US" sz="2400" dirty="0" err="1" smtClean="0"/>
              <a:t>daripada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wajar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teridentifikasi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liabilitas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diambil</a:t>
            </a:r>
            <a:r>
              <a:rPr lang="en-US" sz="2400" dirty="0" smtClean="0"/>
              <a:t> </a:t>
            </a:r>
            <a:r>
              <a:rPr lang="en-US" sz="2400" dirty="0" err="1" smtClean="0"/>
              <a:t>alih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Pembelian</a:t>
            </a:r>
            <a:r>
              <a:rPr lang="en-US" b="1" dirty="0" smtClean="0"/>
              <a:t> </a:t>
            </a:r>
            <a:r>
              <a:rPr lang="en-US" b="1" dirty="0" err="1" smtClean="0"/>
              <a:t>Diskon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Berikut jurnal yang dicatat oleh PT Permata: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248400"/>
            <a:ext cx="914400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akuisisi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selisih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pembelian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diskon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diakui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keuntungan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laporan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laba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rugi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periode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akuisisi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0" t="22291" r="14941" b="53333"/>
          <a:stretch/>
        </p:blipFill>
        <p:spPr>
          <a:xfrm>
            <a:off x="838201" y="2135757"/>
            <a:ext cx="7829551" cy="410788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Akuisisi</a:t>
            </a:r>
            <a:r>
              <a:rPr lang="en-US" b="1" dirty="0" smtClean="0"/>
              <a:t> </a:t>
            </a:r>
            <a:r>
              <a:rPr lang="en-US" b="1" dirty="0" err="1" smtClean="0"/>
              <a:t>Bertahap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bertahap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yang </a:t>
            </a:r>
            <a:r>
              <a:rPr lang="en-US" dirty="0" err="1" smtClean="0"/>
              <a:t>diakuisisi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A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30%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B,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A </a:t>
            </a:r>
            <a:r>
              <a:rPr lang="en-US" dirty="0" err="1" smtClean="0"/>
              <a:t>menambah</a:t>
            </a:r>
            <a:r>
              <a:rPr lang="en-US" dirty="0" smtClean="0"/>
              <a:t> </a:t>
            </a:r>
            <a:r>
              <a:rPr lang="en-US" dirty="0" err="1" smtClean="0"/>
              <a:t>kepemilikannya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25%,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A total </a:t>
            </a:r>
            <a:r>
              <a:rPr lang="en-US" dirty="0" err="1" smtClean="0"/>
              <a:t>memiliki</a:t>
            </a:r>
            <a:r>
              <a:rPr lang="en-US" dirty="0" smtClean="0"/>
              <a:t> 55%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B.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55% </a:t>
            </a:r>
            <a:r>
              <a:rPr lang="en-US" dirty="0" err="1" smtClean="0"/>
              <a:t>Entitas</a:t>
            </a:r>
            <a:r>
              <a:rPr lang="en-US" dirty="0" smtClean="0"/>
              <a:t> A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25%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bertahap</a:t>
            </a:r>
            <a:r>
              <a:rPr lang="en-US" dirty="0" smtClean="0"/>
              <a:t>.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diterapkan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25%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B.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r>
              <a:rPr lang="en-US" b="1" dirty="0" smtClean="0"/>
              <a:t> </a:t>
            </a:r>
            <a:r>
              <a:rPr lang="en-US" b="1" dirty="0" err="1" smtClean="0"/>
              <a:t>Tanpa</a:t>
            </a:r>
            <a:r>
              <a:rPr lang="en-US" b="1" dirty="0" smtClean="0"/>
              <a:t> </a:t>
            </a:r>
            <a:r>
              <a:rPr lang="en-US" b="1" dirty="0" err="1" smtClean="0"/>
              <a:t>Pengalihan</a:t>
            </a:r>
            <a:r>
              <a:rPr lang="en-US" b="1" dirty="0" smtClean="0"/>
              <a:t> </a:t>
            </a:r>
            <a:r>
              <a:rPr lang="en-US" b="1" dirty="0" err="1" smtClean="0"/>
              <a:t>Imbalan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Ketika</a:t>
            </a:r>
            <a:r>
              <a:rPr lang="en-US" dirty="0" smtClean="0"/>
              <a:t> investor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lain yang </a:t>
            </a:r>
            <a:r>
              <a:rPr lang="en-US" dirty="0" err="1" smtClean="0"/>
              <a:t>awalnya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pengalihan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.</a:t>
            </a:r>
          </a:p>
          <a:p>
            <a:r>
              <a:rPr lang="it-IT" dirty="0"/>
              <a:t>Hal ini dapat terjadi di antaranya karena</a:t>
            </a:r>
            <a:r>
              <a:rPr lang="it-IT" dirty="0" smtClean="0"/>
              <a:t>: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diakuisisi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sahamnya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lain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pengakuisisi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. </a:t>
            </a:r>
            <a:endParaRPr lang="en-US" dirty="0" smtClean="0"/>
          </a:p>
          <a:p>
            <a:pPr marL="822960" lvl="1" indent="-457200">
              <a:buFont typeface="+mj-lt"/>
              <a:buAutoNum type="arabicPeriod"/>
            </a:pPr>
            <a:r>
              <a:rPr lang="en-US" dirty="0" err="1" smtClean="0"/>
              <a:t>Hilangnya</a:t>
            </a:r>
            <a:r>
              <a:rPr lang="en-US" dirty="0" smtClean="0"/>
              <a:t> </a:t>
            </a:r>
            <a:r>
              <a:rPr lang="en-US" dirty="0" err="1"/>
              <a:t>hak</a:t>
            </a:r>
            <a:r>
              <a:rPr lang="en-US" dirty="0"/>
              <a:t> veto yang </a:t>
            </a:r>
            <a:r>
              <a:rPr lang="en-US" dirty="0" err="1"/>
              <a:t>sebelumnya</a:t>
            </a:r>
            <a:r>
              <a:rPr lang="en-US" dirty="0"/>
              <a:t> </a:t>
            </a:r>
            <a:r>
              <a:rPr lang="en-US" dirty="0" err="1"/>
              <a:t>menghalangi</a:t>
            </a:r>
            <a:r>
              <a:rPr lang="en-US" dirty="0"/>
              <a:t> </a:t>
            </a:r>
            <a:r>
              <a:rPr lang="en-US" dirty="0" err="1"/>
              <a:t>pengakuisisi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. </a:t>
            </a:r>
            <a:endParaRPr lang="en-US" dirty="0" smtClean="0"/>
          </a:p>
          <a:p>
            <a:pPr marL="822960" lvl="1" indent="-457200">
              <a:buFont typeface="+mj-lt"/>
              <a:buAutoNum type="arabicPeriod"/>
            </a:pP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diakuisisi</a:t>
            </a:r>
            <a:r>
              <a:rPr lang="en-US" dirty="0"/>
              <a:t> </a:t>
            </a:r>
            <a:r>
              <a:rPr lang="en-US" dirty="0" err="1"/>
              <a:t>sepakat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mengombinasikan</a:t>
            </a:r>
            <a:r>
              <a:rPr lang="en-US" dirty="0"/>
              <a:t> </a:t>
            </a:r>
            <a:r>
              <a:rPr lang="en-US" dirty="0" err="1"/>
              <a:t>bisnisnya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kontrak</a:t>
            </a:r>
            <a:r>
              <a:rPr lang="en-US" dirty="0"/>
              <a:t> </a:t>
            </a:r>
            <a:r>
              <a:rPr lang="en-US" dirty="0" err="1"/>
              <a:t>semata</a:t>
            </a:r>
            <a:r>
              <a:rPr lang="en-US" dirty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391400" cy="9906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PENYAJIAN DAN PENGUNGKAPAN KOMBINASI BISNIS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 smtClean="0"/>
              <a:t>Penyajian</a:t>
            </a:r>
            <a:endParaRPr lang="en-US" b="1" dirty="0" smtClean="0"/>
          </a:p>
          <a:p>
            <a:pPr lvl="1"/>
            <a:r>
              <a:rPr lang="fi-FI" dirty="0" smtClean="0"/>
              <a:t>Pada akuisisi aset </a:t>
            </a:r>
            <a:r>
              <a:rPr lang="fi-FI" dirty="0" smtClean="0"/>
              <a:t>neto (merger </a:t>
            </a:r>
            <a:r>
              <a:rPr lang="fi-FI" dirty="0" smtClean="0"/>
              <a:t>dan konsolidasi),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diakuisisi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i="1" dirty="0" smtClean="0"/>
              <a:t>goodwill </a:t>
            </a:r>
            <a:r>
              <a:rPr lang="en-US" dirty="0" smtClean="0"/>
              <a:t>yang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digabungkan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,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teridentifikasi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liabilitas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diakuisisi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individual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pengakuisisi</a:t>
            </a:r>
            <a:r>
              <a:rPr lang="en-US" dirty="0"/>
              <a:t>. 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internal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internal. </a:t>
            </a:r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mengakuisisi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lain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PENYAJIAN DAN PENGUNGKAPAN KOMBINASI BISNIS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724400"/>
          </a:xfrm>
        </p:spPr>
        <p:txBody>
          <a:bodyPr>
            <a:normAutofit fontScale="92500"/>
          </a:bodyPr>
          <a:lstStyle/>
          <a:p>
            <a:r>
              <a:rPr lang="en-US" b="1" dirty="0" err="1" smtClean="0"/>
              <a:t>Pengungkapan</a:t>
            </a:r>
            <a:endParaRPr lang="en-US" b="1" dirty="0" smtClean="0"/>
          </a:p>
          <a:p>
            <a:pPr lvl="1"/>
            <a:r>
              <a:rPr lang="en-US" dirty="0" err="1" smtClean="0"/>
              <a:t>Berdasarkan</a:t>
            </a:r>
            <a:r>
              <a:rPr lang="en-US" dirty="0" smtClean="0"/>
              <a:t> PSAK </a:t>
            </a:r>
            <a:r>
              <a:rPr lang="en-US" dirty="0" smtClean="0"/>
              <a:t>22,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agar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PENYAJIAN DAN PENGUNGKAPAN KOMBINASI BISNIS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Pengungkapan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b="1" dirty="0" smtClean="0"/>
          </a:p>
          <a:p>
            <a:endParaRPr lang="en-US" b="1" dirty="0" smtClean="0"/>
          </a:p>
          <a:p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0" t="20208" r="14058" b="59621"/>
          <a:stretch/>
        </p:blipFill>
        <p:spPr>
          <a:xfrm>
            <a:off x="838200" y="2258593"/>
            <a:ext cx="7421494" cy="3151607"/>
          </a:xfrm>
          <a:prstGeom prst="rect">
            <a:avLst/>
          </a:prstGeom>
        </p:spPr>
      </p:pic>
      <p:sp>
        <p:nvSpPr>
          <p:cNvPr id="8" name="Striped Right Arrow 7"/>
          <p:cNvSpPr/>
          <p:nvPr/>
        </p:nvSpPr>
        <p:spPr>
          <a:xfrm>
            <a:off x="6934200" y="5638800"/>
            <a:ext cx="1981200" cy="12192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bersambung</a:t>
            </a:r>
            <a:endParaRPr lang="en-US" b="1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PENYAJIAN DAN PENGUNGKAPAN KOMBINASI BISNIS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6" t="41042" r="14057" b="14374"/>
          <a:stretch/>
        </p:blipFill>
        <p:spPr>
          <a:xfrm>
            <a:off x="1676400" y="1588552"/>
            <a:ext cx="5638800" cy="5269448"/>
          </a:xfrm>
          <a:prstGeom prst="rect">
            <a:avLst/>
          </a:prstGeom>
        </p:spPr>
      </p:pic>
      <p:sp>
        <p:nvSpPr>
          <p:cNvPr id="7" name="Striped Right Arrow 6"/>
          <p:cNvSpPr/>
          <p:nvPr/>
        </p:nvSpPr>
        <p:spPr>
          <a:xfrm>
            <a:off x="76200" y="3118866"/>
            <a:ext cx="1524000" cy="99593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lanjutan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661364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ANALISIS LAPORAN 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5029200"/>
          </a:xfrm>
        </p:spPr>
        <p:txBody>
          <a:bodyPr>
            <a:normAutofit fontScale="92500" lnSpcReduction="10000"/>
          </a:bodyPr>
          <a:lstStyle/>
          <a:p>
            <a:r>
              <a:rPr lang="sv-SE" dirty="0" smtClean="0"/>
              <a:t>Harus </a:t>
            </a:r>
            <a:r>
              <a:rPr lang="sv-SE" dirty="0"/>
              <a:t>berhati-hati dalam menggunakan Laporan Keuangan Konsolidasian dalam </a:t>
            </a:r>
            <a:r>
              <a:rPr lang="sv-SE" b="1" dirty="0"/>
              <a:t>analisis</a:t>
            </a:r>
            <a:r>
              <a:rPr lang="sv-SE" dirty="0"/>
              <a:t> karena </a:t>
            </a:r>
            <a:r>
              <a:rPr lang="sv-SE" b="1" dirty="0"/>
              <a:t>keterbatasan</a:t>
            </a:r>
            <a:r>
              <a:rPr lang="sv-SE" dirty="0"/>
              <a:t> yang dimilikinya, diantaranya: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invidual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semuanya</a:t>
            </a:r>
            <a:r>
              <a:rPr lang="en-US" dirty="0"/>
              <a:t> </a:t>
            </a:r>
            <a:r>
              <a:rPr lang="en-US" dirty="0" err="1"/>
              <a:t>diungkapkan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buruk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.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segmen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per </a:t>
            </a:r>
            <a:r>
              <a:rPr lang="en-US" dirty="0" err="1"/>
              <a:t>segmen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per </a:t>
            </a:r>
            <a:r>
              <a:rPr lang="en-US" dirty="0" err="1"/>
              <a:t>individu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/>
              <a:t>rasio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Konsolidasian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dikonsolidasi</a:t>
            </a:r>
            <a:r>
              <a:rPr lang="en-US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/>
              <a:t>pos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namanya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digabungkan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Konsolidasian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. </a:t>
            </a:r>
            <a:endParaRPr lang="en-US" dirty="0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Aspek</a:t>
            </a:r>
            <a:r>
              <a:rPr lang="en-US" b="1" dirty="0" smtClean="0"/>
              <a:t> </a:t>
            </a:r>
            <a:r>
              <a:rPr lang="en-US" b="1" dirty="0" err="1" smtClean="0"/>
              <a:t>Etika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mengakselerasi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alami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yang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etis</a:t>
            </a:r>
            <a:r>
              <a:rPr lang="en-US" dirty="0" smtClean="0"/>
              <a:t> yang </a:t>
            </a:r>
            <a:r>
              <a:rPr lang="en-US" dirty="0" err="1" smtClean="0"/>
              <a:t>dirancang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perpajakan</a:t>
            </a:r>
            <a:r>
              <a:rPr lang="en-US" dirty="0" smtClean="0"/>
              <a:t>, </a:t>
            </a:r>
            <a:r>
              <a:rPr lang="en-US" dirty="0" err="1" smtClean="0"/>
              <a:t>menjadikan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regulator </a:t>
            </a:r>
            <a:r>
              <a:rPr lang="en-US" dirty="0" err="1" smtClean="0"/>
              <a:t>pasar</a:t>
            </a:r>
            <a:r>
              <a:rPr lang="en-US" dirty="0" smtClean="0"/>
              <a:t> modal. </a:t>
            </a:r>
          </a:p>
          <a:p>
            <a:r>
              <a:rPr lang="nb-NO" dirty="0" smtClean="0"/>
              <a:t>Kompleksitas akuntansi kombinasi bisnis menjadikan kombinasi bisnis menjadi transaksi penting yang perlu dipelajari dan dicermati.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Jenis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2743200"/>
            <a:ext cx="7467600" cy="1219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Integrasi</a:t>
            </a:r>
            <a:r>
              <a:rPr lang="en-US" b="1" dirty="0" smtClean="0"/>
              <a:t> </a:t>
            </a:r>
            <a:r>
              <a:rPr lang="en-US" b="1" dirty="0" err="1" smtClean="0"/>
              <a:t>Vertikal</a:t>
            </a:r>
            <a:r>
              <a:rPr lang="en-US" b="1" dirty="0" smtClean="0"/>
              <a:t> </a:t>
            </a:r>
            <a:r>
              <a:rPr lang="en-US" dirty="0" smtClean="0">
                <a:latin typeface="Calibri"/>
                <a:cs typeface="Calibri"/>
              </a:rPr>
              <a:t>→ </a:t>
            </a:r>
            <a:r>
              <a:rPr lang="en-US" dirty="0" err="1" smtClean="0">
                <a:latin typeface="Calibri"/>
                <a:cs typeface="Calibri"/>
              </a:rPr>
              <a:t>kombinasi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bisnis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dengan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melakukan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akuisisi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entitas</a:t>
            </a:r>
            <a:r>
              <a:rPr lang="en-US" dirty="0" smtClean="0">
                <a:latin typeface="Calibri"/>
                <a:cs typeface="Calibri"/>
              </a:rPr>
              <a:t> yang </a:t>
            </a:r>
            <a:r>
              <a:rPr lang="en-US" dirty="0" err="1" smtClean="0">
                <a:latin typeface="Calibri"/>
                <a:cs typeface="Calibri"/>
              </a:rPr>
              <a:t>memiliki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hubungan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pemasok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atau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distribusi</a:t>
            </a:r>
            <a:r>
              <a:rPr lang="en-US" dirty="0" smtClean="0">
                <a:latin typeface="Calibri"/>
                <a:cs typeface="Calibri"/>
              </a:rPr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4114800"/>
            <a:ext cx="7467600" cy="10668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Integrasi</a:t>
            </a:r>
            <a:r>
              <a:rPr lang="en-US" b="1" dirty="0" smtClean="0"/>
              <a:t> Horizontal </a:t>
            </a:r>
            <a:r>
              <a:rPr lang="en-US" dirty="0" smtClean="0">
                <a:latin typeface="Calibri"/>
                <a:cs typeface="Calibri"/>
              </a:rPr>
              <a:t>→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yang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sejenis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. 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533400" y="5410200"/>
            <a:ext cx="7467600" cy="1143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Konglomerasi</a:t>
            </a:r>
            <a:r>
              <a:rPr lang="en-US" b="1" dirty="0" smtClean="0"/>
              <a:t> </a:t>
            </a:r>
            <a:r>
              <a:rPr lang="en-US" dirty="0" smtClean="0">
                <a:latin typeface="Calibri"/>
                <a:cs typeface="Calibri"/>
              </a:rPr>
              <a:t>→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Jenis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dibedakan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sesudah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914400" y="2895600"/>
            <a:ext cx="7315200" cy="12192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Merger (</a:t>
            </a:r>
            <a:r>
              <a:rPr lang="en-US" b="1" i="1" dirty="0" smtClean="0"/>
              <a:t>Statutory merger</a:t>
            </a:r>
            <a:r>
              <a:rPr lang="en-US" b="1" dirty="0" smtClean="0"/>
              <a:t>) </a:t>
            </a:r>
            <a:r>
              <a:rPr lang="en-US" b="1" dirty="0" smtClean="0">
                <a:latin typeface="Calibri"/>
                <a:cs typeface="Calibri"/>
              </a:rPr>
              <a:t>→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menggabungkan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, di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yang </a:t>
            </a:r>
            <a:r>
              <a:rPr lang="en-US" dirty="0" err="1"/>
              <a:t>diakuisisi</a:t>
            </a:r>
            <a:r>
              <a:rPr lang="en-US" dirty="0"/>
              <a:t> </a:t>
            </a:r>
            <a:r>
              <a:rPr lang="en-US" dirty="0" err="1"/>
              <a:t>dibubarkan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liabilitasnya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alih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mengakuisisi</a:t>
            </a:r>
            <a:r>
              <a:rPr lang="en-US" dirty="0"/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4343400"/>
            <a:ext cx="7391400" cy="9906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Konsolidasi</a:t>
            </a:r>
            <a:r>
              <a:rPr lang="en-US" b="1" dirty="0" smtClean="0"/>
              <a:t> (</a:t>
            </a:r>
            <a:r>
              <a:rPr lang="en-US" b="1" i="1" dirty="0" smtClean="0"/>
              <a:t>Statutory consolidation) </a:t>
            </a:r>
            <a:r>
              <a:rPr lang="en-US" b="1" dirty="0" smtClean="0">
                <a:latin typeface="Calibri"/>
                <a:cs typeface="Calibri"/>
              </a:rPr>
              <a:t>→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alih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liabilitas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yang </a:t>
            </a:r>
            <a:r>
              <a:rPr lang="en-US" dirty="0" err="1"/>
              <a:t>bergabung</a:t>
            </a:r>
            <a:r>
              <a:rPr lang="en-US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5562600"/>
            <a:ext cx="73914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Akuisisi</a:t>
            </a:r>
            <a:r>
              <a:rPr lang="en-US" b="1" dirty="0" smtClean="0"/>
              <a:t> (</a:t>
            </a:r>
            <a:r>
              <a:rPr lang="en-US" b="1" i="1" dirty="0" smtClean="0"/>
              <a:t>Stock acquisition) </a:t>
            </a:r>
            <a:r>
              <a:rPr lang="en-US" b="1" dirty="0" smtClean="0">
                <a:latin typeface="Calibri"/>
                <a:cs typeface="Calibri"/>
              </a:rPr>
              <a:t>→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yang </a:t>
            </a:r>
            <a:r>
              <a:rPr lang="en-US" dirty="0" err="1"/>
              <a:t>diakuisisi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yang </a:t>
            </a:r>
            <a:r>
              <a:rPr lang="en-US" dirty="0" err="1"/>
              <a:t>diakuisi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dikendalikan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pengakuisisi</a:t>
            </a:r>
            <a:r>
              <a:rPr lang="en-US" dirty="0"/>
              <a:t>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Jenis</a:t>
            </a:r>
            <a:r>
              <a:rPr lang="en-US" b="1" dirty="0" smtClean="0"/>
              <a:t> </a:t>
            </a:r>
            <a:r>
              <a:rPr lang="en-US" b="1" dirty="0" err="1" smtClean="0"/>
              <a:t>Kombinasi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2724150"/>
            <a:ext cx="6934200" cy="123825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Metode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smtClean="0">
                <a:solidFill>
                  <a:schemeClr val="tx1"/>
                </a:solidFill>
              </a:rPr>
              <a:t>pooling of interest </a:t>
            </a:r>
            <a:r>
              <a:rPr lang="en-US" sz="2400" b="1" i="1" dirty="0" smtClean="0">
                <a:solidFill>
                  <a:schemeClr val="tx1"/>
                </a:solidFill>
                <a:latin typeface="Calibri"/>
                <a:cs typeface="Calibri"/>
              </a:rPr>
              <a:t>→ </a:t>
            </a:r>
            <a:r>
              <a:rPr lang="en-US" sz="2400" dirty="0" err="1">
                <a:solidFill>
                  <a:schemeClr val="tx1"/>
                </a:solidFill>
              </a:rPr>
              <a:t>penyatuan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kepentingan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Metode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diatur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dalam</a:t>
            </a:r>
            <a:r>
              <a:rPr lang="en-US" sz="2400" dirty="0" smtClean="0">
                <a:solidFill>
                  <a:schemeClr val="tx1"/>
                </a:solidFill>
              </a:rPr>
              <a:t> PSAK 38 </a:t>
            </a:r>
            <a:r>
              <a:rPr lang="en-US" sz="2400" i="1" dirty="0" err="1" smtClean="0">
                <a:solidFill>
                  <a:schemeClr val="tx1"/>
                </a:solidFill>
              </a:rPr>
              <a:t>Kombinasi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</a:rPr>
              <a:t>Bisnis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</a:rPr>
              <a:t>Entitas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</a:rPr>
              <a:t>Sepengendali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4124325"/>
            <a:ext cx="6934200" cy="128587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Metode</a:t>
            </a:r>
            <a:r>
              <a:rPr lang="en-US" sz="2000" b="1" dirty="0" smtClean="0"/>
              <a:t> </a:t>
            </a:r>
            <a:r>
              <a:rPr lang="en-US" sz="2000" b="1" i="1" dirty="0" smtClean="0"/>
              <a:t>purchase </a:t>
            </a:r>
            <a:r>
              <a:rPr lang="en-US" sz="2000" dirty="0" smtClean="0">
                <a:latin typeface="Calibri"/>
                <a:cs typeface="Calibri"/>
              </a:rPr>
              <a:t>→ </a:t>
            </a:r>
            <a:r>
              <a:rPr lang="en-US" sz="2000" dirty="0" err="1" smtClean="0">
                <a:latin typeface="Calibri"/>
                <a:cs typeface="Calibri"/>
              </a:rPr>
              <a:t>pembelian</a:t>
            </a:r>
            <a:r>
              <a:rPr lang="en-US" sz="2000" dirty="0" smtClean="0">
                <a:latin typeface="Calibri"/>
                <a:cs typeface="Calibri"/>
              </a:rPr>
              <a:t> / </a:t>
            </a:r>
            <a:r>
              <a:rPr lang="en-US" sz="2000" dirty="0" err="1" smtClean="0">
                <a:latin typeface="Calibri"/>
                <a:cs typeface="Calibri"/>
              </a:rPr>
              <a:t>akuisisi</a:t>
            </a:r>
            <a:endParaRPr lang="en-US" sz="2000" dirty="0" smtClean="0">
              <a:latin typeface="Calibri"/>
              <a:cs typeface="Calibri"/>
            </a:endParaRPr>
          </a:p>
          <a:p>
            <a:pPr algn="ctr"/>
            <a:r>
              <a:rPr lang="en-US" sz="2000" dirty="0" err="1" smtClean="0">
                <a:latin typeface="Calibri"/>
                <a:cs typeface="Calibri"/>
              </a:rPr>
              <a:t>Dasar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lang="en-US" sz="2000" dirty="0" err="1" smtClean="0">
                <a:latin typeface="Calibri"/>
                <a:cs typeface="Calibri"/>
              </a:rPr>
              <a:t>pencatatan</a:t>
            </a:r>
            <a:r>
              <a:rPr lang="en-US" sz="2000" dirty="0">
                <a:latin typeface="Calibri"/>
                <a:cs typeface="Calibri"/>
              </a:rPr>
              <a:t> </a:t>
            </a:r>
            <a:r>
              <a:rPr lang="en-US" sz="2000" dirty="0" smtClean="0">
                <a:latin typeface="Calibri"/>
                <a:cs typeface="Calibri"/>
              </a:rPr>
              <a:t>= </a:t>
            </a:r>
            <a:r>
              <a:rPr lang="en-US" sz="2000" dirty="0" err="1" smtClean="0">
                <a:latin typeface="Calibri"/>
                <a:cs typeface="Calibri"/>
              </a:rPr>
              <a:t>nilai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lang="en-US" sz="2000" dirty="0" err="1" smtClean="0">
                <a:latin typeface="Calibri"/>
                <a:cs typeface="Calibri"/>
              </a:rPr>
              <a:t>wajar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lang="en-US" sz="2000" dirty="0" err="1" smtClean="0">
                <a:latin typeface="Calibri"/>
                <a:cs typeface="Calibri"/>
              </a:rPr>
              <a:t>pada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lang="en-US" sz="2000" dirty="0" err="1" smtClean="0">
                <a:latin typeface="Calibri"/>
                <a:cs typeface="Calibri"/>
              </a:rPr>
              <a:t>tanggal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lang="en-US" sz="2000" dirty="0" err="1" smtClean="0">
                <a:latin typeface="Calibri"/>
                <a:cs typeface="Calibri"/>
              </a:rPr>
              <a:t>akuisisi</a:t>
            </a:r>
            <a:endParaRPr lang="en-US" sz="2000" dirty="0" smtClean="0">
              <a:latin typeface="Calibri"/>
              <a:cs typeface="Calibri"/>
            </a:endParaRPr>
          </a:p>
          <a:p>
            <a:pPr algn="ctr"/>
            <a:r>
              <a:rPr lang="en-US" sz="2000" dirty="0" err="1" smtClean="0">
                <a:latin typeface="Calibri"/>
                <a:cs typeface="Calibri"/>
              </a:rPr>
              <a:t>Metode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lang="en-US" sz="2000" dirty="0" err="1" smtClean="0">
                <a:latin typeface="Calibri"/>
                <a:cs typeface="Calibri"/>
              </a:rPr>
              <a:t>ini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lang="en-US" sz="2000" dirty="0" err="1" smtClean="0">
                <a:latin typeface="Calibri"/>
                <a:cs typeface="Calibri"/>
              </a:rPr>
              <a:t>diatur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lang="en-US" sz="2000" dirty="0" err="1" smtClean="0">
                <a:latin typeface="Calibri"/>
                <a:cs typeface="Calibri"/>
              </a:rPr>
              <a:t>dalam</a:t>
            </a:r>
            <a:r>
              <a:rPr lang="en-US" sz="2000" dirty="0" smtClean="0">
                <a:latin typeface="Calibri"/>
                <a:cs typeface="Calibri"/>
              </a:rPr>
              <a:t> PSAK 22 </a:t>
            </a:r>
            <a:r>
              <a:rPr lang="en-US" sz="2000" i="1" dirty="0" err="1" smtClean="0">
                <a:latin typeface="Calibri"/>
                <a:cs typeface="Calibri"/>
              </a:rPr>
              <a:t>Kombinasi</a:t>
            </a:r>
            <a:r>
              <a:rPr lang="en-US" sz="2000" i="1" dirty="0" smtClean="0">
                <a:latin typeface="Calibri"/>
                <a:cs typeface="Calibri"/>
              </a:rPr>
              <a:t> </a:t>
            </a:r>
            <a:r>
              <a:rPr lang="en-US" sz="2000" i="1" dirty="0" err="1" smtClean="0">
                <a:latin typeface="Calibri"/>
                <a:cs typeface="Calibri"/>
              </a:rPr>
              <a:t>Bisnis</a:t>
            </a:r>
            <a:r>
              <a:rPr lang="en-US" sz="2000" i="1" dirty="0" smtClean="0"/>
              <a:t> </a:t>
            </a:r>
            <a:endParaRPr lang="en-US" sz="2000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2168</TotalTime>
  <Words>2653</Words>
  <Application>Microsoft Office PowerPoint</Application>
  <PresentationFormat>On-screen Show (4:3)</PresentationFormat>
  <Paragraphs>207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PPt-Template_S4</vt:lpstr>
      <vt:lpstr>Akuntansi Keuangan lanjutan 1 Edisi 2  Dwi Martani, Taufik Hidayat, Agustin Setya ningrum, Teguh i. maulana</vt:lpstr>
      <vt:lpstr>Bab 1  kombinasi bisnis</vt:lpstr>
      <vt:lpstr>LATAR BELAKANG</vt:lpstr>
      <vt:lpstr>Keuntungan Kombinasi Bisnis</vt:lpstr>
      <vt:lpstr>Pengembangan Bisnis</vt:lpstr>
      <vt:lpstr>Aspek Etika dalam Kombinasi Bisnis</vt:lpstr>
      <vt:lpstr>Jenis Kombinasi Bisnis</vt:lpstr>
      <vt:lpstr>Jenis Kombinasi Bisnis</vt:lpstr>
      <vt:lpstr>Jenis Kombinasi Bisnis</vt:lpstr>
      <vt:lpstr>Standar Akuntansi Bisnis Kombinasi</vt:lpstr>
      <vt:lpstr>Restrukturisasi Entitas Sepengendali</vt:lpstr>
      <vt:lpstr>Aspek Perpajakan dalam Kombinasi Bisnis</vt:lpstr>
      <vt:lpstr>Kombinasi Bisnis dan Pengendalian</vt:lpstr>
      <vt:lpstr>Pengendalian</vt:lpstr>
      <vt:lpstr>Pengendalian </vt:lpstr>
      <vt:lpstr>Bisnis</vt:lpstr>
      <vt:lpstr>Identifikasi Kombinasi Bisnis</vt:lpstr>
      <vt:lpstr>Identifikasi Kombinasi Bisnis</vt:lpstr>
      <vt:lpstr>Identifikasi Kombinasi Bisnis</vt:lpstr>
      <vt:lpstr>Identifikasi Kombinasi Bisnis</vt:lpstr>
      <vt:lpstr>AKUNTANSI KOMBINASI BISNIS</vt:lpstr>
      <vt:lpstr>Biaya Transaksi</vt:lpstr>
      <vt:lpstr>Imbalan yang Dialihkan</vt:lpstr>
      <vt:lpstr>Goodwill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Pencatatan Transaksi Kombinasi Bisnis</vt:lpstr>
      <vt:lpstr>Pembelian Diskon</vt:lpstr>
      <vt:lpstr>Pembelian Diskon</vt:lpstr>
      <vt:lpstr>Pembelian Diskon</vt:lpstr>
      <vt:lpstr>Pembelian Diskon</vt:lpstr>
      <vt:lpstr>Akuisisi Bertahap</vt:lpstr>
      <vt:lpstr>Kombinasi Bisnis Tanpa Pengalihan Imbalan</vt:lpstr>
      <vt:lpstr>PENYAJIAN DAN PENGUNGKAPAN KOMBINASI BISNIS</vt:lpstr>
      <vt:lpstr>PENYAJIAN DAN PENGUNGKAPAN KOMBINASI BISNIS</vt:lpstr>
      <vt:lpstr>PENYAJIAN DAN PENGUNGKAPAN KOMBINASI BISNIS</vt:lpstr>
      <vt:lpstr>PENYAJIAN DAN PENGUNGKAPAN KOMBINASI BISNIS</vt:lpstr>
      <vt:lpstr>ANALISIS LAPORAN KEUANGAN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  kombinasi bisnis</dc:title>
  <dc:creator>S4Pro-02</dc:creator>
  <cp:lastModifiedBy>S4pro-04</cp:lastModifiedBy>
  <cp:revision>171</cp:revision>
  <dcterms:created xsi:type="dcterms:W3CDTF">2016-08-19T06:56:59Z</dcterms:created>
  <dcterms:modified xsi:type="dcterms:W3CDTF">2021-03-04T07:27:27Z</dcterms:modified>
</cp:coreProperties>
</file>