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326" r:id="rId3"/>
    <p:sldId id="315" r:id="rId4"/>
    <p:sldId id="327" r:id="rId5"/>
    <p:sldId id="328" r:id="rId6"/>
    <p:sldId id="329" r:id="rId7"/>
    <p:sldId id="330" r:id="rId8"/>
    <p:sldId id="331" r:id="rId9"/>
    <p:sldId id="334" r:id="rId10"/>
    <p:sldId id="332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Pra</a:t>
            </a: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erakan Kamera dalam Membuat Film | Tumpi.id">
            <a:extLst>
              <a:ext uri="{FF2B5EF4-FFF2-40B4-BE49-F238E27FC236}">
                <a16:creationId xmlns:a16="http://schemas.microsoft.com/office/drawing/2014/main" id="{93A55E86-CB8F-DF43-8D2A-7CD81C522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28" y="794156"/>
            <a:ext cx="7919741" cy="5844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3BE93AC-1E7C-C749-9C5D-3D263381823D}"/>
              </a:ext>
            </a:extLst>
          </p:cNvPr>
          <p:cNvSpPr txBox="1"/>
          <p:nvPr/>
        </p:nvSpPr>
        <p:spPr>
          <a:xfrm>
            <a:off x="2341235" y="228600"/>
            <a:ext cx="446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 err="1"/>
              <a:t>Pergerakan</a:t>
            </a:r>
            <a:r>
              <a:rPr lang="en-ID" sz="2400" b="1" dirty="0"/>
              <a:t> </a:t>
            </a:r>
            <a:r>
              <a:rPr lang="en-ID" sz="2400" b="1" dirty="0" err="1"/>
              <a:t>Kamera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96655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533400"/>
            <a:ext cx="73914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Langkah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Langkah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8150094-E1C7-6843-9663-0DFC244BD05D}"/>
              </a:ext>
            </a:extLst>
          </p:cNvPr>
          <p:cNvSpPr/>
          <p:nvPr/>
        </p:nvSpPr>
        <p:spPr>
          <a:xfrm>
            <a:off x="2590800" y="2285034"/>
            <a:ext cx="3505200" cy="838200"/>
          </a:xfrm>
          <a:prstGeom prst="roundRect">
            <a:avLst>
              <a:gd name="adj" fmla="val 2299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14968FE-0E99-8247-8D41-7B85436EC02F}"/>
              </a:ext>
            </a:extLst>
          </p:cNvPr>
          <p:cNvSpPr/>
          <p:nvPr/>
        </p:nvSpPr>
        <p:spPr>
          <a:xfrm>
            <a:off x="2590800" y="3663743"/>
            <a:ext cx="3505200" cy="838200"/>
          </a:xfrm>
          <a:prstGeom prst="roundRect">
            <a:avLst>
              <a:gd name="adj" fmla="val 214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683395C-F851-E34E-BD93-0DFB92BE40B7}"/>
              </a:ext>
            </a:extLst>
          </p:cNvPr>
          <p:cNvSpPr/>
          <p:nvPr/>
        </p:nvSpPr>
        <p:spPr>
          <a:xfrm>
            <a:off x="2590800" y="5065643"/>
            <a:ext cx="3505200" cy="838200"/>
          </a:xfrm>
          <a:prstGeom prst="roundRect">
            <a:avLst>
              <a:gd name="adj" fmla="val 1983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BD9D5-5096-8C41-B110-C6A1ED159362}"/>
              </a:ext>
            </a:extLst>
          </p:cNvPr>
          <p:cNvSpPr txBox="1"/>
          <p:nvPr/>
        </p:nvSpPr>
        <p:spPr>
          <a:xfrm>
            <a:off x="3657600" y="385201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Produksi</a:t>
            </a:r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08F04-8E2B-4A43-AEAD-63F3B3CA2A15}"/>
              </a:ext>
            </a:extLst>
          </p:cNvPr>
          <p:cNvSpPr txBox="1"/>
          <p:nvPr/>
        </p:nvSpPr>
        <p:spPr>
          <a:xfrm>
            <a:off x="3505200" y="245609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8D0677-1148-104A-9057-CC583F2F38B5}"/>
              </a:ext>
            </a:extLst>
          </p:cNvPr>
          <p:cNvSpPr txBox="1"/>
          <p:nvPr/>
        </p:nvSpPr>
        <p:spPr>
          <a:xfrm>
            <a:off x="3352800" y="5236954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Pasca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19FB17F-87FD-DF4F-A672-69D68E549A87}"/>
              </a:ext>
            </a:extLst>
          </p:cNvPr>
          <p:cNvSpPr/>
          <p:nvPr/>
        </p:nvSpPr>
        <p:spPr>
          <a:xfrm>
            <a:off x="4191000" y="3194257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A9E17C7E-6AE7-6547-A0D7-9D0630B828ED}"/>
              </a:ext>
            </a:extLst>
          </p:cNvPr>
          <p:cNvSpPr/>
          <p:nvPr/>
        </p:nvSpPr>
        <p:spPr>
          <a:xfrm>
            <a:off x="4164496" y="4559231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0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93034" y="1413808"/>
            <a:ext cx="7543800" cy="1348769"/>
          </a:xfrm>
        </p:spPr>
        <p:txBody>
          <a:bodyPr>
            <a:normAutofit/>
          </a:bodyPr>
          <a:lstStyle/>
          <a:p>
            <a:pPr marL="12700" indent="-12700" algn="just">
              <a:buNone/>
            </a:pPr>
            <a:r>
              <a:rPr lang="en-US" sz="1600" dirty="0"/>
              <a:t>	</a:t>
            </a:r>
          </a:p>
          <a:p>
            <a:pPr marL="12700" indent="-12700" algn="just">
              <a:buNone/>
            </a:pPr>
            <a:r>
              <a:rPr lang="en-ID" sz="1800" dirty="0" err="1"/>
              <a:t>Mencakup</a:t>
            </a:r>
            <a:r>
              <a:rPr lang="en-ID" sz="1800" dirty="0"/>
              <a:t> </a:t>
            </a:r>
            <a:r>
              <a:rPr lang="en-ID" sz="1800" dirty="0" err="1"/>
              <a:t>persiapan</a:t>
            </a:r>
            <a:r>
              <a:rPr lang="en-ID" sz="1800" dirty="0"/>
              <a:t> dan </a:t>
            </a:r>
            <a:r>
              <a:rPr lang="en-ID" sz="1800" dirty="0" err="1"/>
              <a:t>aktivitas</a:t>
            </a:r>
            <a:r>
              <a:rPr lang="en-ID" sz="1800" dirty="0"/>
              <a:t> yang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dilakukan</a:t>
            </a:r>
            <a:r>
              <a:rPr lang="en-ID" sz="1800" dirty="0"/>
              <a:t> di </a:t>
            </a:r>
            <a:r>
              <a:rPr lang="en-ID" sz="1800" dirty="0" err="1"/>
              <a:t>awal</a:t>
            </a:r>
            <a:r>
              <a:rPr lang="en-ID" sz="1800" dirty="0"/>
              <a:t> </a:t>
            </a:r>
            <a:r>
              <a:rPr lang="en-ID" sz="1800" dirty="0" err="1"/>
              <a:t>sebelum</a:t>
            </a:r>
            <a:r>
              <a:rPr lang="en-ID" sz="1800" dirty="0"/>
              <a:t> </a:t>
            </a:r>
            <a:r>
              <a:rPr lang="en-ID" sz="1800" dirty="0" err="1"/>
              <a:t>pelaksanaan</a:t>
            </a:r>
            <a:r>
              <a:rPr lang="en-ID" sz="1800" dirty="0"/>
              <a:t> </a:t>
            </a:r>
            <a:r>
              <a:rPr lang="en-ID" sz="1800" dirty="0" err="1"/>
              <a:t>syuting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pengambilan</a:t>
            </a:r>
            <a:r>
              <a:rPr lang="en-ID" sz="1800" dirty="0"/>
              <a:t> </a:t>
            </a:r>
            <a:r>
              <a:rPr lang="en-ID" sz="1800" dirty="0" err="1"/>
              <a:t>gambar</a:t>
            </a:r>
            <a:r>
              <a:rPr lang="en-ID" sz="1800" dirty="0"/>
              <a:t> </a:t>
            </a:r>
            <a:r>
              <a:rPr lang="en-ID" sz="1800" dirty="0" err="1"/>
              <a:t>dimulai</a:t>
            </a:r>
            <a:r>
              <a:rPr lang="en-ID" sz="1800" dirty="0"/>
              <a:t> </a:t>
            </a:r>
          </a:p>
          <a:p>
            <a:pPr eaLnBrk="1" hangingPunct="1">
              <a:buFont typeface="Arial" charset="0"/>
              <a:buNone/>
            </a:pPr>
            <a:endParaRPr lang="en-US" sz="280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AFA9A00-F77F-F14A-BF82-51854B2F6550}"/>
              </a:ext>
            </a:extLst>
          </p:cNvPr>
          <p:cNvSpPr/>
          <p:nvPr/>
        </p:nvSpPr>
        <p:spPr>
          <a:xfrm>
            <a:off x="83820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7E46B1F-C7BE-7D45-812C-97732C2889DB}"/>
              </a:ext>
            </a:extLst>
          </p:cNvPr>
          <p:cNvSpPr/>
          <p:nvPr/>
        </p:nvSpPr>
        <p:spPr>
          <a:xfrm>
            <a:off x="3475383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243F84A-7622-1E45-8080-74C3A98EEE07}"/>
              </a:ext>
            </a:extLst>
          </p:cNvPr>
          <p:cNvSpPr/>
          <p:nvPr/>
        </p:nvSpPr>
        <p:spPr>
          <a:xfrm>
            <a:off x="613907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57CEC66-6EDA-5D45-A7EC-D7576DDE1EBC}"/>
              </a:ext>
            </a:extLst>
          </p:cNvPr>
          <p:cNvSpPr/>
          <p:nvPr/>
        </p:nvSpPr>
        <p:spPr>
          <a:xfrm>
            <a:off x="83820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20FF04-1107-CF49-B1F3-484AB3EAD433}"/>
              </a:ext>
            </a:extLst>
          </p:cNvPr>
          <p:cNvSpPr/>
          <p:nvPr/>
        </p:nvSpPr>
        <p:spPr>
          <a:xfrm>
            <a:off x="3475383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4F91FDE-1103-AD43-92B7-39B22C2AF523}"/>
              </a:ext>
            </a:extLst>
          </p:cNvPr>
          <p:cNvSpPr/>
          <p:nvPr/>
        </p:nvSpPr>
        <p:spPr>
          <a:xfrm>
            <a:off x="613907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840B99-98B4-CB45-922F-1FF4FD842B7A}"/>
              </a:ext>
            </a:extLst>
          </p:cNvPr>
          <p:cNvSpPr txBox="1"/>
          <p:nvPr/>
        </p:nvSpPr>
        <p:spPr>
          <a:xfrm>
            <a:off x="993913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Pengembangan</a:t>
            </a:r>
            <a:r>
              <a:rPr lang="en-US" dirty="0"/>
              <a:t> 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F1E786-30B0-1D48-A0C6-54357E478001}"/>
              </a:ext>
            </a:extLst>
          </p:cNvPr>
          <p:cNvSpPr txBox="1"/>
          <p:nvPr/>
        </p:nvSpPr>
        <p:spPr>
          <a:xfrm>
            <a:off x="3548270" y="2817853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Penyiapan</a:t>
            </a:r>
            <a:r>
              <a:rPr lang="en-US" dirty="0"/>
              <a:t> </a:t>
            </a:r>
            <a:r>
              <a:rPr lang="en-US" dirty="0" err="1"/>
              <a:t>Peralatan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EF09BE-37D0-D942-A0EB-EC95046778A1}"/>
              </a:ext>
            </a:extLst>
          </p:cNvPr>
          <p:cNvSpPr txBox="1"/>
          <p:nvPr/>
        </p:nvSpPr>
        <p:spPr>
          <a:xfrm>
            <a:off x="6450496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 dan Lokasi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81AEC1-5BF8-6E42-ABDB-CA595AAEAF1E}"/>
              </a:ext>
            </a:extLst>
          </p:cNvPr>
          <p:cNvSpPr txBox="1"/>
          <p:nvPr/>
        </p:nvSpPr>
        <p:spPr>
          <a:xfrm>
            <a:off x="993913" y="3352800"/>
            <a:ext cx="19016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Tema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Synopsis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Naskah</a:t>
            </a:r>
            <a:r>
              <a:rPr lang="en-US" sz="1700" dirty="0"/>
              <a:t>/</a:t>
            </a:r>
            <a:r>
              <a:rPr lang="en-US" sz="1700" dirty="0" err="1"/>
              <a:t>Skript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Storyboard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7177B8-F406-CB46-9176-532ADB014AC8}"/>
              </a:ext>
            </a:extLst>
          </p:cNvPr>
          <p:cNvSpPr txBox="1"/>
          <p:nvPr/>
        </p:nvSpPr>
        <p:spPr>
          <a:xfrm>
            <a:off x="3621156" y="3352800"/>
            <a:ext cx="1901687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Gambar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</a:t>
            </a:r>
            <a:r>
              <a:rPr lang="en-US" sz="1700" dirty="0" err="1"/>
              <a:t>Suara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Software Editing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F439C0-55F3-2943-B958-F0433EE99234}"/>
              </a:ext>
            </a:extLst>
          </p:cNvPr>
          <p:cNvSpPr txBox="1"/>
          <p:nvPr/>
        </p:nvSpPr>
        <p:spPr>
          <a:xfrm>
            <a:off x="6274904" y="3367710"/>
            <a:ext cx="19016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Crew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Casting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Tempat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Ijin</a:t>
            </a:r>
            <a:r>
              <a:rPr lang="en-US" dirty="0"/>
              <a:t> Lokasi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page4image47153360">
            <a:extLst>
              <a:ext uri="{FF2B5EF4-FFF2-40B4-BE49-F238E27FC236}">
                <a16:creationId xmlns:a16="http://schemas.microsoft.com/office/drawing/2014/main" id="{B3B86CA4-9426-A042-A42A-CEFC0D6DC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114" y="1219200"/>
            <a:ext cx="6116521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3615671" y="685800"/>
            <a:ext cx="1912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err="1"/>
              <a:t>Skrip</a:t>
            </a:r>
            <a:r>
              <a:rPr lang="en-ID" sz="2400" b="1" dirty="0"/>
              <a:t>/</a:t>
            </a:r>
            <a:r>
              <a:rPr lang="en-ID" sz="2400" b="1" dirty="0" err="1"/>
              <a:t>Naskah</a:t>
            </a:r>
            <a:endParaRPr lang="en-US" sz="2400" b="1" dirty="0"/>
          </a:p>
        </p:txBody>
      </p:sp>
      <p:sp>
        <p:nvSpPr>
          <p:cNvPr id="20" name="Snip Single Corner Rectangle 19">
            <a:extLst>
              <a:ext uri="{FF2B5EF4-FFF2-40B4-BE49-F238E27FC236}">
                <a16:creationId xmlns:a16="http://schemas.microsoft.com/office/drawing/2014/main" id="{EB23B379-7711-F54E-9137-BB69BF976582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6CF18BE-BC31-9544-B756-E0FAE594DD70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8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Apa Itu Storyboard dan Cara Menggunakannya | Blog | Studio Antelope">
            <a:extLst>
              <a:ext uri="{FF2B5EF4-FFF2-40B4-BE49-F238E27FC236}">
                <a16:creationId xmlns:a16="http://schemas.microsoft.com/office/drawing/2014/main" id="{741AC1CC-4311-FA44-968D-33D894C45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69367"/>
            <a:ext cx="7157151" cy="506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7E884D-9E74-7048-BEEB-5B536958E85F}"/>
              </a:ext>
            </a:extLst>
          </p:cNvPr>
          <p:cNvSpPr txBox="1"/>
          <p:nvPr/>
        </p:nvSpPr>
        <p:spPr>
          <a:xfrm>
            <a:off x="3726142" y="1138535"/>
            <a:ext cx="169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Storyboard</a:t>
            </a:r>
            <a:endParaRPr lang="en-US" sz="2400" b="1" dirty="0"/>
          </a:p>
        </p:txBody>
      </p:sp>
      <p:sp>
        <p:nvSpPr>
          <p:cNvPr id="8" name="Snip Single Corner Rectangle 7">
            <a:extLst>
              <a:ext uri="{FF2B5EF4-FFF2-40B4-BE49-F238E27FC236}">
                <a16:creationId xmlns:a16="http://schemas.microsoft.com/office/drawing/2014/main" id="{73FC40D9-79C2-D242-A137-42F9AA8EF270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053698D-3125-EC44-AAB9-1E9A0AC27FCB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45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7E884D-9E74-7048-BEEB-5B536958E85F}"/>
              </a:ext>
            </a:extLst>
          </p:cNvPr>
          <p:cNvSpPr txBox="1"/>
          <p:nvPr/>
        </p:nvSpPr>
        <p:spPr>
          <a:xfrm>
            <a:off x="3006071" y="1461559"/>
            <a:ext cx="313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err="1"/>
              <a:t>Peralatan</a:t>
            </a:r>
            <a:r>
              <a:rPr lang="en-ID" sz="2400" b="1" dirty="0"/>
              <a:t> </a:t>
            </a:r>
            <a:r>
              <a:rPr lang="en-ID" sz="2400" b="1" dirty="0" err="1"/>
              <a:t>Perekaman</a:t>
            </a:r>
            <a:endParaRPr lang="en-US" sz="2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BCCA5C-6B07-DC4C-881D-B948B160059D}"/>
              </a:ext>
            </a:extLst>
          </p:cNvPr>
          <p:cNvSpPr/>
          <p:nvPr/>
        </p:nvSpPr>
        <p:spPr>
          <a:xfrm>
            <a:off x="838200" y="2209799"/>
            <a:ext cx="7086600" cy="295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9575" indent="-396875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	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(camcorder), handphone, web cam, screen recorder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merekam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gambar</a:t>
            </a:r>
            <a:r>
              <a:rPr lang="en-ID" dirty="0">
                <a:latin typeface="Century Gothic" panose="020B0502020202020204" pitchFamily="34" charset="0"/>
              </a:rPr>
              <a:t> dan </a:t>
            </a:r>
            <a:r>
              <a:rPr lang="en-ID" dirty="0" err="1">
                <a:latin typeface="Century Gothic" panose="020B0502020202020204" pitchFamily="34" charset="0"/>
              </a:rPr>
              <a:t>suara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contoh</a:t>
            </a:r>
            <a:r>
              <a:rPr lang="en-ID" dirty="0">
                <a:latin typeface="Century Gothic" panose="020B0502020202020204" pitchFamily="34" charset="0"/>
              </a:rPr>
              <a:t>: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profesional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handycam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/>
          </a:p>
          <a:p>
            <a:pPr marL="409575" indent="-396875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 </a:t>
            </a:r>
            <a:r>
              <a:rPr lang="en-ID" dirty="0">
                <a:latin typeface="Century Gothic" panose="020B0502020202020204" pitchFamily="34" charset="0"/>
              </a:rPr>
              <a:t>Tripod, agar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tidak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bergoyang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/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 </a:t>
            </a:r>
            <a:r>
              <a:rPr lang="en-ID" dirty="0" err="1">
                <a:latin typeface="Century Gothic" panose="020B0502020202020204" pitchFamily="34" charset="0"/>
              </a:rPr>
              <a:t>Lampu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menambah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cahaya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dalam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endParaRPr lang="en-ID" dirty="0"/>
          </a:p>
          <a:p>
            <a:pPr marL="317500" indent="-317500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	</a:t>
            </a:r>
            <a:r>
              <a:rPr lang="en-ID" dirty="0" err="1">
                <a:latin typeface="Century Gothic" panose="020B0502020202020204" pitchFamily="34" charset="0"/>
              </a:rPr>
              <a:t>Mikropon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merekam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suara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ketika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melakukan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pengambilan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gambar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>
              <a:effectLst/>
            </a:endParaRPr>
          </a:p>
        </p:txBody>
      </p:sp>
      <p:sp>
        <p:nvSpPr>
          <p:cNvPr id="8" name="Snip Single Corner Rectangle 7">
            <a:extLst>
              <a:ext uri="{FF2B5EF4-FFF2-40B4-BE49-F238E27FC236}">
                <a16:creationId xmlns:a16="http://schemas.microsoft.com/office/drawing/2014/main" id="{99BEAA86-FF3A-A34F-A6D1-1C3137003E7B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F23D08-0E54-834B-A72D-AADD163B7D5D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1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5FD2D0-A738-6D4C-9BBA-26C7E28E8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" y="-1181100"/>
            <a:ext cx="9410700" cy="941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85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: Examples of eight different shot sizes: Extreme Close-up, Close-up, Medium Closeup, Medium shot, Medium Full shot, Full shot, Long shot, Extreme Long shot ">
            <a:extLst>
              <a:ext uri="{FF2B5EF4-FFF2-40B4-BE49-F238E27FC236}">
                <a16:creationId xmlns:a16="http://schemas.microsoft.com/office/drawing/2014/main" id="{9BC0B2E5-BE6F-3144-9FA7-34D1603F9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1600200"/>
            <a:ext cx="9144000" cy="478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49FD1CE-5A3D-5F47-9C3E-A3BD86746EBE}"/>
              </a:ext>
            </a:extLst>
          </p:cNvPr>
          <p:cNvSpPr txBox="1"/>
          <p:nvPr/>
        </p:nvSpPr>
        <p:spPr>
          <a:xfrm>
            <a:off x="2341235" y="986135"/>
            <a:ext cx="446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/>
              <a:t>Teknik </a:t>
            </a:r>
            <a:r>
              <a:rPr lang="en-ID" sz="2400" b="1" dirty="0" err="1"/>
              <a:t>Pengambilan</a:t>
            </a:r>
            <a:r>
              <a:rPr lang="en-ID" sz="2400" b="1" dirty="0"/>
              <a:t> Gambar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333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ngle Kamera - Penjelasan Berbagai Macam dan Manfaatnya">
            <a:extLst>
              <a:ext uri="{FF2B5EF4-FFF2-40B4-BE49-F238E27FC236}">
                <a16:creationId xmlns:a16="http://schemas.microsoft.com/office/drawing/2014/main" id="{5AB15777-1790-8A44-B5D7-0880EBFC6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0432"/>
            <a:ext cx="9144000" cy="608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134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133</Words>
  <Application>Microsoft Macintosh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173</cp:revision>
  <dcterms:created xsi:type="dcterms:W3CDTF">2016-02-13T14:18:26Z</dcterms:created>
  <dcterms:modified xsi:type="dcterms:W3CDTF">2023-12-11T05:18:31Z</dcterms:modified>
</cp:coreProperties>
</file>